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62" r:id="rId8"/>
    <p:sldId id="261" r:id="rId9"/>
    <p:sldId id="263" r:id="rId10"/>
    <p:sldId id="264" r:id="rId11"/>
    <p:sldId id="265" r:id="rId12"/>
    <p:sldId id="285" r:id="rId13"/>
    <p:sldId id="295" r:id="rId14"/>
    <p:sldId id="266" r:id="rId15"/>
    <p:sldId id="269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86" r:id="rId24"/>
    <p:sldId id="296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9" r:id="rId36"/>
    <p:sldId id="288" r:id="rId37"/>
    <p:sldId id="290" r:id="rId38"/>
    <p:sldId id="291" r:id="rId39"/>
    <p:sldId id="292" r:id="rId40"/>
    <p:sldId id="293" r:id="rId41"/>
    <p:sldId id="294" r:id="rId42"/>
    <p:sldId id="297" r:id="rId43"/>
    <p:sldId id="298" r:id="rId44"/>
    <p:sldId id="318" r:id="rId45"/>
    <p:sldId id="319" r:id="rId46"/>
    <p:sldId id="321" r:id="rId47"/>
    <p:sldId id="325" r:id="rId48"/>
    <p:sldId id="324" r:id="rId49"/>
    <p:sldId id="322" r:id="rId50"/>
    <p:sldId id="323" r:id="rId51"/>
    <p:sldId id="320" r:id="rId52"/>
    <p:sldId id="327" r:id="rId53"/>
    <p:sldId id="304" r:id="rId54"/>
    <p:sldId id="305" r:id="rId55"/>
    <p:sldId id="299" r:id="rId56"/>
    <p:sldId id="300" r:id="rId57"/>
    <p:sldId id="301" r:id="rId58"/>
    <p:sldId id="302" r:id="rId59"/>
    <p:sldId id="303" r:id="rId60"/>
    <p:sldId id="306" r:id="rId61"/>
    <p:sldId id="307" r:id="rId62"/>
    <p:sldId id="308" r:id="rId63"/>
    <p:sldId id="309" r:id="rId64"/>
    <p:sldId id="310" r:id="rId65"/>
    <p:sldId id="316" r:id="rId66"/>
    <p:sldId id="311" r:id="rId67"/>
    <p:sldId id="317" r:id="rId68"/>
    <p:sldId id="312" r:id="rId69"/>
    <p:sldId id="313" r:id="rId70"/>
    <p:sldId id="314" r:id="rId71"/>
    <p:sldId id="315" r:id="rId72"/>
    <p:sldId id="32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4494-1F5F-4CF7-839A-CB56BD529FBA}" type="datetimeFigureOut">
              <a:rPr lang="en-US" smtClean="0"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15C4-6662-412C-ACD3-0DEFD6E99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cnbc.com/2015/07/24/water-scarcity-is-becoming-a-business-problem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p-dZSdzym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4MagNKICi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W4G5IPpzFY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wM0jHL6TQ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0-oVMAhq6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Zou8mgDSs8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64" y="5122718"/>
            <a:ext cx="4107873" cy="1255136"/>
          </a:xfrm>
        </p:spPr>
        <p:txBody>
          <a:bodyPr/>
          <a:lstStyle/>
          <a:p>
            <a:r>
              <a:rPr lang="en-US" dirty="0" smtClean="0"/>
              <a:t>Unit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9173" y="5678056"/>
            <a:ext cx="5302827" cy="699798"/>
          </a:xfrm>
        </p:spPr>
        <p:txBody>
          <a:bodyPr/>
          <a:lstStyle/>
          <a:p>
            <a:r>
              <a:rPr lang="en-US" dirty="0" smtClean="0"/>
              <a:t>Introduction of Economics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of Scarcity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resources are limited.</a:t>
            </a:r>
          </a:p>
          <a:p>
            <a:r>
              <a:rPr lang="en-US" dirty="0" smtClean="0"/>
              <a:t>People compete for limited resources.</a:t>
            </a:r>
          </a:p>
          <a:p>
            <a:r>
              <a:rPr lang="en-US" dirty="0" smtClean="0"/>
              <a:t>Scarcity exists because people cannot satisfy their every want.</a:t>
            </a:r>
          </a:p>
          <a:p>
            <a:r>
              <a:rPr lang="en-US" dirty="0" smtClean="0"/>
              <a:t>Unlike scarcity, shortage are temporary.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828513"/>
            <a:ext cx="3175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competition is growing, </a:t>
            </a:r>
            <a:r>
              <a:rPr lang="en-US" dirty="0" smtClean="0"/>
              <a:t>how are companies learning </a:t>
            </a:r>
            <a:r>
              <a:rPr lang="en-US" dirty="0"/>
              <a:t>to </a:t>
            </a:r>
            <a:r>
              <a:rPr lang="en-US" dirty="0" smtClean="0"/>
              <a:t>cope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www.cnbc.com/2015/07/24/water-scarcity-is-becoming-a-business-problem.html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7" y="3061952"/>
            <a:ext cx="3185375" cy="23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scarce is this comic?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05" t="4580" r="49025" b="8744"/>
          <a:stretch/>
        </p:blipFill>
        <p:spPr>
          <a:xfrm>
            <a:off x="6297769" y="231820"/>
            <a:ext cx="4520255" cy="622959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fathers time.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29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p-dZSdzym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5291" y="334851"/>
            <a:ext cx="10944179" cy="61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6" y="450761"/>
            <a:ext cx="11855107" cy="5911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42" t="1" r="52182" b="-1152"/>
          <a:stretch/>
        </p:blipFill>
        <p:spPr>
          <a:xfrm>
            <a:off x="3136605" y="472183"/>
            <a:ext cx="2700670" cy="5981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584" r="27434" b="1725"/>
          <a:stretch/>
        </p:blipFill>
        <p:spPr>
          <a:xfrm>
            <a:off x="6283842" y="472183"/>
            <a:ext cx="2488018" cy="5811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436" t="1" b="286"/>
          <a:stretch/>
        </p:blipFill>
        <p:spPr>
          <a:xfrm>
            <a:off x="9112102" y="472183"/>
            <a:ext cx="2912772" cy="5896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9638" r="74619"/>
          <a:stretch/>
        </p:blipFill>
        <p:spPr>
          <a:xfrm>
            <a:off x="123246" y="1018495"/>
            <a:ext cx="3005367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5209 -0.2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4.58333E-6 -1.48148E-6 C -0.00273 -0.00069 -0.00534 -0.00139 -0.00794 -0.00162 C -0.01549 -0.00254 -0.02304 -0.00185 -0.0306 -0.00324 C -0.03242 -0.00347 -0.03411 -0.00532 -0.0358 -0.00625 L -0.03841 -0.00787 C -0.04674 -0.02268 -0.03607 -0.00509 -0.04362 -0.01412 C -0.04466 -0.01528 -0.04531 -0.01736 -0.04622 -0.01875 C -0.04622 -0.01875 -0.05286 -0.02639 -0.05416 -0.02801 L -0.05677 -0.03102 C -0.05768 -0.03217 -0.05859 -0.03287 -0.05937 -0.03426 C -0.06093 -0.03703 -0.06315 -0.04166 -0.06549 -0.04352 C -0.06653 -0.04444 -0.06784 -0.04444 -0.06901 -0.04514 C -0.07122 -0.04768 -0.0737 -0.04977 -0.07591 -0.05278 C -0.07708 -0.0544 -0.07825 -0.05602 -0.07942 -0.0574 C -0.0819 -0.06018 -0.08294 -0.06065 -0.08554 -0.06203 C -0.09297 -0.07106 -0.08424 -0.05903 -0.08906 -0.0699 C -0.08971 -0.07129 -0.09075 -0.07199 -0.09166 -0.07291 C -0.09218 -0.075 -0.09258 -0.07731 -0.09336 -0.07916 C -0.09466 -0.08194 -0.09687 -0.08264 -0.09857 -0.08379 C -0.09974 -0.08541 -0.10104 -0.0868 -0.10208 -0.08842 C -0.10299 -0.08981 -0.10364 -0.0919 -0.10468 -0.09305 C -0.10599 -0.09444 -0.10768 -0.09514 -0.10911 -0.09606 C -0.11054 -0.09815 -0.11185 -0.10069 -0.11341 -0.10231 C -0.11419 -0.10324 -0.11523 -0.10324 -0.11601 -0.10393 C -0.11758 -0.10532 -0.11901 -0.10694 -0.12044 -0.10856 C -0.12448 -0.11944 -0.11914 -0.10625 -0.12565 -0.11782 C -0.12643 -0.11921 -0.12669 -0.12129 -0.12734 -0.12245 C -0.12903 -0.12546 -0.13047 -0.12592 -0.13268 -0.12708 C -0.13398 -0.13449 -0.13255 -0.12986 -0.13607 -0.13495 C -0.13672 -0.13588 -0.13711 -0.13727 -0.13789 -0.13796 C -0.14284 -0.14328 -0.13893 -0.1368 -0.14127 -0.14097 L -0.14127 -0.14097 L -0.13867 -0.13495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-1.11111E-6 C -0.00495 -0.00069 -0.01003 -0.00069 -0.01485 -0.00162 C -0.01576 -0.00185 -0.01667 -0.00278 -0.01745 -0.00324 C -0.02071 -0.00486 -0.02396 -0.00578 -0.02709 -0.00787 C -0.04375 -0.01921 -0.02956 -0.01342 -0.04024 -0.01713 C -0.04688 -0.02245 -0.05326 -0.02847 -0.06029 -0.03264 C -0.06198 -0.03379 -0.06381 -0.03449 -0.0655 -0.03588 C -0.07761 -0.04583 -0.06875 -0.04213 -0.07852 -0.04514 C -0.07969 -0.04653 -0.08086 -0.04815 -0.08203 -0.04977 C -0.08295 -0.05116 -0.08464 -0.0544 -0.08464 -0.0544 L -0.38451 -0.30856 L -0.38373 -0.30717 L -0.36367 -0.28541 " pathEditMode="relative" ptsTypes="AAAAAAAAA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Practice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082594"/>
              </p:ext>
            </p:extLst>
          </p:nvPr>
        </p:nvGraphicFramePr>
        <p:xfrm>
          <a:off x="838200" y="991673"/>
          <a:ext cx="10515600" cy="5544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51515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Capital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Entrepreneurship</a:t>
                      </a:r>
                      <a:endParaRPr lang="en-US" dirty="0"/>
                    </a:p>
                  </a:txBody>
                  <a:tcPr/>
                </a:tc>
              </a:tr>
              <a:tr h="281403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03" y="1506828"/>
            <a:ext cx="1811993" cy="1957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73" y="1506828"/>
            <a:ext cx="2265251" cy="1698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30" y="1569411"/>
            <a:ext cx="2343536" cy="163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39" y="1506828"/>
            <a:ext cx="2144530" cy="2484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78" y="1569411"/>
            <a:ext cx="2173240" cy="2217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92" y="1600675"/>
            <a:ext cx="1939531" cy="2025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3" y="1553647"/>
            <a:ext cx="1428750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41" y="1580617"/>
            <a:ext cx="1989313" cy="19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32604 0.4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2461 0.46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11146 0.423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32591 0.016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11485 0.370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10338 0.03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25 0.028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1758 0.0300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Activity-Make a Factors of Production Poster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43189" y="1690688"/>
            <a:ext cx="4172755" cy="2250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LAND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5215944" y="1690687"/>
            <a:ext cx="4172755" cy="2250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LABOR</a:t>
            </a:r>
            <a:endParaRPr lang="en-US" sz="7200" dirty="0"/>
          </a:p>
        </p:txBody>
      </p:sp>
      <p:sp>
        <p:nvSpPr>
          <p:cNvPr id="11" name="Rectangle 10"/>
          <p:cNvSpPr/>
          <p:nvPr/>
        </p:nvSpPr>
        <p:spPr>
          <a:xfrm>
            <a:off x="1043188" y="3940934"/>
            <a:ext cx="4172755" cy="2250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CAPITAL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215943" y="3940933"/>
            <a:ext cx="4172755" cy="2250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ENTREPRENEUSHIP</a:t>
            </a:r>
            <a:endParaRPr lang="en-US" sz="3600" dirty="0"/>
          </a:p>
        </p:txBody>
      </p:sp>
      <p:sp>
        <p:nvSpPr>
          <p:cNvPr id="13" name="Oval 12"/>
          <p:cNvSpPr/>
          <p:nvPr/>
        </p:nvSpPr>
        <p:spPr>
          <a:xfrm>
            <a:off x="4121240" y="3232594"/>
            <a:ext cx="2395471" cy="141667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FACTORS OF PRODUCTION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38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Scarcity forces people to make choices about how they will use their resources.</a:t>
            </a:r>
          </a:p>
          <a:p>
            <a:r>
              <a:rPr lang="en-US" dirty="0" smtClean="0"/>
              <a:t>The effects of these choices may be long-lasting.</a:t>
            </a:r>
          </a:p>
          <a:p>
            <a:r>
              <a:rPr lang="en-US" dirty="0" smtClean="0"/>
              <a:t>During the 1600s, the demand for Holland’s tulips became so great that prices rose to unbelievable levels. In fact, around 1610, a single tulip bulb could be given as the dowry for a bride.</a:t>
            </a:r>
          </a:p>
          <a:p>
            <a:pPr lvl="1"/>
            <a:r>
              <a:rPr lang="en-US" dirty="0" smtClean="0"/>
              <a:t>What do you think the groom might have had to give up in order to offer a tulip bulb in 1610?</a:t>
            </a:r>
          </a:p>
          <a:p>
            <a:pPr lvl="1"/>
            <a:r>
              <a:rPr lang="en-US" dirty="0" smtClean="0"/>
              <a:t>What do you think the trade-off would be today?</a:t>
            </a:r>
            <a:endParaRPr lang="en-US" dirty="0"/>
          </a:p>
        </p:txBody>
      </p:sp>
      <p:sp>
        <p:nvSpPr>
          <p:cNvPr id="4" name="AutoShape 2" descr="Image result for scarc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07" y="497652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Trade-Offs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71977"/>
            <a:ext cx="10515600" cy="5004986"/>
          </a:xfrm>
        </p:spPr>
        <p:txBody>
          <a:bodyPr/>
          <a:lstStyle/>
          <a:p>
            <a:r>
              <a:rPr lang="en-US" dirty="0"/>
              <a:t>When making economic decisions, limited resources force individuals, businesses, and nations to make </a:t>
            </a:r>
            <a:r>
              <a:rPr lang="en-US" b="1" dirty="0"/>
              <a:t>trade-offs</a:t>
            </a:r>
            <a:r>
              <a:rPr lang="en-US" dirty="0"/>
              <a:t>.</a:t>
            </a:r>
          </a:p>
          <a:p>
            <a:r>
              <a:rPr lang="en-US" dirty="0"/>
              <a:t>Trade-offs result in giving up something of value to get what  is most wanted.</a:t>
            </a:r>
          </a:p>
          <a:p>
            <a:r>
              <a:rPr lang="en-US" dirty="0"/>
              <a:t>When people make economic choices, they exchange one good or service for another. In making a purchase, the good they are exchanging is money.</a:t>
            </a:r>
          </a:p>
          <a:p>
            <a:r>
              <a:rPr lang="en-US" dirty="0"/>
              <a:t>Exchanging one thing to get the use of another is called a </a:t>
            </a:r>
            <a:r>
              <a:rPr lang="en-US" b="1" dirty="0"/>
              <a:t>trade-off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118" y="4831119"/>
            <a:ext cx="2936383" cy="17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make trade-offs every time you use a resources in one way instead of another.</a:t>
            </a:r>
          </a:p>
          <a:p>
            <a:r>
              <a:rPr lang="en-US" dirty="0"/>
              <a:t>The result of a trade-off is what you give up in order to get or do something else.</a:t>
            </a:r>
          </a:p>
          <a:p>
            <a:r>
              <a:rPr lang="en-US" dirty="0"/>
              <a:t>Sometimes the choice can involve the resource of time, for example, choosing to volunteer at an animal shelter instead of going with friends to the local mall.</a:t>
            </a:r>
          </a:p>
          <a:p>
            <a:r>
              <a:rPr lang="en-US" dirty="0"/>
              <a:t>At other times, the choice may involve money-buy the newest </a:t>
            </a:r>
            <a:r>
              <a:rPr lang="en-US" dirty="0" err="1" smtClean="0"/>
              <a:t>Playstation</a:t>
            </a:r>
            <a:r>
              <a:rPr lang="en-US" dirty="0" smtClean="0"/>
              <a:t> Game </a:t>
            </a:r>
            <a:r>
              <a:rPr lang="en-US" dirty="0"/>
              <a:t>or save for a cell phone?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636" y="295103"/>
            <a:ext cx="2711875" cy="13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38" y="3429001"/>
            <a:ext cx="3291171" cy="3126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Economics is the study of how individuals, families, businesses, and societies use limited resources to fulfill their unlimited wants.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9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Cost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684" y="243066"/>
            <a:ext cx="2577116" cy="21721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time an economic decision is made, there is the risk of not selecting the best </a:t>
            </a:r>
            <a:r>
              <a:rPr lang="en-US" b="1" dirty="0"/>
              <a:t>choice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b="1" dirty="0"/>
              <a:t>opportunity cost </a:t>
            </a:r>
            <a:r>
              <a:rPr lang="en-US" dirty="0"/>
              <a:t>of a decision is what is given up when the alternative choice is not selected.</a:t>
            </a:r>
          </a:p>
          <a:p>
            <a:r>
              <a:rPr lang="en-US" dirty="0"/>
              <a:t>For example, the opportunity cost of deciding to spend one hour studying for a math test is the lost opportunity to spend time with friends.</a:t>
            </a:r>
          </a:p>
          <a:p>
            <a:r>
              <a:rPr lang="en-US" dirty="0"/>
              <a:t>The risk is whether the extra time studying will result in a higher test score.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5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89" y="4514916"/>
            <a:ext cx="2095500" cy="2181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example, time is a </a:t>
            </a:r>
            <a:r>
              <a:rPr lang="en-US" b="1" dirty="0"/>
              <a:t>scare</a:t>
            </a:r>
            <a:r>
              <a:rPr lang="en-US" dirty="0"/>
              <a:t> resource. There are a limited number of hours in a day and you must choose how to use them.</a:t>
            </a:r>
          </a:p>
          <a:p>
            <a:r>
              <a:rPr lang="en-US" dirty="0"/>
              <a:t>If you use one-hour of study a school assignment, the </a:t>
            </a:r>
            <a:r>
              <a:rPr lang="en-US" b="1" dirty="0"/>
              <a:t>trade-offs</a:t>
            </a:r>
            <a:r>
              <a:rPr lang="en-US" dirty="0"/>
              <a:t> are all the other things you could have done during that hour.</a:t>
            </a:r>
          </a:p>
          <a:p>
            <a:r>
              <a:rPr lang="en-US" dirty="0"/>
              <a:t>The </a:t>
            </a:r>
            <a:r>
              <a:rPr lang="en-US" b="1" dirty="0"/>
              <a:t>opportunity cost </a:t>
            </a:r>
            <a:r>
              <a:rPr lang="en-US" dirty="0"/>
              <a:t>is what you would have done for that hour had you chosen not to study.</a:t>
            </a:r>
          </a:p>
          <a:p>
            <a:r>
              <a:rPr lang="en-US" dirty="0"/>
              <a:t>In other words, it is the </a:t>
            </a:r>
            <a:r>
              <a:rPr lang="en-US" b="1" dirty="0"/>
              <a:t>opportunity</a:t>
            </a:r>
            <a:r>
              <a:rPr lang="en-US" dirty="0"/>
              <a:t> that you have up in order to study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Knowing about the </a:t>
            </a:r>
            <a:r>
              <a:rPr lang="en-US" b="1" dirty="0"/>
              <a:t>trade-offs</a:t>
            </a:r>
            <a:r>
              <a:rPr lang="en-US" dirty="0"/>
              <a:t> and </a:t>
            </a:r>
            <a:r>
              <a:rPr lang="en-US" b="1" dirty="0"/>
              <a:t>opportunity costs</a:t>
            </a:r>
            <a:r>
              <a:rPr lang="en-US" dirty="0"/>
              <a:t> can help you make decisions at all levels. You will be able to make wiser use of your resources if you are aware of the </a:t>
            </a:r>
            <a:r>
              <a:rPr lang="en-US" b="1" dirty="0"/>
              <a:t>trade-offs</a:t>
            </a:r>
            <a:r>
              <a:rPr lang="en-US" dirty="0"/>
              <a:t> and </a:t>
            </a:r>
            <a:r>
              <a:rPr lang="en-US" b="1" dirty="0"/>
              <a:t>opportunity costs </a:t>
            </a:r>
            <a:r>
              <a:rPr lang="en-US" dirty="0"/>
              <a:t>of your decisions. </a:t>
            </a:r>
          </a:p>
          <a:p>
            <a:r>
              <a:rPr lang="en-US" dirty="0"/>
              <a:t>Businesses must also consider these factors when they make </a:t>
            </a:r>
            <a:r>
              <a:rPr lang="en-US" b="1" dirty="0"/>
              <a:t>choices </a:t>
            </a:r>
            <a:r>
              <a:rPr lang="en-US" dirty="0"/>
              <a:t>about investing money or producing one good rather than another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212" y="4335260"/>
            <a:ext cx="3208248" cy="24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cartoon illustrates what economic concept?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09" t="4580" r="49421" b="8216"/>
          <a:stretch/>
        </p:blipFill>
        <p:spPr>
          <a:xfrm>
            <a:off x="6200619" y="180303"/>
            <a:ext cx="4797939" cy="65279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Opportunity cost and trade-off. It shows that every time we make a decision, we have to give up something.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66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4MagNKICi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3707" y="283335"/>
            <a:ext cx="11333408" cy="63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pp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9293543"/>
                  </p:ext>
                </p:extLst>
              </p:nvPr>
            </p:nvGraphicFramePr>
            <p:xfrm>
              <a:off x="141668" y="95249"/>
              <a:ext cx="11925836" cy="6667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pp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668" y="95249"/>
                <a:ext cx="11925836" cy="666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19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Economics Really About Activity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194" y="1340904"/>
            <a:ext cx="7753082" cy="519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63" y="5229292"/>
            <a:ext cx="159729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Possibilities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039"/>
            <a:ext cx="3643648" cy="47989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production possibilities curve shows the maximum combination of goods and services that can be produced from a given amount of resources.</a:t>
            </a:r>
            <a:endParaRPr lang="en-US" dirty="0"/>
          </a:p>
          <a:p>
            <a:r>
              <a:rPr lang="en-US" dirty="0" smtClean="0"/>
              <a:t>Using a production possibilities curve, a producer can decide how to use resources.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48" y="1986901"/>
            <a:ext cx="7321865" cy="3962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5946" y="5949322"/>
            <a:ext cx="471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 Example: military spending vs domestic programs (guns or butter)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Monsters </a:t>
            </a:r>
            <a:r>
              <a:rPr lang="en-US" dirty="0" err="1"/>
              <a:t>Inc</a:t>
            </a:r>
            <a:r>
              <a:rPr lang="en-US" dirty="0"/>
              <a:t> (Production Possibilities Curve)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tW4G5IPpzF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042987"/>
            <a:ext cx="10211873" cy="57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Shifting in the Production Possibility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There are two ways to shift the PPC.</a:t>
            </a:r>
          </a:p>
          <a:p>
            <a:r>
              <a:rPr lang="en-US" dirty="0"/>
              <a:t>a change in the quantity or quality resources </a:t>
            </a:r>
          </a:p>
          <a:p>
            <a:r>
              <a:rPr lang="en-US" dirty="0" smtClean="0"/>
              <a:t>a </a:t>
            </a:r>
            <a:r>
              <a:rPr lang="en-US" dirty="0"/>
              <a:t>change in technology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26" y="2797874"/>
            <a:ext cx="4450523" cy="40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Wants Versus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1901, people discovered oil in Texas – but they were actually looking for water! Disappointed, they offered to trade the oil for water at a ratio of 1:1 (one barrel of oil for each barrel of water).</a:t>
            </a:r>
          </a:p>
          <a:p>
            <a:pPr lvl="1"/>
            <a:r>
              <a:rPr lang="en-US" dirty="0" smtClean="0"/>
              <a:t>Which is a more primary need, oil or water? Why?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3" y="3052763"/>
            <a:ext cx="3437948" cy="33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what will happen to the PPC for consumer goods and capital goods.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Reminder:</a:t>
            </a:r>
          </a:p>
          <a:p>
            <a:r>
              <a:rPr lang="en-US" dirty="0" smtClean="0"/>
              <a:t>Consumer Goods- are </a:t>
            </a:r>
            <a:r>
              <a:rPr lang="en-US" dirty="0"/>
              <a:t>made for direct consumption like </a:t>
            </a:r>
            <a:r>
              <a:rPr lang="en-US" dirty="0" smtClean="0"/>
              <a:t>pizza.</a:t>
            </a:r>
          </a:p>
          <a:p>
            <a:r>
              <a:rPr lang="en-US" dirty="0" smtClean="0"/>
              <a:t>Capital Goods-are made for indirect consumption like the pizza oven.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8" y="4177718"/>
            <a:ext cx="2828925" cy="161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3289948"/>
            <a:ext cx="2887015" cy="28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what will happen to the PPC for consumer goods and capital goods.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623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would happen if we had faster computers and better technology?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03065" y="2653048"/>
            <a:ext cx="12879" cy="2859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15944" y="5512158"/>
            <a:ext cx="3271234" cy="12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284113" y="3296991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54887" y="3897937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Goods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5652" y="5646849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Capital Goods</a:t>
            </a:r>
            <a:endParaRPr lang="en-US" dirty="0"/>
          </a:p>
        </p:txBody>
      </p:sp>
      <p:sp>
        <p:nvSpPr>
          <p:cNvPr id="13" name="Arc 12"/>
          <p:cNvSpPr/>
          <p:nvPr/>
        </p:nvSpPr>
        <p:spPr>
          <a:xfrm>
            <a:off x="3889956" y="2852134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99588" y="3537798"/>
            <a:ext cx="605307" cy="363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ular Callout 15"/>
          <p:cNvSpPr/>
          <p:nvPr/>
        </p:nvSpPr>
        <p:spPr>
          <a:xfrm>
            <a:off x="7989461" y="2354239"/>
            <a:ext cx="3451002" cy="1365160"/>
          </a:xfrm>
          <a:prstGeom prst="wedgeRectCallout">
            <a:avLst>
              <a:gd name="adj1" fmla="val -48076"/>
              <a:gd name="adj2" fmla="val 8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entire PPC will shift because we can produce more consumer goods and more capital goods.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what will happen to the PPC for consumer goods and capital goods.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62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2. What if a country’s power </a:t>
            </a:r>
            <a:r>
              <a:rPr lang="en-US" dirty="0"/>
              <a:t>plants were destroyed </a:t>
            </a:r>
            <a:r>
              <a:rPr lang="en-US" dirty="0" smtClean="0"/>
              <a:t>and the amount of the electricity </a:t>
            </a:r>
            <a:r>
              <a:rPr lang="en-US" dirty="0"/>
              <a:t>they </a:t>
            </a:r>
            <a:r>
              <a:rPr lang="en-US" dirty="0" smtClean="0"/>
              <a:t>produce decreased?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03065" y="2653048"/>
            <a:ext cx="12879" cy="2859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15944" y="5512158"/>
            <a:ext cx="3271234" cy="12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284113" y="3296991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54887" y="3897937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Goods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5652" y="5646849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Capital Goods</a:t>
            </a:r>
            <a:endParaRPr lang="en-US" dirty="0"/>
          </a:p>
        </p:txBody>
      </p:sp>
      <p:sp>
        <p:nvSpPr>
          <p:cNvPr id="13" name="Arc 12"/>
          <p:cNvSpPr/>
          <p:nvPr/>
        </p:nvSpPr>
        <p:spPr>
          <a:xfrm>
            <a:off x="2924041" y="3706501"/>
            <a:ext cx="4211391" cy="4250028"/>
          </a:xfrm>
          <a:prstGeom prst="arc">
            <a:avLst>
              <a:gd name="adj1" fmla="val 16621703"/>
              <a:gd name="adj2" fmla="val 2081941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529589" y="3978611"/>
            <a:ext cx="321972" cy="29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1030310" y="2887481"/>
            <a:ext cx="3052293" cy="2089667"/>
          </a:xfrm>
          <a:prstGeom prst="wedgeRectCallout">
            <a:avLst>
              <a:gd name="adj1" fmla="val 82964"/>
              <a:gd name="adj2" fmla="val -7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destruction of a power plant would mean we would have less electricity this would cause the PPC to shift inward because we would have to produce less consumer goods and less capital goods.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what will happen to the PPC for consumer goods and capital goods.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62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What if there was an increase in unemployment which causes recession in the economy?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03065" y="2653048"/>
            <a:ext cx="12879" cy="2859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15944" y="5512158"/>
            <a:ext cx="3271234" cy="12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284113" y="3296991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54887" y="3897937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Goods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5652" y="5646849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Capital Goods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360608" y="2807594"/>
            <a:ext cx="4056846" cy="2434107"/>
          </a:xfrm>
          <a:prstGeom prst="wedgeRectCallout">
            <a:avLst>
              <a:gd name="adj1" fmla="val 84246"/>
              <a:gd name="adj2" fmla="val -290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we </a:t>
            </a:r>
            <a:r>
              <a:rPr lang="en-US" dirty="0"/>
              <a:t>have a recession </a:t>
            </a:r>
            <a:r>
              <a:rPr lang="en-US" dirty="0" smtClean="0"/>
              <a:t>and caused unemployed </a:t>
            </a:r>
            <a:r>
              <a:rPr lang="en-US" dirty="0"/>
              <a:t>workers that would </a:t>
            </a:r>
            <a:r>
              <a:rPr lang="en-US" b="1" dirty="0"/>
              <a:t>not</a:t>
            </a:r>
            <a:r>
              <a:rPr lang="en-US" dirty="0"/>
              <a:t> be a </a:t>
            </a:r>
            <a:r>
              <a:rPr lang="en-US" dirty="0" smtClean="0"/>
              <a:t>shift because the workers are still alive.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8075054" y="2761982"/>
            <a:ext cx="3103808" cy="1977443"/>
          </a:xfrm>
          <a:prstGeom prst="wedgeEllipseCallout">
            <a:avLst>
              <a:gd name="adj1" fmla="val -86808"/>
              <a:gd name="adj2" fmla="val 35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Now if the workers died, we would lose our resource of workers which would cause a shift inward.</a:t>
            </a:r>
            <a:endParaRPr lang="en-US" dirty="0"/>
          </a:p>
        </p:txBody>
      </p:sp>
      <p:sp>
        <p:nvSpPr>
          <p:cNvPr id="13" name="Arc 12"/>
          <p:cNvSpPr/>
          <p:nvPr/>
        </p:nvSpPr>
        <p:spPr>
          <a:xfrm>
            <a:off x="3382850" y="4031087"/>
            <a:ext cx="4013916" cy="4250028"/>
          </a:xfrm>
          <a:prstGeom prst="arc">
            <a:avLst>
              <a:gd name="adj1" fmla="val 16200000"/>
              <a:gd name="adj2" fmla="val 1996829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68225" y="3978611"/>
            <a:ext cx="283336" cy="29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what will happen to the PPC for consumer goods and capital goods.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62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4. What if there was an increase in education?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03065" y="2653048"/>
            <a:ext cx="12879" cy="2859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15944" y="5512158"/>
            <a:ext cx="3271234" cy="12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856150" y="3016251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54887" y="3897937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Goods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5652" y="5646849"/>
            <a:ext cx="17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Capital Goods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838200" y="2550017"/>
            <a:ext cx="3643648" cy="3466164"/>
          </a:xfrm>
          <a:prstGeom prst="wedgeRectCallout">
            <a:avLst>
              <a:gd name="adj1" fmla="val 106060"/>
              <a:gd name="adj2" fmla="val -24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</a:t>
            </a:r>
            <a:r>
              <a:rPr lang="en-US" dirty="0" smtClean="0"/>
              <a:t>mprovement in</a:t>
            </a:r>
            <a:r>
              <a:rPr lang="en-US" dirty="0"/>
              <a:t> </a:t>
            </a:r>
            <a:r>
              <a:rPr lang="en-US" dirty="0" smtClean="0"/>
              <a:t>education </a:t>
            </a:r>
            <a:r>
              <a:rPr lang="en-US" dirty="0"/>
              <a:t>would result in a shift </a:t>
            </a:r>
            <a:r>
              <a:rPr lang="en-US" dirty="0" smtClean="0"/>
              <a:t>outward.</a:t>
            </a:r>
            <a:r>
              <a:rPr lang="en-US" dirty="0"/>
              <a:t> </a:t>
            </a:r>
            <a:r>
              <a:rPr lang="en-US" dirty="0" smtClean="0"/>
              <a:t>Remember </a:t>
            </a:r>
            <a:r>
              <a:rPr lang="en-US" dirty="0"/>
              <a:t>this is not more workers it's better </a:t>
            </a:r>
            <a:r>
              <a:rPr lang="en-US" dirty="0" smtClean="0"/>
              <a:t>workers, </a:t>
            </a:r>
            <a:r>
              <a:rPr lang="en-US" dirty="0"/>
              <a:t>the quality of </a:t>
            </a:r>
            <a:r>
              <a:rPr lang="en-US" dirty="0" smtClean="0"/>
              <a:t>workers</a:t>
            </a:r>
            <a:r>
              <a:rPr lang="en-US" dirty="0"/>
              <a:t> </a:t>
            </a:r>
            <a:r>
              <a:rPr lang="en-US" dirty="0" smtClean="0"/>
              <a:t>increase. </a:t>
            </a:r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/>
              <a:t>is the idea of human </a:t>
            </a:r>
            <a:r>
              <a:rPr lang="en-US" dirty="0" smtClean="0"/>
              <a:t>capital</a:t>
            </a:r>
            <a:r>
              <a:rPr lang="en-US" b="1" dirty="0"/>
              <a:t> </a:t>
            </a:r>
            <a:r>
              <a:rPr lang="en-US" b="1" dirty="0" smtClean="0"/>
              <a:t>if </a:t>
            </a:r>
            <a:r>
              <a:rPr lang="en-US" b="1" dirty="0"/>
              <a:t>our workers are better </a:t>
            </a:r>
            <a:r>
              <a:rPr lang="en-US" b="1" dirty="0" smtClean="0"/>
              <a:t>trained and </a:t>
            </a:r>
            <a:r>
              <a:rPr lang="en-US" b="1" dirty="0"/>
              <a:t>more intelligent </a:t>
            </a:r>
            <a:r>
              <a:rPr lang="en-US" dirty="0"/>
              <a:t>that would cause us to </a:t>
            </a:r>
            <a:r>
              <a:rPr lang="en-US" dirty="0" smtClean="0"/>
              <a:t>be</a:t>
            </a:r>
            <a:r>
              <a:rPr lang="en-US" dirty="0"/>
              <a:t> </a:t>
            </a:r>
            <a:r>
              <a:rPr lang="en-US" dirty="0" smtClean="0"/>
              <a:t>able </a:t>
            </a:r>
            <a:r>
              <a:rPr lang="en-US" dirty="0"/>
              <a:t>to produce more </a:t>
            </a:r>
            <a:r>
              <a:rPr lang="en-US" dirty="0" smtClean="0"/>
              <a:t>goods.</a:t>
            </a:r>
            <a:r>
              <a:rPr lang="en-US" dirty="0"/>
              <a:t> </a:t>
            </a:r>
          </a:p>
        </p:txBody>
      </p:sp>
      <p:sp>
        <p:nvSpPr>
          <p:cNvPr id="13" name="Arc 12"/>
          <p:cNvSpPr/>
          <p:nvPr/>
        </p:nvSpPr>
        <p:spPr>
          <a:xfrm>
            <a:off x="3436513" y="3449391"/>
            <a:ext cx="4211391" cy="425002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80161" y="3721994"/>
            <a:ext cx="286554" cy="256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goods and services should be produced?</a:t>
            </a:r>
          </a:p>
          <a:p>
            <a:pPr lvl="1"/>
            <a:r>
              <a:rPr lang="en-US" dirty="0" smtClean="0"/>
              <a:t>If more of one particular item is produced, then less of something else will produced.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should they be produced?</a:t>
            </a:r>
          </a:p>
          <a:p>
            <a:pPr lvl="1"/>
            <a:r>
              <a:rPr lang="en-US" dirty="0" smtClean="0"/>
              <a:t>Decisions must be made as to what the best combination of available inputs will be to get the job done for the lowest possible cost.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whom should it be produced?</a:t>
            </a:r>
          </a:p>
          <a:p>
            <a:pPr lvl="1"/>
            <a:r>
              <a:rPr lang="en-US" dirty="0" smtClean="0"/>
              <a:t>The type of economic system under which people live determines how the goods and services will be distributed among its members.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way a nation uses its resources to satisfy its people’s needs and wants is called an economic system.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88" y="2921963"/>
            <a:ext cx="5133304" cy="37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Economic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four basic types of economic systems: traditional, command, market, and mixed.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369" y="2556590"/>
            <a:ext cx="5178715" cy="38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/>
          <a:lstStyle/>
          <a:p>
            <a:r>
              <a:rPr lang="en-US" dirty="0" smtClean="0"/>
              <a:t>Traditional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3342"/>
            <a:ext cx="10515600" cy="5043621"/>
          </a:xfrm>
        </p:spPr>
        <p:txBody>
          <a:bodyPr>
            <a:normAutofit/>
          </a:bodyPr>
          <a:lstStyle/>
          <a:p>
            <a:r>
              <a:rPr lang="en-US" dirty="0" smtClean="0"/>
              <a:t>The traditional economy system makes decisions based on customs and beliefs that have been handed down from generation to generation.</a:t>
            </a:r>
          </a:p>
          <a:p>
            <a:r>
              <a:rPr lang="en-US" i="1" dirty="0" smtClean="0"/>
              <a:t>Advantages:</a:t>
            </a:r>
          </a:p>
          <a:p>
            <a:pPr lvl="1"/>
            <a:r>
              <a:rPr lang="en-US" dirty="0" smtClean="0"/>
              <a:t>You know what is expected of you.</a:t>
            </a:r>
          </a:p>
          <a:p>
            <a:pPr lvl="1"/>
            <a:r>
              <a:rPr lang="en-US" dirty="0" smtClean="0"/>
              <a:t>Family and community ties are strong.</a:t>
            </a:r>
          </a:p>
          <a:p>
            <a:r>
              <a:rPr lang="en-US" dirty="0" smtClean="0"/>
              <a:t>D</a:t>
            </a:r>
            <a:r>
              <a:rPr lang="en-US" i="1" dirty="0" smtClean="0"/>
              <a:t>isadvantages:</a:t>
            </a:r>
          </a:p>
          <a:p>
            <a:pPr lvl="1"/>
            <a:r>
              <a:rPr lang="en-US" dirty="0" smtClean="0"/>
              <a:t>Change is discouraged and perhaps punished.</a:t>
            </a:r>
          </a:p>
          <a:p>
            <a:pPr lvl="1"/>
            <a:r>
              <a:rPr lang="en-US" dirty="0" smtClean="0"/>
              <a:t>Methods of production are often inefficient.</a:t>
            </a:r>
          </a:p>
          <a:p>
            <a:pPr lvl="1"/>
            <a:r>
              <a:rPr lang="en-US" dirty="0" smtClean="0"/>
              <a:t>Choices among consumer goods are rare.</a:t>
            </a:r>
          </a:p>
          <a:p>
            <a:pPr lvl="1"/>
            <a:r>
              <a:rPr lang="en-US" dirty="0" smtClean="0"/>
              <a:t>Individuals rarely experience an increased level of material well-being.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878" y="2054952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703" y="3790949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Economy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command economy (or controlled) system, government leaders control the factors of production and make all decisions about their use.</a:t>
            </a:r>
          </a:p>
          <a:p>
            <a:r>
              <a:rPr lang="en-US" i="1" dirty="0" smtClean="0"/>
              <a:t>Disadvantages:</a:t>
            </a:r>
          </a:p>
          <a:p>
            <a:pPr lvl="1"/>
            <a:r>
              <a:rPr lang="en-US" dirty="0" smtClean="0"/>
              <a:t>Lack of incentives to work hard or show inventiveness.</a:t>
            </a:r>
          </a:p>
          <a:p>
            <a:pPr lvl="1"/>
            <a:r>
              <a:rPr lang="en-US" dirty="0" smtClean="0"/>
              <a:t>Lack of consumer choices.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33" y="4118958"/>
            <a:ext cx="5379076" cy="265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6" y="4547316"/>
            <a:ext cx="2992728" cy="19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Wants Versus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Wants are anything other than what is needed for basic survival.</a:t>
            </a:r>
          </a:p>
          <a:p>
            <a:pPr lvl="1"/>
            <a:r>
              <a:rPr lang="en-US" dirty="0" smtClean="0"/>
              <a:t>Examples?</a:t>
            </a:r>
          </a:p>
          <a:p>
            <a:r>
              <a:rPr lang="en-US" dirty="0" smtClean="0"/>
              <a:t>Needs are things required for basic survival.</a:t>
            </a:r>
          </a:p>
          <a:p>
            <a:pPr lvl="1"/>
            <a:r>
              <a:rPr lang="en-US" dirty="0" smtClean="0"/>
              <a:t>Examples?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/>
          <a:stretch/>
        </p:blipFill>
        <p:spPr>
          <a:xfrm>
            <a:off x="6650182" y="3151381"/>
            <a:ext cx="4333008" cy="34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20" y="3279551"/>
            <a:ext cx="3467100" cy="34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4552"/>
            <a:ext cx="10515600" cy="5499279"/>
          </a:xfrm>
        </p:spPr>
        <p:txBody>
          <a:bodyPr>
            <a:normAutofit/>
          </a:bodyPr>
          <a:lstStyle/>
          <a:p>
            <a:r>
              <a:rPr lang="en-US" dirty="0" smtClean="0"/>
              <a:t>In a market economy (or capitalist) system, individuals own the factors of production and make economic choices based on market price while looking out for their own and their families’ best interests.</a:t>
            </a:r>
          </a:p>
          <a:p>
            <a:r>
              <a:rPr lang="en-US" i="1" dirty="0" smtClean="0"/>
              <a:t>Advantages:</a:t>
            </a:r>
          </a:p>
          <a:p>
            <a:pPr lvl="1"/>
            <a:r>
              <a:rPr lang="en-US" dirty="0" smtClean="0"/>
              <a:t>People have freedoms.</a:t>
            </a:r>
          </a:p>
          <a:p>
            <a:pPr lvl="1"/>
            <a:r>
              <a:rPr lang="en-US" dirty="0" smtClean="0"/>
              <a:t>Competition provides consumers with a wide array of goods and services to choose.</a:t>
            </a:r>
          </a:p>
          <a:p>
            <a:pPr lvl="1"/>
            <a:r>
              <a:rPr lang="en-US" dirty="0" smtClean="0"/>
              <a:t>There is an efficient system of determining costs.</a:t>
            </a:r>
          </a:p>
          <a:p>
            <a:r>
              <a:rPr lang="en-US" i="1" dirty="0" smtClean="0"/>
              <a:t>Disadvantages:</a:t>
            </a:r>
          </a:p>
          <a:p>
            <a:pPr lvl="1"/>
            <a:r>
              <a:rPr lang="en-US" dirty="0" smtClean="0"/>
              <a:t>Lack of concern about those too young, too old, or too sick to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flow of resources, goods and services, and income in a market system is a circular flow of income and output.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63" y="365125"/>
            <a:ext cx="9966174" cy="6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wM0jHL6TQ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854" y="141668"/>
            <a:ext cx="11583831" cy="65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9403"/>
            <a:ext cx="10515600" cy="4837560"/>
          </a:xfrm>
        </p:spPr>
        <p:txBody>
          <a:bodyPr/>
          <a:lstStyle/>
          <a:p>
            <a:r>
              <a:rPr lang="en-US" dirty="0" smtClean="0"/>
              <a:t>A mixed economy system combines characteristics more than one type of economy.</a:t>
            </a:r>
          </a:p>
          <a:p>
            <a:r>
              <a:rPr lang="en-US" dirty="0" smtClean="0"/>
              <a:t>Most countries have a mixed economy in which private ownership of property and individual decision making are combined with government intervention and regulations.</a:t>
            </a:r>
          </a:p>
          <a:p>
            <a:r>
              <a:rPr lang="en-US" dirty="0" smtClean="0"/>
              <a:t>A mixed economy is a combination of market and command economies.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43" y="3849240"/>
            <a:ext cx="3926110" cy="29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70" y="1518671"/>
            <a:ext cx="2864678" cy="533932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6078829" y="386366"/>
            <a:ext cx="5653826" cy="3309871"/>
          </a:xfrm>
          <a:prstGeom prst="wedgeRectCallout">
            <a:avLst>
              <a:gd name="adj1" fmla="val -89170"/>
              <a:gd name="adj2" fmla="val 46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</a:t>
            </a:r>
            <a:r>
              <a:rPr lang="en-US" sz="2400" dirty="0" err="1"/>
              <a:t>Heraldo</a:t>
            </a:r>
            <a:r>
              <a:rPr lang="en-US" sz="2400" dirty="0"/>
              <a:t> </a:t>
            </a:r>
            <a:r>
              <a:rPr lang="en-US" sz="2400" dirty="0" err="1"/>
              <a:t>Esterez</a:t>
            </a:r>
            <a:r>
              <a:rPr lang="en-US" sz="2400" dirty="0"/>
              <a:t>.  I have lived in Cuba all my life.  I wanted to become a teacher.  However, I work for a large sugar producer that is owned by the government.  The government decides when I work, where I work, and how much money I receive.  What economic system am I describing?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0654" y="3850783"/>
            <a:ext cx="4108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Command Economy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68" y="1918951"/>
            <a:ext cx="2596146" cy="448801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6143223" y="365125"/>
            <a:ext cx="5653826" cy="3309871"/>
          </a:xfrm>
          <a:prstGeom prst="wedgeRectCallout">
            <a:avLst>
              <a:gd name="adj1" fmla="val -103749"/>
              <a:gd name="adj2" fmla="val 13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Curt Jones and I have always had a passion for delicious ice cream.  I discovered a way to freeze ice cream into small dots.  I patented the process for making the ice cream and built a plant to make enough ice cream to sell it internationally.  Which economic system am I describing?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0654" y="3850783"/>
            <a:ext cx="4108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Market </a:t>
            </a:r>
            <a:r>
              <a:rPr lang="en-US" sz="4400" b="1" dirty="0"/>
              <a:t>Economy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83" y="489262"/>
            <a:ext cx="4319856" cy="607979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35010" y="1690688"/>
            <a:ext cx="5653826" cy="3309871"/>
          </a:xfrm>
          <a:prstGeom prst="wedgeRectCallout">
            <a:avLst>
              <a:gd name="adj1" fmla="val 88734"/>
              <a:gd name="adj2" fmla="val -59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 am a basket maker in India.  The people in my village make beautiful baskets.  My grandmother and my mother made baskets.  What type of economic system am I describing?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78954" y="5000559"/>
            <a:ext cx="4365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Traditional Economy</a:t>
            </a:r>
            <a:r>
              <a:rPr lang="en-US" sz="4400" dirty="0"/>
              <a:t> </a:t>
            </a:r>
            <a:endParaRPr lang="en-US" sz="44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26" y="1690688"/>
            <a:ext cx="1855296" cy="416942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6143223" y="365125"/>
            <a:ext cx="5653826" cy="3309871"/>
          </a:xfrm>
          <a:prstGeom prst="wedgeRectCallout">
            <a:avLst>
              <a:gd name="adj1" fmla="val -103749"/>
              <a:gd name="adj2" fmla="val 13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Morgan Taylor.  I went shopping for a new pair of jeans.  I refused to buy the jeans because they were too expensive.  Which economic system am I describing?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0654" y="3850783"/>
            <a:ext cx="4108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Market </a:t>
            </a:r>
            <a:r>
              <a:rPr lang="en-US" sz="4400" b="1" dirty="0"/>
              <a:t>Economy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876" y="629321"/>
            <a:ext cx="3801345" cy="514067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35010" y="1690688"/>
            <a:ext cx="5653826" cy="3309871"/>
          </a:xfrm>
          <a:prstGeom prst="wedgeRectCallout">
            <a:avLst>
              <a:gd name="adj1" fmla="val 82811"/>
              <a:gd name="adj2" fmla="val -102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Madison Brown.  I worked for an ice cream company for many years.  I am now 65 years old and have health problems that prevent me from working.  I receive a Social Security check each month to help pay my expenses.  What economic system am I describing?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78954" y="5000559"/>
            <a:ext cx="4365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Mixed Economy</a:t>
            </a:r>
            <a:r>
              <a:rPr lang="en-US" sz="4400" dirty="0" smtClean="0"/>
              <a:t> </a:t>
            </a:r>
            <a:endParaRPr lang="en-US" sz="44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535010" y="1690688"/>
            <a:ext cx="5653826" cy="3309871"/>
          </a:xfrm>
          <a:prstGeom prst="wedgeRectCallout">
            <a:avLst>
              <a:gd name="adj1" fmla="val 88734"/>
              <a:gd name="adj2" fmla="val -59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Whitney Smith.  I own a toy factory.  My employees use many sharp instruments to make the toys.  A federal agency called O.S.H.A. (Occupational Health and Safety Administration) visits my factory often to make sure my employees have the safe equipment to use.  Which economic system am I describing?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78954" y="5000559"/>
            <a:ext cx="4365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Mixed </a:t>
            </a:r>
            <a:r>
              <a:rPr lang="en-US" sz="4400" b="1" dirty="0"/>
              <a:t>Economy</a:t>
            </a:r>
            <a:r>
              <a:rPr lang="en-US" sz="4400" dirty="0"/>
              <a:t> </a:t>
            </a:r>
            <a:endParaRPr lang="en-US" sz="44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6068" y="5770000"/>
            <a:ext cx="397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Market and Command Economies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176" y="505492"/>
            <a:ext cx="1940953" cy="58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Spending decisions involve choices.</a:t>
            </a:r>
          </a:p>
          <a:p>
            <a:r>
              <a:rPr lang="en-US" dirty="0" smtClean="0"/>
              <a:t>Each available choice competes with other available choices.</a:t>
            </a:r>
          </a:p>
          <a:p>
            <a:r>
              <a:rPr lang="en-US" dirty="0" smtClean="0"/>
              <a:t>Businesses, like individuals, must make daily decisions about what to produce, when to produce it, and when to stop producing.</a:t>
            </a:r>
          </a:p>
          <a:p>
            <a:r>
              <a:rPr lang="en-US" dirty="0" smtClean="0"/>
              <a:t>Societies face choices about how to utilize their resources in the production of goods and services.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27" y="4360718"/>
            <a:ext cx="2914073" cy="21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59" y="2020060"/>
            <a:ext cx="3810000" cy="4162425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6143223" y="365125"/>
            <a:ext cx="5653826" cy="3309871"/>
          </a:xfrm>
          <a:prstGeom prst="wedgeRectCallout">
            <a:avLst>
              <a:gd name="adj1" fmla="val -79831"/>
              <a:gd name="adj2" fmla="val 43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My name is Derek Jones.  I am an engineer.  My father and grandfather are engineers also.  Which economic system am I describing?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0654" y="3850783"/>
            <a:ext cx="4108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Traditional </a:t>
            </a:r>
            <a:r>
              <a:rPr lang="en-US" sz="4400" b="1" dirty="0"/>
              <a:t>Economy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6130344" y="209146"/>
            <a:ext cx="5653826" cy="3953814"/>
          </a:xfrm>
          <a:prstGeom prst="wedgeRectCallout">
            <a:avLst>
              <a:gd name="adj1" fmla="val -103749"/>
              <a:gd name="adj2" fmla="val 13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My name is Mr. Jones and I have always had a passion for delicious ice cream.  I discovered a way to make ice cream that formed tiny dots.  I patented the process for making the ice cream and built a plant to make enough ice cream to sell internationally.  I decided to build Kiosks, carts to store and sell ice cream, to dealers nationally and internationally.  The </a:t>
            </a:r>
            <a:r>
              <a:rPr lang="en-US" sz="2000" dirty="0" smtClean="0"/>
              <a:t>Florida </a:t>
            </a:r>
            <a:r>
              <a:rPr lang="en-US" sz="2000" dirty="0"/>
              <a:t>Health Department told me that each Kiosk that stays in </a:t>
            </a:r>
            <a:r>
              <a:rPr lang="en-US" sz="2000" dirty="0" smtClean="0"/>
              <a:t>Florida </a:t>
            </a:r>
            <a:r>
              <a:rPr lang="en-US" sz="2000" dirty="0"/>
              <a:t>must have three sinks.  The Health Department in California requires that all the Kiosks have four sinks in them.  Which economic system am I describing?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93229" y="4533364"/>
            <a:ext cx="4108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Mixed </a:t>
            </a:r>
            <a:r>
              <a:rPr lang="en-US" sz="4400" b="1" dirty="0"/>
              <a:t>Economy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595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that Economic 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99290" y="5302805"/>
            <a:ext cx="40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Market and Command Economies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4" y="1690688"/>
            <a:ext cx="2597121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13451" y="381000"/>
            <a:ext cx="3654425" cy="617220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_____ the government controls the economy. It assigns jobs, sets production goals, and decides wages.”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____business is based on competition. Success comes from doing something better and cheaper than your competitors.”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_____producers decide what and how much to based on what people want to buy.”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 we have no need for money. By custom, some of us hunt, some fish, others farm, and we are all taken care of.”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_____central planners decide when we should expand old factories or build new ones.”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_____the government makes economic decisions.”</a:t>
            </a:r>
          </a:p>
          <a:p>
            <a:pPr marL="342900" indent="-342900">
              <a:buAutoNum type="arabicPeriod"/>
            </a:pPr>
            <a:r>
              <a:rPr lang="en-US" dirty="0" smtClean="0"/>
              <a:t>_____the government has a very small role.”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15988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Economic Systems Activity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73188"/>
            <a:ext cx="3932237" cy="4495800"/>
          </a:xfrm>
        </p:spPr>
        <p:txBody>
          <a:bodyPr/>
          <a:lstStyle/>
          <a:p>
            <a:r>
              <a:rPr lang="en-US" dirty="0" smtClean="0"/>
              <a:t>“In my country……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5546" y="152401"/>
            <a:ext cx="4106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2866" y="4113938"/>
            <a:ext cx="4106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6234" y="4813013"/>
            <a:ext cx="4106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6448746" y="1142138"/>
            <a:ext cx="5389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6427306" y="5384444"/>
            <a:ext cx="5389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35897" y="2323238"/>
            <a:ext cx="5389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6234" y="3124201"/>
            <a:ext cx="401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-2296" b="19251"/>
          <a:stretch/>
        </p:blipFill>
        <p:spPr>
          <a:xfrm>
            <a:off x="181840" y="1700794"/>
            <a:ext cx="5831611" cy="48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Specialization and Division of </a:t>
            </a:r>
            <a:r>
              <a:rPr lang="en-US" dirty="0" smtClean="0"/>
              <a:t>Labor </a:t>
            </a:r>
            <a:br>
              <a:rPr lang="en-US" dirty="0" smtClean="0"/>
            </a:br>
            <a:r>
              <a:rPr lang="en-US" dirty="0" smtClean="0"/>
              <a:t>and Capital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00" y="303213"/>
            <a:ext cx="2425700" cy="1358900"/>
          </a:xfrm>
        </p:spPr>
      </p:pic>
      <p:sp>
        <p:nvSpPr>
          <p:cNvPr id="3" name="TextBox 2"/>
          <p:cNvSpPr txBox="1"/>
          <p:nvPr/>
        </p:nvSpPr>
        <p:spPr>
          <a:xfrm>
            <a:off x="6563591" y="1537855"/>
            <a:ext cx="47902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1: </a:t>
            </a:r>
            <a:r>
              <a:rPr lang="en-US" dirty="0"/>
              <a:t>Making Production More Efficient</a:t>
            </a:r>
          </a:p>
          <a:p>
            <a:endParaRPr lang="en-US" dirty="0"/>
          </a:p>
          <a:p>
            <a:r>
              <a:rPr lang="en-US" dirty="0" smtClean="0"/>
              <a:t>Group 2:</a:t>
            </a:r>
          </a:p>
          <a:p>
            <a:r>
              <a:rPr lang="en-US" dirty="0" smtClean="0"/>
              <a:t>2 students – modeling playdoh into balls for buns</a:t>
            </a:r>
          </a:p>
          <a:p>
            <a:r>
              <a:rPr lang="en-US" dirty="0" smtClean="0"/>
              <a:t>2 students – flatten balls into buns</a:t>
            </a:r>
          </a:p>
          <a:p>
            <a:r>
              <a:rPr lang="en-US" dirty="0" smtClean="0"/>
              <a:t>1 student – modeling playdoh into balls for meat</a:t>
            </a:r>
          </a:p>
          <a:p>
            <a:r>
              <a:rPr lang="en-US" dirty="0" smtClean="0"/>
              <a:t>1 student – flatten balls into meat</a:t>
            </a:r>
          </a:p>
          <a:p>
            <a:r>
              <a:rPr lang="en-US" dirty="0" smtClean="0"/>
              <a:t>3 students – use rulers to make sure meat patties are correct size</a:t>
            </a:r>
          </a:p>
          <a:p>
            <a:r>
              <a:rPr lang="en-US" dirty="0" smtClean="0"/>
              <a:t>1 student – assemble bottom bun and meat</a:t>
            </a:r>
          </a:p>
          <a:p>
            <a:r>
              <a:rPr lang="en-US" dirty="0" smtClean="0"/>
              <a:t>1 student – put on three dabs of ketchup</a:t>
            </a:r>
          </a:p>
          <a:p>
            <a:r>
              <a:rPr lang="en-US" dirty="0" smtClean="0"/>
              <a:t>1 student – put on three dabs of mustard</a:t>
            </a:r>
          </a:p>
          <a:p>
            <a:r>
              <a:rPr lang="en-US" dirty="0" smtClean="0"/>
              <a:t>1 student – put on two pickles</a:t>
            </a:r>
          </a:p>
          <a:p>
            <a:r>
              <a:rPr lang="en-US" dirty="0" smtClean="0"/>
              <a:t>1 student – put 16 sesame seed holes in bun and assemble burgers</a:t>
            </a:r>
          </a:p>
          <a:p>
            <a:r>
              <a:rPr lang="en-US" dirty="0" smtClean="0"/>
              <a:t>1 student – help where needed</a:t>
            </a:r>
          </a:p>
          <a:p>
            <a:r>
              <a:rPr lang="en-US" dirty="0" smtClean="0"/>
              <a:t>1 student – quality control person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662113"/>
            <a:ext cx="5756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1: Making Production More Efficient</a:t>
            </a:r>
          </a:p>
          <a:p>
            <a:endParaRPr lang="en-US" dirty="0"/>
          </a:p>
          <a:p>
            <a:r>
              <a:rPr lang="en-US" dirty="0" smtClean="0"/>
              <a:t>Group 1:</a:t>
            </a:r>
          </a:p>
          <a:p>
            <a:r>
              <a:rPr lang="en-US" dirty="0" smtClean="0"/>
              <a:t>Each student must make their own hamburgers. You may NOT divide the playdoh by passing some of each color to each student.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4122" y="1599984"/>
            <a:ext cx="10643755" cy="5078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/>
              <a:t>Describe each factor of production used?</a:t>
            </a:r>
          </a:p>
          <a:p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Land- </a:t>
            </a:r>
          </a:p>
          <a:p>
            <a:pPr lvl="1"/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Labor-</a:t>
            </a:r>
          </a:p>
          <a:p>
            <a:pPr lvl="1"/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Capital-</a:t>
            </a:r>
          </a:p>
          <a:p>
            <a:pPr lvl="1"/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Why did the assembly line group make more hamburgers? Was it because they worked harder?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4827" y="2454131"/>
            <a:ext cx="234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Classroom/workspace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95525" y="2948205"/>
            <a:ext cx="28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resource of workers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94684" y="3528261"/>
            <a:ext cx="234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Hamburgers/playdoh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2413" y="4532287"/>
            <a:ext cx="571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No, the assembly line group specialized by dividing the labor. The non-assembly line group wasted time waiting to use the capital and playdoh. The assembly line students only had to learn one task.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891083" y="1589820"/>
            <a:ext cx="7625773" cy="41178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Each hamburger must have:</a:t>
            </a:r>
          </a:p>
          <a:p>
            <a:pPr algn="ctr"/>
            <a:r>
              <a:rPr lang="en-US" sz="2800" dirty="0" smtClean="0"/>
              <a:t>1 cm thick buns and 1 inch wide</a:t>
            </a:r>
          </a:p>
          <a:p>
            <a:pPr algn="ctr"/>
            <a:r>
              <a:rPr lang="en-US" sz="2800" dirty="0" smtClean="0"/>
              <a:t>.5 cm thick patty and 1.5 cm wide</a:t>
            </a:r>
          </a:p>
          <a:p>
            <a:pPr algn="ctr"/>
            <a:r>
              <a:rPr lang="en-US" sz="2800" dirty="0" smtClean="0"/>
              <a:t>3 dabs of ketchup</a:t>
            </a:r>
          </a:p>
          <a:p>
            <a:pPr algn="ctr"/>
            <a:r>
              <a:rPr lang="en-US" sz="2800" dirty="0" smtClean="0"/>
              <a:t>3 dabs of mustard</a:t>
            </a:r>
          </a:p>
          <a:p>
            <a:pPr algn="ctr"/>
            <a:r>
              <a:rPr lang="en-US" sz="2800" dirty="0" smtClean="0"/>
              <a:t>2 pickles</a:t>
            </a:r>
          </a:p>
          <a:p>
            <a:pPr algn="ctr"/>
            <a:r>
              <a:rPr lang="en-US" sz="2800" dirty="0" smtClean="0"/>
              <a:t>16 sesame seeds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84" y="3697031"/>
            <a:ext cx="1545133" cy="135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Specialization and Division of </a:t>
            </a:r>
            <a:r>
              <a:rPr lang="en-US" dirty="0" smtClean="0"/>
              <a:t>Labor </a:t>
            </a:r>
            <a:br>
              <a:rPr lang="en-US" dirty="0" smtClean="0"/>
            </a:br>
            <a:r>
              <a:rPr lang="en-US" dirty="0" smtClean="0"/>
              <a:t>and Capital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00" y="303213"/>
            <a:ext cx="2425700" cy="1358900"/>
          </a:xfrm>
        </p:spPr>
      </p:pic>
      <p:sp>
        <p:nvSpPr>
          <p:cNvPr id="3" name="TextBox 2"/>
          <p:cNvSpPr txBox="1"/>
          <p:nvPr/>
        </p:nvSpPr>
        <p:spPr>
          <a:xfrm>
            <a:off x="6563591" y="1537855"/>
            <a:ext cx="47902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2: </a:t>
            </a:r>
            <a:r>
              <a:rPr lang="en-US" dirty="0"/>
              <a:t>Making </a:t>
            </a:r>
            <a:r>
              <a:rPr lang="en-US" dirty="0" smtClean="0"/>
              <a:t>Work More Productive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Group 2:</a:t>
            </a:r>
          </a:p>
          <a:p>
            <a:r>
              <a:rPr lang="en-US" dirty="0" smtClean="0"/>
              <a:t>2 students – modeling playdoh into balls for buns</a:t>
            </a:r>
          </a:p>
          <a:p>
            <a:r>
              <a:rPr lang="en-US" dirty="0" smtClean="0"/>
              <a:t>2 students – flatten balls into buns</a:t>
            </a:r>
          </a:p>
          <a:p>
            <a:r>
              <a:rPr lang="en-US" dirty="0" smtClean="0"/>
              <a:t>1 student – modeling playdoh into balls for meat</a:t>
            </a:r>
          </a:p>
          <a:p>
            <a:r>
              <a:rPr lang="en-US" dirty="0" smtClean="0"/>
              <a:t>1 student – flatten balls into meat</a:t>
            </a:r>
          </a:p>
          <a:p>
            <a:r>
              <a:rPr lang="en-US" dirty="0" smtClean="0"/>
              <a:t>3 students – use rulers to make sure meat patties are correct size</a:t>
            </a:r>
          </a:p>
          <a:p>
            <a:r>
              <a:rPr lang="en-US" dirty="0" smtClean="0"/>
              <a:t>1 student – assemble bottom bun and meat</a:t>
            </a:r>
          </a:p>
          <a:p>
            <a:r>
              <a:rPr lang="en-US" dirty="0" smtClean="0"/>
              <a:t>1 student – put on three dabs of ketchup</a:t>
            </a:r>
          </a:p>
          <a:p>
            <a:r>
              <a:rPr lang="en-US" dirty="0" smtClean="0"/>
              <a:t>1 student – put on three dabs of mustard</a:t>
            </a:r>
          </a:p>
          <a:p>
            <a:r>
              <a:rPr lang="en-US" dirty="0" smtClean="0"/>
              <a:t>1 student – put on two pickles</a:t>
            </a:r>
          </a:p>
          <a:p>
            <a:r>
              <a:rPr lang="en-US" dirty="0" smtClean="0"/>
              <a:t>1 student – put 16 sesame seed holes in bun and assemble burgers</a:t>
            </a:r>
          </a:p>
          <a:p>
            <a:r>
              <a:rPr lang="en-US" dirty="0" smtClean="0"/>
              <a:t>1 student – help where needed</a:t>
            </a:r>
          </a:p>
          <a:p>
            <a:r>
              <a:rPr lang="en-US" dirty="0" smtClean="0"/>
              <a:t>1 student – quality control person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662113"/>
            <a:ext cx="575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2: Making Work More Productive</a:t>
            </a:r>
          </a:p>
          <a:p>
            <a:endParaRPr lang="en-US" dirty="0"/>
          </a:p>
          <a:p>
            <a:r>
              <a:rPr lang="en-US" dirty="0" smtClean="0"/>
              <a:t>Group 1:</a:t>
            </a:r>
          </a:p>
          <a:p>
            <a:r>
              <a:rPr lang="en-US" dirty="0" smtClean="0"/>
              <a:t>You may now organize and use the “new” capital.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350" y="1635270"/>
            <a:ext cx="7638950" cy="4127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60" y="3830304"/>
            <a:ext cx="1548518" cy="13595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1542797"/>
            <a:ext cx="10612582" cy="4717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/>
              <a:t>Why does better capital make a difference?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Do you think that workers who use modern, more efficient capital would be paid less or more than workers who do not use capital, or who use older, less efficient capital?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What are ways that other producers of goods and services use capital to improve productivity?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Role of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/>
          <a:lstStyle/>
          <a:p>
            <a:r>
              <a:rPr lang="en-US" dirty="0" smtClean="0"/>
              <a:t>Capitalism is another name for the market economy system.</a:t>
            </a:r>
          </a:p>
          <a:p>
            <a:r>
              <a:rPr lang="en-US" dirty="0" smtClean="0"/>
              <a:t>Pure capitalism has been called Laissez-faire system; a French term meaning “let (people) do (as they choose).”</a:t>
            </a:r>
          </a:p>
          <a:p>
            <a:pPr lvl="1"/>
            <a:r>
              <a:rPr lang="en-US" dirty="0" smtClean="0"/>
              <a:t>Laissez-faire is an economic system in which the government minimizes its interference with the economy. Also known as “hands off” government.</a:t>
            </a:r>
          </a:p>
          <a:p>
            <a:r>
              <a:rPr lang="en-US" dirty="0" smtClean="0"/>
              <a:t>Capitalism in the United States is best defined as an economic system in which private individuals own the factors of production but use them within certain legislated limits.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847" b="-4217"/>
          <a:stretch/>
        </p:blipFill>
        <p:spPr>
          <a:xfrm>
            <a:off x="7392473" y="4511495"/>
            <a:ext cx="2073499" cy="21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American economy is known as a free enterprise system. Individuals are free to own the factors of production and decide how to use them within legal limits; same as capitalism.</a:t>
            </a:r>
          </a:p>
          <a:p>
            <a:r>
              <a:rPr lang="en-US" dirty="0" smtClean="0"/>
              <a:t>Americans also have freedom of choice where buyers, not sellers, make the decisions about what should be produced.</a:t>
            </a:r>
          </a:p>
          <a:p>
            <a:r>
              <a:rPr lang="en-US" dirty="0" smtClean="0"/>
              <a:t>At times, the government has intervened in various areas of the economy to protect buyers and regulate price.</a:t>
            </a:r>
          </a:p>
          <a:p>
            <a:r>
              <a:rPr lang="en-US" dirty="0" smtClean="0"/>
              <a:t>The goal of a business is to make a profit.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316" y="4671543"/>
            <a:ext cx="18383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desire to make a profit is referred to as profit incentive or profit motive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risk of failing, when profits are not realized, is also part of the free-enterprise system. </a:t>
            </a:r>
          </a:p>
          <a:p>
            <a:r>
              <a:rPr lang="en-US" dirty="0" smtClean="0"/>
              <a:t>In a free-enterprise system, the lure of profits encourages competition.</a:t>
            </a:r>
          </a:p>
          <a:p>
            <a:r>
              <a:rPr lang="en-US" dirty="0" smtClean="0"/>
              <a:t>For competition to exist, industry barriers to enter into, and exit from must be weak.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855" y="146262"/>
            <a:ext cx="1771160" cy="17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Competition leads to an efficient use of resources since businesses are forced to keep costs of production as low as possible.</a:t>
            </a:r>
          </a:p>
          <a:p>
            <a:r>
              <a:rPr lang="en-US" dirty="0" smtClean="0"/>
              <a:t>One of the most important characteristics of capitalism is the existence of private property.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71" y="3803096"/>
            <a:ext cx="6193061" cy="25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pp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2933452"/>
                  </p:ext>
                </p:extLst>
              </p:nvPr>
            </p:nvGraphicFramePr>
            <p:xfrm>
              <a:off x="257577" y="51515"/>
              <a:ext cx="11565229" cy="6667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pp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577" y="51515"/>
                <a:ext cx="11565229" cy="666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8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pp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7194979"/>
                  </p:ext>
                </p:extLst>
              </p:nvPr>
            </p:nvGraphicFramePr>
            <p:xfrm>
              <a:off x="321971" y="95249"/>
              <a:ext cx="11616743" cy="6667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pp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971" y="95249"/>
                <a:ext cx="11616743" cy="666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7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of Free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3037"/>
            <a:ext cx="10515600" cy="5223925"/>
          </a:xfrm>
        </p:spPr>
        <p:txBody>
          <a:bodyPr>
            <a:noAutofit/>
          </a:bodyPr>
          <a:lstStyle/>
          <a:p>
            <a:r>
              <a:rPr lang="en-US" sz="3600" dirty="0" smtClean="0"/>
              <a:t>Economic goals of Americans:</a:t>
            </a:r>
          </a:p>
          <a:p>
            <a:pPr lvl="1"/>
            <a:r>
              <a:rPr lang="en-US" sz="3200" dirty="0" smtClean="0"/>
              <a:t>Freedom – to allow each member of society to make choices.</a:t>
            </a:r>
          </a:p>
          <a:p>
            <a:pPr lvl="1"/>
            <a:r>
              <a:rPr lang="en-US" sz="3200" dirty="0"/>
              <a:t>E</a:t>
            </a:r>
            <a:r>
              <a:rPr lang="en-US" sz="3200" dirty="0" smtClean="0"/>
              <a:t>fficiency – wise use of limited resources.</a:t>
            </a:r>
          </a:p>
          <a:p>
            <a:pPr lvl="1"/>
            <a:r>
              <a:rPr lang="en-US" sz="3200" dirty="0"/>
              <a:t>E</a:t>
            </a:r>
            <a:r>
              <a:rPr lang="en-US" sz="3200" dirty="0" smtClean="0"/>
              <a:t>quity – economic system should be fair and just.</a:t>
            </a:r>
          </a:p>
          <a:p>
            <a:pPr lvl="1"/>
            <a:r>
              <a:rPr lang="en-US" sz="3200" dirty="0" smtClean="0"/>
              <a:t>Security – want protection against risks beyond our control.</a:t>
            </a:r>
          </a:p>
          <a:p>
            <a:pPr lvl="1"/>
            <a:r>
              <a:rPr lang="en-US" sz="3200" dirty="0" smtClean="0"/>
              <a:t>Stability – attempt to reduce extreme ups and downs in the standard of living.</a:t>
            </a:r>
          </a:p>
          <a:p>
            <a:pPr lvl="1"/>
            <a:r>
              <a:rPr lang="en-US" sz="3200" dirty="0" smtClean="0"/>
              <a:t>Growth – increased production of goods and services over time.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51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Rights and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The American free-enterprise system bestows numerous economic rights and protections on us, but we must take on certain responsibilities (such as supporting ourselves and our family).</a:t>
            </a:r>
          </a:p>
          <a:p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We must also become knowledgeable about government policies and elect responsible government officials</a:t>
            </a:r>
            <a:r>
              <a:rPr lang="en-US" alt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844" y="1810764"/>
            <a:ext cx="11518312" cy="3133054"/>
          </a:xfrm>
          <a:prstGeom prst="rect">
            <a:avLst/>
          </a:prstGeom>
        </p:spPr>
      </p:pic>
      <p:sp>
        <p:nvSpPr>
          <p:cNvPr id="4" name="Text Box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/>
              <a:t>The </a:t>
            </a:r>
            <a:r>
              <a:rPr lang="en-US" altLang="en-US" sz="2800" b="1" dirty="0">
                <a:solidFill>
                  <a:srgbClr val="0868B2"/>
                </a:solidFill>
              </a:rPr>
              <a:t>American economy</a:t>
            </a:r>
            <a:r>
              <a:rPr lang="en-US" altLang="en-US" sz="2800" dirty="0"/>
              <a:t> is defined by six basic characteristics.</a:t>
            </a:r>
            <a:endParaRPr lang="en-US" altLang="en-US" sz="1800" b="1" dirty="0">
              <a:solidFill>
                <a:srgbClr val="0868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E21A22"/>
                </a:solidFill>
                <a:cs typeface="Arial" panose="020B0604020202020204" pitchFamily="34" charset="0"/>
              </a:rPr>
              <a:t>Pure Socialism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Pure </a:t>
            </a:r>
            <a:r>
              <a:rPr lang="en-US" altLang="en-US" dirty="0">
                <a:cs typeface="Arial" panose="020B0604020202020204" pitchFamily="34" charset="0"/>
              </a:rPr>
              <a:t>command </a:t>
            </a:r>
            <a:r>
              <a:rPr lang="en-US" altLang="en-US" dirty="0" smtClean="0">
                <a:cs typeface="Arial" panose="020B0604020202020204" pitchFamily="34" charset="0"/>
              </a:rPr>
              <a:t>socialism is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an economic system in which there is little private property and the government owns the factors of production and attempts to manage output and the distribution of goods.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r>
              <a:rPr lang="en-US" altLang="en-US" dirty="0" smtClean="0"/>
              <a:t>He outlined the eventual plan of capitalism and predicted the evolution of socialism into communism, an idealized society in which no government is necessary.</a:t>
            </a:r>
            <a:endParaRPr lang="en-US" altLang="en-US" dirty="0" smtClean="0"/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17" y="33706"/>
            <a:ext cx="6040190" cy="68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E21A22"/>
                </a:solidFill>
                <a:cs typeface="Arial" panose="020B0604020202020204" pitchFamily="34" charset="0"/>
              </a:rPr>
              <a:t>Pure Socialism </a:t>
            </a:r>
            <a:r>
              <a:rPr lang="en-US" altLang="en-US" sz="2400" b="1" dirty="0">
                <a:solidFill>
                  <a:srgbClr val="E21A22"/>
                </a:solidFill>
              </a:rPr>
              <a:t>(cont.)</a:t>
            </a:r>
            <a:br>
              <a:rPr lang="en-US" altLang="en-US" sz="2400" b="1" dirty="0">
                <a:solidFill>
                  <a:srgbClr val="E21A2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462"/>
            <a:ext cx="10515600" cy="5056501"/>
          </a:xfrm>
        </p:spPr>
        <p:txBody>
          <a:bodyPr>
            <a:normAutofit lnSpcReduction="10000"/>
          </a:bodyPr>
          <a:lstStyle/>
          <a:p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Karl Marx viewed history as a continual struggle between capitalists (owners of land, machines, and factories) and </a:t>
            </a:r>
            <a:r>
              <a:rPr lang="en-US" altLang="en-US" sz="4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workers.</a:t>
            </a:r>
          </a:p>
          <a:p>
            <a:r>
              <a:rPr lang="en-US" altLang="en-US" sz="4000" dirty="0" smtClean="0">
                <a:solidFill>
                  <a:srgbClr val="000000"/>
                </a:solidFill>
                <a:cs typeface="Arial" panose="020B0604020202020204" pitchFamily="34" charset="0"/>
              </a:rPr>
              <a:t>He </a:t>
            </a:r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believed that the capitalists exploited </a:t>
            </a:r>
            <a:r>
              <a:rPr lang="en-US" altLang="en-US" sz="4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workers.</a:t>
            </a:r>
          </a:p>
          <a:p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He outlined the eventual collapse of capitalism and predicted the evolution of socialism into </a:t>
            </a:r>
            <a:r>
              <a:rPr lang="en-US" altLang="en-US" sz="4000" dirty="0" smtClean="0">
                <a:cs typeface="Arial" panose="020B0604020202020204" pitchFamily="34" charset="0"/>
              </a:rPr>
              <a:t>communism</a:t>
            </a:r>
            <a:r>
              <a:rPr lang="en-US" altLang="en-US" sz="4000" dirty="0" smtClean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sz="4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an idealized society in which no government is necessary.</a:t>
            </a:r>
          </a:p>
          <a:p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83" y="-16027"/>
            <a:ext cx="6336405" cy="69087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93949" y="721217"/>
            <a:ext cx="9504609" cy="54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Today, communism means any authoritarian socialist system that supports revolution as a means to overthrow capitalism and bring about socialist goals.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0-oVMAhq6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1972" y="256773"/>
            <a:ext cx="11423561" cy="64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E21A22"/>
                </a:solidFill>
                <a:cs typeface="Arial" panose="020B0604020202020204" pitchFamily="34" charset="0"/>
              </a:rPr>
              <a:t>Pure Socialism </a:t>
            </a:r>
            <a:r>
              <a:rPr lang="en-US" altLang="en-US" sz="2400" b="1" dirty="0">
                <a:solidFill>
                  <a:srgbClr val="E21A22"/>
                </a:solidFill>
              </a:rPr>
              <a:t>(cont.)</a:t>
            </a:r>
            <a:br>
              <a:rPr lang="en-US" altLang="en-US" sz="2400" b="1" dirty="0">
                <a:solidFill>
                  <a:srgbClr val="E21A2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099"/>
            <a:ext cx="10515600" cy="5017864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In the twentieth century, socialism split into two major trends: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747" y="1690688"/>
            <a:ext cx="7566936" cy="3202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313" y="1690688"/>
            <a:ext cx="7757024" cy="32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Capitalism vs Communism - Freedom versus Oppression - Propaganda Cartoon - Cold War 1940s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bZou8mgDSs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7888" y="1423116"/>
            <a:ext cx="9146862" cy="51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E21A22"/>
                </a:solidFill>
                <a:cs typeface="Arial" panose="020B0604020202020204" pitchFamily="34" charset="0"/>
              </a:rPr>
              <a:t>The Benefits of Capitalism</a:t>
            </a:r>
            <a:r>
              <a:rPr lang="en-US" altLang="en-US" b="1" dirty="0">
                <a:solidFill>
                  <a:srgbClr val="E21A22"/>
                </a:solidFill>
              </a:rPr>
              <a:t> </a:t>
            </a:r>
            <a:br>
              <a:rPr lang="en-US" altLang="en-US" b="1" dirty="0">
                <a:solidFill>
                  <a:srgbClr val="E21A2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4704"/>
            <a:ext cx="10515600" cy="5082259"/>
          </a:xfrm>
        </p:spPr>
        <p:txBody>
          <a:bodyPr/>
          <a:lstStyle/>
          <a:p>
            <a:r>
              <a:rPr lang="en-US" altLang="en-US" sz="4400" dirty="0"/>
              <a:t>Supporters of capitalism:</a:t>
            </a:r>
          </a:p>
          <a:p>
            <a:pPr>
              <a:buFont typeface="Arial" panose="020B0604020202020204" pitchFamily="34" charset="0"/>
              <a:buChar char="–"/>
            </a:pPr>
            <a:r>
              <a:rPr lang="en-US" alt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Those who place a high value on personal freedom, initiative, and individuality.</a:t>
            </a:r>
          </a:p>
          <a:p>
            <a:pPr>
              <a:buFont typeface="Arial" panose="020B0604020202020204" pitchFamily="34" charset="0"/>
              <a:buChar char="–"/>
            </a:pPr>
            <a:r>
              <a:rPr lang="en-US" alt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Demonstrate that capitalism allows for more efficiency in the marketplace and for greater rates of economic growth.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71" y="0"/>
            <a:ext cx="6615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E21A22"/>
                </a:solidFill>
                <a:cs typeface="Arial" panose="020B0604020202020204" pitchFamily="34" charset="0"/>
              </a:rPr>
              <a:t>The Benefits of Capitalism </a:t>
            </a:r>
            <a:r>
              <a:rPr lang="en-US" altLang="en-US" sz="2400" b="1" dirty="0">
                <a:solidFill>
                  <a:srgbClr val="E21A22"/>
                </a:solidFill>
              </a:rPr>
              <a:t>(cont.)</a:t>
            </a:r>
            <a:br>
              <a:rPr lang="en-US" altLang="en-US" sz="2400" b="1" dirty="0">
                <a:solidFill>
                  <a:srgbClr val="E21A2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3341"/>
            <a:ext cx="10515600" cy="5043622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The United States has an economy planned by private firms, individuals, and elected government officials, while socialism has an economy planned by central planners.</a:t>
            </a:r>
          </a:p>
          <a:p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Problems of capitalism:</a:t>
            </a:r>
          </a:p>
          <a:p>
            <a:pPr>
              <a:buFont typeface="Arial" panose="020B0604020202020204" pitchFamily="34" charset="0"/>
              <a:buChar char="–"/>
            </a:pPr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Income is unequally distributed throughout the economy.</a:t>
            </a:r>
          </a:p>
          <a:p>
            <a:pPr>
              <a:buFont typeface="Arial" panose="020B0604020202020204" pitchFamily="34" charset="0"/>
              <a:buChar char="–"/>
            </a:pPr>
            <a:r>
              <a:rPr lang="en-US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There are not enough schools and museums for the general public.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Goods and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good is something you buy and consume. Goods are things that you can keep, eat, or use.</a:t>
            </a:r>
          </a:p>
          <a:p>
            <a:pPr lvl="1"/>
            <a:r>
              <a:rPr lang="en-US" dirty="0" smtClean="0"/>
              <a:t>If you go to the store and buy an apple, you get to keep the apple and take it home with you, to it is a good.</a:t>
            </a:r>
          </a:p>
          <a:p>
            <a:r>
              <a:rPr lang="en-US" dirty="0" smtClean="0"/>
              <a:t>A service is something that someone does for you. When you buy a service, you hire people to perform work. You are not buying something you can touch or hold.</a:t>
            </a:r>
          </a:p>
          <a:p>
            <a:pPr lvl="1"/>
            <a:r>
              <a:rPr lang="en-US" dirty="0" smtClean="0"/>
              <a:t>If your car is broken, you might hire someone to fix it. You are paying for a service.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0" b="6530"/>
          <a:stretch/>
        </p:blipFill>
        <p:spPr>
          <a:xfrm>
            <a:off x="6316551" y="5209750"/>
            <a:ext cx="1990324" cy="16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795" y="1784438"/>
            <a:ext cx="10071278" cy="4363040"/>
          </a:xfrm>
          <a:prstGeom prst="rect">
            <a:avLst/>
          </a:prstGeom>
        </p:spPr>
      </p:pic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60141"/>
            <a:ext cx="10515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altLang="en-US" sz="3200" dirty="0"/>
              <a:t>All economic systems answer</a:t>
            </a:r>
            <a:r>
              <a:rPr lang="en-US" altLang="en-US" sz="3200" b="1" dirty="0">
                <a:solidFill>
                  <a:srgbClr val="0868B2"/>
                </a:solidFill>
              </a:rPr>
              <a:t> three basic questions</a:t>
            </a:r>
            <a:r>
              <a:rPr lang="en-US" altLang="en-US" sz="3200" b="1" dirty="0" smtClean="0">
                <a:solidFill>
                  <a:srgbClr val="0868B2"/>
                </a:solidFill>
              </a:rPr>
              <a:t>:</a:t>
            </a:r>
            <a:endParaRPr lang="en-US" altLang="en-US" sz="2000" b="1" dirty="0">
              <a:solidFill>
                <a:srgbClr val="0868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There are four basic types of </a:t>
            </a:r>
            <a:r>
              <a:rPr lang="en-US" altLang="en-US" b="1" dirty="0">
                <a:solidFill>
                  <a:srgbClr val="0868B2"/>
                </a:solidFill>
              </a:rPr>
              <a:t>economic systems</a:t>
            </a:r>
            <a:r>
              <a:rPr lang="en-US" altLang="en-US" b="1" dirty="0" smtClean="0">
                <a:solidFill>
                  <a:srgbClr val="0868B2"/>
                </a:solidFill>
              </a:rPr>
              <a:t>:</a:t>
            </a:r>
            <a:r>
              <a:rPr lang="en-US" altLang="en-US" sz="3200" b="1" dirty="0">
                <a:solidFill>
                  <a:srgbClr val="0868B2"/>
                </a:solidFill>
              </a:rPr>
              <a:t/>
            </a:r>
            <a:br>
              <a:rPr lang="en-US" altLang="en-US" sz="3200" b="1" dirty="0">
                <a:solidFill>
                  <a:srgbClr val="0868B2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161" y="1215875"/>
            <a:ext cx="9053848" cy="56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0" y="2334924"/>
            <a:ext cx="11522439" cy="3133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Characteristics of a American Economy Activity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your textbook pages 40-44 to complete the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Goods and Services: Let’s Practice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2772745"/>
              </p:ext>
            </p:extLst>
          </p:nvPr>
        </p:nvGraphicFramePr>
        <p:xfrm>
          <a:off x="838200" y="1545069"/>
          <a:ext cx="10515600" cy="4834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702663">
                <a:tc>
                  <a:txBody>
                    <a:bodyPr/>
                    <a:lstStyle/>
                    <a:p>
                      <a:r>
                        <a:rPr lang="en-US" dirty="0" smtClean="0"/>
                        <a:t>Goods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Services</a:t>
                      </a:r>
                      <a:endParaRPr lang="en-US" dirty="0"/>
                    </a:p>
                  </a:txBody>
                  <a:tcPr/>
                </a:tc>
              </a:tr>
              <a:tr h="41322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47" y="2239241"/>
            <a:ext cx="1517506" cy="1282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2453962"/>
            <a:ext cx="10287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71" y="2239241"/>
            <a:ext cx="1582882" cy="1582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29" y="2239241"/>
            <a:ext cx="1656918" cy="167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71" y="2231572"/>
            <a:ext cx="1564091" cy="12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36107 0.413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36081 0.385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3854 0.34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14935 0.3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31796 0.0407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each scenario and tell whether you are purchasing goods or a service.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get your hair cut.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buy a book from a garage sale.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buy your mother a flower from a flower shop.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hire someone to cut your lawn.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visit the doctor for a checkup.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purchase a game to give as a birthday gift.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pay your sister $5.00 to clean your messy room.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buy an ice cream cone from an ice cream truck.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take an airplane when you go on a trip.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Your brother sells you his old baseball mitt for $2.00.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46242" y="1825625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4737" y="2194957"/>
            <a:ext cx="8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1695" y="2587078"/>
            <a:ext cx="8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131" y="3816628"/>
            <a:ext cx="8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0788" y="4622362"/>
            <a:ext cx="8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258" y="5428096"/>
            <a:ext cx="8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737" y="2956410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5949" y="3435901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6393" y="4219495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7294" y="5072830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Service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webextensions/webextension1.xml><?xml version="1.0" encoding="utf-8"?>
<we:webextension xmlns:we="http://schemas.microsoft.com/office/webextensions/webextension/2010/11" id="{212699C6-EC94-4F85-82A3-EBEDBFECBB00}">
  <we:reference id="wa104218073" version="1.1.0.0" store="en-us" storeType="OMEX"/>
  <we:alternateReferences>
    <we:reference id="wa104218073" version="1.1.0.0" store="en-us" storeType="OMEX"/>
  </we:alternateReferences>
  <we:properties>
    <we:property name="appSlideData" value="{&quot;slideId&quot;:287,&quot;confidenceLevel&quot;:2}"/>
    <we:property name="url" value="&quot;free_text_polls/sHVmWfgD3NS7d8B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6CD60AB7-0579-425C-967E-C6A61ABB965F}">
  <we:reference id="wa104218073" version="1.1.0.0" store="en-us" storeType="OMEX"/>
  <we:alternateReferences>
    <we:reference id="wa104218073" version="1.1.0.0" store="en-us" storeType="OMEX"/>
  </we:alternateReferences>
  <we:properties>
    <we:property name="url" value="&quot;free_text_polls/zySBDMks866J10B&quot;"/>
    <we:property name="appSlideData" value="{&quot;slideId&quot;:275,&quot;confidenceLevel&quot;:2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2E8C6CCF-0305-43C5-91E7-46A0DA0B55E8}">
  <we:reference id="wa104218073" version="1.0.0.0" store="en-us" storeType="OMEX"/>
  <we:alternateReferences>
    <we:reference id="wa104218073" version="1.0.0.0" store="en-us" storeType="OMEX"/>
  </we:alternateReferences>
  <we:properties>
    <we:property name="url" value="&quot;clickable_images/5SO5RxHte10xMGt&quot;"/>
    <we:property name="appSlideData" value="{&quot;slideId&quot;:303,&quot;confidenceLevel&quot;:2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3654</Words>
  <Application>Microsoft Office PowerPoint</Application>
  <PresentationFormat>Widescreen</PresentationFormat>
  <Paragraphs>356</Paragraphs>
  <Slides>72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Unit 1</vt:lpstr>
      <vt:lpstr>Introduction</vt:lpstr>
      <vt:lpstr>Wants Versus Needs</vt:lpstr>
      <vt:lpstr>Wants Versus Needs</vt:lpstr>
      <vt:lpstr>Choices</vt:lpstr>
      <vt:lpstr>PowerPoint Presentation</vt:lpstr>
      <vt:lpstr>Goods and Services</vt:lpstr>
      <vt:lpstr>Goods and Services: Let’s Practice</vt:lpstr>
      <vt:lpstr>Read each scenario and tell whether you are purchasing goods or a service.</vt:lpstr>
      <vt:lpstr>The Problem of Scarcity</vt:lpstr>
      <vt:lpstr>Water competition is growing, how are companies learning to cope?</vt:lpstr>
      <vt:lpstr>What is scarce is this comic?</vt:lpstr>
      <vt:lpstr>PowerPoint Presentation</vt:lpstr>
      <vt:lpstr>PowerPoint Presentation</vt:lpstr>
      <vt:lpstr>Let’s Practice</vt:lpstr>
      <vt:lpstr>Activity-Make a Factors of Production Poster</vt:lpstr>
      <vt:lpstr>Review</vt:lpstr>
      <vt:lpstr>Trade-Offs</vt:lpstr>
      <vt:lpstr>Trade-Offs</vt:lpstr>
      <vt:lpstr>Opportunity Cost</vt:lpstr>
      <vt:lpstr>Opportunity Cost</vt:lpstr>
      <vt:lpstr>Opportunity Cost</vt:lpstr>
      <vt:lpstr>This cartoon illustrates what economic concept?</vt:lpstr>
      <vt:lpstr>PowerPoint Presentation</vt:lpstr>
      <vt:lpstr>PowerPoint Presentation</vt:lpstr>
      <vt:lpstr>What is Economics Really About Activity </vt:lpstr>
      <vt:lpstr>Production Possibilities Curve</vt:lpstr>
      <vt:lpstr>Monsters Inc (Production Possibilities Curve) </vt:lpstr>
      <vt:lpstr>Shifting in the Production Possibility Curve</vt:lpstr>
      <vt:lpstr>Identify what will happen to the PPC for consumer goods and capital goods.</vt:lpstr>
      <vt:lpstr>Identify what will happen to the PPC for consumer goods and capital goods.</vt:lpstr>
      <vt:lpstr>Identify what will happen to the PPC for consumer goods and capital goods.</vt:lpstr>
      <vt:lpstr>Identify what will happen to the PPC for consumer goods and capital goods.</vt:lpstr>
      <vt:lpstr>Identify what will happen to the PPC for consumer goods and capital goods.</vt:lpstr>
      <vt:lpstr>Three Basic Questions</vt:lpstr>
      <vt:lpstr>Economic System</vt:lpstr>
      <vt:lpstr>Types of Economic Systems</vt:lpstr>
      <vt:lpstr>Traditional Economy</vt:lpstr>
      <vt:lpstr>Command Economy </vt:lpstr>
      <vt:lpstr>Market Economy</vt:lpstr>
      <vt:lpstr>Circular Flow</vt:lpstr>
      <vt:lpstr>PowerPoint Presentation</vt:lpstr>
      <vt:lpstr>Mixed Economy</vt:lpstr>
      <vt:lpstr>Name that Economic System</vt:lpstr>
      <vt:lpstr>Name that Economic System</vt:lpstr>
      <vt:lpstr>Name that Economic System</vt:lpstr>
      <vt:lpstr>Name that Economic System</vt:lpstr>
      <vt:lpstr>Name that Economic System</vt:lpstr>
      <vt:lpstr>Name that Economic System</vt:lpstr>
      <vt:lpstr>Name that Economic System</vt:lpstr>
      <vt:lpstr>Name that Economic System</vt:lpstr>
      <vt:lpstr>Economic Systems Activity</vt:lpstr>
      <vt:lpstr>Specialization and Division of Labor  and Capital</vt:lpstr>
      <vt:lpstr>Specialization and Division of Labor  and Capital</vt:lpstr>
      <vt:lpstr>Limited Role of Government</vt:lpstr>
      <vt:lpstr>Other Characteristics</vt:lpstr>
      <vt:lpstr>Other Characteristics</vt:lpstr>
      <vt:lpstr>Other Characteristics</vt:lpstr>
      <vt:lpstr>PowerPoint Presentation</vt:lpstr>
      <vt:lpstr>Goals of Free Enterprise</vt:lpstr>
      <vt:lpstr>Rights and Responsibilities</vt:lpstr>
      <vt:lpstr>The American economy is defined by six basic characteristics.</vt:lpstr>
      <vt:lpstr>Pure Socialism</vt:lpstr>
      <vt:lpstr>Pure Socialism (cont.) </vt:lpstr>
      <vt:lpstr>PowerPoint Presentation</vt:lpstr>
      <vt:lpstr>Pure Socialism (cont.) </vt:lpstr>
      <vt:lpstr>Capitalism vs Communism - Freedom versus Oppression - Propaganda Cartoon - Cold War 1940s </vt:lpstr>
      <vt:lpstr>The Benefits of Capitalism  </vt:lpstr>
      <vt:lpstr>The Benefits of Capitalism (cont.) </vt:lpstr>
      <vt:lpstr>All economic systems answer three basic questions:</vt:lpstr>
      <vt:lpstr>There are four basic types of economic systems: </vt:lpstr>
      <vt:lpstr>Characteristics of a American Economy Activity</vt:lpstr>
    </vt:vector>
  </TitlesOfParts>
  <Company>Polk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</dc:title>
  <dc:creator>Nelson, Crystal D.</dc:creator>
  <cp:lastModifiedBy>Nelson, Crystal D.</cp:lastModifiedBy>
  <cp:revision>122</cp:revision>
  <dcterms:created xsi:type="dcterms:W3CDTF">2015-08-28T17:05:01Z</dcterms:created>
  <dcterms:modified xsi:type="dcterms:W3CDTF">2015-09-11T12:01:16Z</dcterms:modified>
</cp:coreProperties>
</file>