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7"/>
  </p:notesMasterIdLst>
  <p:handoutMasterIdLst>
    <p:handoutMasterId r:id="rId68"/>
  </p:handoutMasterIdLst>
  <p:sldIdLst>
    <p:sldId id="256" r:id="rId2"/>
    <p:sldId id="257" r:id="rId3"/>
    <p:sldId id="292" r:id="rId4"/>
    <p:sldId id="519" r:id="rId5"/>
    <p:sldId id="520" r:id="rId6"/>
    <p:sldId id="521" r:id="rId7"/>
    <p:sldId id="522" r:id="rId8"/>
    <p:sldId id="523" r:id="rId9"/>
    <p:sldId id="524" r:id="rId10"/>
    <p:sldId id="287" r:id="rId11"/>
    <p:sldId id="525" r:id="rId12"/>
    <p:sldId id="527" r:id="rId13"/>
    <p:sldId id="528" r:id="rId14"/>
    <p:sldId id="529" r:id="rId15"/>
    <p:sldId id="530" r:id="rId16"/>
    <p:sldId id="259" r:id="rId17"/>
    <p:sldId id="532" r:id="rId18"/>
    <p:sldId id="533" r:id="rId19"/>
    <p:sldId id="534" r:id="rId20"/>
    <p:sldId id="535" r:id="rId21"/>
    <p:sldId id="536" r:id="rId22"/>
    <p:sldId id="281" r:id="rId23"/>
    <p:sldId id="538" r:id="rId24"/>
    <p:sldId id="539" r:id="rId25"/>
    <p:sldId id="540" r:id="rId26"/>
    <p:sldId id="541" r:id="rId27"/>
    <p:sldId id="542" r:id="rId28"/>
    <p:sldId id="543" r:id="rId29"/>
    <p:sldId id="264" r:id="rId30"/>
    <p:sldId id="545" r:id="rId31"/>
    <p:sldId id="546" r:id="rId32"/>
    <p:sldId id="547" r:id="rId33"/>
    <p:sldId id="548" r:id="rId34"/>
    <p:sldId id="315" r:id="rId35"/>
    <p:sldId id="550" r:id="rId36"/>
    <p:sldId id="551" r:id="rId37"/>
    <p:sldId id="552" r:id="rId38"/>
    <p:sldId id="553" r:id="rId39"/>
    <p:sldId id="554" r:id="rId40"/>
    <p:sldId id="414" r:id="rId41"/>
    <p:sldId id="556" r:id="rId42"/>
    <p:sldId id="557" r:id="rId43"/>
    <p:sldId id="558" r:id="rId44"/>
    <p:sldId id="559" r:id="rId45"/>
    <p:sldId id="560" r:id="rId46"/>
    <p:sldId id="561" r:id="rId47"/>
    <p:sldId id="295" r:id="rId48"/>
    <p:sldId id="567" r:id="rId49"/>
    <p:sldId id="569" r:id="rId50"/>
    <p:sldId id="570" r:id="rId51"/>
    <p:sldId id="571" r:id="rId52"/>
    <p:sldId id="572" r:id="rId53"/>
    <p:sldId id="573" r:id="rId54"/>
    <p:sldId id="574" r:id="rId55"/>
    <p:sldId id="298" r:id="rId56"/>
    <p:sldId id="510" r:id="rId57"/>
    <p:sldId id="509" r:id="rId58"/>
    <p:sldId id="515" r:id="rId59"/>
    <p:sldId id="512" r:id="rId60"/>
    <p:sldId id="516" r:id="rId61"/>
    <p:sldId id="513" r:id="rId62"/>
    <p:sldId id="517" r:id="rId63"/>
    <p:sldId id="518" r:id="rId64"/>
    <p:sldId id="482" r:id="rId65"/>
    <p:sldId id="562" r:id="rId66"/>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6666FF"/>
    <a:srgbClr val="FF6666"/>
    <a:srgbClr val="FFCC66"/>
    <a:srgbClr val="FFFF66"/>
    <a:srgbClr val="DD2D32"/>
    <a:srgbClr val="63AAFE"/>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14622" autoAdjust="0"/>
    <p:restoredTop sz="95432" autoAdjust="0"/>
  </p:normalViewPr>
  <p:slideViewPr>
    <p:cSldViewPr>
      <p:cViewPr varScale="1">
        <p:scale>
          <a:sx n="138" d="100"/>
          <a:sy n="138" d="100"/>
        </p:scale>
        <p:origin x="-220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3" d="100"/>
          <a:sy n="113" d="100"/>
        </p:scale>
        <p:origin x="-400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5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none" lIns="91440" tIns="45720" rIns="91440" bIns="45720" numCol="1" anchor="ctr" anchorCtr="0" compatLnSpc="1">
            <a:prstTxWarp prst="textNoShape">
              <a:avLst/>
            </a:prstTxWarp>
          </a:bodyPr>
          <a:lstStyle>
            <a:lvl1pPr algn="l">
              <a:defRPr sz="1200"/>
            </a:lvl1pPr>
          </a:lstStyle>
          <a:p>
            <a:pPr>
              <a:defRPr/>
            </a:pPr>
            <a:endParaRPr lang="en-US"/>
          </a:p>
        </p:txBody>
      </p:sp>
      <p:sp>
        <p:nvSpPr>
          <p:cNvPr id="79565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none" lIns="91440" tIns="45720" rIns="91440" bIns="45720" numCol="1" anchor="ctr" anchorCtr="0" compatLnSpc="1">
            <a:prstTxWarp prst="textNoShape">
              <a:avLst/>
            </a:prstTxWarp>
          </a:bodyPr>
          <a:lstStyle>
            <a:lvl1pPr algn="r">
              <a:defRPr sz="1200"/>
            </a:lvl1pPr>
          </a:lstStyle>
          <a:p>
            <a:pPr>
              <a:defRPr/>
            </a:pPr>
            <a:endParaRPr lang="en-US"/>
          </a:p>
        </p:txBody>
      </p:sp>
      <p:sp>
        <p:nvSpPr>
          <p:cNvPr id="79565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none" lIns="91440" tIns="45720" rIns="91440" bIns="45720" numCol="1" anchor="b" anchorCtr="0" compatLnSpc="1">
            <a:prstTxWarp prst="textNoShape">
              <a:avLst/>
            </a:prstTxWarp>
          </a:bodyPr>
          <a:lstStyle>
            <a:lvl1pPr algn="l">
              <a:defRPr sz="1200"/>
            </a:lvl1pPr>
          </a:lstStyle>
          <a:p>
            <a:pPr>
              <a:defRPr/>
            </a:pPr>
            <a:endParaRPr lang="en-US"/>
          </a:p>
        </p:txBody>
      </p:sp>
      <p:sp>
        <p:nvSpPr>
          <p:cNvPr id="79565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none" lIns="91440" tIns="45720" rIns="91440" bIns="45720" numCol="1" anchor="b" anchorCtr="0" compatLnSpc="1">
            <a:prstTxWarp prst="textNoShape">
              <a:avLst/>
            </a:prstTxWarp>
          </a:bodyPr>
          <a:lstStyle>
            <a:lvl1pPr algn="r">
              <a:defRPr sz="1200"/>
            </a:lvl1pPr>
          </a:lstStyle>
          <a:p>
            <a:pPr>
              <a:defRPr/>
            </a:pPr>
            <a:fld id="{246D0B30-E643-1A48-BFF8-7CC34C454489}" type="slidenum">
              <a:rPr lang="en-US"/>
              <a:pPr>
                <a:defRPr/>
              </a:pPr>
              <a:t>‹#›</a:t>
            </a:fld>
            <a:endParaRPr lang="en-US"/>
          </a:p>
        </p:txBody>
      </p:sp>
    </p:spTree>
    <p:extLst>
      <p:ext uri="{BB962C8B-B14F-4D97-AF65-F5344CB8AC3E}">
        <p14:creationId xmlns:p14="http://schemas.microsoft.com/office/powerpoint/2010/main" val="2337785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39031D07-0339-B344-ACB4-01CEDDB8B16C}" type="slidenum">
              <a:rPr lang="en-US"/>
              <a:pPr>
                <a:defRPr/>
              </a:pPr>
              <a:t>‹#›</a:t>
            </a:fld>
            <a:endParaRPr lang="en-US"/>
          </a:p>
        </p:txBody>
      </p:sp>
    </p:spTree>
    <p:extLst>
      <p:ext uri="{BB962C8B-B14F-4D97-AF65-F5344CB8AC3E}">
        <p14:creationId xmlns:p14="http://schemas.microsoft.com/office/powerpoint/2010/main" val="256619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F1F9078-D900-1C40-AE19-93131767EA57}" type="slidenum">
              <a:rPr lang="en-US" sz="1200"/>
              <a:pPr/>
              <a:t>1</a:t>
            </a:fld>
            <a:endParaRPr lang="en-US" sz="1200"/>
          </a:p>
        </p:txBody>
      </p:sp>
      <p:sp>
        <p:nvSpPr>
          <p:cNvPr id="4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7" name="Rectangle 3"/>
          <p:cNvSpPr>
            <a:spLocks noGrp="1" noChangeArrowheads="1"/>
          </p:cNvSpPr>
          <p:nvPr>
            <p:ph type="body" idx="1"/>
          </p:nvPr>
        </p:nvSpPr>
        <p:spPr>
          <a:noFill/>
        </p:spPr>
        <p:txBody>
          <a:bodyPr/>
          <a:lstStyle/>
          <a:p>
            <a:pPr eaLnBrk="1" hangingPunct="1"/>
            <a:r>
              <a:rPr lang="en-US"/>
              <a:t>This slideshow includes several links to free video clips.  Produced by the Federal Reserve Bank of Philadelphia, they are all part of a series entitled </a:t>
            </a:r>
            <a:r>
              <a:rPr lang="ja-JP" altLang="en-US"/>
              <a:t>“</a:t>
            </a:r>
            <a:r>
              <a:rPr lang="en-US" altLang="ja-JP"/>
              <a:t>The Federal Reserve and You.</a:t>
            </a:r>
            <a:r>
              <a:rPr lang="ja-JP" altLang="en-US"/>
              <a:t>”</a:t>
            </a:r>
            <a:r>
              <a:rPr lang="en-US" altLang="ja-JP"/>
              <a:t>  Feel free to watch all, some, or none of the clips throughout the lecture.  You may also decide simply to watch each chapter of the series in its entirety, ignoring the included video clip recommendations.  Videos labeled “Video Clip” are more specific and shorter than those labeled “Video Recap,” which are more general and longer.  Note that watching the videos will take a great deal of extra time and requires an Internet connection (and a free JW Player plug-in).  If desired, you can order the DVD for free off the website.  If using the DVD, the name and number of each recommended video clip have been included in the </a:t>
            </a:r>
            <a:r>
              <a:rPr lang="ja-JP" altLang="en-US"/>
              <a:t>“</a:t>
            </a:r>
            <a:r>
              <a:rPr lang="en-US" altLang="ja-JP"/>
              <a:t>Notes</a:t>
            </a:r>
            <a:r>
              <a:rPr lang="ja-JP" altLang="en-US"/>
              <a:t>”</a:t>
            </a:r>
            <a:r>
              <a:rPr lang="en-US" altLang="ja-JP"/>
              <a:t> section of each applicable slide.  The website for ordering the DVD and for browsing through the video clips is this: http://www.philadelphiafed.org/education/federal-reserve-and-you/segments.cfm</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D20D8C26-8CE1-C24D-8F70-93157A27A0EB}" type="slidenum">
              <a:rPr lang="en-US" sz="1200"/>
              <a:pPr/>
              <a:t>10</a:t>
            </a:fld>
            <a:endParaRPr lang="en-US" sz="1200"/>
          </a:p>
        </p:txBody>
      </p:sp>
      <p:sp>
        <p:nvSpPr>
          <p:cNvPr id="80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a:noFill/>
        </p:spPr>
        <p:txBody>
          <a:bodyPr/>
          <a:lstStyle/>
          <a:p>
            <a:pPr eaLnBrk="1" hangingPunct="1"/>
            <a:r>
              <a:rPr lang="en-US"/>
              <a:t>[Pass out </a:t>
            </a:r>
            <a:r>
              <a:rPr lang="ja-JP" altLang="en-US"/>
              <a:t>“</a:t>
            </a:r>
            <a:r>
              <a:rPr lang="en-US" altLang="ja-JP"/>
              <a:t>Notes (The Federal Reserve)</a:t>
            </a:r>
            <a:r>
              <a:rPr lang="ja-JP" altLang="en-US"/>
              <a:t>”</a:t>
            </a:r>
            <a:r>
              <a:rPr lang="en-US" altLang="ja-JP"/>
              <a:t> at this time.]  Learning targets allow students to know what they are supposed to learn before delving into new material.  Using learning targets (similar to objectives, goals, outcomes, etc.) comes from Classroom Assessment for Student Learning</a:t>
            </a:r>
            <a:r>
              <a:rPr lang="ja-JP" altLang="en-US"/>
              <a:t>”</a:t>
            </a:r>
            <a:r>
              <a:rPr lang="en-US" altLang="ja-JP"/>
              <a:t> by Richard J. Stiggins, Judith A. Arter, Jan Chappuis, and Stephen Chappuis (2006).  Learning targets are broken into five categories: knowledge, reasoning, skill, product, and disposition.  To write them, I first examine the national standards from the Council for Economic Education, and then I translate those ideas into student-friendly language, ensuring each category gets addressed.  The learning targets listed on this slide are part of a larger set of learning targets that go with the full unit, </a:t>
            </a:r>
            <a:r>
              <a:rPr lang="ja-JP" altLang="en-US"/>
              <a:t>“</a:t>
            </a:r>
            <a:r>
              <a:rPr lang="en-US" altLang="ja-JP"/>
              <a:t>The Financial Sector.</a:t>
            </a:r>
            <a:r>
              <a:rPr lang="ja-JP" altLang="en-US"/>
              <a:t>”</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C9C01538-5775-5344-A666-6D214E2D0069}" type="slidenum">
              <a:rPr lang="en-US" sz="1200"/>
              <a:pPr/>
              <a:t>11</a:t>
            </a:fld>
            <a:endParaRPr lang="en-US" sz="1200"/>
          </a:p>
        </p:txBody>
      </p:sp>
      <p:sp>
        <p:nvSpPr>
          <p:cNvPr id="817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2908F743-0829-CF47-B5DD-D84B0C349D31}" type="slidenum">
              <a:rPr lang="en-US" sz="1200"/>
              <a:pPr/>
              <a:t>12</a:t>
            </a:fld>
            <a:endParaRPr lang="en-US" sz="1200"/>
          </a:p>
        </p:txBody>
      </p:sp>
      <p:sp>
        <p:nvSpPr>
          <p:cNvPr id="821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9E3C978-7921-7F48-836A-FEB74A0F2A97}" type="slidenum">
              <a:rPr lang="en-US" sz="1200"/>
              <a:pPr/>
              <a:t>13</a:t>
            </a:fld>
            <a:endParaRPr lang="en-US" sz="1200"/>
          </a:p>
        </p:txBody>
      </p:sp>
      <p:sp>
        <p:nvSpPr>
          <p:cNvPr id="823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FD530D30-35D1-9B45-AB05-48ED329F328E}" type="slidenum">
              <a:rPr lang="en-US" sz="1200"/>
              <a:pPr/>
              <a:t>14</a:t>
            </a:fld>
            <a:endParaRPr lang="en-US" sz="1200"/>
          </a:p>
        </p:txBody>
      </p:sp>
      <p:sp>
        <p:nvSpPr>
          <p:cNvPr id="825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a:noFill/>
        </p:spPr>
        <p:txBody>
          <a:bodyPr/>
          <a:lstStyle/>
          <a:p>
            <a:pPr eaLnBrk="1" hangingPunct="1"/>
            <a:r>
              <a:rPr lang="en-US"/>
              <a:t>Allow students time to determine which Federal Reserve District they live in.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B581B2A9-C9A7-CE46-8B09-4344B24BA663}" type="slidenum">
              <a:rPr lang="en-US" sz="1200"/>
              <a:pPr/>
              <a:t>15</a:t>
            </a:fld>
            <a:endParaRPr lang="en-US" sz="1200"/>
          </a:p>
        </p:txBody>
      </p:sp>
      <p:sp>
        <p:nvSpPr>
          <p:cNvPr id="827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a:noFill/>
        </p:spPr>
        <p:txBody>
          <a:bodyPr/>
          <a:lstStyle/>
          <a:p>
            <a:pPr eaLnBrk="1" hangingPunct="1"/>
            <a:r>
              <a:rPr lang="en-US"/>
              <a:t>[VIDEO: Chapter 1 The Federal Reserve and You; Segment 2 Structure of the Federal Reserve]  There are other committees, entities, and advisory councils included in the structure of the Federal Reserve System.  They have been omitted for simplicity.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FB98590-2910-8149-B846-9B77CF3770EB}" type="slidenum">
              <a:rPr lang="en-US" sz="1200"/>
              <a:pPr/>
              <a:t>16</a:t>
            </a:fld>
            <a:endParaRPr lang="en-US" sz="1200"/>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59EA02B-07BB-8A46-B16E-13F2FF3D60C3}" type="slidenum">
              <a:rPr lang="en-US" sz="1200"/>
              <a:pPr/>
              <a:t>17</a:t>
            </a:fld>
            <a:endParaRPr lang="en-US" sz="1200"/>
          </a:p>
        </p:txBody>
      </p:sp>
      <p:sp>
        <p:nvSpPr>
          <p:cNvPr id="831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a:noFill/>
        </p:spPr>
        <p:txBody>
          <a:bodyPr/>
          <a:lstStyle/>
          <a:p>
            <a:pPr eaLnBrk="1" hangingPunct="1"/>
            <a:r>
              <a:rPr lang="en-US"/>
              <a:t>[VIDEO: Chapter 2 History of Central Banking in the United States; Segment 1 The First Bank of the United States]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CA0E97A4-42AF-EE4E-8C5A-B52DE69E3842}" type="slidenum">
              <a:rPr lang="en-US" sz="1200"/>
              <a:pPr/>
              <a:t>18</a:t>
            </a:fld>
            <a:endParaRPr lang="en-US" sz="1200"/>
          </a:p>
        </p:txBody>
      </p:sp>
      <p:sp>
        <p:nvSpPr>
          <p:cNvPr id="833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3" name="Rectangle 3"/>
          <p:cNvSpPr>
            <a:spLocks noGrp="1" noChangeArrowheads="1"/>
          </p:cNvSpPr>
          <p:nvPr>
            <p:ph type="body" idx="1"/>
          </p:nvPr>
        </p:nvSpPr>
        <p:spPr>
          <a:noFill/>
        </p:spPr>
        <p:txBody>
          <a:bodyPr/>
          <a:lstStyle/>
          <a:p>
            <a:pPr eaLnBrk="1" hangingPunct="1"/>
            <a:r>
              <a:rPr lang="en-US"/>
              <a:t>[VIDEO: Chapter 2 History of Central Banking in the United States; Segment 2 The Second Bank of the United States]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1CBA6FDC-5B82-074E-B072-61A11E057F1D}" type="slidenum">
              <a:rPr lang="en-US" sz="1200"/>
              <a:pPr/>
              <a:t>19</a:t>
            </a:fld>
            <a:endParaRPr lang="en-US" sz="1200"/>
          </a:p>
        </p:txBody>
      </p:sp>
      <p:sp>
        <p:nvSpPr>
          <p:cNvPr id="835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01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FA3FDA5-7274-0F46-BFCB-8B2B9A53A032}" type="slidenum">
              <a:rPr lang="en-US" sz="1200"/>
              <a:pPr/>
              <a:t>2</a:t>
            </a:fld>
            <a:endParaRPr lang="en-US" sz="1200"/>
          </a:p>
        </p:txBody>
      </p:sp>
      <p:sp>
        <p:nvSpPr>
          <p:cNvPr id="9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95" name="Rectangle 3"/>
          <p:cNvSpPr>
            <a:spLocks noGrp="1" noChangeArrowheads="1"/>
          </p:cNvSpPr>
          <p:nvPr>
            <p:ph type="body" idx="1"/>
          </p:nvPr>
        </p:nvSpPr>
        <p:spPr>
          <a:noFill/>
        </p:spPr>
        <p:txBody>
          <a:bodyPr/>
          <a:lstStyle/>
          <a:p>
            <a:pPr eaLnBrk="1" hangingPunct="1"/>
            <a:r>
              <a:rPr lang="en-US"/>
              <a:t>This lesson follows a format recommended by Jane E. Pollock in </a:t>
            </a:r>
            <a:r>
              <a:rPr lang="ja-JP" altLang="en-US"/>
              <a:t>“</a:t>
            </a:r>
            <a:r>
              <a:rPr lang="en-US" altLang="ja-JP" i="1"/>
              <a:t>Improving Student Learning: One Teacher at a Time</a:t>
            </a:r>
            <a:r>
              <a:rPr lang="ja-JP" altLang="en-US" i="1"/>
              <a:t>”</a:t>
            </a:r>
            <a:r>
              <a:rPr lang="en-US" altLang="ja-JP"/>
              <a:t> (2007), which is itself an outgrowth of a book by Robert J. Marzano, Debra J. Pickering, and Jane E. Pollock entitled, </a:t>
            </a:r>
            <a:r>
              <a:rPr lang="ja-JP" altLang="en-US"/>
              <a:t>“</a:t>
            </a:r>
            <a:r>
              <a:rPr lang="en-US" altLang="ja-JP" i="1"/>
              <a:t>Classroom Instruction that Works: Research-Based Strategies for Increasing Student Achievement</a:t>
            </a:r>
            <a:r>
              <a:rPr lang="ja-JP" altLang="en-US" i="1"/>
              <a:t>”</a:t>
            </a:r>
            <a:r>
              <a:rPr lang="en-US" altLang="ja-JP"/>
              <a:t> (2001).  This format is broken into six parts, each listed as a subheading in bold on this slide.  Use this slideshow to guide your class sequentially through each of these six stages.</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0ADDBC69-6E3F-864C-9119-5E7375EE58BD}" type="slidenum">
              <a:rPr lang="en-US" sz="1200"/>
              <a:pPr/>
              <a:t>20</a:t>
            </a:fld>
            <a:endParaRPr lang="en-US" sz="1200"/>
          </a:p>
        </p:txBody>
      </p:sp>
      <p:sp>
        <p:nvSpPr>
          <p:cNvPr id="837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5059" name="Rectangle 3"/>
          <p:cNvSpPr>
            <a:spLocks noGrp="1" noChangeArrowheads="1"/>
          </p:cNvSpPr>
          <p:nvPr>
            <p:ph type="body" idx="1"/>
          </p:nvPr>
        </p:nvSpPr>
        <p:spPr>
          <a:noFill/>
        </p:spPr>
        <p:txBody>
          <a:bodyPr/>
          <a:lstStyle/>
          <a:p>
            <a:pPr eaLnBrk="1" hangingPunct="1"/>
            <a:r>
              <a:rPr lang="en-US"/>
              <a:t>[VIDEO: Chapter 2 History of Central Banking in the United States; Segment 3 The State and National Banking Periods]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8A804B9C-4C58-5347-AA8D-1B6E2FCB0FD6}" type="slidenum">
              <a:rPr lang="en-US" sz="1200"/>
              <a:pPr/>
              <a:t>21</a:t>
            </a:fld>
            <a:endParaRPr lang="en-US" sz="1200"/>
          </a:p>
        </p:txBody>
      </p:sp>
      <p:sp>
        <p:nvSpPr>
          <p:cNvPr id="839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7107" name="Rectangle 3"/>
          <p:cNvSpPr>
            <a:spLocks noGrp="1" noChangeArrowheads="1"/>
          </p:cNvSpPr>
          <p:nvPr>
            <p:ph type="body" idx="1"/>
          </p:nvPr>
        </p:nvSpPr>
        <p:spPr>
          <a:noFill/>
        </p:spPr>
        <p:txBody>
          <a:bodyPr/>
          <a:lstStyle/>
          <a:p>
            <a:pPr eaLnBrk="1" hangingPunct="1"/>
            <a:r>
              <a:rPr lang="en-US"/>
              <a:t>[VIDEO: Chapter 2 History of Central Banking in the United States; Segment 4 Creation of the Federal Reserve]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27FA13C-D7DC-874E-AFE1-C63BD9717E3D}" type="slidenum">
              <a:rPr lang="en-US" sz="1200"/>
              <a:pPr/>
              <a:t>22</a:t>
            </a:fld>
            <a:endParaRPr lang="en-US" sz="1200"/>
          </a:p>
        </p:txBody>
      </p:sp>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1844C1FC-26E0-6340-AB6B-162182C63FB3}" type="slidenum">
              <a:rPr lang="en-US" sz="1200"/>
              <a:pPr/>
              <a:t>23</a:t>
            </a:fld>
            <a:endParaRPr lang="en-US" sz="1200"/>
          </a:p>
        </p:txBody>
      </p:sp>
      <p:sp>
        <p:nvSpPr>
          <p:cNvPr id="843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7CB54E6-2738-AF4D-8CDF-7BAA0FF74097}" type="slidenum">
              <a:rPr lang="en-US" sz="1200"/>
              <a:pPr/>
              <a:t>24</a:t>
            </a:fld>
            <a:endParaRPr lang="en-US" sz="1200"/>
          </a:p>
        </p:txBody>
      </p:sp>
      <p:sp>
        <p:nvSpPr>
          <p:cNvPr id="845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325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FF4BE49-86E0-EF40-AD99-E08D99FD1B68}" type="slidenum">
              <a:rPr lang="en-US" sz="1200"/>
              <a:pPr/>
              <a:t>25</a:t>
            </a:fld>
            <a:endParaRPr lang="en-US" sz="1200"/>
          </a:p>
        </p:txBody>
      </p:sp>
      <p:sp>
        <p:nvSpPr>
          <p:cNvPr id="847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2F0E7E70-6E8B-0846-9EC9-1ACB318C9309}" type="slidenum">
              <a:rPr lang="en-US" sz="1200"/>
              <a:pPr/>
              <a:t>26</a:t>
            </a:fld>
            <a:endParaRPr lang="en-US" sz="1200"/>
          </a:p>
        </p:txBody>
      </p:sp>
      <p:sp>
        <p:nvSpPr>
          <p:cNvPr id="849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734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678BA8D-F4A2-E14B-BF31-C15068B62780}" type="slidenum">
              <a:rPr lang="en-US" sz="1200"/>
              <a:pPr/>
              <a:t>27</a:t>
            </a:fld>
            <a:endParaRPr lang="en-US" sz="1200"/>
          </a:p>
        </p:txBody>
      </p:sp>
      <p:sp>
        <p:nvSpPr>
          <p:cNvPr id="851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C861897-6A02-9047-A749-095FF222A7D2}" type="slidenum">
              <a:rPr lang="en-US" sz="1200"/>
              <a:pPr/>
              <a:t>28</a:t>
            </a:fld>
            <a:endParaRPr lang="en-US" sz="1200"/>
          </a:p>
        </p:txBody>
      </p:sp>
      <p:sp>
        <p:nvSpPr>
          <p:cNvPr id="854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a:noFill/>
        </p:spPr>
        <p:txBody>
          <a:bodyPr/>
          <a:lstStyle/>
          <a:p>
            <a:pPr eaLnBrk="1" hangingPunct="1"/>
            <a:r>
              <a:rPr lang="en-US"/>
              <a:t>[VIDEO: Chapter 2 History of Central Banking in the United States; Segment 5 The Great Depression]  There were other provisions in the Glass-Steagall part of the National Banking Act.  In the picture, the man on the left is Carter Glass, and the man on the right is Henry Steagall.</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06C7668-11B3-E54E-8579-DDB0EA460A4A}" type="slidenum">
              <a:rPr lang="en-US" sz="1200"/>
              <a:pPr/>
              <a:t>29</a:t>
            </a:fld>
            <a:endParaRPr lang="en-US" sz="1200"/>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491" name="Rectangle 3"/>
          <p:cNvSpPr>
            <a:spLocks noGrp="1" noChangeArrowheads="1"/>
          </p:cNvSpPr>
          <p:nvPr>
            <p:ph type="body" idx="1"/>
          </p:nvPr>
        </p:nvSpPr>
        <p:spPr>
          <a:noFill/>
        </p:spPr>
        <p:txBody>
          <a:bodyPr/>
          <a:lstStyle/>
          <a:p>
            <a:pPr marL="228600" indent="-228600"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696DF1C-CB42-8745-AFDE-7064CC4494D6}" type="slidenum">
              <a:rPr lang="en-US" sz="1200"/>
              <a:pPr/>
              <a:t>3</a:t>
            </a:fld>
            <a:endParaRPr lang="en-US" sz="1200"/>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u="none" kern="1200" baseline="0" dirty="0" smtClean="0">
                <a:solidFill>
                  <a:schemeClr val="tx1"/>
                </a:solidFill>
                <a:latin typeface="Arial" charset="0"/>
                <a:ea typeface="ＭＳ Ｐゴシック" charset="0"/>
                <a:cs typeface="ＭＳ Ｐゴシック" charset="0"/>
              </a:rPr>
              <a:t>This Warm Up Activity can be completed individually, in small groups, or as a whole class.  If students have a $1 bill, instruct them to take it out at this time.  If you feel trusting, you may allow students to look at your own $1 bills.  If you are projecting this slideshow onto a writeable surface, you can have students (or yourself) write guesses/answers into the white rectangles.  </a:t>
            </a:r>
            <a:r>
              <a:rPr lang="en-US" dirty="0" smtClean="0"/>
              <a:t>The </a:t>
            </a:r>
            <a:r>
              <a:rPr lang="en-US" dirty="0"/>
              <a:t>answers appear on the next slide</a:t>
            </a:r>
            <a:r>
              <a:rPr lang="en-US" dirty="0" smtClean="0"/>
              <a:t>.</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7AE119B-F352-D348-B0D1-841970F3DDA7}" type="slidenum">
              <a:rPr lang="en-US" sz="1200"/>
              <a:pPr/>
              <a:t>30</a:t>
            </a:fld>
            <a:endParaRPr lang="en-US" sz="1200"/>
          </a:p>
        </p:txBody>
      </p:sp>
      <p:sp>
        <p:nvSpPr>
          <p:cNvPr id="858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5539" name="Rectangle 3"/>
          <p:cNvSpPr>
            <a:spLocks noGrp="1" noChangeArrowheads="1"/>
          </p:cNvSpPr>
          <p:nvPr>
            <p:ph type="body" idx="1"/>
          </p:nvPr>
        </p:nvSpPr>
        <p:spPr>
          <a:noFill/>
        </p:spPr>
        <p:txBody>
          <a:bodyPr/>
          <a:lstStyle/>
          <a:p>
            <a:pPr marL="228600" indent="-228600" eaLnBrk="1" hangingPunct="1"/>
            <a:r>
              <a:rPr lang="en-US"/>
              <a:t>[VIDEO: Chapter 5 The Payments System; Segment 4 Forms of Payment -- Cash]</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D577236-7EF9-6941-A7C0-FB6E74230FAA}" type="slidenum">
              <a:rPr lang="en-US" sz="1200"/>
              <a:pPr/>
              <a:t>31</a:t>
            </a:fld>
            <a:endParaRPr lang="en-US" sz="1200"/>
          </a:p>
        </p:txBody>
      </p:sp>
      <p:sp>
        <p:nvSpPr>
          <p:cNvPr id="860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7587" name="Rectangle 3"/>
          <p:cNvSpPr>
            <a:spLocks noGrp="1" noChangeArrowheads="1"/>
          </p:cNvSpPr>
          <p:nvPr>
            <p:ph type="body" idx="1"/>
          </p:nvPr>
        </p:nvSpPr>
        <p:spPr>
          <a:noFill/>
        </p:spPr>
        <p:txBody>
          <a:bodyPr/>
          <a:lstStyle/>
          <a:p>
            <a:pPr marL="228600" indent="-228600"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D251A480-9F7C-7F40-816E-8F2747714C19}" type="slidenum">
              <a:rPr lang="en-US" sz="1200"/>
              <a:pPr/>
              <a:t>32</a:t>
            </a:fld>
            <a:endParaRPr lang="en-US" sz="1200"/>
          </a:p>
        </p:txBody>
      </p:sp>
      <p:sp>
        <p:nvSpPr>
          <p:cNvPr id="862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a:noFill/>
        </p:spPr>
        <p:txBody>
          <a:bodyPr/>
          <a:lstStyle/>
          <a:p>
            <a:pPr marL="228600" indent="-228600" eaLnBrk="1" hangingPunct="1"/>
            <a:r>
              <a:rPr lang="en-US"/>
              <a:t>[VIDEO: Chapter 5 The Payments System; Segment 3 Forms of Payment -- Electronic]</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8A0E6D53-38AB-2445-BF3E-925A93F95087}" type="slidenum">
              <a:rPr lang="en-US" sz="1200"/>
              <a:pPr/>
              <a:t>33</a:t>
            </a:fld>
            <a:endParaRPr lang="en-US" sz="1200"/>
          </a:p>
        </p:txBody>
      </p:sp>
      <p:sp>
        <p:nvSpPr>
          <p:cNvPr id="864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683" name="Rectangle 3"/>
          <p:cNvSpPr>
            <a:spLocks noGrp="1" noChangeArrowheads="1"/>
          </p:cNvSpPr>
          <p:nvPr>
            <p:ph type="body" idx="1"/>
          </p:nvPr>
        </p:nvSpPr>
        <p:spPr>
          <a:noFill/>
        </p:spPr>
        <p:txBody>
          <a:bodyPr/>
          <a:lstStyle/>
          <a:p>
            <a:pPr marL="228600" indent="-228600" eaLnBrk="1" hangingPunct="1"/>
            <a:r>
              <a:rPr lang="en-US"/>
              <a:t>[VIDEO: Chapter 5 The Payments System; Segment 1 Introduction]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16A5765F-332F-6240-B8C5-E0C027C726D3}" type="slidenum">
              <a:rPr lang="en-US" sz="1200"/>
              <a:pPr/>
              <a:t>34</a:t>
            </a:fld>
            <a:endParaRPr lang="en-US" sz="1200"/>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a:noFill/>
        </p:spPr>
        <p:txBody>
          <a:bodyPr/>
          <a:lstStyle/>
          <a:p>
            <a:pPr marL="228600" indent="-228600"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1264E5F-4270-B14E-A245-4188BA36C64A}" type="slidenum">
              <a:rPr lang="en-US" sz="1200"/>
              <a:pPr/>
              <a:t>35</a:t>
            </a:fld>
            <a:endParaRPr lang="en-US" sz="1200"/>
          </a:p>
        </p:txBody>
      </p:sp>
      <p:sp>
        <p:nvSpPr>
          <p:cNvPr id="868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a:noFill/>
        </p:spPr>
        <p:txBody>
          <a:bodyPr/>
          <a:lstStyle/>
          <a:p>
            <a:pPr marL="228600" indent="-228600"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DF7C6CEE-E5C4-7745-936E-93FEE4A59F9B}" type="slidenum">
              <a:rPr lang="en-US" sz="1200"/>
              <a:pPr/>
              <a:t>36</a:t>
            </a:fld>
            <a:endParaRPr lang="en-US" sz="1200"/>
          </a:p>
        </p:txBody>
      </p:sp>
      <p:sp>
        <p:nvSpPr>
          <p:cNvPr id="870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a:noFill/>
        </p:spPr>
        <p:txBody>
          <a:bodyPr/>
          <a:lstStyle/>
          <a:p>
            <a:pPr marL="228600" indent="-228600" eaLnBrk="1" hangingPunct="1"/>
            <a:r>
              <a:rPr lang="en-US"/>
              <a:t>[VIDEO: Chapter 6 Supervision and Regulation; Segment 4 Bank Examinations]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F9C88C4F-8530-254F-8F5F-487C473FB0D7}" type="slidenum">
              <a:rPr lang="en-US" sz="1200"/>
              <a:pPr/>
              <a:t>37</a:t>
            </a:fld>
            <a:endParaRPr lang="en-US" sz="1200"/>
          </a:p>
        </p:txBody>
      </p:sp>
      <p:sp>
        <p:nvSpPr>
          <p:cNvPr id="872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9875" name="Rectangle 3"/>
          <p:cNvSpPr>
            <a:spLocks noGrp="1" noChangeArrowheads="1"/>
          </p:cNvSpPr>
          <p:nvPr>
            <p:ph type="body" idx="1"/>
          </p:nvPr>
        </p:nvSpPr>
        <p:spPr>
          <a:noFill/>
        </p:spPr>
        <p:txBody>
          <a:bodyPr/>
          <a:lstStyle/>
          <a:p>
            <a:pPr marL="228600" indent="-228600"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1D8A8D1F-12AE-0349-B5AB-E8FF2E9CDFFC}" type="slidenum">
              <a:rPr lang="en-US" sz="1200"/>
              <a:pPr/>
              <a:t>38</a:t>
            </a:fld>
            <a:endParaRPr lang="en-US" sz="1200"/>
          </a:p>
        </p:txBody>
      </p:sp>
      <p:sp>
        <p:nvSpPr>
          <p:cNvPr id="874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923" name="Rectangle 3"/>
          <p:cNvSpPr>
            <a:spLocks noGrp="1" noChangeArrowheads="1"/>
          </p:cNvSpPr>
          <p:nvPr>
            <p:ph type="body" idx="1"/>
          </p:nvPr>
        </p:nvSpPr>
        <p:spPr>
          <a:noFill/>
        </p:spPr>
        <p:txBody>
          <a:bodyPr/>
          <a:lstStyle/>
          <a:p>
            <a:pPr marL="228600" indent="-228600"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ECA8198-3FA6-0A4F-BE68-AACEF1BE259D}" type="slidenum">
              <a:rPr lang="en-US" sz="1200"/>
              <a:pPr/>
              <a:t>39</a:t>
            </a:fld>
            <a:endParaRPr lang="en-US" sz="1200"/>
          </a:p>
        </p:txBody>
      </p:sp>
      <p:sp>
        <p:nvSpPr>
          <p:cNvPr id="876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971" name="Rectangle 3"/>
          <p:cNvSpPr>
            <a:spLocks noGrp="1" noChangeArrowheads="1"/>
          </p:cNvSpPr>
          <p:nvPr>
            <p:ph type="body" idx="1"/>
          </p:nvPr>
        </p:nvSpPr>
        <p:spPr>
          <a:noFill/>
        </p:spPr>
        <p:txBody>
          <a:bodyPr/>
          <a:lstStyle/>
          <a:p>
            <a:pPr marL="228600" indent="-228600" eaLnBrk="1" hangingPunct="1"/>
            <a:r>
              <a:rPr lang="en-US"/>
              <a:t>[VIDEO: Chapter 6 Supervision and Regulation; Segment 1 Introduction]  In the picture, President Barack Obama signs the Dodd-Frank Wall Street Reform and Consumer Protection Act into law at the Ronald Reagan building in Washington, D.C. on July 21, 2010.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A521874-928C-8D45-806F-83112A8C0098}" type="slidenum">
              <a:rPr lang="en-US" sz="1200"/>
              <a:pPr/>
              <a:t>4</a:t>
            </a:fld>
            <a:endParaRPr lang="en-US" sz="1200"/>
          </a:p>
        </p:txBody>
      </p:sp>
      <p:sp>
        <p:nvSpPr>
          <p:cNvPr id="802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9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7915C01-71C8-6647-AD7F-9FDB9A5AFC63}" type="slidenum">
              <a:rPr lang="en-US" sz="1200"/>
              <a:pPr/>
              <a:t>40</a:t>
            </a:fld>
            <a:endParaRPr lang="en-US" sz="1200"/>
          </a:p>
        </p:txBody>
      </p:sp>
      <p:sp>
        <p:nvSpPr>
          <p:cNvPr id="410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a:noFill/>
        </p:spPr>
        <p:txBody>
          <a:bodyPr/>
          <a:lstStyle/>
          <a:p>
            <a:pPr marL="228600" indent="-228600" eaLnBrk="1" hangingPunct="1"/>
            <a:r>
              <a:rPr lang="en-US"/>
              <a:t>[VIDEO: Chapter 4 Monetary Policy; Segment 1 Introduction]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631928B-8EC4-9144-B915-6C494138093B}" type="slidenum">
              <a:rPr lang="en-US" sz="1200"/>
              <a:pPr/>
              <a:t>41</a:t>
            </a:fld>
            <a:endParaRPr lang="en-US" sz="1200"/>
          </a:p>
        </p:txBody>
      </p:sp>
      <p:sp>
        <p:nvSpPr>
          <p:cNvPr id="880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8067" name="Rectangle 3"/>
          <p:cNvSpPr>
            <a:spLocks noGrp="1" noChangeArrowheads="1"/>
          </p:cNvSpPr>
          <p:nvPr>
            <p:ph type="body" idx="1"/>
          </p:nvPr>
        </p:nvSpPr>
        <p:spPr>
          <a:noFill/>
        </p:spPr>
        <p:txBody>
          <a:bodyPr/>
          <a:lstStyle/>
          <a:p>
            <a:pPr marL="228600" indent="-228600" eaLnBrk="1" hangingPunct="1"/>
            <a:r>
              <a:rPr lang="en-US"/>
              <a:t>[VIDEO: Chapter 4 Monetary Policy; Segment 5 The Role of the FOMC]</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060E3143-059C-4A47-8A59-5B9A24599618}" type="slidenum">
              <a:rPr lang="en-US" sz="1200"/>
              <a:pPr/>
              <a:t>42</a:t>
            </a:fld>
            <a:endParaRPr lang="en-US" sz="1200"/>
          </a:p>
        </p:txBody>
      </p:sp>
      <p:sp>
        <p:nvSpPr>
          <p:cNvPr id="882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0115" name="Rectangle 3"/>
          <p:cNvSpPr>
            <a:spLocks noGrp="1" noChangeArrowheads="1"/>
          </p:cNvSpPr>
          <p:nvPr>
            <p:ph type="body" idx="1"/>
          </p:nvPr>
        </p:nvSpPr>
        <p:spPr>
          <a:noFill/>
        </p:spPr>
        <p:txBody>
          <a:bodyPr/>
          <a:lstStyle/>
          <a:p>
            <a:pPr marL="228600" indent="-228600" eaLnBrk="1" hangingPunct="1"/>
            <a:r>
              <a:rPr lang="en-US"/>
              <a:t>[VIDEO: Chapter 4 Monetary Policy; Segment 4 Monetary Policy Goals]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073EE851-D459-9442-BE21-F61502B74EC5}" type="slidenum">
              <a:rPr lang="en-US" sz="1200"/>
              <a:pPr/>
              <a:t>43</a:t>
            </a:fld>
            <a:endParaRPr lang="en-US" sz="1200"/>
          </a:p>
        </p:txBody>
      </p:sp>
      <p:sp>
        <p:nvSpPr>
          <p:cNvPr id="884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163" name="Rectangle 3"/>
          <p:cNvSpPr>
            <a:spLocks noGrp="1" noChangeArrowheads="1"/>
          </p:cNvSpPr>
          <p:nvPr>
            <p:ph type="body" idx="1"/>
          </p:nvPr>
        </p:nvSpPr>
        <p:spPr>
          <a:noFill/>
        </p:spPr>
        <p:txBody>
          <a:bodyPr/>
          <a:lstStyle/>
          <a:p>
            <a:pPr marL="228600" indent="-228600" eaLnBrk="1" hangingPunct="1"/>
            <a:r>
              <a:rPr lang="en-US"/>
              <a:t>[VIDEO: Chapter 4 Monetary Policy; Segment 6 Open Market Operations]  This is the main tool used when conducting monetary policy.  The other three are generally not used actively in managing the nation</a:t>
            </a:r>
            <a:r>
              <a:rPr lang="ja-JP" altLang="en-US"/>
              <a:t>’</a:t>
            </a:r>
            <a:r>
              <a:rPr lang="en-US" altLang="ja-JP"/>
              <a:t>s economy, though changes in each do affect the money supply.</a:t>
            </a: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4705674-6067-BE41-B6F3-6B71551143DC}" type="slidenum">
              <a:rPr lang="en-US" sz="1200"/>
              <a:pPr/>
              <a:t>44</a:t>
            </a:fld>
            <a:endParaRPr lang="en-US" sz="1200"/>
          </a:p>
        </p:txBody>
      </p:sp>
      <p:sp>
        <p:nvSpPr>
          <p:cNvPr id="886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211" name="Rectangle 3"/>
          <p:cNvSpPr>
            <a:spLocks noGrp="1" noChangeArrowheads="1"/>
          </p:cNvSpPr>
          <p:nvPr>
            <p:ph type="body" idx="1"/>
          </p:nvPr>
        </p:nvSpPr>
        <p:spPr>
          <a:noFill/>
        </p:spPr>
        <p:txBody>
          <a:bodyPr/>
          <a:lstStyle/>
          <a:p>
            <a:pPr marL="228600" indent="-228600" eaLnBrk="1" hangingPunct="1"/>
            <a:r>
              <a:rPr lang="en-US"/>
              <a:t>[VIDEO: Chapter 4 Monetary Policy; Segment 7 The Discount Rate]  The discount rate is generally set slightly higher than the federal funds rate to discourage banks from borrowing from the Fed.  Thus, the discount rate does rise and fall when the federal funds rate rises and falls, but that does not actually change the money supply.  The money supply is only affected when the spread between the discount rate and the federal funds rate is changed.  An increase in the spread decreases the money supply, and a decrease in the spread increases the money supply.  This subtlety is not noted on the slideshow because it is usually not taught this way.  It is taught the way I have presented it on the slideshow.  Regardless, the discount rate is not actively used by the Fed to manage the money supply.</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8C033333-0140-9A42-8DF7-09F8F9698E20}" type="slidenum">
              <a:rPr lang="en-US" sz="1200"/>
              <a:pPr/>
              <a:t>45</a:t>
            </a:fld>
            <a:endParaRPr lang="en-US" sz="1200"/>
          </a:p>
        </p:txBody>
      </p:sp>
      <p:sp>
        <p:nvSpPr>
          <p:cNvPr id="888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259" name="Rectangle 3"/>
          <p:cNvSpPr>
            <a:spLocks noGrp="1" noChangeArrowheads="1"/>
          </p:cNvSpPr>
          <p:nvPr>
            <p:ph type="body" idx="1"/>
          </p:nvPr>
        </p:nvSpPr>
        <p:spPr>
          <a:noFill/>
        </p:spPr>
        <p:txBody>
          <a:bodyPr/>
          <a:lstStyle/>
          <a:p>
            <a:pPr marL="228600" indent="-228600" eaLnBrk="1" hangingPunct="1"/>
            <a:r>
              <a:rPr lang="en-US"/>
              <a:t>[VIDEO: Chapter 4 Monetary Policy; Segment 9 Reserve Requirements]  The reserve requirement for most financial institutions is 10%.  It has not changed since 1992.</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E3479FE3-7573-9C4A-AE14-A5E2D798E805}" type="slidenum">
              <a:rPr lang="en-US" sz="1200"/>
              <a:pPr/>
              <a:t>46</a:t>
            </a:fld>
            <a:endParaRPr lang="en-US" sz="1200"/>
          </a:p>
        </p:txBody>
      </p:sp>
      <p:sp>
        <p:nvSpPr>
          <p:cNvPr id="890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307" name="Rectangle 3"/>
          <p:cNvSpPr>
            <a:spLocks noGrp="1" noChangeArrowheads="1"/>
          </p:cNvSpPr>
          <p:nvPr>
            <p:ph type="body" idx="1"/>
          </p:nvPr>
        </p:nvSpPr>
        <p:spPr>
          <a:noFill/>
        </p:spPr>
        <p:txBody>
          <a:bodyPr/>
          <a:lstStyle/>
          <a:p>
            <a:pPr marL="228600" indent="-228600" eaLnBrk="1" hangingPunct="1"/>
            <a:r>
              <a:rPr lang="en-US"/>
              <a:t>[VIDEO: Chapter 4 Monetary Policy; Segment 8 Interest on Reserves]  This tool is often omitted when discussing monetary policy.  Congress passed a law allowing the Fed to begin paying interest on deposits with the Fed in 2008, so it is a recent development.  Although interest on reserves is not actively used to manage the money supply, both it and the discount rate were used during the financial crisis of 2007-2009.</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5D790DC-8414-E647-956D-188DE157A44B}" type="slidenum">
              <a:rPr lang="en-US" sz="1200"/>
              <a:pPr/>
              <a:t>47</a:t>
            </a:fld>
            <a:endParaRPr lang="en-US" sz="1200"/>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355" name="Rectangle 3"/>
          <p:cNvSpPr>
            <a:spLocks noGrp="1" noChangeArrowheads="1"/>
          </p:cNvSpPr>
          <p:nvPr>
            <p:ph type="body" idx="1"/>
          </p:nvPr>
        </p:nvSpPr>
        <p:spPr>
          <a:noFill/>
        </p:spPr>
        <p:txBody>
          <a:bodyPr/>
          <a:lstStyle/>
          <a:p>
            <a:pPr eaLnBrk="1" hangingPunct="1"/>
            <a:r>
              <a:rPr lang="en-US" dirty="0" smtClean="0"/>
              <a:t>This is the Class </a:t>
            </a:r>
            <a:r>
              <a:rPr lang="en-US" dirty="0"/>
              <a:t>Activity </a:t>
            </a:r>
            <a:r>
              <a:rPr lang="en-US" dirty="0" smtClean="0"/>
              <a:t>included </a:t>
            </a:r>
            <a:r>
              <a:rPr lang="en-US" dirty="0"/>
              <a:t>in the download, entitled </a:t>
            </a:r>
            <a:r>
              <a:rPr lang="ja-JP" altLang="en-US" dirty="0"/>
              <a:t>“</a:t>
            </a:r>
            <a:r>
              <a:rPr lang="en-US" altLang="ja-JP" dirty="0"/>
              <a:t>The FOMC Decides.</a:t>
            </a:r>
            <a:r>
              <a:rPr lang="ja-JP" altLang="en-US" dirty="0" smtClean="0"/>
              <a:t>”</a:t>
            </a:r>
            <a:r>
              <a:rPr lang="en-US" altLang="ja-JP" baseline="0" dirty="0" smtClean="0"/>
              <a:t>  Divide the class into heterogeneous groups of four.  This means there should be approximately one beginning student, two mainstream students, and one advanced student in each group.  Assign the Green Book data sheet to the advanced student and one of each of the Beige Book data sheets to the remaining three students.  The worksheets </a:t>
            </a:r>
            <a:r>
              <a:rPr lang="en-US" altLang="ja-JP" baseline="0" dirty="0" smtClean="0"/>
              <a:t>entitled “The FOMC Decides” are </a:t>
            </a:r>
            <a:r>
              <a:rPr lang="en-US" altLang="ja-JP" baseline="0" dirty="0" smtClean="0"/>
              <a:t>differentiated by ability.  Give the beginning student the (a) version, the two mainstream students the (b) version, and the advanced student the (c) version.</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5D790DC-8414-E647-956D-188DE157A44B}" type="slidenum">
              <a:rPr lang="en-US" sz="1200"/>
              <a:pPr/>
              <a:t>48</a:t>
            </a:fld>
            <a:endParaRPr lang="en-US" sz="1200"/>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355"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5D790DC-8414-E647-956D-188DE157A44B}" type="slidenum">
              <a:rPr lang="en-US" sz="1200"/>
              <a:pPr/>
              <a:t>49</a:t>
            </a:fld>
            <a:endParaRPr lang="en-US" sz="1200"/>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355"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C02D20E-C9AF-2E48-A748-78F59F2224CF}" type="slidenum">
              <a:rPr lang="en-US" sz="1200"/>
              <a:pPr/>
              <a:t>5</a:t>
            </a:fld>
            <a:endParaRPr lang="en-US" sz="1200"/>
          </a:p>
        </p:txBody>
      </p:sp>
      <p:sp>
        <p:nvSpPr>
          <p:cNvPr id="806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339" name="Rectangle 3"/>
          <p:cNvSpPr>
            <a:spLocks noGrp="1" noChangeArrowheads="1"/>
          </p:cNvSpPr>
          <p:nvPr>
            <p:ph type="body" idx="1"/>
          </p:nvPr>
        </p:nvSpPr>
        <p:spPr>
          <a:noFill/>
        </p:spPr>
        <p:txBody>
          <a:bodyPr/>
          <a:lstStyle/>
          <a:p>
            <a:pPr eaLnBrk="1" hangingPunct="1"/>
            <a:r>
              <a:rPr lang="en-US"/>
              <a:t>Each $1 bill has a district letter and district number that identifies the Federal Reserve District that issued the note.  For example, if the $1 bill has the letter L and the number 12, the Federal Reserve Bank of San Francisco issued it.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5D790DC-8414-E647-956D-188DE157A44B}" type="slidenum">
              <a:rPr lang="en-US" sz="1200"/>
              <a:pPr/>
              <a:t>50</a:t>
            </a:fld>
            <a:endParaRPr lang="en-US" sz="1200"/>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355"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5D790DC-8414-E647-956D-188DE157A44B}" type="slidenum">
              <a:rPr lang="en-US" sz="1200"/>
              <a:pPr/>
              <a:t>51</a:t>
            </a:fld>
            <a:endParaRPr lang="en-US" sz="1200"/>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355"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5D790DC-8414-E647-956D-188DE157A44B}" type="slidenum">
              <a:rPr lang="en-US" sz="1200"/>
              <a:pPr/>
              <a:t>52</a:t>
            </a:fld>
            <a:endParaRPr lang="en-US" sz="1200"/>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355"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5D790DC-8414-E647-956D-188DE157A44B}" type="slidenum">
              <a:rPr lang="en-US" sz="1200"/>
              <a:pPr/>
              <a:t>53</a:t>
            </a:fld>
            <a:endParaRPr lang="en-US" sz="1200"/>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355"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5D790DC-8414-E647-956D-188DE157A44B}" type="slidenum">
              <a:rPr lang="en-US" sz="1200"/>
              <a:pPr/>
              <a:t>54</a:t>
            </a:fld>
            <a:endParaRPr lang="en-US" sz="1200"/>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355"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E6CD059-EF1F-4244-9050-59D7C1B72FFB}" type="slidenum">
              <a:rPr lang="en-US" sz="1200"/>
              <a:pPr/>
              <a:t>55</a:t>
            </a:fld>
            <a:endParaRPr lang="en-US" sz="1200"/>
          </a:p>
        </p:txBody>
      </p:sp>
      <p:sp>
        <p:nvSpPr>
          <p:cNvPr id="97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03" name="Rectangle 3"/>
          <p:cNvSpPr>
            <a:spLocks noGrp="1" noChangeArrowheads="1"/>
          </p:cNvSpPr>
          <p:nvPr>
            <p:ph type="body" idx="1"/>
          </p:nvPr>
        </p:nvSpPr>
        <p:spPr>
          <a:noFill/>
        </p:spPr>
        <p:txBody>
          <a:bodyPr/>
          <a:lstStyle/>
          <a:p>
            <a:pPr eaLnBrk="1" hangingPunct="1"/>
            <a:r>
              <a:rPr lang="en-US"/>
              <a:t>Help students make connections between the learning targets and the activities from today.  If desired, see if students can answer the Essential Questions.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EA34B81-C2CC-1540-87BA-80FEE4FBF0A6}" type="slidenum">
              <a:rPr lang="en-US" sz="1200"/>
              <a:pPr/>
              <a:t>56</a:t>
            </a:fld>
            <a:endParaRPr lang="en-US" sz="1200"/>
          </a:p>
        </p:txBody>
      </p:sp>
      <p:sp>
        <p:nvSpPr>
          <p:cNvPr id="780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4451" name="Rectangle 3"/>
          <p:cNvSpPr>
            <a:spLocks noGrp="1" noChangeArrowheads="1"/>
          </p:cNvSpPr>
          <p:nvPr>
            <p:ph type="body" idx="1"/>
          </p:nvPr>
        </p:nvSpPr>
        <p:spPr>
          <a:noFill/>
        </p:spPr>
        <p:txBody>
          <a:bodyPr/>
          <a:lstStyle/>
          <a:p>
            <a:pPr eaLnBrk="1" hangingPunct="1"/>
            <a:r>
              <a:rPr lang="en-US"/>
              <a:t>A short quiz has been included, which can be utilized in different ways.  Each student can complete the quiz silently, the teacher can read the questions aloud and call on students for informal answers, or it can be given at the beginning of tomorrow</a:t>
            </a:r>
            <a:r>
              <a:rPr lang="ja-JP" altLang="en-US"/>
              <a:t>’</a:t>
            </a:r>
            <a:r>
              <a:rPr lang="en-US" altLang="ja-JP"/>
              <a:t>s class.  There are three versions, allowing for differentiation.  Difficulty increases from (a) to (b) to (c).</a:t>
            </a:r>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DB7EDB1-542E-E847-A280-BD9E986B31CE}" type="slidenum">
              <a:rPr lang="en-US" sz="1200"/>
              <a:pPr/>
              <a:t>57</a:t>
            </a:fld>
            <a:endParaRPr lang="en-US" sz="1200"/>
          </a:p>
        </p:txBody>
      </p:sp>
      <p:sp>
        <p:nvSpPr>
          <p:cNvPr id="77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D4BA874A-6ED9-D543-AEE0-A33B2976ED58}" type="slidenum">
              <a:rPr lang="en-US" sz="1200"/>
              <a:pPr/>
              <a:t>58</a:t>
            </a:fld>
            <a:endParaRPr lang="en-US" sz="1200"/>
          </a:p>
        </p:txBody>
      </p:sp>
      <p:sp>
        <p:nvSpPr>
          <p:cNvPr id="790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54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91213EF-C244-504D-9484-F1AA64C7CC4C}" type="slidenum">
              <a:rPr lang="en-US" sz="1200"/>
              <a:pPr/>
              <a:t>59</a:t>
            </a:fld>
            <a:endParaRPr lang="en-US" sz="1200"/>
          </a:p>
        </p:txBody>
      </p:sp>
      <p:sp>
        <p:nvSpPr>
          <p:cNvPr id="784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059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EA3DE664-A1B2-5D4C-A447-B5115DE40BD7}" type="slidenum">
              <a:rPr lang="en-US" sz="1200"/>
              <a:pPr/>
              <a:t>6</a:t>
            </a:fld>
            <a:endParaRPr lang="en-US" sz="1200"/>
          </a:p>
        </p:txBody>
      </p:sp>
      <p:sp>
        <p:nvSpPr>
          <p:cNvPr id="808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87" name="Rectangle 3"/>
          <p:cNvSpPr>
            <a:spLocks noGrp="1" noChangeArrowheads="1"/>
          </p:cNvSpPr>
          <p:nvPr>
            <p:ph type="body" idx="1"/>
          </p:nvPr>
        </p:nvSpPr>
        <p:spPr>
          <a:noFill/>
        </p:spPr>
        <p:txBody>
          <a:bodyPr/>
          <a:lstStyle/>
          <a:p>
            <a:pPr eaLnBrk="1" hangingPunct="1"/>
            <a:r>
              <a:rPr lang="en-US"/>
              <a:t>The answers appear on the next slide.</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73E126B-76B8-2746-82E4-C54515E2DD4A}" type="slidenum">
              <a:rPr lang="en-US" sz="1200"/>
              <a:pPr/>
              <a:t>60</a:t>
            </a:fld>
            <a:endParaRPr lang="en-US" sz="1200"/>
          </a:p>
        </p:txBody>
      </p:sp>
      <p:sp>
        <p:nvSpPr>
          <p:cNvPr id="792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64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7DCADB0-9D0B-4246-BD3F-2B7F5DC9C5B4}" type="slidenum">
              <a:rPr lang="en-US" sz="1200"/>
              <a:pPr/>
              <a:t>61</a:t>
            </a:fld>
            <a:endParaRPr lang="en-US" sz="1200"/>
          </a:p>
        </p:txBody>
      </p:sp>
      <p:sp>
        <p:nvSpPr>
          <p:cNvPr id="786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69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EA0F5D1-35D2-534B-A67D-754458431BBC}" type="slidenum">
              <a:rPr lang="en-US" sz="1200"/>
              <a:pPr/>
              <a:t>62</a:t>
            </a:fld>
            <a:endParaRPr lang="en-US" sz="1200"/>
          </a:p>
        </p:txBody>
      </p:sp>
      <p:sp>
        <p:nvSpPr>
          <p:cNvPr id="794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673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A1138BF-184F-3641-93B0-FF09DCBF689D}" type="slidenum">
              <a:rPr lang="en-US" sz="1200"/>
              <a:pPr/>
              <a:t>63</a:t>
            </a:fld>
            <a:endParaRPr lang="en-US" sz="1200"/>
          </a:p>
        </p:txBody>
      </p:sp>
      <p:sp>
        <p:nvSpPr>
          <p:cNvPr id="800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noFill/>
        </p:spPr>
        <p:txBody>
          <a:bodyPr/>
          <a:lstStyle/>
          <a:p>
            <a:pPr eaLnBrk="1" hangingPunct="1"/>
            <a:r>
              <a:rPr lang="en-US" dirty="0"/>
              <a:t>These are the directions for the Homework that is included in the download, entitled </a:t>
            </a:r>
            <a:r>
              <a:rPr lang="ja-JP" altLang="en-US" dirty="0" smtClean="0"/>
              <a:t>“</a:t>
            </a:r>
            <a:r>
              <a:rPr lang="en-US" altLang="ja-JP" dirty="0" smtClean="0"/>
              <a:t>My Fed District.”  Assign </a:t>
            </a:r>
            <a:r>
              <a:rPr lang="en-US" altLang="ja-JP" dirty="0"/>
              <a:t>students one of the three versions.  Difficulty increases from (a) to (b) to (c), allowing for differentiation, if desired.  Students may either self-identify which difficulty to complete, or the teacher can decide.</a:t>
            </a: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A2996EC-8CE5-6E43-BDC6-AE7F76C312A1}" type="slidenum">
              <a:rPr lang="en-US" sz="1200"/>
              <a:pPr/>
              <a:t>64</a:t>
            </a:fld>
            <a:endParaRPr lang="en-US" sz="1200"/>
          </a:p>
        </p:txBody>
      </p:sp>
      <p:sp>
        <p:nvSpPr>
          <p:cNvPr id="71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83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A7B80C7-9718-B745-9803-7353B3C72851}" type="slidenum">
              <a:rPr lang="en-US" sz="1200"/>
              <a:pPr/>
              <a:t>65</a:t>
            </a:fld>
            <a:endParaRPr lang="en-US" sz="1200"/>
          </a:p>
        </p:txBody>
      </p:sp>
      <p:sp>
        <p:nvSpPr>
          <p:cNvPr id="71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88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E2134071-15B2-A24F-97C2-EF4A6F592839}" type="slidenum">
              <a:rPr lang="en-US" sz="1200"/>
              <a:pPr/>
              <a:t>7</a:t>
            </a:fld>
            <a:endParaRPr lang="en-US" sz="1200"/>
          </a:p>
        </p:txBody>
      </p:sp>
      <p:sp>
        <p:nvSpPr>
          <p:cNvPr id="811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4BDC5E6-00C8-E341-AE24-BB667B35ABB3}" type="slidenum">
              <a:rPr lang="en-US" sz="1200"/>
              <a:pPr/>
              <a:t>8</a:t>
            </a:fld>
            <a:endParaRPr lang="en-US" sz="1200"/>
          </a:p>
        </p:txBody>
      </p:sp>
      <p:sp>
        <p:nvSpPr>
          <p:cNvPr id="813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a:noFill/>
        </p:spPr>
        <p:txBody>
          <a:bodyPr/>
          <a:lstStyle/>
          <a:p>
            <a:pPr eaLnBrk="1" hangingPunct="1"/>
            <a:r>
              <a:rPr lang="en-US"/>
              <a:t>The answer appears on the next slide.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BC68931-EAB2-E049-AAE7-4EDDEA449E70}" type="slidenum">
              <a:rPr lang="en-US" sz="1200"/>
              <a:pPr/>
              <a:t>9</a:t>
            </a:fld>
            <a:endParaRPr lang="en-US" sz="1200"/>
          </a:p>
        </p:txBody>
      </p:sp>
      <p:sp>
        <p:nvSpPr>
          <p:cNvPr id="815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a:noFill/>
        </p:spPr>
        <p:txBody>
          <a:bodyPr/>
          <a:lstStyle/>
          <a:p>
            <a:pPr eaLnBrk="1" hangingPunct="1"/>
            <a:r>
              <a:rPr lang="en-US"/>
              <a:t>If you want to take this concept one step further, you can explain to the students that it is not wise to allow the government to put money into circulation.  This is true because governments will tend to print too much money, causing inflation.  By leaving the distribution of money in the hands of a relatively independent institution, we can ensure that money is not printed for political purposes.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 Target="../slides/slide3.xml"/><Relationship Id="rId4" Type="http://schemas.openxmlformats.org/officeDocument/2006/relationships/slide" Target="../slides/slide2.xml"/><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00FF"/>
        </a:solidFill>
        <a:effectLst/>
      </p:bgPr>
    </p:bg>
    <p:spTree>
      <p:nvGrpSpPr>
        <p:cNvPr id="1" name=""/>
        <p:cNvGrpSpPr/>
        <p:nvPr/>
      </p:nvGrpSpPr>
      <p:grpSpPr>
        <a:xfrm>
          <a:off x="0" y="0"/>
          <a:ext cx="0" cy="0"/>
          <a:chOff x="0" y="0"/>
          <a:chExt cx="0" cy="0"/>
        </a:xfrm>
      </p:grpSpPr>
      <p:grpSp>
        <p:nvGrpSpPr>
          <p:cNvPr id="2" name="Group 292"/>
          <p:cNvGrpSpPr>
            <a:grpSpLocks/>
          </p:cNvGrpSpPr>
          <p:nvPr userDrawn="1"/>
        </p:nvGrpSpPr>
        <p:grpSpPr bwMode="auto">
          <a:xfrm>
            <a:off x="76200" y="-7938"/>
            <a:ext cx="8991600" cy="6873876"/>
            <a:chOff x="96" y="-5"/>
            <a:chExt cx="5664" cy="4330"/>
          </a:xfrm>
        </p:grpSpPr>
        <p:grpSp>
          <p:nvGrpSpPr>
            <p:cNvPr id="3" name="Group 204"/>
            <p:cNvGrpSpPr>
              <a:grpSpLocks/>
            </p:cNvGrpSpPr>
            <p:nvPr userDrawn="1"/>
          </p:nvGrpSpPr>
          <p:grpSpPr bwMode="auto">
            <a:xfrm>
              <a:off x="3931" y="-5"/>
              <a:ext cx="677" cy="4330"/>
              <a:chOff x="96" y="-5"/>
              <a:chExt cx="677" cy="4330"/>
            </a:xfrm>
          </p:grpSpPr>
          <p:sp>
            <p:nvSpPr>
              <p:cNvPr id="166" name="Oval 205"/>
              <p:cNvSpPr>
                <a:spLocks noChangeArrowheads="1"/>
              </p:cNvSpPr>
              <p:nvPr userDrawn="1"/>
            </p:nvSpPr>
            <p:spPr bwMode="auto">
              <a:xfrm>
                <a:off x="96" y="4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7" name="Oval 206"/>
              <p:cNvSpPr>
                <a:spLocks noChangeArrowheads="1"/>
              </p:cNvSpPr>
              <p:nvPr userDrawn="1"/>
            </p:nvSpPr>
            <p:spPr bwMode="auto">
              <a:xfrm>
                <a:off x="480" y="240"/>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8" name="Oval 207"/>
              <p:cNvSpPr>
                <a:spLocks noChangeArrowheads="1"/>
              </p:cNvSpPr>
              <p:nvPr userDrawn="1"/>
            </p:nvSpPr>
            <p:spPr bwMode="auto">
              <a:xfrm>
                <a:off x="96" y="432"/>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9" name="Oval 208"/>
              <p:cNvSpPr>
                <a:spLocks noChangeArrowheads="1"/>
              </p:cNvSpPr>
              <p:nvPr userDrawn="1"/>
            </p:nvSpPr>
            <p:spPr bwMode="auto">
              <a:xfrm>
                <a:off x="480" y="624"/>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0" name="Oval 209"/>
              <p:cNvSpPr>
                <a:spLocks noChangeArrowheads="1"/>
              </p:cNvSpPr>
              <p:nvPr userDrawn="1"/>
            </p:nvSpPr>
            <p:spPr bwMode="auto">
              <a:xfrm>
                <a:off x="96" y="81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1" name="Oval 210"/>
              <p:cNvSpPr>
                <a:spLocks noChangeArrowheads="1"/>
              </p:cNvSpPr>
              <p:nvPr userDrawn="1"/>
            </p:nvSpPr>
            <p:spPr bwMode="auto">
              <a:xfrm>
                <a:off x="480" y="100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2" name="Oval 211"/>
              <p:cNvSpPr>
                <a:spLocks noChangeArrowheads="1"/>
              </p:cNvSpPr>
              <p:nvPr userDrawn="1"/>
            </p:nvSpPr>
            <p:spPr bwMode="auto">
              <a:xfrm>
                <a:off x="96" y="1200"/>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3" name="Oval 212"/>
              <p:cNvSpPr>
                <a:spLocks noChangeArrowheads="1"/>
              </p:cNvSpPr>
              <p:nvPr userDrawn="1"/>
            </p:nvSpPr>
            <p:spPr bwMode="auto">
              <a:xfrm>
                <a:off x="480" y="1392"/>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4" name="Oval 213"/>
              <p:cNvSpPr>
                <a:spLocks noChangeArrowheads="1"/>
              </p:cNvSpPr>
              <p:nvPr userDrawn="1"/>
            </p:nvSpPr>
            <p:spPr bwMode="auto">
              <a:xfrm>
                <a:off x="96" y="1584"/>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5" name="Oval 214"/>
              <p:cNvSpPr>
                <a:spLocks noChangeArrowheads="1"/>
              </p:cNvSpPr>
              <p:nvPr userDrawn="1"/>
            </p:nvSpPr>
            <p:spPr bwMode="auto">
              <a:xfrm>
                <a:off x="480" y="177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6" name="Oval 215"/>
              <p:cNvSpPr>
                <a:spLocks noChangeArrowheads="1"/>
              </p:cNvSpPr>
              <p:nvPr userDrawn="1"/>
            </p:nvSpPr>
            <p:spPr bwMode="auto">
              <a:xfrm>
                <a:off x="96" y="196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7" name="Oval 216"/>
              <p:cNvSpPr>
                <a:spLocks noChangeArrowheads="1"/>
              </p:cNvSpPr>
              <p:nvPr userDrawn="1"/>
            </p:nvSpPr>
            <p:spPr bwMode="auto">
              <a:xfrm>
                <a:off x="480" y="2160"/>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8" name="Oval 217"/>
              <p:cNvSpPr>
                <a:spLocks noChangeArrowheads="1"/>
              </p:cNvSpPr>
              <p:nvPr userDrawn="1"/>
            </p:nvSpPr>
            <p:spPr bwMode="auto">
              <a:xfrm>
                <a:off x="96" y="2352"/>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9" name="Oval 218"/>
              <p:cNvSpPr>
                <a:spLocks noChangeArrowheads="1"/>
              </p:cNvSpPr>
              <p:nvPr userDrawn="1"/>
            </p:nvSpPr>
            <p:spPr bwMode="auto">
              <a:xfrm>
                <a:off x="480" y="2544"/>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0" name="Oval 219"/>
              <p:cNvSpPr>
                <a:spLocks noChangeArrowheads="1"/>
              </p:cNvSpPr>
              <p:nvPr userDrawn="1"/>
            </p:nvSpPr>
            <p:spPr bwMode="auto">
              <a:xfrm>
                <a:off x="96" y="273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1" name="Oval 220"/>
              <p:cNvSpPr>
                <a:spLocks noChangeArrowheads="1"/>
              </p:cNvSpPr>
              <p:nvPr userDrawn="1"/>
            </p:nvSpPr>
            <p:spPr bwMode="auto">
              <a:xfrm>
                <a:off x="480" y="292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2" name="Oval 221"/>
              <p:cNvSpPr>
                <a:spLocks noChangeArrowheads="1"/>
              </p:cNvSpPr>
              <p:nvPr userDrawn="1"/>
            </p:nvSpPr>
            <p:spPr bwMode="auto">
              <a:xfrm>
                <a:off x="96" y="3120"/>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3" name="Oval 222"/>
              <p:cNvSpPr>
                <a:spLocks noChangeArrowheads="1"/>
              </p:cNvSpPr>
              <p:nvPr userDrawn="1"/>
            </p:nvSpPr>
            <p:spPr bwMode="auto">
              <a:xfrm>
                <a:off x="480" y="3312"/>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4" name="Oval 223"/>
              <p:cNvSpPr>
                <a:spLocks noChangeArrowheads="1"/>
              </p:cNvSpPr>
              <p:nvPr userDrawn="1"/>
            </p:nvSpPr>
            <p:spPr bwMode="auto">
              <a:xfrm>
                <a:off x="96" y="3504"/>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5" name="Oval 224"/>
              <p:cNvSpPr>
                <a:spLocks noChangeArrowheads="1"/>
              </p:cNvSpPr>
              <p:nvPr userDrawn="1"/>
            </p:nvSpPr>
            <p:spPr bwMode="auto">
              <a:xfrm>
                <a:off x="480" y="369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6" name="Oval 225"/>
              <p:cNvSpPr>
                <a:spLocks noChangeArrowheads="1"/>
              </p:cNvSpPr>
              <p:nvPr userDrawn="1"/>
            </p:nvSpPr>
            <p:spPr bwMode="auto">
              <a:xfrm>
                <a:off x="96" y="388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7" name="Freeform 226"/>
              <p:cNvSpPr>
                <a:spLocks/>
              </p:cNvSpPr>
              <p:nvPr userDrawn="1"/>
            </p:nvSpPr>
            <p:spPr bwMode="auto">
              <a:xfrm>
                <a:off x="469" y="4080"/>
                <a:ext cx="304" cy="245"/>
              </a:xfrm>
              <a:custGeom>
                <a:avLst/>
                <a:gdLst>
                  <a:gd name="T0" fmla="*/ 166 w 304"/>
                  <a:gd name="T1" fmla="*/ 1 h 245"/>
                  <a:gd name="T2" fmla="*/ 59 w 304"/>
                  <a:gd name="T3" fmla="*/ 33 h 245"/>
                  <a:gd name="T4" fmla="*/ 6 w 304"/>
                  <a:gd name="T5" fmla="*/ 129 h 245"/>
                  <a:gd name="T6" fmla="*/ 43 w 304"/>
                  <a:gd name="T7" fmla="*/ 240 h 245"/>
                  <a:gd name="T8" fmla="*/ 262 w 304"/>
                  <a:gd name="T9" fmla="*/ 240 h 245"/>
                  <a:gd name="T10" fmla="*/ 304 w 304"/>
                  <a:gd name="T11" fmla="*/ 139 h 245"/>
                  <a:gd name="T12" fmla="*/ 262 w 304"/>
                  <a:gd name="T13" fmla="*/ 43 h 245"/>
                  <a:gd name="T14" fmla="*/ 166 w 304"/>
                  <a:gd name="T15" fmla="*/ 1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245">
                    <a:moveTo>
                      <a:pt x="166" y="1"/>
                    </a:moveTo>
                    <a:cubicBezTo>
                      <a:pt x="113" y="2"/>
                      <a:pt x="86" y="12"/>
                      <a:pt x="59" y="33"/>
                    </a:cubicBezTo>
                    <a:cubicBezTo>
                      <a:pt x="32" y="54"/>
                      <a:pt x="9" y="95"/>
                      <a:pt x="6" y="129"/>
                    </a:cubicBezTo>
                    <a:cubicBezTo>
                      <a:pt x="3" y="163"/>
                      <a:pt x="0" y="222"/>
                      <a:pt x="43" y="240"/>
                    </a:cubicBezTo>
                    <a:cubicBezTo>
                      <a:pt x="144" y="245"/>
                      <a:pt x="140" y="240"/>
                      <a:pt x="262" y="240"/>
                    </a:cubicBezTo>
                    <a:cubicBezTo>
                      <a:pt x="303" y="224"/>
                      <a:pt x="304" y="172"/>
                      <a:pt x="304" y="139"/>
                    </a:cubicBezTo>
                    <a:cubicBezTo>
                      <a:pt x="304" y="106"/>
                      <a:pt x="285" y="66"/>
                      <a:pt x="262" y="43"/>
                    </a:cubicBezTo>
                    <a:cubicBezTo>
                      <a:pt x="239" y="20"/>
                      <a:pt x="219" y="0"/>
                      <a:pt x="166" y="1"/>
                    </a:cubicBezTo>
                    <a:close/>
                  </a:path>
                </a:pathLst>
              </a:custGeom>
              <a:solidFill>
                <a:srgbClr val="6666FF"/>
              </a:solid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8" name="Freeform 227"/>
              <p:cNvSpPr>
                <a:spLocks/>
              </p:cNvSpPr>
              <p:nvPr userDrawn="1"/>
            </p:nvSpPr>
            <p:spPr bwMode="auto">
              <a:xfrm>
                <a:off x="469" y="-5"/>
                <a:ext cx="299" cy="150"/>
              </a:xfrm>
              <a:custGeom>
                <a:avLst/>
                <a:gdLst>
                  <a:gd name="T0" fmla="*/ 161 w 299"/>
                  <a:gd name="T1" fmla="*/ 149 h 150"/>
                  <a:gd name="T2" fmla="*/ 54 w 299"/>
                  <a:gd name="T3" fmla="*/ 117 h 150"/>
                  <a:gd name="T4" fmla="*/ 11 w 299"/>
                  <a:gd name="T5" fmla="*/ 5 h 150"/>
                  <a:gd name="T6" fmla="*/ 283 w 299"/>
                  <a:gd name="T7" fmla="*/ 5 h 150"/>
                  <a:gd name="T8" fmla="*/ 257 w 299"/>
                  <a:gd name="T9" fmla="*/ 107 h 150"/>
                  <a:gd name="T10" fmla="*/ 161 w 299"/>
                  <a:gd name="T11" fmla="*/ 149 h 150"/>
                </a:gdLst>
                <a:ahLst/>
                <a:cxnLst>
                  <a:cxn ang="0">
                    <a:pos x="T0" y="T1"/>
                  </a:cxn>
                  <a:cxn ang="0">
                    <a:pos x="T2" y="T3"/>
                  </a:cxn>
                  <a:cxn ang="0">
                    <a:pos x="T4" y="T5"/>
                  </a:cxn>
                  <a:cxn ang="0">
                    <a:pos x="T6" y="T7"/>
                  </a:cxn>
                  <a:cxn ang="0">
                    <a:pos x="T8" y="T9"/>
                  </a:cxn>
                  <a:cxn ang="0">
                    <a:pos x="T10" y="T11"/>
                  </a:cxn>
                </a:cxnLst>
                <a:rect l="0" t="0" r="r" b="b"/>
                <a:pathLst>
                  <a:path w="299" h="150">
                    <a:moveTo>
                      <a:pt x="161" y="149"/>
                    </a:moveTo>
                    <a:cubicBezTo>
                      <a:pt x="108" y="148"/>
                      <a:pt x="81" y="138"/>
                      <a:pt x="54" y="117"/>
                    </a:cubicBezTo>
                    <a:cubicBezTo>
                      <a:pt x="29" y="93"/>
                      <a:pt x="0" y="53"/>
                      <a:pt x="11" y="5"/>
                    </a:cubicBezTo>
                    <a:cubicBezTo>
                      <a:pt x="123" y="0"/>
                      <a:pt x="187" y="10"/>
                      <a:pt x="283" y="5"/>
                    </a:cubicBezTo>
                    <a:cubicBezTo>
                      <a:pt x="299" y="42"/>
                      <a:pt x="277" y="83"/>
                      <a:pt x="257" y="107"/>
                    </a:cubicBezTo>
                    <a:cubicBezTo>
                      <a:pt x="237" y="131"/>
                      <a:pt x="214" y="150"/>
                      <a:pt x="161" y="149"/>
                    </a:cubicBezTo>
                    <a:close/>
                  </a:path>
                </a:pathLst>
              </a:custGeom>
              <a:solidFill>
                <a:srgbClr val="6666FF"/>
              </a:solid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9" name="Freeform 228"/>
              <p:cNvSpPr>
                <a:spLocks/>
              </p:cNvSpPr>
              <p:nvPr userDrawn="1"/>
            </p:nvSpPr>
            <p:spPr bwMode="auto">
              <a:xfrm>
                <a:off x="123" y="4267"/>
                <a:ext cx="240" cy="55"/>
              </a:xfrm>
              <a:custGeom>
                <a:avLst/>
                <a:gdLst>
                  <a:gd name="T0" fmla="*/ 123 w 240"/>
                  <a:gd name="T1" fmla="*/ 1 h 55"/>
                  <a:gd name="T2" fmla="*/ 0 w 240"/>
                  <a:gd name="T3" fmla="*/ 48 h 55"/>
                  <a:gd name="T4" fmla="*/ 240 w 240"/>
                  <a:gd name="T5" fmla="*/ 48 h 55"/>
                  <a:gd name="T6" fmla="*/ 123 w 240"/>
                  <a:gd name="T7" fmla="*/ 1 h 55"/>
                </a:gdLst>
                <a:ahLst/>
                <a:cxnLst>
                  <a:cxn ang="0">
                    <a:pos x="T0" y="T1"/>
                  </a:cxn>
                  <a:cxn ang="0">
                    <a:pos x="T2" y="T3"/>
                  </a:cxn>
                  <a:cxn ang="0">
                    <a:pos x="T4" y="T5"/>
                  </a:cxn>
                  <a:cxn ang="0">
                    <a:pos x="T6" y="T7"/>
                  </a:cxn>
                </a:cxnLst>
                <a:rect l="0" t="0" r="r" b="b"/>
                <a:pathLst>
                  <a:path w="240" h="55">
                    <a:moveTo>
                      <a:pt x="123" y="1"/>
                    </a:moveTo>
                    <a:cubicBezTo>
                      <a:pt x="81" y="2"/>
                      <a:pt x="16" y="21"/>
                      <a:pt x="0" y="48"/>
                    </a:cubicBezTo>
                    <a:cubicBezTo>
                      <a:pt x="16" y="55"/>
                      <a:pt x="221" y="55"/>
                      <a:pt x="240" y="48"/>
                    </a:cubicBezTo>
                    <a:cubicBezTo>
                      <a:pt x="224" y="11"/>
                      <a:pt x="165" y="0"/>
                      <a:pt x="123" y="1"/>
                    </a:cubicBezTo>
                    <a:close/>
                  </a:path>
                </a:pathLst>
              </a:custGeom>
              <a:solidFill>
                <a:srgbClr val="6666FF"/>
              </a:solid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4" name="Group 229"/>
            <p:cNvGrpSpPr>
              <a:grpSpLocks/>
            </p:cNvGrpSpPr>
            <p:nvPr userDrawn="1"/>
          </p:nvGrpSpPr>
          <p:grpSpPr bwMode="auto">
            <a:xfrm>
              <a:off x="3168" y="-5"/>
              <a:ext cx="677" cy="4330"/>
              <a:chOff x="96" y="-5"/>
              <a:chExt cx="677" cy="4330"/>
            </a:xfrm>
          </p:grpSpPr>
          <p:sp>
            <p:nvSpPr>
              <p:cNvPr id="142" name="Oval 230"/>
              <p:cNvSpPr>
                <a:spLocks noChangeArrowheads="1"/>
              </p:cNvSpPr>
              <p:nvPr userDrawn="1"/>
            </p:nvSpPr>
            <p:spPr bwMode="auto">
              <a:xfrm>
                <a:off x="96" y="4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3" name="Oval 231"/>
              <p:cNvSpPr>
                <a:spLocks noChangeArrowheads="1"/>
              </p:cNvSpPr>
              <p:nvPr userDrawn="1"/>
            </p:nvSpPr>
            <p:spPr bwMode="auto">
              <a:xfrm>
                <a:off x="480" y="240"/>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4" name="Oval 232"/>
              <p:cNvSpPr>
                <a:spLocks noChangeArrowheads="1"/>
              </p:cNvSpPr>
              <p:nvPr userDrawn="1"/>
            </p:nvSpPr>
            <p:spPr bwMode="auto">
              <a:xfrm>
                <a:off x="96" y="432"/>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5" name="Oval 233"/>
              <p:cNvSpPr>
                <a:spLocks noChangeArrowheads="1"/>
              </p:cNvSpPr>
              <p:nvPr userDrawn="1"/>
            </p:nvSpPr>
            <p:spPr bwMode="auto">
              <a:xfrm>
                <a:off x="480" y="624"/>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6" name="Oval 234"/>
              <p:cNvSpPr>
                <a:spLocks noChangeArrowheads="1"/>
              </p:cNvSpPr>
              <p:nvPr userDrawn="1"/>
            </p:nvSpPr>
            <p:spPr bwMode="auto">
              <a:xfrm>
                <a:off x="96" y="81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7" name="Oval 235"/>
              <p:cNvSpPr>
                <a:spLocks noChangeArrowheads="1"/>
              </p:cNvSpPr>
              <p:nvPr userDrawn="1"/>
            </p:nvSpPr>
            <p:spPr bwMode="auto">
              <a:xfrm>
                <a:off x="480" y="100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8" name="Oval 236"/>
              <p:cNvSpPr>
                <a:spLocks noChangeArrowheads="1"/>
              </p:cNvSpPr>
              <p:nvPr userDrawn="1"/>
            </p:nvSpPr>
            <p:spPr bwMode="auto">
              <a:xfrm>
                <a:off x="96" y="1200"/>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9" name="Oval 237"/>
              <p:cNvSpPr>
                <a:spLocks noChangeArrowheads="1"/>
              </p:cNvSpPr>
              <p:nvPr userDrawn="1"/>
            </p:nvSpPr>
            <p:spPr bwMode="auto">
              <a:xfrm>
                <a:off x="480" y="1392"/>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0" name="Oval 238"/>
              <p:cNvSpPr>
                <a:spLocks noChangeArrowheads="1"/>
              </p:cNvSpPr>
              <p:nvPr userDrawn="1"/>
            </p:nvSpPr>
            <p:spPr bwMode="auto">
              <a:xfrm>
                <a:off x="96" y="1584"/>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1" name="Oval 239"/>
              <p:cNvSpPr>
                <a:spLocks noChangeArrowheads="1"/>
              </p:cNvSpPr>
              <p:nvPr userDrawn="1"/>
            </p:nvSpPr>
            <p:spPr bwMode="auto">
              <a:xfrm>
                <a:off x="480" y="177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2" name="Oval 240"/>
              <p:cNvSpPr>
                <a:spLocks noChangeArrowheads="1"/>
              </p:cNvSpPr>
              <p:nvPr userDrawn="1"/>
            </p:nvSpPr>
            <p:spPr bwMode="auto">
              <a:xfrm>
                <a:off x="96" y="196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3" name="Oval 241"/>
              <p:cNvSpPr>
                <a:spLocks noChangeArrowheads="1"/>
              </p:cNvSpPr>
              <p:nvPr userDrawn="1"/>
            </p:nvSpPr>
            <p:spPr bwMode="auto">
              <a:xfrm>
                <a:off x="480" y="2160"/>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4" name="Oval 242"/>
              <p:cNvSpPr>
                <a:spLocks noChangeArrowheads="1"/>
              </p:cNvSpPr>
              <p:nvPr userDrawn="1"/>
            </p:nvSpPr>
            <p:spPr bwMode="auto">
              <a:xfrm>
                <a:off x="96" y="2352"/>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5" name="Oval 243"/>
              <p:cNvSpPr>
                <a:spLocks noChangeArrowheads="1"/>
              </p:cNvSpPr>
              <p:nvPr userDrawn="1"/>
            </p:nvSpPr>
            <p:spPr bwMode="auto">
              <a:xfrm>
                <a:off x="480" y="2544"/>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6" name="Oval 244"/>
              <p:cNvSpPr>
                <a:spLocks noChangeArrowheads="1"/>
              </p:cNvSpPr>
              <p:nvPr userDrawn="1"/>
            </p:nvSpPr>
            <p:spPr bwMode="auto">
              <a:xfrm>
                <a:off x="96" y="273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7" name="Oval 245"/>
              <p:cNvSpPr>
                <a:spLocks noChangeArrowheads="1"/>
              </p:cNvSpPr>
              <p:nvPr userDrawn="1"/>
            </p:nvSpPr>
            <p:spPr bwMode="auto">
              <a:xfrm>
                <a:off x="480" y="292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8" name="Oval 246"/>
              <p:cNvSpPr>
                <a:spLocks noChangeArrowheads="1"/>
              </p:cNvSpPr>
              <p:nvPr userDrawn="1"/>
            </p:nvSpPr>
            <p:spPr bwMode="auto">
              <a:xfrm>
                <a:off x="96" y="3120"/>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9" name="Oval 247"/>
              <p:cNvSpPr>
                <a:spLocks noChangeArrowheads="1"/>
              </p:cNvSpPr>
              <p:nvPr userDrawn="1"/>
            </p:nvSpPr>
            <p:spPr bwMode="auto">
              <a:xfrm>
                <a:off x="480" y="3312"/>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0" name="Oval 248"/>
              <p:cNvSpPr>
                <a:spLocks noChangeArrowheads="1"/>
              </p:cNvSpPr>
              <p:nvPr userDrawn="1"/>
            </p:nvSpPr>
            <p:spPr bwMode="auto">
              <a:xfrm>
                <a:off x="96" y="3504"/>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1" name="Oval 249"/>
              <p:cNvSpPr>
                <a:spLocks noChangeArrowheads="1"/>
              </p:cNvSpPr>
              <p:nvPr userDrawn="1"/>
            </p:nvSpPr>
            <p:spPr bwMode="auto">
              <a:xfrm>
                <a:off x="480" y="369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2" name="Oval 250"/>
              <p:cNvSpPr>
                <a:spLocks noChangeArrowheads="1"/>
              </p:cNvSpPr>
              <p:nvPr userDrawn="1"/>
            </p:nvSpPr>
            <p:spPr bwMode="auto">
              <a:xfrm>
                <a:off x="96" y="388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3" name="Freeform 251"/>
              <p:cNvSpPr>
                <a:spLocks/>
              </p:cNvSpPr>
              <p:nvPr userDrawn="1"/>
            </p:nvSpPr>
            <p:spPr bwMode="auto">
              <a:xfrm>
                <a:off x="469" y="4080"/>
                <a:ext cx="304" cy="245"/>
              </a:xfrm>
              <a:custGeom>
                <a:avLst/>
                <a:gdLst>
                  <a:gd name="T0" fmla="*/ 166 w 304"/>
                  <a:gd name="T1" fmla="*/ 1 h 245"/>
                  <a:gd name="T2" fmla="*/ 59 w 304"/>
                  <a:gd name="T3" fmla="*/ 33 h 245"/>
                  <a:gd name="T4" fmla="*/ 6 w 304"/>
                  <a:gd name="T5" fmla="*/ 129 h 245"/>
                  <a:gd name="T6" fmla="*/ 43 w 304"/>
                  <a:gd name="T7" fmla="*/ 240 h 245"/>
                  <a:gd name="T8" fmla="*/ 262 w 304"/>
                  <a:gd name="T9" fmla="*/ 240 h 245"/>
                  <a:gd name="T10" fmla="*/ 304 w 304"/>
                  <a:gd name="T11" fmla="*/ 139 h 245"/>
                  <a:gd name="T12" fmla="*/ 262 w 304"/>
                  <a:gd name="T13" fmla="*/ 43 h 245"/>
                  <a:gd name="T14" fmla="*/ 166 w 304"/>
                  <a:gd name="T15" fmla="*/ 1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245">
                    <a:moveTo>
                      <a:pt x="166" y="1"/>
                    </a:moveTo>
                    <a:cubicBezTo>
                      <a:pt x="113" y="2"/>
                      <a:pt x="86" y="12"/>
                      <a:pt x="59" y="33"/>
                    </a:cubicBezTo>
                    <a:cubicBezTo>
                      <a:pt x="32" y="54"/>
                      <a:pt x="9" y="95"/>
                      <a:pt x="6" y="129"/>
                    </a:cubicBezTo>
                    <a:cubicBezTo>
                      <a:pt x="3" y="163"/>
                      <a:pt x="0" y="222"/>
                      <a:pt x="43" y="240"/>
                    </a:cubicBezTo>
                    <a:cubicBezTo>
                      <a:pt x="144" y="245"/>
                      <a:pt x="140" y="240"/>
                      <a:pt x="262" y="240"/>
                    </a:cubicBezTo>
                    <a:cubicBezTo>
                      <a:pt x="303" y="224"/>
                      <a:pt x="304" y="172"/>
                      <a:pt x="304" y="139"/>
                    </a:cubicBezTo>
                    <a:cubicBezTo>
                      <a:pt x="304" y="106"/>
                      <a:pt x="285" y="66"/>
                      <a:pt x="262" y="43"/>
                    </a:cubicBezTo>
                    <a:cubicBezTo>
                      <a:pt x="239" y="20"/>
                      <a:pt x="219" y="0"/>
                      <a:pt x="166" y="1"/>
                    </a:cubicBezTo>
                    <a:close/>
                  </a:path>
                </a:pathLst>
              </a:custGeom>
              <a:solidFill>
                <a:srgbClr val="6666FF"/>
              </a:solid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4" name="Freeform 252"/>
              <p:cNvSpPr>
                <a:spLocks/>
              </p:cNvSpPr>
              <p:nvPr userDrawn="1"/>
            </p:nvSpPr>
            <p:spPr bwMode="auto">
              <a:xfrm>
                <a:off x="469" y="-5"/>
                <a:ext cx="299" cy="150"/>
              </a:xfrm>
              <a:custGeom>
                <a:avLst/>
                <a:gdLst>
                  <a:gd name="T0" fmla="*/ 161 w 299"/>
                  <a:gd name="T1" fmla="*/ 149 h 150"/>
                  <a:gd name="T2" fmla="*/ 54 w 299"/>
                  <a:gd name="T3" fmla="*/ 117 h 150"/>
                  <a:gd name="T4" fmla="*/ 11 w 299"/>
                  <a:gd name="T5" fmla="*/ 5 h 150"/>
                  <a:gd name="T6" fmla="*/ 283 w 299"/>
                  <a:gd name="T7" fmla="*/ 5 h 150"/>
                  <a:gd name="T8" fmla="*/ 257 w 299"/>
                  <a:gd name="T9" fmla="*/ 107 h 150"/>
                  <a:gd name="T10" fmla="*/ 161 w 299"/>
                  <a:gd name="T11" fmla="*/ 149 h 150"/>
                </a:gdLst>
                <a:ahLst/>
                <a:cxnLst>
                  <a:cxn ang="0">
                    <a:pos x="T0" y="T1"/>
                  </a:cxn>
                  <a:cxn ang="0">
                    <a:pos x="T2" y="T3"/>
                  </a:cxn>
                  <a:cxn ang="0">
                    <a:pos x="T4" y="T5"/>
                  </a:cxn>
                  <a:cxn ang="0">
                    <a:pos x="T6" y="T7"/>
                  </a:cxn>
                  <a:cxn ang="0">
                    <a:pos x="T8" y="T9"/>
                  </a:cxn>
                  <a:cxn ang="0">
                    <a:pos x="T10" y="T11"/>
                  </a:cxn>
                </a:cxnLst>
                <a:rect l="0" t="0" r="r" b="b"/>
                <a:pathLst>
                  <a:path w="299" h="150">
                    <a:moveTo>
                      <a:pt x="161" y="149"/>
                    </a:moveTo>
                    <a:cubicBezTo>
                      <a:pt x="108" y="148"/>
                      <a:pt x="81" y="138"/>
                      <a:pt x="54" y="117"/>
                    </a:cubicBezTo>
                    <a:cubicBezTo>
                      <a:pt x="29" y="93"/>
                      <a:pt x="0" y="53"/>
                      <a:pt x="11" y="5"/>
                    </a:cubicBezTo>
                    <a:cubicBezTo>
                      <a:pt x="123" y="0"/>
                      <a:pt x="187" y="10"/>
                      <a:pt x="283" y="5"/>
                    </a:cubicBezTo>
                    <a:cubicBezTo>
                      <a:pt x="299" y="42"/>
                      <a:pt x="277" y="83"/>
                      <a:pt x="257" y="107"/>
                    </a:cubicBezTo>
                    <a:cubicBezTo>
                      <a:pt x="237" y="131"/>
                      <a:pt x="214" y="150"/>
                      <a:pt x="161" y="149"/>
                    </a:cubicBezTo>
                    <a:close/>
                  </a:path>
                </a:pathLst>
              </a:custGeom>
              <a:solidFill>
                <a:srgbClr val="6666FF"/>
              </a:solid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5" name="Freeform 253"/>
              <p:cNvSpPr>
                <a:spLocks/>
              </p:cNvSpPr>
              <p:nvPr userDrawn="1"/>
            </p:nvSpPr>
            <p:spPr bwMode="auto">
              <a:xfrm>
                <a:off x="123" y="4267"/>
                <a:ext cx="240" cy="55"/>
              </a:xfrm>
              <a:custGeom>
                <a:avLst/>
                <a:gdLst>
                  <a:gd name="T0" fmla="*/ 123 w 240"/>
                  <a:gd name="T1" fmla="*/ 1 h 55"/>
                  <a:gd name="T2" fmla="*/ 0 w 240"/>
                  <a:gd name="T3" fmla="*/ 48 h 55"/>
                  <a:gd name="T4" fmla="*/ 240 w 240"/>
                  <a:gd name="T5" fmla="*/ 48 h 55"/>
                  <a:gd name="T6" fmla="*/ 123 w 240"/>
                  <a:gd name="T7" fmla="*/ 1 h 55"/>
                </a:gdLst>
                <a:ahLst/>
                <a:cxnLst>
                  <a:cxn ang="0">
                    <a:pos x="T0" y="T1"/>
                  </a:cxn>
                  <a:cxn ang="0">
                    <a:pos x="T2" y="T3"/>
                  </a:cxn>
                  <a:cxn ang="0">
                    <a:pos x="T4" y="T5"/>
                  </a:cxn>
                  <a:cxn ang="0">
                    <a:pos x="T6" y="T7"/>
                  </a:cxn>
                </a:cxnLst>
                <a:rect l="0" t="0" r="r" b="b"/>
                <a:pathLst>
                  <a:path w="240" h="55">
                    <a:moveTo>
                      <a:pt x="123" y="1"/>
                    </a:moveTo>
                    <a:cubicBezTo>
                      <a:pt x="81" y="2"/>
                      <a:pt x="16" y="21"/>
                      <a:pt x="0" y="48"/>
                    </a:cubicBezTo>
                    <a:cubicBezTo>
                      <a:pt x="16" y="55"/>
                      <a:pt x="221" y="55"/>
                      <a:pt x="240" y="48"/>
                    </a:cubicBezTo>
                    <a:cubicBezTo>
                      <a:pt x="224" y="11"/>
                      <a:pt x="165" y="0"/>
                      <a:pt x="123" y="1"/>
                    </a:cubicBezTo>
                    <a:close/>
                  </a:path>
                </a:pathLst>
              </a:custGeom>
              <a:solidFill>
                <a:srgbClr val="6666FF"/>
              </a:solid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5" name="Group 154"/>
            <p:cNvGrpSpPr>
              <a:grpSpLocks/>
            </p:cNvGrpSpPr>
            <p:nvPr userDrawn="1"/>
          </p:nvGrpSpPr>
          <p:grpSpPr bwMode="auto">
            <a:xfrm>
              <a:off x="2395" y="-5"/>
              <a:ext cx="677" cy="4330"/>
              <a:chOff x="96" y="-5"/>
              <a:chExt cx="677" cy="4330"/>
            </a:xfrm>
          </p:grpSpPr>
          <p:sp>
            <p:nvSpPr>
              <p:cNvPr id="118" name="Oval 155"/>
              <p:cNvSpPr>
                <a:spLocks noChangeArrowheads="1"/>
              </p:cNvSpPr>
              <p:nvPr userDrawn="1"/>
            </p:nvSpPr>
            <p:spPr bwMode="auto">
              <a:xfrm>
                <a:off x="96" y="4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9" name="Oval 156"/>
              <p:cNvSpPr>
                <a:spLocks noChangeArrowheads="1"/>
              </p:cNvSpPr>
              <p:nvPr userDrawn="1"/>
            </p:nvSpPr>
            <p:spPr bwMode="auto">
              <a:xfrm>
                <a:off x="480" y="240"/>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0" name="Oval 157"/>
              <p:cNvSpPr>
                <a:spLocks noChangeArrowheads="1"/>
              </p:cNvSpPr>
              <p:nvPr userDrawn="1"/>
            </p:nvSpPr>
            <p:spPr bwMode="auto">
              <a:xfrm>
                <a:off x="96" y="432"/>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1" name="Oval 158"/>
              <p:cNvSpPr>
                <a:spLocks noChangeArrowheads="1"/>
              </p:cNvSpPr>
              <p:nvPr userDrawn="1"/>
            </p:nvSpPr>
            <p:spPr bwMode="auto">
              <a:xfrm>
                <a:off x="480" y="624"/>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2" name="Oval 159"/>
              <p:cNvSpPr>
                <a:spLocks noChangeArrowheads="1"/>
              </p:cNvSpPr>
              <p:nvPr userDrawn="1"/>
            </p:nvSpPr>
            <p:spPr bwMode="auto">
              <a:xfrm>
                <a:off x="96" y="81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3" name="Oval 160"/>
              <p:cNvSpPr>
                <a:spLocks noChangeArrowheads="1"/>
              </p:cNvSpPr>
              <p:nvPr userDrawn="1"/>
            </p:nvSpPr>
            <p:spPr bwMode="auto">
              <a:xfrm>
                <a:off x="480" y="100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4" name="Oval 161"/>
              <p:cNvSpPr>
                <a:spLocks noChangeArrowheads="1"/>
              </p:cNvSpPr>
              <p:nvPr userDrawn="1"/>
            </p:nvSpPr>
            <p:spPr bwMode="auto">
              <a:xfrm>
                <a:off x="96" y="1200"/>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5" name="Oval 162"/>
              <p:cNvSpPr>
                <a:spLocks noChangeArrowheads="1"/>
              </p:cNvSpPr>
              <p:nvPr userDrawn="1"/>
            </p:nvSpPr>
            <p:spPr bwMode="auto">
              <a:xfrm>
                <a:off x="480" y="1392"/>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6" name="Oval 163"/>
              <p:cNvSpPr>
                <a:spLocks noChangeArrowheads="1"/>
              </p:cNvSpPr>
              <p:nvPr userDrawn="1"/>
            </p:nvSpPr>
            <p:spPr bwMode="auto">
              <a:xfrm>
                <a:off x="96" y="1584"/>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7" name="Oval 164"/>
              <p:cNvSpPr>
                <a:spLocks noChangeArrowheads="1"/>
              </p:cNvSpPr>
              <p:nvPr userDrawn="1"/>
            </p:nvSpPr>
            <p:spPr bwMode="auto">
              <a:xfrm>
                <a:off x="480" y="177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8" name="Oval 165"/>
              <p:cNvSpPr>
                <a:spLocks noChangeArrowheads="1"/>
              </p:cNvSpPr>
              <p:nvPr userDrawn="1"/>
            </p:nvSpPr>
            <p:spPr bwMode="auto">
              <a:xfrm>
                <a:off x="96" y="196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9" name="Oval 166"/>
              <p:cNvSpPr>
                <a:spLocks noChangeArrowheads="1"/>
              </p:cNvSpPr>
              <p:nvPr userDrawn="1"/>
            </p:nvSpPr>
            <p:spPr bwMode="auto">
              <a:xfrm>
                <a:off x="480" y="2160"/>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0" name="Oval 167"/>
              <p:cNvSpPr>
                <a:spLocks noChangeArrowheads="1"/>
              </p:cNvSpPr>
              <p:nvPr userDrawn="1"/>
            </p:nvSpPr>
            <p:spPr bwMode="auto">
              <a:xfrm>
                <a:off x="96" y="2352"/>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1" name="Oval 168"/>
              <p:cNvSpPr>
                <a:spLocks noChangeArrowheads="1"/>
              </p:cNvSpPr>
              <p:nvPr userDrawn="1"/>
            </p:nvSpPr>
            <p:spPr bwMode="auto">
              <a:xfrm>
                <a:off x="480" y="2544"/>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2" name="Oval 169"/>
              <p:cNvSpPr>
                <a:spLocks noChangeArrowheads="1"/>
              </p:cNvSpPr>
              <p:nvPr userDrawn="1"/>
            </p:nvSpPr>
            <p:spPr bwMode="auto">
              <a:xfrm>
                <a:off x="96" y="273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 name="Oval 170"/>
              <p:cNvSpPr>
                <a:spLocks noChangeArrowheads="1"/>
              </p:cNvSpPr>
              <p:nvPr userDrawn="1"/>
            </p:nvSpPr>
            <p:spPr bwMode="auto">
              <a:xfrm>
                <a:off x="480" y="292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4" name="Oval 171"/>
              <p:cNvSpPr>
                <a:spLocks noChangeArrowheads="1"/>
              </p:cNvSpPr>
              <p:nvPr userDrawn="1"/>
            </p:nvSpPr>
            <p:spPr bwMode="auto">
              <a:xfrm>
                <a:off x="96" y="3120"/>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5" name="Oval 172"/>
              <p:cNvSpPr>
                <a:spLocks noChangeArrowheads="1"/>
              </p:cNvSpPr>
              <p:nvPr userDrawn="1"/>
            </p:nvSpPr>
            <p:spPr bwMode="auto">
              <a:xfrm>
                <a:off x="480" y="3312"/>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6" name="Oval 173"/>
              <p:cNvSpPr>
                <a:spLocks noChangeArrowheads="1"/>
              </p:cNvSpPr>
              <p:nvPr userDrawn="1"/>
            </p:nvSpPr>
            <p:spPr bwMode="auto">
              <a:xfrm>
                <a:off x="96" y="3504"/>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7" name="Oval 174"/>
              <p:cNvSpPr>
                <a:spLocks noChangeArrowheads="1"/>
              </p:cNvSpPr>
              <p:nvPr userDrawn="1"/>
            </p:nvSpPr>
            <p:spPr bwMode="auto">
              <a:xfrm>
                <a:off x="480" y="369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8" name="Oval 175"/>
              <p:cNvSpPr>
                <a:spLocks noChangeArrowheads="1"/>
              </p:cNvSpPr>
              <p:nvPr userDrawn="1"/>
            </p:nvSpPr>
            <p:spPr bwMode="auto">
              <a:xfrm>
                <a:off x="96" y="388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9" name="Freeform 176"/>
              <p:cNvSpPr>
                <a:spLocks/>
              </p:cNvSpPr>
              <p:nvPr userDrawn="1"/>
            </p:nvSpPr>
            <p:spPr bwMode="auto">
              <a:xfrm>
                <a:off x="469" y="4080"/>
                <a:ext cx="304" cy="245"/>
              </a:xfrm>
              <a:custGeom>
                <a:avLst/>
                <a:gdLst>
                  <a:gd name="T0" fmla="*/ 166 w 304"/>
                  <a:gd name="T1" fmla="*/ 1 h 245"/>
                  <a:gd name="T2" fmla="*/ 59 w 304"/>
                  <a:gd name="T3" fmla="*/ 33 h 245"/>
                  <a:gd name="T4" fmla="*/ 6 w 304"/>
                  <a:gd name="T5" fmla="*/ 129 h 245"/>
                  <a:gd name="T6" fmla="*/ 43 w 304"/>
                  <a:gd name="T7" fmla="*/ 240 h 245"/>
                  <a:gd name="T8" fmla="*/ 262 w 304"/>
                  <a:gd name="T9" fmla="*/ 240 h 245"/>
                  <a:gd name="T10" fmla="*/ 304 w 304"/>
                  <a:gd name="T11" fmla="*/ 139 h 245"/>
                  <a:gd name="T12" fmla="*/ 262 w 304"/>
                  <a:gd name="T13" fmla="*/ 43 h 245"/>
                  <a:gd name="T14" fmla="*/ 166 w 304"/>
                  <a:gd name="T15" fmla="*/ 1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245">
                    <a:moveTo>
                      <a:pt x="166" y="1"/>
                    </a:moveTo>
                    <a:cubicBezTo>
                      <a:pt x="113" y="2"/>
                      <a:pt x="86" y="12"/>
                      <a:pt x="59" y="33"/>
                    </a:cubicBezTo>
                    <a:cubicBezTo>
                      <a:pt x="32" y="54"/>
                      <a:pt x="9" y="95"/>
                      <a:pt x="6" y="129"/>
                    </a:cubicBezTo>
                    <a:cubicBezTo>
                      <a:pt x="3" y="163"/>
                      <a:pt x="0" y="222"/>
                      <a:pt x="43" y="240"/>
                    </a:cubicBezTo>
                    <a:cubicBezTo>
                      <a:pt x="144" y="245"/>
                      <a:pt x="140" y="240"/>
                      <a:pt x="262" y="240"/>
                    </a:cubicBezTo>
                    <a:cubicBezTo>
                      <a:pt x="303" y="224"/>
                      <a:pt x="304" y="172"/>
                      <a:pt x="304" y="139"/>
                    </a:cubicBezTo>
                    <a:cubicBezTo>
                      <a:pt x="304" y="106"/>
                      <a:pt x="285" y="66"/>
                      <a:pt x="262" y="43"/>
                    </a:cubicBezTo>
                    <a:cubicBezTo>
                      <a:pt x="239" y="20"/>
                      <a:pt x="219" y="0"/>
                      <a:pt x="166" y="1"/>
                    </a:cubicBezTo>
                    <a:close/>
                  </a:path>
                </a:pathLst>
              </a:custGeom>
              <a:solidFill>
                <a:srgbClr val="6666FF"/>
              </a:solid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0" name="Freeform 177"/>
              <p:cNvSpPr>
                <a:spLocks/>
              </p:cNvSpPr>
              <p:nvPr userDrawn="1"/>
            </p:nvSpPr>
            <p:spPr bwMode="auto">
              <a:xfrm>
                <a:off x="469" y="-5"/>
                <a:ext cx="299" cy="150"/>
              </a:xfrm>
              <a:custGeom>
                <a:avLst/>
                <a:gdLst>
                  <a:gd name="T0" fmla="*/ 161 w 299"/>
                  <a:gd name="T1" fmla="*/ 149 h 150"/>
                  <a:gd name="T2" fmla="*/ 54 w 299"/>
                  <a:gd name="T3" fmla="*/ 117 h 150"/>
                  <a:gd name="T4" fmla="*/ 11 w 299"/>
                  <a:gd name="T5" fmla="*/ 5 h 150"/>
                  <a:gd name="T6" fmla="*/ 283 w 299"/>
                  <a:gd name="T7" fmla="*/ 5 h 150"/>
                  <a:gd name="T8" fmla="*/ 257 w 299"/>
                  <a:gd name="T9" fmla="*/ 107 h 150"/>
                  <a:gd name="T10" fmla="*/ 161 w 299"/>
                  <a:gd name="T11" fmla="*/ 149 h 150"/>
                </a:gdLst>
                <a:ahLst/>
                <a:cxnLst>
                  <a:cxn ang="0">
                    <a:pos x="T0" y="T1"/>
                  </a:cxn>
                  <a:cxn ang="0">
                    <a:pos x="T2" y="T3"/>
                  </a:cxn>
                  <a:cxn ang="0">
                    <a:pos x="T4" y="T5"/>
                  </a:cxn>
                  <a:cxn ang="0">
                    <a:pos x="T6" y="T7"/>
                  </a:cxn>
                  <a:cxn ang="0">
                    <a:pos x="T8" y="T9"/>
                  </a:cxn>
                  <a:cxn ang="0">
                    <a:pos x="T10" y="T11"/>
                  </a:cxn>
                </a:cxnLst>
                <a:rect l="0" t="0" r="r" b="b"/>
                <a:pathLst>
                  <a:path w="299" h="150">
                    <a:moveTo>
                      <a:pt x="161" y="149"/>
                    </a:moveTo>
                    <a:cubicBezTo>
                      <a:pt x="108" y="148"/>
                      <a:pt x="81" y="138"/>
                      <a:pt x="54" y="117"/>
                    </a:cubicBezTo>
                    <a:cubicBezTo>
                      <a:pt x="29" y="93"/>
                      <a:pt x="0" y="53"/>
                      <a:pt x="11" y="5"/>
                    </a:cubicBezTo>
                    <a:cubicBezTo>
                      <a:pt x="123" y="0"/>
                      <a:pt x="187" y="10"/>
                      <a:pt x="283" y="5"/>
                    </a:cubicBezTo>
                    <a:cubicBezTo>
                      <a:pt x="299" y="42"/>
                      <a:pt x="277" y="83"/>
                      <a:pt x="257" y="107"/>
                    </a:cubicBezTo>
                    <a:cubicBezTo>
                      <a:pt x="237" y="131"/>
                      <a:pt x="214" y="150"/>
                      <a:pt x="161" y="149"/>
                    </a:cubicBezTo>
                    <a:close/>
                  </a:path>
                </a:pathLst>
              </a:custGeom>
              <a:solidFill>
                <a:srgbClr val="6666FF"/>
              </a:solid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1" name="Freeform 178"/>
              <p:cNvSpPr>
                <a:spLocks/>
              </p:cNvSpPr>
              <p:nvPr userDrawn="1"/>
            </p:nvSpPr>
            <p:spPr bwMode="auto">
              <a:xfrm>
                <a:off x="123" y="4267"/>
                <a:ext cx="240" cy="55"/>
              </a:xfrm>
              <a:custGeom>
                <a:avLst/>
                <a:gdLst>
                  <a:gd name="T0" fmla="*/ 123 w 240"/>
                  <a:gd name="T1" fmla="*/ 1 h 55"/>
                  <a:gd name="T2" fmla="*/ 0 w 240"/>
                  <a:gd name="T3" fmla="*/ 48 h 55"/>
                  <a:gd name="T4" fmla="*/ 240 w 240"/>
                  <a:gd name="T5" fmla="*/ 48 h 55"/>
                  <a:gd name="T6" fmla="*/ 123 w 240"/>
                  <a:gd name="T7" fmla="*/ 1 h 55"/>
                </a:gdLst>
                <a:ahLst/>
                <a:cxnLst>
                  <a:cxn ang="0">
                    <a:pos x="T0" y="T1"/>
                  </a:cxn>
                  <a:cxn ang="0">
                    <a:pos x="T2" y="T3"/>
                  </a:cxn>
                  <a:cxn ang="0">
                    <a:pos x="T4" y="T5"/>
                  </a:cxn>
                  <a:cxn ang="0">
                    <a:pos x="T6" y="T7"/>
                  </a:cxn>
                </a:cxnLst>
                <a:rect l="0" t="0" r="r" b="b"/>
                <a:pathLst>
                  <a:path w="240" h="55">
                    <a:moveTo>
                      <a:pt x="123" y="1"/>
                    </a:moveTo>
                    <a:cubicBezTo>
                      <a:pt x="81" y="2"/>
                      <a:pt x="16" y="21"/>
                      <a:pt x="0" y="48"/>
                    </a:cubicBezTo>
                    <a:cubicBezTo>
                      <a:pt x="16" y="55"/>
                      <a:pt x="221" y="55"/>
                      <a:pt x="240" y="48"/>
                    </a:cubicBezTo>
                    <a:cubicBezTo>
                      <a:pt x="224" y="11"/>
                      <a:pt x="165" y="0"/>
                      <a:pt x="123" y="1"/>
                    </a:cubicBezTo>
                    <a:close/>
                  </a:path>
                </a:pathLst>
              </a:custGeom>
              <a:solidFill>
                <a:srgbClr val="6666FF"/>
              </a:solid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6" name="Group 179"/>
            <p:cNvGrpSpPr>
              <a:grpSpLocks/>
            </p:cNvGrpSpPr>
            <p:nvPr userDrawn="1"/>
          </p:nvGrpSpPr>
          <p:grpSpPr bwMode="auto">
            <a:xfrm>
              <a:off x="1632" y="-5"/>
              <a:ext cx="677" cy="4330"/>
              <a:chOff x="96" y="-5"/>
              <a:chExt cx="677" cy="4330"/>
            </a:xfrm>
          </p:grpSpPr>
          <p:sp>
            <p:nvSpPr>
              <p:cNvPr id="94" name="Oval 180"/>
              <p:cNvSpPr>
                <a:spLocks noChangeArrowheads="1"/>
              </p:cNvSpPr>
              <p:nvPr userDrawn="1"/>
            </p:nvSpPr>
            <p:spPr bwMode="auto">
              <a:xfrm>
                <a:off x="96" y="4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5" name="Oval 181"/>
              <p:cNvSpPr>
                <a:spLocks noChangeArrowheads="1"/>
              </p:cNvSpPr>
              <p:nvPr userDrawn="1"/>
            </p:nvSpPr>
            <p:spPr bwMode="auto">
              <a:xfrm>
                <a:off x="480" y="240"/>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6" name="Oval 182"/>
              <p:cNvSpPr>
                <a:spLocks noChangeArrowheads="1"/>
              </p:cNvSpPr>
              <p:nvPr userDrawn="1"/>
            </p:nvSpPr>
            <p:spPr bwMode="auto">
              <a:xfrm>
                <a:off x="96" y="432"/>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7" name="Oval 183"/>
              <p:cNvSpPr>
                <a:spLocks noChangeArrowheads="1"/>
              </p:cNvSpPr>
              <p:nvPr userDrawn="1"/>
            </p:nvSpPr>
            <p:spPr bwMode="auto">
              <a:xfrm>
                <a:off x="480" y="624"/>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8" name="Oval 184"/>
              <p:cNvSpPr>
                <a:spLocks noChangeArrowheads="1"/>
              </p:cNvSpPr>
              <p:nvPr userDrawn="1"/>
            </p:nvSpPr>
            <p:spPr bwMode="auto">
              <a:xfrm>
                <a:off x="96" y="81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9" name="Oval 185"/>
              <p:cNvSpPr>
                <a:spLocks noChangeArrowheads="1"/>
              </p:cNvSpPr>
              <p:nvPr userDrawn="1"/>
            </p:nvSpPr>
            <p:spPr bwMode="auto">
              <a:xfrm>
                <a:off x="480" y="100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0" name="Oval 186"/>
              <p:cNvSpPr>
                <a:spLocks noChangeArrowheads="1"/>
              </p:cNvSpPr>
              <p:nvPr userDrawn="1"/>
            </p:nvSpPr>
            <p:spPr bwMode="auto">
              <a:xfrm>
                <a:off x="96" y="1200"/>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1" name="Oval 187"/>
              <p:cNvSpPr>
                <a:spLocks noChangeArrowheads="1"/>
              </p:cNvSpPr>
              <p:nvPr userDrawn="1"/>
            </p:nvSpPr>
            <p:spPr bwMode="auto">
              <a:xfrm>
                <a:off x="480" y="1392"/>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2" name="Oval 188"/>
              <p:cNvSpPr>
                <a:spLocks noChangeArrowheads="1"/>
              </p:cNvSpPr>
              <p:nvPr userDrawn="1"/>
            </p:nvSpPr>
            <p:spPr bwMode="auto">
              <a:xfrm>
                <a:off x="96" y="1584"/>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3" name="Oval 189"/>
              <p:cNvSpPr>
                <a:spLocks noChangeArrowheads="1"/>
              </p:cNvSpPr>
              <p:nvPr userDrawn="1"/>
            </p:nvSpPr>
            <p:spPr bwMode="auto">
              <a:xfrm>
                <a:off x="480" y="177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4" name="Oval 190"/>
              <p:cNvSpPr>
                <a:spLocks noChangeArrowheads="1"/>
              </p:cNvSpPr>
              <p:nvPr userDrawn="1"/>
            </p:nvSpPr>
            <p:spPr bwMode="auto">
              <a:xfrm>
                <a:off x="96" y="196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5" name="Oval 191"/>
              <p:cNvSpPr>
                <a:spLocks noChangeArrowheads="1"/>
              </p:cNvSpPr>
              <p:nvPr userDrawn="1"/>
            </p:nvSpPr>
            <p:spPr bwMode="auto">
              <a:xfrm>
                <a:off x="480" y="2160"/>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6" name="Oval 192"/>
              <p:cNvSpPr>
                <a:spLocks noChangeArrowheads="1"/>
              </p:cNvSpPr>
              <p:nvPr userDrawn="1"/>
            </p:nvSpPr>
            <p:spPr bwMode="auto">
              <a:xfrm>
                <a:off x="96" y="2352"/>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7" name="Oval 193"/>
              <p:cNvSpPr>
                <a:spLocks noChangeArrowheads="1"/>
              </p:cNvSpPr>
              <p:nvPr userDrawn="1"/>
            </p:nvSpPr>
            <p:spPr bwMode="auto">
              <a:xfrm>
                <a:off x="480" y="2544"/>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8" name="Oval 194"/>
              <p:cNvSpPr>
                <a:spLocks noChangeArrowheads="1"/>
              </p:cNvSpPr>
              <p:nvPr userDrawn="1"/>
            </p:nvSpPr>
            <p:spPr bwMode="auto">
              <a:xfrm>
                <a:off x="96" y="273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9" name="Oval 195"/>
              <p:cNvSpPr>
                <a:spLocks noChangeArrowheads="1"/>
              </p:cNvSpPr>
              <p:nvPr userDrawn="1"/>
            </p:nvSpPr>
            <p:spPr bwMode="auto">
              <a:xfrm>
                <a:off x="480" y="292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0" name="Oval 196"/>
              <p:cNvSpPr>
                <a:spLocks noChangeArrowheads="1"/>
              </p:cNvSpPr>
              <p:nvPr userDrawn="1"/>
            </p:nvSpPr>
            <p:spPr bwMode="auto">
              <a:xfrm>
                <a:off x="96" y="3120"/>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1" name="Oval 197"/>
              <p:cNvSpPr>
                <a:spLocks noChangeArrowheads="1"/>
              </p:cNvSpPr>
              <p:nvPr userDrawn="1"/>
            </p:nvSpPr>
            <p:spPr bwMode="auto">
              <a:xfrm>
                <a:off x="480" y="3312"/>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 name="Oval 198"/>
              <p:cNvSpPr>
                <a:spLocks noChangeArrowheads="1"/>
              </p:cNvSpPr>
              <p:nvPr userDrawn="1"/>
            </p:nvSpPr>
            <p:spPr bwMode="auto">
              <a:xfrm>
                <a:off x="96" y="3504"/>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3" name="Oval 199"/>
              <p:cNvSpPr>
                <a:spLocks noChangeArrowheads="1"/>
              </p:cNvSpPr>
              <p:nvPr userDrawn="1"/>
            </p:nvSpPr>
            <p:spPr bwMode="auto">
              <a:xfrm>
                <a:off x="480" y="369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4" name="Oval 200"/>
              <p:cNvSpPr>
                <a:spLocks noChangeArrowheads="1"/>
              </p:cNvSpPr>
              <p:nvPr userDrawn="1"/>
            </p:nvSpPr>
            <p:spPr bwMode="auto">
              <a:xfrm>
                <a:off x="96" y="388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5" name="Freeform 201"/>
              <p:cNvSpPr>
                <a:spLocks/>
              </p:cNvSpPr>
              <p:nvPr userDrawn="1"/>
            </p:nvSpPr>
            <p:spPr bwMode="auto">
              <a:xfrm>
                <a:off x="469" y="4080"/>
                <a:ext cx="304" cy="245"/>
              </a:xfrm>
              <a:custGeom>
                <a:avLst/>
                <a:gdLst>
                  <a:gd name="T0" fmla="*/ 166 w 304"/>
                  <a:gd name="T1" fmla="*/ 1 h 245"/>
                  <a:gd name="T2" fmla="*/ 59 w 304"/>
                  <a:gd name="T3" fmla="*/ 33 h 245"/>
                  <a:gd name="T4" fmla="*/ 6 w 304"/>
                  <a:gd name="T5" fmla="*/ 129 h 245"/>
                  <a:gd name="T6" fmla="*/ 43 w 304"/>
                  <a:gd name="T7" fmla="*/ 240 h 245"/>
                  <a:gd name="T8" fmla="*/ 262 w 304"/>
                  <a:gd name="T9" fmla="*/ 240 h 245"/>
                  <a:gd name="T10" fmla="*/ 304 w 304"/>
                  <a:gd name="T11" fmla="*/ 139 h 245"/>
                  <a:gd name="T12" fmla="*/ 262 w 304"/>
                  <a:gd name="T13" fmla="*/ 43 h 245"/>
                  <a:gd name="T14" fmla="*/ 166 w 304"/>
                  <a:gd name="T15" fmla="*/ 1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245">
                    <a:moveTo>
                      <a:pt x="166" y="1"/>
                    </a:moveTo>
                    <a:cubicBezTo>
                      <a:pt x="113" y="2"/>
                      <a:pt x="86" y="12"/>
                      <a:pt x="59" y="33"/>
                    </a:cubicBezTo>
                    <a:cubicBezTo>
                      <a:pt x="32" y="54"/>
                      <a:pt x="9" y="95"/>
                      <a:pt x="6" y="129"/>
                    </a:cubicBezTo>
                    <a:cubicBezTo>
                      <a:pt x="3" y="163"/>
                      <a:pt x="0" y="222"/>
                      <a:pt x="43" y="240"/>
                    </a:cubicBezTo>
                    <a:cubicBezTo>
                      <a:pt x="144" y="245"/>
                      <a:pt x="140" y="240"/>
                      <a:pt x="262" y="240"/>
                    </a:cubicBezTo>
                    <a:cubicBezTo>
                      <a:pt x="303" y="224"/>
                      <a:pt x="304" y="172"/>
                      <a:pt x="304" y="139"/>
                    </a:cubicBezTo>
                    <a:cubicBezTo>
                      <a:pt x="304" y="106"/>
                      <a:pt x="285" y="66"/>
                      <a:pt x="262" y="43"/>
                    </a:cubicBezTo>
                    <a:cubicBezTo>
                      <a:pt x="239" y="20"/>
                      <a:pt x="219" y="0"/>
                      <a:pt x="166" y="1"/>
                    </a:cubicBezTo>
                    <a:close/>
                  </a:path>
                </a:pathLst>
              </a:custGeom>
              <a:solidFill>
                <a:srgbClr val="6666FF"/>
              </a:solid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6" name="Freeform 202"/>
              <p:cNvSpPr>
                <a:spLocks/>
              </p:cNvSpPr>
              <p:nvPr userDrawn="1"/>
            </p:nvSpPr>
            <p:spPr bwMode="auto">
              <a:xfrm>
                <a:off x="469" y="-5"/>
                <a:ext cx="299" cy="150"/>
              </a:xfrm>
              <a:custGeom>
                <a:avLst/>
                <a:gdLst>
                  <a:gd name="T0" fmla="*/ 161 w 299"/>
                  <a:gd name="T1" fmla="*/ 149 h 150"/>
                  <a:gd name="T2" fmla="*/ 54 w 299"/>
                  <a:gd name="T3" fmla="*/ 117 h 150"/>
                  <a:gd name="T4" fmla="*/ 11 w 299"/>
                  <a:gd name="T5" fmla="*/ 5 h 150"/>
                  <a:gd name="T6" fmla="*/ 283 w 299"/>
                  <a:gd name="T7" fmla="*/ 5 h 150"/>
                  <a:gd name="T8" fmla="*/ 257 w 299"/>
                  <a:gd name="T9" fmla="*/ 107 h 150"/>
                  <a:gd name="T10" fmla="*/ 161 w 299"/>
                  <a:gd name="T11" fmla="*/ 149 h 150"/>
                </a:gdLst>
                <a:ahLst/>
                <a:cxnLst>
                  <a:cxn ang="0">
                    <a:pos x="T0" y="T1"/>
                  </a:cxn>
                  <a:cxn ang="0">
                    <a:pos x="T2" y="T3"/>
                  </a:cxn>
                  <a:cxn ang="0">
                    <a:pos x="T4" y="T5"/>
                  </a:cxn>
                  <a:cxn ang="0">
                    <a:pos x="T6" y="T7"/>
                  </a:cxn>
                  <a:cxn ang="0">
                    <a:pos x="T8" y="T9"/>
                  </a:cxn>
                  <a:cxn ang="0">
                    <a:pos x="T10" y="T11"/>
                  </a:cxn>
                </a:cxnLst>
                <a:rect l="0" t="0" r="r" b="b"/>
                <a:pathLst>
                  <a:path w="299" h="150">
                    <a:moveTo>
                      <a:pt x="161" y="149"/>
                    </a:moveTo>
                    <a:cubicBezTo>
                      <a:pt x="108" y="148"/>
                      <a:pt x="81" y="138"/>
                      <a:pt x="54" y="117"/>
                    </a:cubicBezTo>
                    <a:cubicBezTo>
                      <a:pt x="29" y="93"/>
                      <a:pt x="0" y="53"/>
                      <a:pt x="11" y="5"/>
                    </a:cubicBezTo>
                    <a:cubicBezTo>
                      <a:pt x="123" y="0"/>
                      <a:pt x="187" y="10"/>
                      <a:pt x="283" y="5"/>
                    </a:cubicBezTo>
                    <a:cubicBezTo>
                      <a:pt x="299" y="42"/>
                      <a:pt x="277" y="83"/>
                      <a:pt x="257" y="107"/>
                    </a:cubicBezTo>
                    <a:cubicBezTo>
                      <a:pt x="237" y="131"/>
                      <a:pt x="214" y="150"/>
                      <a:pt x="161" y="149"/>
                    </a:cubicBezTo>
                    <a:close/>
                  </a:path>
                </a:pathLst>
              </a:custGeom>
              <a:solidFill>
                <a:srgbClr val="6666FF"/>
              </a:solid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7" name="Freeform 203"/>
              <p:cNvSpPr>
                <a:spLocks/>
              </p:cNvSpPr>
              <p:nvPr userDrawn="1"/>
            </p:nvSpPr>
            <p:spPr bwMode="auto">
              <a:xfrm>
                <a:off x="123" y="4267"/>
                <a:ext cx="240" cy="55"/>
              </a:xfrm>
              <a:custGeom>
                <a:avLst/>
                <a:gdLst>
                  <a:gd name="T0" fmla="*/ 123 w 240"/>
                  <a:gd name="T1" fmla="*/ 1 h 55"/>
                  <a:gd name="T2" fmla="*/ 0 w 240"/>
                  <a:gd name="T3" fmla="*/ 48 h 55"/>
                  <a:gd name="T4" fmla="*/ 240 w 240"/>
                  <a:gd name="T5" fmla="*/ 48 h 55"/>
                  <a:gd name="T6" fmla="*/ 123 w 240"/>
                  <a:gd name="T7" fmla="*/ 1 h 55"/>
                </a:gdLst>
                <a:ahLst/>
                <a:cxnLst>
                  <a:cxn ang="0">
                    <a:pos x="T0" y="T1"/>
                  </a:cxn>
                  <a:cxn ang="0">
                    <a:pos x="T2" y="T3"/>
                  </a:cxn>
                  <a:cxn ang="0">
                    <a:pos x="T4" y="T5"/>
                  </a:cxn>
                  <a:cxn ang="0">
                    <a:pos x="T6" y="T7"/>
                  </a:cxn>
                </a:cxnLst>
                <a:rect l="0" t="0" r="r" b="b"/>
                <a:pathLst>
                  <a:path w="240" h="55">
                    <a:moveTo>
                      <a:pt x="123" y="1"/>
                    </a:moveTo>
                    <a:cubicBezTo>
                      <a:pt x="81" y="2"/>
                      <a:pt x="16" y="21"/>
                      <a:pt x="0" y="48"/>
                    </a:cubicBezTo>
                    <a:cubicBezTo>
                      <a:pt x="16" y="55"/>
                      <a:pt x="221" y="55"/>
                      <a:pt x="240" y="48"/>
                    </a:cubicBezTo>
                    <a:cubicBezTo>
                      <a:pt x="224" y="11"/>
                      <a:pt x="165" y="0"/>
                      <a:pt x="123" y="1"/>
                    </a:cubicBezTo>
                    <a:close/>
                  </a:path>
                </a:pathLst>
              </a:custGeom>
              <a:solidFill>
                <a:srgbClr val="6666FF"/>
              </a:solid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7" name="Group 129"/>
            <p:cNvGrpSpPr>
              <a:grpSpLocks/>
            </p:cNvGrpSpPr>
            <p:nvPr userDrawn="1"/>
          </p:nvGrpSpPr>
          <p:grpSpPr bwMode="auto">
            <a:xfrm>
              <a:off x="859" y="-5"/>
              <a:ext cx="677" cy="4330"/>
              <a:chOff x="96" y="-5"/>
              <a:chExt cx="677" cy="4330"/>
            </a:xfrm>
          </p:grpSpPr>
          <p:sp>
            <p:nvSpPr>
              <p:cNvPr id="70" name="Oval 130"/>
              <p:cNvSpPr>
                <a:spLocks noChangeArrowheads="1"/>
              </p:cNvSpPr>
              <p:nvPr userDrawn="1"/>
            </p:nvSpPr>
            <p:spPr bwMode="auto">
              <a:xfrm>
                <a:off x="96" y="4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 name="Oval 131"/>
              <p:cNvSpPr>
                <a:spLocks noChangeArrowheads="1"/>
              </p:cNvSpPr>
              <p:nvPr userDrawn="1"/>
            </p:nvSpPr>
            <p:spPr bwMode="auto">
              <a:xfrm>
                <a:off x="480" y="240"/>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2" name="Oval 132"/>
              <p:cNvSpPr>
                <a:spLocks noChangeArrowheads="1"/>
              </p:cNvSpPr>
              <p:nvPr userDrawn="1"/>
            </p:nvSpPr>
            <p:spPr bwMode="auto">
              <a:xfrm>
                <a:off x="96" y="432"/>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3" name="Oval 133"/>
              <p:cNvSpPr>
                <a:spLocks noChangeArrowheads="1"/>
              </p:cNvSpPr>
              <p:nvPr userDrawn="1"/>
            </p:nvSpPr>
            <p:spPr bwMode="auto">
              <a:xfrm>
                <a:off x="480" y="624"/>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4" name="Oval 134"/>
              <p:cNvSpPr>
                <a:spLocks noChangeArrowheads="1"/>
              </p:cNvSpPr>
              <p:nvPr userDrawn="1"/>
            </p:nvSpPr>
            <p:spPr bwMode="auto">
              <a:xfrm>
                <a:off x="96" y="81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5" name="Oval 135"/>
              <p:cNvSpPr>
                <a:spLocks noChangeArrowheads="1"/>
              </p:cNvSpPr>
              <p:nvPr userDrawn="1"/>
            </p:nvSpPr>
            <p:spPr bwMode="auto">
              <a:xfrm>
                <a:off x="480" y="100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6" name="Oval 136"/>
              <p:cNvSpPr>
                <a:spLocks noChangeArrowheads="1"/>
              </p:cNvSpPr>
              <p:nvPr userDrawn="1"/>
            </p:nvSpPr>
            <p:spPr bwMode="auto">
              <a:xfrm>
                <a:off x="96" y="1200"/>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 name="Oval 137"/>
              <p:cNvSpPr>
                <a:spLocks noChangeArrowheads="1"/>
              </p:cNvSpPr>
              <p:nvPr userDrawn="1"/>
            </p:nvSpPr>
            <p:spPr bwMode="auto">
              <a:xfrm>
                <a:off x="480" y="1392"/>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8" name="Oval 138"/>
              <p:cNvSpPr>
                <a:spLocks noChangeArrowheads="1"/>
              </p:cNvSpPr>
              <p:nvPr userDrawn="1"/>
            </p:nvSpPr>
            <p:spPr bwMode="auto">
              <a:xfrm>
                <a:off x="96" y="1584"/>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9" name="Oval 139"/>
              <p:cNvSpPr>
                <a:spLocks noChangeArrowheads="1"/>
              </p:cNvSpPr>
              <p:nvPr userDrawn="1"/>
            </p:nvSpPr>
            <p:spPr bwMode="auto">
              <a:xfrm>
                <a:off x="480" y="177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 name="Oval 140"/>
              <p:cNvSpPr>
                <a:spLocks noChangeArrowheads="1"/>
              </p:cNvSpPr>
              <p:nvPr userDrawn="1"/>
            </p:nvSpPr>
            <p:spPr bwMode="auto">
              <a:xfrm>
                <a:off x="96" y="196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 name="Oval 141"/>
              <p:cNvSpPr>
                <a:spLocks noChangeArrowheads="1"/>
              </p:cNvSpPr>
              <p:nvPr userDrawn="1"/>
            </p:nvSpPr>
            <p:spPr bwMode="auto">
              <a:xfrm>
                <a:off x="480" y="2160"/>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 name="Oval 142"/>
              <p:cNvSpPr>
                <a:spLocks noChangeArrowheads="1"/>
              </p:cNvSpPr>
              <p:nvPr userDrawn="1"/>
            </p:nvSpPr>
            <p:spPr bwMode="auto">
              <a:xfrm>
                <a:off x="96" y="2352"/>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3" name="Oval 143"/>
              <p:cNvSpPr>
                <a:spLocks noChangeArrowheads="1"/>
              </p:cNvSpPr>
              <p:nvPr userDrawn="1"/>
            </p:nvSpPr>
            <p:spPr bwMode="auto">
              <a:xfrm>
                <a:off x="480" y="2544"/>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4" name="Oval 144"/>
              <p:cNvSpPr>
                <a:spLocks noChangeArrowheads="1"/>
              </p:cNvSpPr>
              <p:nvPr userDrawn="1"/>
            </p:nvSpPr>
            <p:spPr bwMode="auto">
              <a:xfrm>
                <a:off x="96" y="273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5" name="Oval 145"/>
              <p:cNvSpPr>
                <a:spLocks noChangeArrowheads="1"/>
              </p:cNvSpPr>
              <p:nvPr userDrawn="1"/>
            </p:nvSpPr>
            <p:spPr bwMode="auto">
              <a:xfrm>
                <a:off x="480" y="292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6" name="Oval 146"/>
              <p:cNvSpPr>
                <a:spLocks noChangeArrowheads="1"/>
              </p:cNvSpPr>
              <p:nvPr userDrawn="1"/>
            </p:nvSpPr>
            <p:spPr bwMode="auto">
              <a:xfrm>
                <a:off x="96" y="3120"/>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7" name="Oval 147"/>
              <p:cNvSpPr>
                <a:spLocks noChangeArrowheads="1"/>
              </p:cNvSpPr>
              <p:nvPr userDrawn="1"/>
            </p:nvSpPr>
            <p:spPr bwMode="auto">
              <a:xfrm>
                <a:off x="480" y="3312"/>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8" name="Oval 148"/>
              <p:cNvSpPr>
                <a:spLocks noChangeArrowheads="1"/>
              </p:cNvSpPr>
              <p:nvPr userDrawn="1"/>
            </p:nvSpPr>
            <p:spPr bwMode="auto">
              <a:xfrm>
                <a:off x="96" y="3504"/>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9" name="Oval 149"/>
              <p:cNvSpPr>
                <a:spLocks noChangeArrowheads="1"/>
              </p:cNvSpPr>
              <p:nvPr userDrawn="1"/>
            </p:nvSpPr>
            <p:spPr bwMode="auto">
              <a:xfrm>
                <a:off x="480" y="369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0" name="Oval 150"/>
              <p:cNvSpPr>
                <a:spLocks noChangeArrowheads="1"/>
              </p:cNvSpPr>
              <p:nvPr userDrawn="1"/>
            </p:nvSpPr>
            <p:spPr bwMode="auto">
              <a:xfrm>
                <a:off x="96" y="388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1" name="Freeform 151"/>
              <p:cNvSpPr>
                <a:spLocks/>
              </p:cNvSpPr>
              <p:nvPr userDrawn="1"/>
            </p:nvSpPr>
            <p:spPr bwMode="auto">
              <a:xfrm>
                <a:off x="469" y="4080"/>
                <a:ext cx="304" cy="245"/>
              </a:xfrm>
              <a:custGeom>
                <a:avLst/>
                <a:gdLst>
                  <a:gd name="T0" fmla="*/ 166 w 304"/>
                  <a:gd name="T1" fmla="*/ 1 h 245"/>
                  <a:gd name="T2" fmla="*/ 59 w 304"/>
                  <a:gd name="T3" fmla="*/ 33 h 245"/>
                  <a:gd name="T4" fmla="*/ 6 w 304"/>
                  <a:gd name="T5" fmla="*/ 129 h 245"/>
                  <a:gd name="T6" fmla="*/ 43 w 304"/>
                  <a:gd name="T7" fmla="*/ 240 h 245"/>
                  <a:gd name="T8" fmla="*/ 262 w 304"/>
                  <a:gd name="T9" fmla="*/ 240 h 245"/>
                  <a:gd name="T10" fmla="*/ 304 w 304"/>
                  <a:gd name="T11" fmla="*/ 139 h 245"/>
                  <a:gd name="T12" fmla="*/ 262 w 304"/>
                  <a:gd name="T13" fmla="*/ 43 h 245"/>
                  <a:gd name="T14" fmla="*/ 166 w 304"/>
                  <a:gd name="T15" fmla="*/ 1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245">
                    <a:moveTo>
                      <a:pt x="166" y="1"/>
                    </a:moveTo>
                    <a:cubicBezTo>
                      <a:pt x="113" y="2"/>
                      <a:pt x="86" y="12"/>
                      <a:pt x="59" y="33"/>
                    </a:cubicBezTo>
                    <a:cubicBezTo>
                      <a:pt x="32" y="54"/>
                      <a:pt x="9" y="95"/>
                      <a:pt x="6" y="129"/>
                    </a:cubicBezTo>
                    <a:cubicBezTo>
                      <a:pt x="3" y="163"/>
                      <a:pt x="0" y="222"/>
                      <a:pt x="43" y="240"/>
                    </a:cubicBezTo>
                    <a:cubicBezTo>
                      <a:pt x="144" y="245"/>
                      <a:pt x="140" y="240"/>
                      <a:pt x="262" y="240"/>
                    </a:cubicBezTo>
                    <a:cubicBezTo>
                      <a:pt x="303" y="224"/>
                      <a:pt x="304" y="172"/>
                      <a:pt x="304" y="139"/>
                    </a:cubicBezTo>
                    <a:cubicBezTo>
                      <a:pt x="304" y="106"/>
                      <a:pt x="285" y="66"/>
                      <a:pt x="262" y="43"/>
                    </a:cubicBezTo>
                    <a:cubicBezTo>
                      <a:pt x="239" y="20"/>
                      <a:pt x="219" y="0"/>
                      <a:pt x="166" y="1"/>
                    </a:cubicBezTo>
                    <a:close/>
                  </a:path>
                </a:pathLst>
              </a:custGeom>
              <a:solidFill>
                <a:srgbClr val="6666FF"/>
              </a:solid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 name="Freeform 152"/>
              <p:cNvSpPr>
                <a:spLocks/>
              </p:cNvSpPr>
              <p:nvPr userDrawn="1"/>
            </p:nvSpPr>
            <p:spPr bwMode="auto">
              <a:xfrm>
                <a:off x="469" y="-5"/>
                <a:ext cx="299" cy="150"/>
              </a:xfrm>
              <a:custGeom>
                <a:avLst/>
                <a:gdLst>
                  <a:gd name="T0" fmla="*/ 161 w 299"/>
                  <a:gd name="T1" fmla="*/ 149 h 150"/>
                  <a:gd name="T2" fmla="*/ 54 w 299"/>
                  <a:gd name="T3" fmla="*/ 117 h 150"/>
                  <a:gd name="T4" fmla="*/ 11 w 299"/>
                  <a:gd name="T5" fmla="*/ 5 h 150"/>
                  <a:gd name="T6" fmla="*/ 283 w 299"/>
                  <a:gd name="T7" fmla="*/ 5 h 150"/>
                  <a:gd name="T8" fmla="*/ 257 w 299"/>
                  <a:gd name="T9" fmla="*/ 107 h 150"/>
                  <a:gd name="T10" fmla="*/ 161 w 299"/>
                  <a:gd name="T11" fmla="*/ 149 h 150"/>
                </a:gdLst>
                <a:ahLst/>
                <a:cxnLst>
                  <a:cxn ang="0">
                    <a:pos x="T0" y="T1"/>
                  </a:cxn>
                  <a:cxn ang="0">
                    <a:pos x="T2" y="T3"/>
                  </a:cxn>
                  <a:cxn ang="0">
                    <a:pos x="T4" y="T5"/>
                  </a:cxn>
                  <a:cxn ang="0">
                    <a:pos x="T6" y="T7"/>
                  </a:cxn>
                  <a:cxn ang="0">
                    <a:pos x="T8" y="T9"/>
                  </a:cxn>
                  <a:cxn ang="0">
                    <a:pos x="T10" y="T11"/>
                  </a:cxn>
                </a:cxnLst>
                <a:rect l="0" t="0" r="r" b="b"/>
                <a:pathLst>
                  <a:path w="299" h="150">
                    <a:moveTo>
                      <a:pt x="161" y="149"/>
                    </a:moveTo>
                    <a:cubicBezTo>
                      <a:pt x="108" y="148"/>
                      <a:pt x="81" y="138"/>
                      <a:pt x="54" y="117"/>
                    </a:cubicBezTo>
                    <a:cubicBezTo>
                      <a:pt x="29" y="93"/>
                      <a:pt x="0" y="53"/>
                      <a:pt x="11" y="5"/>
                    </a:cubicBezTo>
                    <a:cubicBezTo>
                      <a:pt x="123" y="0"/>
                      <a:pt x="187" y="10"/>
                      <a:pt x="283" y="5"/>
                    </a:cubicBezTo>
                    <a:cubicBezTo>
                      <a:pt x="299" y="42"/>
                      <a:pt x="277" y="83"/>
                      <a:pt x="257" y="107"/>
                    </a:cubicBezTo>
                    <a:cubicBezTo>
                      <a:pt x="237" y="131"/>
                      <a:pt x="214" y="150"/>
                      <a:pt x="161" y="149"/>
                    </a:cubicBezTo>
                    <a:close/>
                  </a:path>
                </a:pathLst>
              </a:custGeom>
              <a:solidFill>
                <a:srgbClr val="6666FF"/>
              </a:solid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3" name="Freeform 153"/>
              <p:cNvSpPr>
                <a:spLocks/>
              </p:cNvSpPr>
              <p:nvPr userDrawn="1"/>
            </p:nvSpPr>
            <p:spPr bwMode="auto">
              <a:xfrm>
                <a:off x="123" y="4267"/>
                <a:ext cx="240" cy="55"/>
              </a:xfrm>
              <a:custGeom>
                <a:avLst/>
                <a:gdLst>
                  <a:gd name="T0" fmla="*/ 123 w 240"/>
                  <a:gd name="T1" fmla="*/ 1 h 55"/>
                  <a:gd name="T2" fmla="*/ 0 w 240"/>
                  <a:gd name="T3" fmla="*/ 48 h 55"/>
                  <a:gd name="T4" fmla="*/ 240 w 240"/>
                  <a:gd name="T5" fmla="*/ 48 h 55"/>
                  <a:gd name="T6" fmla="*/ 123 w 240"/>
                  <a:gd name="T7" fmla="*/ 1 h 55"/>
                </a:gdLst>
                <a:ahLst/>
                <a:cxnLst>
                  <a:cxn ang="0">
                    <a:pos x="T0" y="T1"/>
                  </a:cxn>
                  <a:cxn ang="0">
                    <a:pos x="T2" y="T3"/>
                  </a:cxn>
                  <a:cxn ang="0">
                    <a:pos x="T4" y="T5"/>
                  </a:cxn>
                  <a:cxn ang="0">
                    <a:pos x="T6" y="T7"/>
                  </a:cxn>
                </a:cxnLst>
                <a:rect l="0" t="0" r="r" b="b"/>
                <a:pathLst>
                  <a:path w="240" h="55">
                    <a:moveTo>
                      <a:pt x="123" y="1"/>
                    </a:moveTo>
                    <a:cubicBezTo>
                      <a:pt x="81" y="2"/>
                      <a:pt x="16" y="21"/>
                      <a:pt x="0" y="48"/>
                    </a:cubicBezTo>
                    <a:cubicBezTo>
                      <a:pt x="16" y="55"/>
                      <a:pt x="221" y="55"/>
                      <a:pt x="240" y="48"/>
                    </a:cubicBezTo>
                    <a:cubicBezTo>
                      <a:pt x="224" y="11"/>
                      <a:pt x="165" y="0"/>
                      <a:pt x="123" y="1"/>
                    </a:cubicBezTo>
                    <a:close/>
                  </a:path>
                </a:pathLst>
              </a:custGeom>
              <a:solidFill>
                <a:srgbClr val="6666FF"/>
              </a:solid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8" name="Group 128"/>
            <p:cNvGrpSpPr>
              <a:grpSpLocks/>
            </p:cNvGrpSpPr>
            <p:nvPr userDrawn="1"/>
          </p:nvGrpSpPr>
          <p:grpSpPr bwMode="auto">
            <a:xfrm>
              <a:off x="96" y="-5"/>
              <a:ext cx="677" cy="4330"/>
              <a:chOff x="96" y="-5"/>
              <a:chExt cx="677" cy="4330"/>
            </a:xfrm>
          </p:grpSpPr>
          <p:sp>
            <p:nvSpPr>
              <p:cNvPr id="46" name="Oval 103"/>
              <p:cNvSpPr>
                <a:spLocks noChangeArrowheads="1"/>
              </p:cNvSpPr>
              <p:nvPr userDrawn="1"/>
            </p:nvSpPr>
            <p:spPr bwMode="auto">
              <a:xfrm>
                <a:off x="96" y="4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 name="Oval 104"/>
              <p:cNvSpPr>
                <a:spLocks noChangeArrowheads="1"/>
              </p:cNvSpPr>
              <p:nvPr userDrawn="1"/>
            </p:nvSpPr>
            <p:spPr bwMode="auto">
              <a:xfrm>
                <a:off x="480" y="240"/>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8" name="Oval 105"/>
              <p:cNvSpPr>
                <a:spLocks noChangeArrowheads="1"/>
              </p:cNvSpPr>
              <p:nvPr userDrawn="1"/>
            </p:nvSpPr>
            <p:spPr bwMode="auto">
              <a:xfrm>
                <a:off x="96" y="432"/>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9" name="Oval 106"/>
              <p:cNvSpPr>
                <a:spLocks noChangeArrowheads="1"/>
              </p:cNvSpPr>
              <p:nvPr userDrawn="1"/>
            </p:nvSpPr>
            <p:spPr bwMode="auto">
              <a:xfrm>
                <a:off x="480" y="624"/>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 name="Oval 107"/>
              <p:cNvSpPr>
                <a:spLocks noChangeArrowheads="1"/>
              </p:cNvSpPr>
              <p:nvPr userDrawn="1"/>
            </p:nvSpPr>
            <p:spPr bwMode="auto">
              <a:xfrm>
                <a:off x="96" y="81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1" name="Oval 108"/>
              <p:cNvSpPr>
                <a:spLocks noChangeArrowheads="1"/>
              </p:cNvSpPr>
              <p:nvPr userDrawn="1"/>
            </p:nvSpPr>
            <p:spPr bwMode="auto">
              <a:xfrm>
                <a:off x="480" y="100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2" name="Oval 109"/>
              <p:cNvSpPr>
                <a:spLocks noChangeArrowheads="1"/>
              </p:cNvSpPr>
              <p:nvPr userDrawn="1"/>
            </p:nvSpPr>
            <p:spPr bwMode="auto">
              <a:xfrm>
                <a:off x="96" y="1200"/>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3" name="Oval 110"/>
              <p:cNvSpPr>
                <a:spLocks noChangeArrowheads="1"/>
              </p:cNvSpPr>
              <p:nvPr userDrawn="1"/>
            </p:nvSpPr>
            <p:spPr bwMode="auto">
              <a:xfrm>
                <a:off x="480" y="1392"/>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4" name="Oval 111"/>
              <p:cNvSpPr>
                <a:spLocks noChangeArrowheads="1"/>
              </p:cNvSpPr>
              <p:nvPr userDrawn="1"/>
            </p:nvSpPr>
            <p:spPr bwMode="auto">
              <a:xfrm>
                <a:off x="96" y="1584"/>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5" name="Oval 112"/>
              <p:cNvSpPr>
                <a:spLocks noChangeArrowheads="1"/>
              </p:cNvSpPr>
              <p:nvPr userDrawn="1"/>
            </p:nvSpPr>
            <p:spPr bwMode="auto">
              <a:xfrm>
                <a:off x="480" y="177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6" name="Oval 113"/>
              <p:cNvSpPr>
                <a:spLocks noChangeArrowheads="1"/>
              </p:cNvSpPr>
              <p:nvPr userDrawn="1"/>
            </p:nvSpPr>
            <p:spPr bwMode="auto">
              <a:xfrm>
                <a:off x="96" y="196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7" name="Oval 114"/>
              <p:cNvSpPr>
                <a:spLocks noChangeArrowheads="1"/>
              </p:cNvSpPr>
              <p:nvPr userDrawn="1"/>
            </p:nvSpPr>
            <p:spPr bwMode="auto">
              <a:xfrm>
                <a:off x="480" y="2160"/>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8" name="Oval 115"/>
              <p:cNvSpPr>
                <a:spLocks noChangeArrowheads="1"/>
              </p:cNvSpPr>
              <p:nvPr userDrawn="1"/>
            </p:nvSpPr>
            <p:spPr bwMode="auto">
              <a:xfrm>
                <a:off x="96" y="2352"/>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9" name="Oval 116"/>
              <p:cNvSpPr>
                <a:spLocks noChangeArrowheads="1"/>
              </p:cNvSpPr>
              <p:nvPr userDrawn="1"/>
            </p:nvSpPr>
            <p:spPr bwMode="auto">
              <a:xfrm>
                <a:off x="480" y="2544"/>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0" name="Oval 117"/>
              <p:cNvSpPr>
                <a:spLocks noChangeArrowheads="1"/>
              </p:cNvSpPr>
              <p:nvPr userDrawn="1"/>
            </p:nvSpPr>
            <p:spPr bwMode="auto">
              <a:xfrm>
                <a:off x="96" y="273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1" name="Oval 118"/>
              <p:cNvSpPr>
                <a:spLocks noChangeArrowheads="1"/>
              </p:cNvSpPr>
              <p:nvPr userDrawn="1"/>
            </p:nvSpPr>
            <p:spPr bwMode="auto">
              <a:xfrm>
                <a:off x="480" y="292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2" name="Oval 119"/>
              <p:cNvSpPr>
                <a:spLocks noChangeArrowheads="1"/>
              </p:cNvSpPr>
              <p:nvPr userDrawn="1"/>
            </p:nvSpPr>
            <p:spPr bwMode="auto">
              <a:xfrm>
                <a:off x="96" y="3120"/>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3" name="Oval 120"/>
              <p:cNvSpPr>
                <a:spLocks noChangeArrowheads="1"/>
              </p:cNvSpPr>
              <p:nvPr userDrawn="1"/>
            </p:nvSpPr>
            <p:spPr bwMode="auto">
              <a:xfrm>
                <a:off x="480" y="3312"/>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4" name="Oval 121"/>
              <p:cNvSpPr>
                <a:spLocks noChangeArrowheads="1"/>
              </p:cNvSpPr>
              <p:nvPr userDrawn="1"/>
            </p:nvSpPr>
            <p:spPr bwMode="auto">
              <a:xfrm>
                <a:off x="96" y="3504"/>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5" name="Oval 122"/>
              <p:cNvSpPr>
                <a:spLocks noChangeArrowheads="1"/>
              </p:cNvSpPr>
              <p:nvPr userDrawn="1"/>
            </p:nvSpPr>
            <p:spPr bwMode="auto">
              <a:xfrm>
                <a:off x="480" y="369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6" name="Oval 123"/>
              <p:cNvSpPr>
                <a:spLocks noChangeArrowheads="1"/>
              </p:cNvSpPr>
              <p:nvPr userDrawn="1"/>
            </p:nvSpPr>
            <p:spPr bwMode="auto">
              <a:xfrm>
                <a:off x="96" y="388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7" name="Freeform 125"/>
              <p:cNvSpPr>
                <a:spLocks/>
              </p:cNvSpPr>
              <p:nvPr userDrawn="1"/>
            </p:nvSpPr>
            <p:spPr bwMode="auto">
              <a:xfrm>
                <a:off x="469" y="4080"/>
                <a:ext cx="304" cy="245"/>
              </a:xfrm>
              <a:custGeom>
                <a:avLst/>
                <a:gdLst>
                  <a:gd name="T0" fmla="*/ 166 w 304"/>
                  <a:gd name="T1" fmla="*/ 1 h 245"/>
                  <a:gd name="T2" fmla="*/ 59 w 304"/>
                  <a:gd name="T3" fmla="*/ 33 h 245"/>
                  <a:gd name="T4" fmla="*/ 6 w 304"/>
                  <a:gd name="T5" fmla="*/ 129 h 245"/>
                  <a:gd name="T6" fmla="*/ 43 w 304"/>
                  <a:gd name="T7" fmla="*/ 240 h 245"/>
                  <a:gd name="T8" fmla="*/ 262 w 304"/>
                  <a:gd name="T9" fmla="*/ 240 h 245"/>
                  <a:gd name="T10" fmla="*/ 304 w 304"/>
                  <a:gd name="T11" fmla="*/ 139 h 245"/>
                  <a:gd name="T12" fmla="*/ 262 w 304"/>
                  <a:gd name="T13" fmla="*/ 43 h 245"/>
                  <a:gd name="T14" fmla="*/ 166 w 304"/>
                  <a:gd name="T15" fmla="*/ 1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245">
                    <a:moveTo>
                      <a:pt x="166" y="1"/>
                    </a:moveTo>
                    <a:cubicBezTo>
                      <a:pt x="113" y="2"/>
                      <a:pt x="86" y="12"/>
                      <a:pt x="59" y="33"/>
                    </a:cubicBezTo>
                    <a:cubicBezTo>
                      <a:pt x="32" y="54"/>
                      <a:pt x="9" y="95"/>
                      <a:pt x="6" y="129"/>
                    </a:cubicBezTo>
                    <a:cubicBezTo>
                      <a:pt x="3" y="163"/>
                      <a:pt x="0" y="222"/>
                      <a:pt x="43" y="240"/>
                    </a:cubicBezTo>
                    <a:cubicBezTo>
                      <a:pt x="144" y="245"/>
                      <a:pt x="140" y="240"/>
                      <a:pt x="262" y="240"/>
                    </a:cubicBezTo>
                    <a:cubicBezTo>
                      <a:pt x="303" y="224"/>
                      <a:pt x="304" y="172"/>
                      <a:pt x="304" y="139"/>
                    </a:cubicBezTo>
                    <a:cubicBezTo>
                      <a:pt x="304" y="106"/>
                      <a:pt x="285" y="66"/>
                      <a:pt x="262" y="43"/>
                    </a:cubicBezTo>
                    <a:cubicBezTo>
                      <a:pt x="239" y="20"/>
                      <a:pt x="219" y="0"/>
                      <a:pt x="166" y="1"/>
                    </a:cubicBezTo>
                    <a:close/>
                  </a:path>
                </a:pathLst>
              </a:custGeom>
              <a:solidFill>
                <a:srgbClr val="6666FF"/>
              </a:solid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8" name="Freeform 126"/>
              <p:cNvSpPr>
                <a:spLocks/>
              </p:cNvSpPr>
              <p:nvPr userDrawn="1"/>
            </p:nvSpPr>
            <p:spPr bwMode="auto">
              <a:xfrm>
                <a:off x="469" y="-5"/>
                <a:ext cx="299" cy="150"/>
              </a:xfrm>
              <a:custGeom>
                <a:avLst/>
                <a:gdLst>
                  <a:gd name="T0" fmla="*/ 161 w 299"/>
                  <a:gd name="T1" fmla="*/ 149 h 150"/>
                  <a:gd name="T2" fmla="*/ 54 w 299"/>
                  <a:gd name="T3" fmla="*/ 117 h 150"/>
                  <a:gd name="T4" fmla="*/ 11 w 299"/>
                  <a:gd name="T5" fmla="*/ 5 h 150"/>
                  <a:gd name="T6" fmla="*/ 283 w 299"/>
                  <a:gd name="T7" fmla="*/ 5 h 150"/>
                  <a:gd name="T8" fmla="*/ 257 w 299"/>
                  <a:gd name="T9" fmla="*/ 107 h 150"/>
                  <a:gd name="T10" fmla="*/ 161 w 299"/>
                  <a:gd name="T11" fmla="*/ 149 h 150"/>
                </a:gdLst>
                <a:ahLst/>
                <a:cxnLst>
                  <a:cxn ang="0">
                    <a:pos x="T0" y="T1"/>
                  </a:cxn>
                  <a:cxn ang="0">
                    <a:pos x="T2" y="T3"/>
                  </a:cxn>
                  <a:cxn ang="0">
                    <a:pos x="T4" y="T5"/>
                  </a:cxn>
                  <a:cxn ang="0">
                    <a:pos x="T6" y="T7"/>
                  </a:cxn>
                  <a:cxn ang="0">
                    <a:pos x="T8" y="T9"/>
                  </a:cxn>
                  <a:cxn ang="0">
                    <a:pos x="T10" y="T11"/>
                  </a:cxn>
                </a:cxnLst>
                <a:rect l="0" t="0" r="r" b="b"/>
                <a:pathLst>
                  <a:path w="299" h="150">
                    <a:moveTo>
                      <a:pt x="161" y="149"/>
                    </a:moveTo>
                    <a:cubicBezTo>
                      <a:pt x="108" y="148"/>
                      <a:pt x="81" y="138"/>
                      <a:pt x="54" y="117"/>
                    </a:cubicBezTo>
                    <a:cubicBezTo>
                      <a:pt x="29" y="93"/>
                      <a:pt x="0" y="53"/>
                      <a:pt x="11" y="5"/>
                    </a:cubicBezTo>
                    <a:cubicBezTo>
                      <a:pt x="123" y="0"/>
                      <a:pt x="187" y="10"/>
                      <a:pt x="283" y="5"/>
                    </a:cubicBezTo>
                    <a:cubicBezTo>
                      <a:pt x="299" y="42"/>
                      <a:pt x="277" y="83"/>
                      <a:pt x="257" y="107"/>
                    </a:cubicBezTo>
                    <a:cubicBezTo>
                      <a:pt x="237" y="131"/>
                      <a:pt x="214" y="150"/>
                      <a:pt x="161" y="149"/>
                    </a:cubicBezTo>
                    <a:close/>
                  </a:path>
                </a:pathLst>
              </a:custGeom>
              <a:solidFill>
                <a:srgbClr val="6666FF"/>
              </a:solid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9" name="Freeform 127"/>
              <p:cNvSpPr>
                <a:spLocks/>
              </p:cNvSpPr>
              <p:nvPr userDrawn="1"/>
            </p:nvSpPr>
            <p:spPr bwMode="auto">
              <a:xfrm>
                <a:off x="123" y="4267"/>
                <a:ext cx="240" cy="55"/>
              </a:xfrm>
              <a:custGeom>
                <a:avLst/>
                <a:gdLst>
                  <a:gd name="T0" fmla="*/ 123 w 240"/>
                  <a:gd name="T1" fmla="*/ 1 h 55"/>
                  <a:gd name="T2" fmla="*/ 0 w 240"/>
                  <a:gd name="T3" fmla="*/ 48 h 55"/>
                  <a:gd name="T4" fmla="*/ 240 w 240"/>
                  <a:gd name="T5" fmla="*/ 48 h 55"/>
                  <a:gd name="T6" fmla="*/ 123 w 240"/>
                  <a:gd name="T7" fmla="*/ 1 h 55"/>
                </a:gdLst>
                <a:ahLst/>
                <a:cxnLst>
                  <a:cxn ang="0">
                    <a:pos x="T0" y="T1"/>
                  </a:cxn>
                  <a:cxn ang="0">
                    <a:pos x="T2" y="T3"/>
                  </a:cxn>
                  <a:cxn ang="0">
                    <a:pos x="T4" y="T5"/>
                  </a:cxn>
                  <a:cxn ang="0">
                    <a:pos x="T6" y="T7"/>
                  </a:cxn>
                </a:cxnLst>
                <a:rect l="0" t="0" r="r" b="b"/>
                <a:pathLst>
                  <a:path w="240" h="55">
                    <a:moveTo>
                      <a:pt x="123" y="1"/>
                    </a:moveTo>
                    <a:cubicBezTo>
                      <a:pt x="81" y="2"/>
                      <a:pt x="16" y="21"/>
                      <a:pt x="0" y="48"/>
                    </a:cubicBezTo>
                    <a:cubicBezTo>
                      <a:pt x="16" y="55"/>
                      <a:pt x="221" y="55"/>
                      <a:pt x="240" y="48"/>
                    </a:cubicBezTo>
                    <a:cubicBezTo>
                      <a:pt x="224" y="11"/>
                      <a:pt x="165" y="0"/>
                      <a:pt x="123" y="1"/>
                    </a:cubicBezTo>
                    <a:close/>
                  </a:path>
                </a:pathLst>
              </a:custGeom>
              <a:solidFill>
                <a:srgbClr val="6666FF"/>
              </a:solid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9" name="Group 291"/>
            <p:cNvGrpSpPr>
              <a:grpSpLocks/>
            </p:cNvGrpSpPr>
            <p:nvPr userDrawn="1"/>
          </p:nvGrpSpPr>
          <p:grpSpPr bwMode="auto">
            <a:xfrm>
              <a:off x="4699" y="-5"/>
              <a:ext cx="1061" cy="4330"/>
              <a:chOff x="4699" y="-5"/>
              <a:chExt cx="1061" cy="4330"/>
            </a:xfrm>
          </p:grpSpPr>
          <p:sp>
            <p:nvSpPr>
              <p:cNvPr id="10" name="Oval 255"/>
              <p:cNvSpPr>
                <a:spLocks noChangeArrowheads="1"/>
              </p:cNvSpPr>
              <p:nvPr userDrawn="1"/>
            </p:nvSpPr>
            <p:spPr bwMode="auto">
              <a:xfrm>
                <a:off x="4699" y="4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 name="Oval 256"/>
              <p:cNvSpPr>
                <a:spLocks noChangeArrowheads="1"/>
              </p:cNvSpPr>
              <p:nvPr userDrawn="1"/>
            </p:nvSpPr>
            <p:spPr bwMode="auto">
              <a:xfrm>
                <a:off x="5083" y="240"/>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 name="Oval 257"/>
              <p:cNvSpPr>
                <a:spLocks noChangeArrowheads="1"/>
              </p:cNvSpPr>
              <p:nvPr userDrawn="1"/>
            </p:nvSpPr>
            <p:spPr bwMode="auto">
              <a:xfrm>
                <a:off x="4699" y="432"/>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 name="Oval 258"/>
              <p:cNvSpPr>
                <a:spLocks noChangeArrowheads="1"/>
              </p:cNvSpPr>
              <p:nvPr userDrawn="1"/>
            </p:nvSpPr>
            <p:spPr bwMode="auto">
              <a:xfrm>
                <a:off x="5083" y="624"/>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 name="Oval 259"/>
              <p:cNvSpPr>
                <a:spLocks noChangeArrowheads="1"/>
              </p:cNvSpPr>
              <p:nvPr userDrawn="1"/>
            </p:nvSpPr>
            <p:spPr bwMode="auto">
              <a:xfrm>
                <a:off x="4699" y="81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 name="Oval 260"/>
              <p:cNvSpPr>
                <a:spLocks noChangeArrowheads="1"/>
              </p:cNvSpPr>
              <p:nvPr userDrawn="1"/>
            </p:nvSpPr>
            <p:spPr bwMode="auto">
              <a:xfrm>
                <a:off x="5083" y="100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 name="Oval 261"/>
              <p:cNvSpPr>
                <a:spLocks noChangeArrowheads="1"/>
              </p:cNvSpPr>
              <p:nvPr userDrawn="1"/>
            </p:nvSpPr>
            <p:spPr bwMode="auto">
              <a:xfrm>
                <a:off x="4699" y="1200"/>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 name="Oval 262"/>
              <p:cNvSpPr>
                <a:spLocks noChangeArrowheads="1"/>
              </p:cNvSpPr>
              <p:nvPr userDrawn="1"/>
            </p:nvSpPr>
            <p:spPr bwMode="auto">
              <a:xfrm>
                <a:off x="5083" y="1392"/>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 name="Oval 263"/>
              <p:cNvSpPr>
                <a:spLocks noChangeArrowheads="1"/>
              </p:cNvSpPr>
              <p:nvPr userDrawn="1"/>
            </p:nvSpPr>
            <p:spPr bwMode="auto">
              <a:xfrm>
                <a:off x="4699" y="1584"/>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 name="Oval 264"/>
              <p:cNvSpPr>
                <a:spLocks noChangeArrowheads="1"/>
              </p:cNvSpPr>
              <p:nvPr userDrawn="1"/>
            </p:nvSpPr>
            <p:spPr bwMode="auto">
              <a:xfrm>
                <a:off x="5083" y="177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 name="Oval 265"/>
              <p:cNvSpPr>
                <a:spLocks noChangeArrowheads="1"/>
              </p:cNvSpPr>
              <p:nvPr userDrawn="1"/>
            </p:nvSpPr>
            <p:spPr bwMode="auto">
              <a:xfrm>
                <a:off x="4699" y="196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 name="Oval 266"/>
              <p:cNvSpPr>
                <a:spLocks noChangeArrowheads="1"/>
              </p:cNvSpPr>
              <p:nvPr userDrawn="1"/>
            </p:nvSpPr>
            <p:spPr bwMode="auto">
              <a:xfrm>
                <a:off x="5083" y="2160"/>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 name="Oval 267"/>
              <p:cNvSpPr>
                <a:spLocks noChangeArrowheads="1"/>
              </p:cNvSpPr>
              <p:nvPr userDrawn="1"/>
            </p:nvSpPr>
            <p:spPr bwMode="auto">
              <a:xfrm>
                <a:off x="4699" y="2352"/>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 name="Oval 268"/>
              <p:cNvSpPr>
                <a:spLocks noChangeArrowheads="1"/>
              </p:cNvSpPr>
              <p:nvPr userDrawn="1"/>
            </p:nvSpPr>
            <p:spPr bwMode="auto">
              <a:xfrm>
                <a:off x="5083" y="2544"/>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4" name="Oval 269"/>
              <p:cNvSpPr>
                <a:spLocks noChangeArrowheads="1"/>
              </p:cNvSpPr>
              <p:nvPr userDrawn="1"/>
            </p:nvSpPr>
            <p:spPr bwMode="auto">
              <a:xfrm>
                <a:off x="4699" y="273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5" name="Oval 270"/>
              <p:cNvSpPr>
                <a:spLocks noChangeArrowheads="1"/>
              </p:cNvSpPr>
              <p:nvPr userDrawn="1"/>
            </p:nvSpPr>
            <p:spPr bwMode="auto">
              <a:xfrm>
                <a:off x="5083" y="292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6" name="Oval 271"/>
              <p:cNvSpPr>
                <a:spLocks noChangeArrowheads="1"/>
              </p:cNvSpPr>
              <p:nvPr userDrawn="1"/>
            </p:nvSpPr>
            <p:spPr bwMode="auto">
              <a:xfrm>
                <a:off x="4699" y="3120"/>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7" name="Oval 272"/>
              <p:cNvSpPr>
                <a:spLocks noChangeArrowheads="1"/>
              </p:cNvSpPr>
              <p:nvPr userDrawn="1"/>
            </p:nvSpPr>
            <p:spPr bwMode="auto">
              <a:xfrm>
                <a:off x="5083" y="3312"/>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8" name="Oval 273"/>
              <p:cNvSpPr>
                <a:spLocks noChangeArrowheads="1"/>
              </p:cNvSpPr>
              <p:nvPr userDrawn="1"/>
            </p:nvSpPr>
            <p:spPr bwMode="auto">
              <a:xfrm>
                <a:off x="4699" y="3504"/>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9" name="Oval 274"/>
              <p:cNvSpPr>
                <a:spLocks noChangeArrowheads="1"/>
              </p:cNvSpPr>
              <p:nvPr userDrawn="1"/>
            </p:nvSpPr>
            <p:spPr bwMode="auto">
              <a:xfrm>
                <a:off x="5083" y="369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0" name="Oval 275"/>
              <p:cNvSpPr>
                <a:spLocks noChangeArrowheads="1"/>
              </p:cNvSpPr>
              <p:nvPr userDrawn="1"/>
            </p:nvSpPr>
            <p:spPr bwMode="auto">
              <a:xfrm>
                <a:off x="4699" y="388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1" name="Freeform 276"/>
              <p:cNvSpPr>
                <a:spLocks/>
              </p:cNvSpPr>
              <p:nvPr userDrawn="1"/>
            </p:nvSpPr>
            <p:spPr bwMode="auto">
              <a:xfrm>
                <a:off x="5072" y="4080"/>
                <a:ext cx="304" cy="245"/>
              </a:xfrm>
              <a:custGeom>
                <a:avLst/>
                <a:gdLst>
                  <a:gd name="T0" fmla="*/ 166 w 304"/>
                  <a:gd name="T1" fmla="*/ 1 h 245"/>
                  <a:gd name="T2" fmla="*/ 59 w 304"/>
                  <a:gd name="T3" fmla="*/ 33 h 245"/>
                  <a:gd name="T4" fmla="*/ 6 w 304"/>
                  <a:gd name="T5" fmla="*/ 129 h 245"/>
                  <a:gd name="T6" fmla="*/ 43 w 304"/>
                  <a:gd name="T7" fmla="*/ 240 h 245"/>
                  <a:gd name="T8" fmla="*/ 262 w 304"/>
                  <a:gd name="T9" fmla="*/ 240 h 245"/>
                  <a:gd name="T10" fmla="*/ 304 w 304"/>
                  <a:gd name="T11" fmla="*/ 139 h 245"/>
                  <a:gd name="T12" fmla="*/ 262 w 304"/>
                  <a:gd name="T13" fmla="*/ 43 h 245"/>
                  <a:gd name="T14" fmla="*/ 166 w 304"/>
                  <a:gd name="T15" fmla="*/ 1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245">
                    <a:moveTo>
                      <a:pt x="166" y="1"/>
                    </a:moveTo>
                    <a:cubicBezTo>
                      <a:pt x="113" y="2"/>
                      <a:pt x="86" y="12"/>
                      <a:pt x="59" y="33"/>
                    </a:cubicBezTo>
                    <a:cubicBezTo>
                      <a:pt x="32" y="54"/>
                      <a:pt x="9" y="95"/>
                      <a:pt x="6" y="129"/>
                    </a:cubicBezTo>
                    <a:cubicBezTo>
                      <a:pt x="3" y="163"/>
                      <a:pt x="0" y="222"/>
                      <a:pt x="43" y="240"/>
                    </a:cubicBezTo>
                    <a:cubicBezTo>
                      <a:pt x="144" y="245"/>
                      <a:pt x="140" y="240"/>
                      <a:pt x="262" y="240"/>
                    </a:cubicBezTo>
                    <a:cubicBezTo>
                      <a:pt x="303" y="224"/>
                      <a:pt x="304" y="172"/>
                      <a:pt x="304" y="139"/>
                    </a:cubicBezTo>
                    <a:cubicBezTo>
                      <a:pt x="304" y="106"/>
                      <a:pt x="285" y="66"/>
                      <a:pt x="262" y="43"/>
                    </a:cubicBezTo>
                    <a:cubicBezTo>
                      <a:pt x="239" y="20"/>
                      <a:pt x="219" y="0"/>
                      <a:pt x="166" y="1"/>
                    </a:cubicBezTo>
                    <a:close/>
                  </a:path>
                </a:pathLst>
              </a:custGeom>
              <a:solidFill>
                <a:srgbClr val="6666FF"/>
              </a:solid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2" name="Freeform 277"/>
              <p:cNvSpPr>
                <a:spLocks/>
              </p:cNvSpPr>
              <p:nvPr userDrawn="1"/>
            </p:nvSpPr>
            <p:spPr bwMode="auto">
              <a:xfrm>
                <a:off x="5072" y="-5"/>
                <a:ext cx="299" cy="150"/>
              </a:xfrm>
              <a:custGeom>
                <a:avLst/>
                <a:gdLst>
                  <a:gd name="T0" fmla="*/ 161 w 299"/>
                  <a:gd name="T1" fmla="*/ 149 h 150"/>
                  <a:gd name="T2" fmla="*/ 54 w 299"/>
                  <a:gd name="T3" fmla="*/ 117 h 150"/>
                  <a:gd name="T4" fmla="*/ 11 w 299"/>
                  <a:gd name="T5" fmla="*/ 5 h 150"/>
                  <a:gd name="T6" fmla="*/ 283 w 299"/>
                  <a:gd name="T7" fmla="*/ 5 h 150"/>
                  <a:gd name="T8" fmla="*/ 257 w 299"/>
                  <a:gd name="T9" fmla="*/ 107 h 150"/>
                  <a:gd name="T10" fmla="*/ 161 w 299"/>
                  <a:gd name="T11" fmla="*/ 149 h 150"/>
                </a:gdLst>
                <a:ahLst/>
                <a:cxnLst>
                  <a:cxn ang="0">
                    <a:pos x="T0" y="T1"/>
                  </a:cxn>
                  <a:cxn ang="0">
                    <a:pos x="T2" y="T3"/>
                  </a:cxn>
                  <a:cxn ang="0">
                    <a:pos x="T4" y="T5"/>
                  </a:cxn>
                  <a:cxn ang="0">
                    <a:pos x="T6" y="T7"/>
                  </a:cxn>
                  <a:cxn ang="0">
                    <a:pos x="T8" y="T9"/>
                  </a:cxn>
                  <a:cxn ang="0">
                    <a:pos x="T10" y="T11"/>
                  </a:cxn>
                </a:cxnLst>
                <a:rect l="0" t="0" r="r" b="b"/>
                <a:pathLst>
                  <a:path w="299" h="150">
                    <a:moveTo>
                      <a:pt x="161" y="149"/>
                    </a:moveTo>
                    <a:cubicBezTo>
                      <a:pt x="108" y="148"/>
                      <a:pt x="81" y="138"/>
                      <a:pt x="54" y="117"/>
                    </a:cubicBezTo>
                    <a:cubicBezTo>
                      <a:pt x="29" y="93"/>
                      <a:pt x="0" y="53"/>
                      <a:pt x="11" y="5"/>
                    </a:cubicBezTo>
                    <a:cubicBezTo>
                      <a:pt x="123" y="0"/>
                      <a:pt x="187" y="10"/>
                      <a:pt x="283" y="5"/>
                    </a:cubicBezTo>
                    <a:cubicBezTo>
                      <a:pt x="299" y="42"/>
                      <a:pt x="277" y="83"/>
                      <a:pt x="257" y="107"/>
                    </a:cubicBezTo>
                    <a:cubicBezTo>
                      <a:pt x="237" y="131"/>
                      <a:pt x="214" y="150"/>
                      <a:pt x="161" y="149"/>
                    </a:cubicBezTo>
                    <a:close/>
                  </a:path>
                </a:pathLst>
              </a:custGeom>
              <a:solidFill>
                <a:srgbClr val="6666FF"/>
              </a:solid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3" name="Freeform 278"/>
              <p:cNvSpPr>
                <a:spLocks/>
              </p:cNvSpPr>
              <p:nvPr userDrawn="1"/>
            </p:nvSpPr>
            <p:spPr bwMode="auto">
              <a:xfrm>
                <a:off x="4726" y="4267"/>
                <a:ext cx="240" cy="55"/>
              </a:xfrm>
              <a:custGeom>
                <a:avLst/>
                <a:gdLst>
                  <a:gd name="T0" fmla="*/ 123 w 240"/>
                  <a:gd name="T1" fmla="*/ 1 h 55"/>
                  <a:gd name="T2" fmla="*/ 0 w 240"/>
                  <a:gd name="T3" fmla="*/ 48 h 55"/>
                  <a:gd name="T4" fmla="*/ 240 w 240"/>
                  <a:gd name="T5" fmla="*/ 48 h 55"/>
                  <a:gd name="T6" fmla="*/ 123 w 240"/>
                  <a:gd name="T7" fmla="*/ 1 h 55"/>
                </a:gdLst>
                <a:ahLst/>
                <a:cxnLst>
                  <a:cxn ang="0">
                    <a:pos x="T0" y="T1"/>
                  </a:cxn>
                  <a:cxn ang="0">
                    <a:pos x="T2" y="T3"/>
                  </a:cxn>
                  <a:cxn ang="0">
                    <a:pos x="T4" y="T5"/>
                  </a:cxn>
                  <a:cxn ang="0">
                    <a:pos x="T6" y="T7"/>
                  </a:cxn>
                </a:cxnLst>
                <a:rect l="0" t="0" r="r" b="b"/>
                <a:pathLst>
                  <a:path w="240" h="55">
                    <a:moveTo>
                      <a:pt x="123" y="1"/>
                    </a:moveTo>
                    <a:cubicBezTo>
                      <a:pt x="81" y="2"/>
                      <a:pt x="16" y="21"/>
                      <a:pt x="0" y="48"/>
                    </a:cubicBezTo>
                    <a:cubicBezTo>
                      <a:pt x="16" y="55"/>
                      <a:pt x="221" y="55"/>
                      <a:pt x="240" y="48"/>
                    </a:cubicBezTo>
                    <a:cubicBezTo>
                      <a:pt x="224" y="11"/>
                      <a:pt x="165" y="0"/>
                      <a:pt x="123" y="1"/>
                    </a:cubicBezTo>
                    <a:close/>
                  </a:path>
                </a:pathLst>
              </a:custGeom>
              <a:solidFill>
                <a:srgbClr val="6666FF"/>
              </a:solid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4" name="Oval 279"/>
              <p:cNvSpPr>
                <a:spLocks noChangeArrowheads="1"/>
              </p:cNvSpPr>
              <p:nvPr userDrawn="1"/>
            </p:nvSpPr>
            <p:spPr bwMode="auto">
              <a:xfrm>
                <a:off x="5472" y="4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5" name="Oval 280"/>
              <p:cNvSpPr>
                <a:spLocks noChangeArrowheads="1"/>
              </p:cNvSpPr>
              <p:nvPr userDrawn="1"/>
            </p:nvSpPr>
            <p:spPr bwMode="auto">
              <a:xfrm>
                <a:off x="5472" y="430"/>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6" name="Oval 281"/>
              <p:cNvSpPr>
                <a:spLocks noChangeArrowheads="1"/>
              </p:cNvSpPr>
              <p:nvPr userDrawn="1"/>
            </p:nvSpPr>
            <p:spPr bwMode="auto">
              <a:xfrm>
                <a:off x="5472" y="814"/>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 name="Oval 282"/>
              <p:cNvSpPr>
                <a:spLocks noChangeArrowheads="1"/>
              </p:cNvSpPr>
              <p:nvPr userDrawn="1"/>
            </p:nvSpPr>
            <p:spPr bwMode="auto">
              <a:xfrm>
                <a:off x="5472" y="119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 name="Oval 283"/>
              <p:cNvSpPr>
                <a:spLocks noChangeArrowheads="1"/>
              </p:cNvSpPr>
              <p:nvPr userDrawn="1"/>
            </p:nvSpPr>
            <p:spPr bwMode="auto">
              <a:xfrm>
                <a:off x="5472" y="1582"/>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 name="Oval 284"/>
              <p:cNvSpPr>
                <a:spLocks noChangeArrowheads="1"/>
              </p:cNvSpPr>
              <p:nvPr userDrawn="1"/>
            </p:nvSpPr>
            <p:spPr bwMode="auto">
              <a:xfrm>
                <a:off x="5472" y="196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 name="Oval 285"/>
              <p:cNvSpPr>
                <a:spLocks noChangeArrowheads="1"/>
              </p:cNvSpPr>
              <p:nvPr userDrawn="1"/>
            </p:nvSpPr>
            <p:spPr bwMode="auto">
              <a:xfrm>
                <a:off x="5472" y="2350"/>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 name="Oval 286"/>
              <p:cNvSpPr>
                <a:spLocks noChangeArrowheads="1"/>
              </p:cNvSpPr>
              <p:nvPr userDrawn="1"/>
            </p:nvSpPr>
            <p:spPr bwMode="auto">
              <a:xfrm>
                <a:off x="5472" y="2734"/>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2" name="Oval 287"/>
              <p:cNvSpPr>
                <a:spLocks noChangeArrowheads="1"/>
              </p:cNvSpPr>
              <p:nvPr userDrawn="1"/>
            </p:nvSpPr>
            <p:spPr bwMode="auto">
              <a:xfrm>
                <a:off x="5472" y="3118"/>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3" name="Oval 288"/>
              <p:cNvSpPr>
                <a:spLocks noChangeArrowheads="1"/>
              </p:cNvSpPr>
              <p:nvPr userDrawn="1"/>
            </p:nvSpPr>
            <p:spPr bwMode="auto">
              <a:xfrm>
                <a:off x="5472" y="3502"/>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 name="Oval 289"/>
              <p:cNvSpPr>
                <a:spLocks noChangeArrowheads="1"/>
              </p:cNvSpPr>
              <p:nvPr userDrawn="1"/>
            </p:nvSpPr>
            <p:spPr bwMode="auto">
              <a:xfrm>
                <a:off x="5472" y="3886"/>
                <a:ext cx="288" cy="288"/>
              </a:xfrm>
              <a:prstGeom prst="ellipse">
                <a:avLst/>
              </a:prstGeom>
              <a:solidFill>
                <a:srgbClr val="6666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5" name="Freeform 290"/>
              <p:cNvSpPr>
                <a:spLocks/>
              </p:cNvSpPr>
              <p:nvPr userDrawn="1"/>
            </p:nvSpPr>
            <p:spPr bwMode="auto">
              <a:xfrm>
                <a:off x="5499" y="4265"/>
                <a:ext cx="240" cy="55"/>
              </a:xfrm>
              <a:custGeom>
                <a:avLst/>
                <a:gdLst>
                  <a:gd name="T0" fmla="*/ 123 w 240"/>
                  <a:gd name="T1" fmla="*/ 1 h 55"/>
                  <a:gd name="T2" fmla="*/ 0 w 240"/>
                  <a:gd name="T3" fmla="*/ 48 h 55"/>
                  <a:gd name="T4" fmla="*/ 240 w 240"/>
                  <a:gd name="T5" fmla="*/ 48 h 55"/>
                  <a:gd name="T6" fmla="*/ 123 w 240"/>
                  <a:gd name="T7" fmla="*/ 1 h 55"/>
                </a:gdLst>
                <a:ahLst/>
                <a:cxnLst>
                  <a:cxn ang="0">
                    <a:pos x="T0" y="T1"/>
                  </a:cxn>
                  <a:cxn ang="0">
                    <a:pos x="T2" y="T3"/>
                  </a:cxn>
                  <a:cxn ang="0">
                    <a:pos x="T4" y="T5"/>
                  </a:cxn>
                  <a:cxn ang="0">
                    <a:pos x="T6" y="T7"/>
                  </a:cxn>
                </a:cxnLst>
                <a:rect l="0" t="0" r="r" b="b"/>
                <a:pathLst>
                  <a:path w="240" h="55">
                    <a:moveTo>
                      <a:pt x="123" y="1"/>
                    </a:moveTo>
                    <a:cubicBezTo>
                      <a:pt x="81" y="2"/>
                      <a:pt x="16" y="21"/>
                      <a:pt x="0" y="48"/>
                    </a:cubicBezTo>
                    <a:cubicBezTo>
                      <a:pt x="16" y="55"/>
                      <a:pt x="221" y="55"/>
                      <a:pt x="240" y="48"/>
                    </a:cubicBezTo>
                    <a:cubicBezTo>
                      <a:pt x="224" y="11"/>
                      <a:pt x="165" y="0"/>
                      <a:pt x="123" y="1"/>
                    </a:cubicBezTo>
                    <a:close/>
                  </a:path>
                </a:pathLst>
              </a:custGeom>
              <a:solidFill>
                <a:srgbClr val="6666FF"/>
              </a:solid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grpSp>
        <p:nvGrpSpPr>
          <p:cNvPr id="190" name="Group 204"/>
          <p:cNvGrpSpPr>
            <a:grpSpLocks/>
          </p:cNvGrpSpPr>
          <p:nvPr userDrawn="1"/>
        </p:nvGrpSpPr>
        <p:grpSpPr bwMode="auto">
          <a:xfrm>
            <a:off x="1219200" y="-38100"/>
            <a:ext cx="6705600" cy="6754813"/>
            <a:chOff x="1219200" y="-38100"/>
            <a:chExt cx="6705600" cy="6754813"/>
          </a:xfrm>
        </p:grpSpPr>
        <p:sp>
          <p:nvSpPr>
            <p:cNvPr id="191" name="Freeform 92"/>
            <p:cNvSpPr>
              <a:spLocks/>
            </p:cNvSpPr>
            <p:nvPr userDrawn="1"/>
          </p:nvSpPr>
          <p:spPr bwMode="auto">
            <a:xfrm>
              <a:off x="1219200" y="-34925"/>
              <a:ext cx="3373438" cy="6751638"/>
            </a:xfrm>
            <a:custGeom>
              <a:avLst/>
              <a:gdLst>
                <a:gd name="T0" fmla="*/ 2147483647 w 2125"/>
                <a:gd name="T1" fmla="*/ 2147483647 h 4253"/>
                <a:gd name="T2" fmla="*/ 2147483647 w 2125"/>
                <a:gd name="T3" fmla="*/ 2147483647 h 4253"/>
                <a:gd name="T4" fmla="*/ 2147483647 w 2125"/>
                <a:gd name="T5" fmla="*/ 2147483647 h 4253"/>
                <a:gd name="T6" fmla="*/ 2147483647 w 2125"/>
                <a:gd name="T7" fmla="*/ 2147483647 h 4253"/>
                <a:gd name="T8" fmla="*/ 2147483647 w 2125"/>
                <a:gd name="T9" fmla="*/ 2147483647 h 4253"/>
                <a:gd name="T10" fmla="*/ 2147483647 w 2125"/>
                <a:gd name="T11" fmla="*/ 2147483647 h 4253"/>
                <a:gd name="T12" fmla="*/ 2147483647 w 2125"/>
                <a:gd name="T13" fmla="*/ 2147483647 h 4253"/>
                <a:gd name="T14" fmla="*/ 2147483647 w 2125"/>
                <a:gd name="T15" fmla="*/ 2147483647 h 4253"/>
                <a:gd name="T16" fmla="*/ 2147483647 w 2125"/>
                <a:gd name="T17" fmla="*/ 2147483647 h 4253"/>
                <a:gd name="T18" fmla="*/ 2147483647 w 2125"/>
                <a:gd name="T19" fmla="*/ 2147483647 h 4253"/>
                <a:gd name="T20" fmla="*/ 2147483647 w 2125"/>
                <a:gd name="T21" fmla="*/ 2147483647 h 4253"/>
                <a:gd name="T22" fmla="*/ 2147483647 w 2125"/>
                <a:gd name="T23" fmla="*/ 2147483647 h 4253"/>
                <a:gd name="T24" fmla="*/ 2147483647 w 2125"/>
                <a:gd name="T25" fmla="*/ 2147483647 h 4253"/>
                <a:gd name="T26" fmla="*/ 2147483647 w 2125"/>
                <a:gd name="T27" fmla="*/ 2147483647 h 4253"/>
                <a:gd name="T28" fmla="*/ 2147483647 w 2125"/>
                <a:gd name="T29" fmla="*/ 2147483647 h 4253"/>
                <a:gd name="T30" fmla="*/ 2147483647 w 2125"/>
                <a:gd name="T31" fmla="*/ 2147483647 h 42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25" h="4253">
                  <a:moveTo>
                    <a:pt x="2125" y="70"/>
                  </a:moveTo>
                  <a:cubicBezTo>
                    <a:pt x="2042" y="74"/>
                    <a:pt x="1810" y="83"/>
                    <a:pt x="1628" y="101"/>
                  </a:cubicBezTo>
                  <a:cubicBezTo>
                    <a:pt x="1446" y="119"/>
                    <a:pt x="1281" y="176"/>
                    <a:pt x="1032" y="177"/>
                  </a:cubicBezTo>
                  <a:cubicBezTo>
                    <a:pt x="783" y="178"/>
                    <a:pt x="272" y="0"/>
                    <a:pt x="136" y="107"/>
                  </a:cubicBezTo>
                  <a:cubicBezTo>
                    <a:pt x="0" y="214"/>
                    <a:pt x="197" y="622"/>
                    <a:pt x="216" y="817"/>
                  </a:cubicBezTo>
                  <a:cubicBezTo>
                    <a:pt x="235" y="1012"/>
                    <a:pt x="257" y="1123"/>
                    <a:pt x="248" y="1275"/>
                  </a:cubicBezTo>
                  <a:cubicBezTo>
                    <a:pt x="239" y="1427"/>
                    <a:pt x="165" y="1578"/>
                    <a:pt x="162" y="1729"/>
                  </a:cubicBezTo>
                  <a:cubicBezTo>
                    <a:pt x="159" y="1880"/>
                    <a:pt x="237" y="2023"/>
                    <a:pt x="232" y="2182"/>
                  </a:cubicBezTo>
                  <a:cubicBezTo>
                    <a:pt x="227" y="2341"/>
                    <a:pt x="132" y="2530"/>
                    <a:pt x="130" y="2683"/>
                  </a:cubicBezTo>
                  <a:cubicBezTo>
                    <a:pt x="128" y="2836"/>
                    <a:pt x="220" y="2959"/>
                    <a:pt x="221" y="3099"/>
                  </a:cubicBezTo>
                  <a:cubicBezTo>
                    <a:pt x="222" y="3239"/>
                    <a:pt x="150" y="3350"/>
                    <a:pt x="136" y="3521"/>
                  </a:cubicBezTo>
                  <a:cubicBezTo>
                    <a:pt x="122" y="3692"/>
                    <a:pt x="55" y="4028"/>
                    <a:pt x="136" y="4124"/>
                  </a:cubicBezTo>
                  <a:cubicBezTo>
                    <a:pt x="217" y="4220"/>
                    <a:pt x="475" y="4090"/>
                    <a:pt x="621" y="4097"/>
                  </a:cubicBezTo>
                  <a:cubicBezTo>
                    <a:pt x="767" y="4104"/>
                    <a:pt x="862" y="4138"/>
                    <a:pt x="1015" y="4164"/>
                  </a:cubicBezTo>
                  <a:cubicBezTo>
                    <a:pt x="1168" y="4190"/>
                    <a:pt x="1353" y="4253"/>
                    <a:pt x="1538" y="4251"/>
                  </a:cubicBezTo>
                  <a:cubicBezTo>
                    <a:pt x="1723" y="4249"/>
                    <a:pt x="2003" y="4171"/>
                    <a:pt x="2125" y="4150"/>
                  </a:cubicBezTo>
                </a:path>
              </a:pathLst>
            </a:custGeom>
            <a:solidFill>
              <a:srgbClr val="FFCC66"/>
            </a:solidFill>
            <a:ln w="38100">
              <a:solidFill>
                <a:schemeClr val="tx1"/>
              </a:solidFill>
              <a:round/>
              <a:headEnd/>
              <a:tailEnd/>
            </a:ln>
          </p:spPr>
          <p:txBody>
            <a:bodyPr wrap="none" anchor="ctr"/>
            <a:lstStyle/>
            <a:p>
              <a:endParaRPr lang="en-US"/>
            </a:p>
          </p:txBody>
        </p:sp>
        <p:sp>
          <p:nvSpPr>
            <p:cNvPr id="192" name="Freeform 293"/>
            <p:cNvSpPr>
              <a:spLocks/>
            </p:cNvSpPr>
            <p:nvPr userDrawn="1"/>
          </p:nvSpPr>
          <p:spPr bwMode="auto">
            <a:xfrm flipH="1">
              <a:off x="4551362" y="-38100"/>
              <a:ext cx="3373438" cy="6751638"/>
            </a:xfrm>
            <a:custGeom>
              <a:avLst/>
              <a:gdLst>
                <a:gd name="T0" fmla="*/ 2147483647 w 2125"/>
                <a:gd name="T1" fmla="*/ 2147483647 h 4253"/>
                <a:gd name="T2" fmla="*/ 2147483647 w 2125"/>
                <a:gd name="T3" fmla="*/ 2147483647 h 4253"/>
                <a:gd name="T4" fmla="*/ 2147483647 w 2125"/>
                <a:gd name="T5" fmla="*/ 2147483647 h 4253"/>
                <a:gd name="T6" fmla="*/ 2147483647 w 2125"/>
                <a:gd name="T7" fmla="*/ 2147483647 h 4253"/>
                <a:gd name="T8" fmla="*/ 2147483647 w 2125"/>
                <a:gd name="T9" fmla="*/ 2147483647 h 4253"/>
                <a:gd name="T10" fmla="*/ 2147483647 w 2125"/>
                <a:gd name="T11" fmla="*/ 2147483647 h 4253"/>
                <a:gd name="T12" fmla="*/ 2147483647 w 2125"/>
                <a:gd name="T13" fmla="*/ 2147483647 h 4253"/>
                <a:gd name="T14" fmla="*/ 2147483647 w 2125"/>
                <a:gd name="T15" fmla="*/ 2147483647 h 4253"/>
                <a:gd name="T16" fmla="*/ 2147483647 w 2125"/>
                <a:gd name="T17" fmla="*/ 2147483647 h 4253"/>
                <a:gd name="T18" fmla="*/ 2147483647 w 2125"/>
                <a:gd name="T19" fmla="*/ 2147483647 h 4253"/>
                <a:gd name="T20" fmla="*/ 2147483647 w 2125"/>
                <a:gd name="T21" fmla="*/ 2147483647 h 4253"/>
                <a:gd name="T22" fmla="*/ 2147483647 w 2125"/>
                <a:gd name="T23" fmla="*/ 2147483647 h 4253"/>
                <a:gd name="T24" fmla="*/ 2147483647 w 2125"/>
                <a:gd name="T25" fmla="*/ 2147483647 h 4253"/>
                <a:gd name="T26" fmla="*/ 2147483647 w 2125"/>
                <a:gd name="T27" fmla="*/ 2147483647 h 4253"/>
                <a:gd name="T28" fmla="*/ 2147483647 w 2125"/>
                <a:gd name="T29" fmla="*/ 2147483647 h 4253"/>
                <a:gd name="T30" fmla="*/ 2147483647 w 2125"/>
                <a:gd name="T31" fmla="*/ 2147483647 h 42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25" h="4253">
                  <a:moveTo>
                    <a:pt x="2125" y="70"/>
                  </a:moveTo>
                  <a:cubicBezTo>
                    <a:pt x="2042" y="74"/>
                    <a:pt x="1810" y="83"/>
                    <a:pt x="1628" y="101"/>
                  </a:cubicBezTo>
                  <a:cubicBezTo>
                    <a:pt x="1446" y="119"/>
                    <a:pt x="1281" y="176"/>
                    <a:pt x="1032" y="177"/>
                  </a:cubicBezTo>
                  <a:cubicBezTo>
                    <a:pt x="783" y="178"/>
                    <a:pt x="272" y="0"/>
                    <a:pt x="136" y="107"/>
                  </a:cubicBezTo>
                  <a:cubicBezTo>
                    <a:pt x="0" y="214"/>
                    <a:pt x="197" y="622"/>
                    <a:pt x="216" y="817"/>
                  </a:cubicBezTo>
                  <a:cubicBezTo>
                    <a:pt x="235" y="1012"/>
                    <a:pt x="257" y="1123"/>
                    <a:pt x="248" y="1275"/>
                  </a:cubicBezTo>
                  <a:cubicBezTo>
                    <a:pt x="239" y="1427"/>
                    <a:pt x="165" y="1578"/>
                    <a:pt x="162" y="1729"/>
                  </a:cubicBezTo>
                  <a:cubicBezTo>
                    <a:pt x="159" y="1880"/>
                    <a:pt x="237" y="2023"/>
                    <a:pt x="232" y="2182"/>
                  </a:cubicBezTo>
                  <a:cubicBezTo>
                    <a:pt x="227" y="2341"/>
                    <a:pt x="132" y="2530"/>
                    <a:pt x="130" y="2683"/>
                  </a:cubicBezTo>
                  <a:cubicBezTo>
                    <a:pt x="128" y="2836"/>
                    <a:pt x="220" y="2959"/>
                    <a:pt x="221" y="3099"/>
                  </a:cubicBezTo>
                  <a:cubicBezTo>
                    <a:pt x="222" y="3239"/>
                    <a:pt x="150" y="3350"/>
                    <a:pt x="136" y="3521"/>
                  </a:cubicBezTo>
                  <a:cubicBezTo>
                    <a:pt x="122" y="3692"/>
                    <a:pt x="55" y="4028"/>
                    <a:pt x="136" y="4124"/>
                  </a:cubicBezTo>
                  <a:cubicBezTo>
                    <a:pt x="217" y="4220"/>
                    <a:pt x="475" y="4090"/>
                    <a:pt x="621" y="4097"/>
                  </a:cubicBezTo>
                  <a:cubicBezTo>
                    <a:pt x="767" y="4104"/>
                    <a:pt x="862" y="4138"/>
                    <a:pt x="1015" y="4164"/>
                  </a:cubicBezTo>
                  <a:cubicBezTo>
                    <a:pt x="1168" y="4190"/>
                    <a:pt x="1353" y="4253"/>
                    <a:pt x="1538" y="4251"/>
                  </a:cubicBezTo>
                  <a:cubicBezTo>
                    <a:pt x="1723" y="4249"/>
                    <a:pt x="2003" y="4171"/>
                    <a:pt x="2125" y="4150"/>
                  </a:cubicBezTo>
                </a:path>
              </a:pathLst>
            </a:custGeom>
            <a:solidFill>
              <a:srgbClr val="FFCC66"/>
            </a:solidFill>
            <a:ln w="38100">
              <a:solidFill>
                <a:schemeClr val="tx1"/>
              </a:solidFill>
              <a:round/>
              <a:headEnd/>
              <a:tailEnd/>
            </a:ln>
          </p:spPr>
          <p:txBody>
            <a:bodyPr wrap="none" anchor="ctr"/>
            <a:lstStyle/>
            <a:p>
              <a:endParaRPr lang="en-US"/>
            </a:p>
          </p:txBody>
        </p:sp>
      </p:grpSp>
      <p:grpSp>
        <p:nvGrpSpPr>
          <p:cNvPr id="193" name="Group 201"/>
          <p:cNvGrpSpPr>
            <a:grpSpLocks/>
          </p:cNvGrpSpPr>
          <p:nvPr userDrawn="1"/>
        </p:nvGrpSpPr>
        <p:grpSpPr bwMode="auto">
          <a:xfrm>
            <a:off x="1368425" y="119063"/>
            <a:ext cx="6389688" cy="6416675"/>
            <a:chOff x="1368425" y="119063"/>
            <a:chExt cx="6389688" cy="6416675"/>
          </a:xfrm>
        </p:grpSpPr>
        <p:sp>
          <p:nvSpPr>
            <p:cNvPr id="194" name="Freeform 296"/>
            <p:cNvSpPr>
              <a:spLocks/>
            </p:cNvSpPr>
            <p:nvPr userDrawn="1"/>
          </p:nvSpPr>
          <p:spPr bwMode="auto">
            <a:xfrm>
              <a:off x="1368425" y="122079"/>
              <a:ext cx="3203575" cy="6413659"/>
            </a:xfrm>
            <a:custGeom>
              <a:avLst/>
              <a:gdLst>
                <a:gd name="T0" fmla="*/ 2147483647 w 2125"/>
                <a:gd name="T1" fmla="*/ 2147483647 h 4253"/>
                <a:gd name="T2" fmla="*/ 2147483647 w 2125"/>
                <a:gd name="T3" fmla="*/ 2147483647 h 4253"/>
                <a:gd name="T4" fmla="*/ 2147483647 w 2125"/>
                <a:gd name="T5" fmla="*/ 2147483647 h 4253"/>
                <a:gd name="T6" fmla="*/ 2147483647 w 2125"/>
                <a:gd name="T7" fmla="*/ 2147483647 h 4253"/>
                <a:gd name="T8" fmla="*/ 2147483647 w 2125"/>
                <a:gd name="T9" fmla="*/ 2147483647 h 4253"/>
                <a:gd name="T10" fmla="*/ 2147483647 w 2125"/>
                <a:gd name="T11" fmla="*/ 2147483647 h 4253"/>
                <a:gd name="T12" fmla="*/ 2147483647 w 2125"/>
                <a:gd name="T13" fmla="*/ 2147483647 h 4253"/>
                <a:gd name="T14" fmla="*/ 2147483647 w 2125"/>
                <a:gd name="T15" fmla="*/ 2147483647 h 4253"/>
                <a:gd name="T16" fmla="*/ 2147483647 w 2125"/>
                <a:gd name="T17" fmla="*/ 2147483647 h 4253"/>
                <a:gd name="T18" fmla="*/ 2147483647 w 2125"/>
                <a:gd name="T19" fmla="*/ 2147483647 h 4253"/>
                <a:gd name="T20" fmla="*/ 2147483647 w 2125"/>
                <a:gd name="T21" fmla="*/ 2147483647 h 4253"/>
                <a:gd name="T22" fmla="*/ 2147483647 w 2125"/>
                <a:gd name="T23" fmla="*/ 2147483647 h 4253"/>
                <a:gd name="T24" fmla="*/ 2147483647 w 2125"/>
                <a:gd name="T25" fmla="*/ 2147483647 h 4253"/>
                <a:gd name="T26" fmla="*/ 2147483647 w 2125"/>
                <a:gd name="T27" fmla="*/ 2147483647 h 4253"/>
                <a:gd name="T28" fmla="*/ 2147483647 w 2125"/>
                <a:gd name="T29" fmla="*/ 2147483647 h 4253"/>
                <a:gd name="T30" fmla="*/ 2147483647 w 2125"/>
                <a:gd name="T31" fmla="*/ 2147483647 h 42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25" h="4253">
                  <a:moveTo>
                    <a:pt x="2125" y="70"/>
                  </a:moveTo>
                  <a:cubicBezTo>
                    <a:pt x="2042" y="74"/>
                    <a:pt x="1810" y="83"/>
                    <a:pt x="1628" y="101"/>
                  </a:cubicBezTo>
                  <a:cubicBezTo>
                    <a:pt x="1446" y="119"/>
                    <a:pt x="1281" y="176"/>
                    <a:pt x="1032" y="177"/>
                  </a:cubicBezTo>
                  <a:cubicBezTo>
                    <a:pt x="783" y="178"/>
                    <a:pt x="272" y="0"/>
                    <a:pt x="136" y="107"/>
                  </a:cubicBezTo>
                  <a:cubicBezTo>
                    <a:pt x="0" y="214"/>
                    <a:pt x="197" y="622"/>
                    <a:pt x="216" y="817"/>
                  </a:cubicBezTo>
                  <a:cubicBezTo>
                    <a:pt x="235" y="1012"/>
                    <a:pt x="257" y="1123"/>
                    <a:pt x="248" y="1275"/>
                  </a:cubicBezTo>
                  <a:cubicBezTo>
                    <a:pt x="239" y="1427"/>
                    <a:pt x="165" y="1578"/>
                    <a:pt x="162" y="1729"/>
                  </a:cubicBezTo>
                  <a:cubicBezTo>
                    <a:pt x="159" y="1880"/>
                    <a:pt x="237" y="2023"/>
                    <a:pt x="232" y="2182"/>
                  </a:cubicBezTo>
                  <a:cubicBezTo>
                    <a:pt x="227" y="2341"/>
                    <a:pt x="132" y="2530"/>
                    <a:pt x="130" y="2683"/>
                  </a:cubicBezTo>
                  <a:cubicBezTo>
                    <a:pt x="128" y="2836"/>
                    <a:pt x="220" y="2959"/>
                    <a:pt x="221" y="3099"/>
                  </a:cubicBezTo>
                  <a:cubicBezTo>
                    <a:pt x="222" y="3239"/>
                    <a:pt x="150" y="3350"/>
                    <a:pt x="136" y="3521"/>
                  </a:cubicBezTo>
                  <a:cubicBezTo>
                    <a:pt x="122" y="3692"/>
                    <a:pt x="55" y="4028"/>
                    <a:pt x="136" y="4124"/>
                  </a:cubicBezTo>
                  <a:cubicBezTo>
                    <a:pt x="217" y="4220"/>
                    <a:pt x="475" y="4090"/>
                    <a:pt x="621" y="4097"/>
                  </a:cubicBezTo>
                  <a:cubicBezTo>
                    <a:pt x="767" y="4104"/>
                    <a:pt x="862" y="4138"/>
                    <a:pt x="1015" y="4164"/>
                  </a:cubicBezTo>
                  <a:cubicBezTo>
                    <a:pt x="1168" y="4190"/>
                    <a:pt x="1353" y="4253"/>
                    <a:pt x="1538" y="4251"/>
                  </a:cubicBezTo>
                  <a:cubicBezTo>
                    <a:pt x="1723" y="4249"/>
                    <a:pt x="2003" y="4171"/>
                    <a:pt x="2125" y="4150"/>
                  </a:cubicBezTo>
                </a:path>
              </a:pathLst>
            </a:custGeom>
            <a:solidFill>
              <a:srgbClr val="FFFFFF"/>
            </a:solidFill>
            <a:ln w="38100">
              <a:solidFill>
                <a:schemeClr val="tx1"/>
              </a:solidFill>
              <a:round/>
              <a:headEnd/>
              <a:tailEnd/>
            </a:ln>
          </p:spPr>
          <p:txBody>
            <a:bodyPr wrap="none" anchor="ctr"/>
            <a:lstStyle/>
            <a:p>
              <a:endParaRPr lang="en-US"/>
            </a:p>
          </p:txBody>
        </p:sp>
        <p:sp>
          <p:nvSpPr>
            <p:cNvPr id="195" name="Freeform 297"/>
            <p:cNvSpPr>
              <a:spLocks/>
            </p:cNvSpPr>
            <p:nvPr userDrawn="1"/>
          </p:nvSpPr>
          <p:spPr bwMode="auto">
            <a:xfrm flipH="1">
              <a:off x="4554538" y="119063"/>
              <a:ext cx="3203575" cy="6413659"/>
            </a:xfrm>
            <a:custGeom>
              <a:avLst/>
              <a:gdLst>
                <a:gd name="T0" fmla="*/ 2147483647 w 2125"/>
                <a:gd name="T1" fmla="*/ 2147483647 h 4253"/>
                <a:gd name="T2" fmla="*/ 2147483647 w 2125"/>
                <a:gd name="T3" fmla="*/ 2147483647 h 4253"/>
                <a:gd name="T4" fmla="*/ 2147483647 w 2125"/>
                <a:gd name="T5" fmla="*/ 2147483647 h 4253"/>
                <a:gd name="T6" fmla="*/ 2147483647 w 2125"/>
                <a:gd name="T7" fmla="*/ 2147483647 h 4253"/>
                <a:gd name="T8" fmla="*/ 2147483647 w 2125"/>
                <a:gd name="T9" fmla="*/ 2147483647 h 4253"/>
                <a:gd name="T10" fmla="*/ 2147483647 w 2125"/>
                <a:gd name="T11" fmla="*/ 2147483647 h 4253"/>
                <a:gd name="T12" fmla="*/ 2147483647 w 2125"/>
                <a:gd name="T13" fmla="*/ 2147483647 h 4253"/>
                <a:gd name="T14" fmla="*/ 2147483647 w 2125"/>
                <a:gd name="T15" fmla="*/ 2147483647 h 4253"/>
                <a:gd name="T16" fmla="*/ 2147483647 w 2125"/>
                <a:gd name="T17" fmla="*/ 2147483647 h 4253"/>
                <a:gd name="T18" fmla="*/ 2147483647 w 2125"/>
                <a:gd name="T19" fmla="*/ 2147483647 h 4253"/>
                <a:gd name="T20" fmla="*/ 2147483647 w 2125"/>
                <a:gd name="T21" fmla="*/ 2147483647 h 4253"/>
                <a:gd name="T22" fmla="*/ 2147483647 w 2125"/>
                <a:gd name="T23" fmla="*/ 2147483647 h 4253"/>
                <a:gd name="T24" fmla="*/ 2147483647 w 2125"/>
                <a:gd name="T25" fmla="*/ 2147483647 h 4253"/>
                <a:gd name="T26" fmla="*/ 2147483647 w 2125"/>
                <a:gd name="T27" fmla="*/ 2147483647 h 4253"/>
                <a:gd name="T28" fmla="*/ 2147483647 w 2125"/>
                <a:gd name="T29" fmla="*/ 2147483647 h 4253"/>
                <a:gd name="T30" fmla="*/ 2147483647 w 2125"/>
                <a:gd name="T31" fmla="*/ 2147483647 h 42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25" h="4253">
                  <a:moveTo>
                    <a:pt x="2125" y="70"/>
                  </a:moveTo>
                  <a:cubicBezTo>
                    <a:pt x="2042" y="74"/>
                    <a:pt x="1810" y="83"/>
                    <a:pt x="1628" y="101"/>
                  </a:cubicBezTo>
                  <a:cubicBezTo>
                    <a:pt x="1446" y="119"/>
                    <a:pt x="1281" y="176"/>
                    <a:pt x="1032" y="177"/>
                  </a:cubicBezTo>
                  <a:cubicBezTo>
                    <a:pt x="783" y="178"/>
                    <a:pt x="272" y="0"/>
                    <a:pt x="136" y="107"/>
                  </a:cubicBezTo>
                  <a:cubicBezTo>
                    <a:pt x="0" y="214"/>
                    <a:pt x="197" y="622"/>
                    <a:pt x="216" y="817"/>
                  </a:cubicBezTo>
                  <a:cubicBezTo>
                    <a:pt x="235" y="1012"/>
                    <a:pt x="257" y="1123"/>
                    <a:pt x="248" y="1275"/>
                  </a:cubicBezTo>
                  <a:cubicBezTo>
                    <a:pt x="239" y="1427"/>
                    <a:pt x="165" y="1578"/>
                    <a:pt x="162" y="1729"/>
                  </a:cubicBezTo>
                  <a:cubicBezTo>
                    <a:pt x="159" y="1880"/>
                    <a:pt x="237" y="2023"/>
                    <a:pt x="232" y="2182"/>
                  </a:cubicBezTo>
                  <a:cubicBezTo>
                    <a:pt x="227" y="2341"/>
                    <a:pt x="132" y="2530"/>
                    <a:pt x="130" y="2683"/>
                  </a:cubicBezTo>
                  <a:cubicBezTo>
                    <a:pt x="128" y="2836"/>
                    <a:pt x="220" y="2959"/>
                    <a:pt x="221" y="3099"/>
                  </a:cubicBezTo>
                  <a:cubicBezTo>
                    <a:pt x="222" y="3239"/>
                    <a:pt x="150" y="3350"/>
                    <a:pt x="136" y="3521"/>
                  </a:cubicBezTo>
                  <a:cubicBezTo>
                    <a:pt x="122" y="3692"/>
                    <a:pt x="55" y="4028"/>
                    <a:pt x="136" y="4124"/>
                  </a:cubicBezTo>
                  <a:cubicBezTo>
                    <a:pt x="217" y="4220"/>
                    <a:pt x="475" y="4090"/>
                    <a:pt x="621" y="4097"/>
                  </a:cubicBezTo>
                  <a:cubicBezTo>
                    <a:pt x="767" y="4104"/>
                    <a:pt x="862" y="4138"/>
                    <a:pt x="1015" y="4164"/>
                  </a:cubicBezTo>
                  <a:cubicBezTo>
                    <a:pt x="1168" y="4190"/>
                    <a:pt x="1353" y="4253"/>
                    <a:pt x="1538" y="4251"/>
                  </a:cubicBezTo>
                  <a:cubicBezTo>
                    <a:pt x="1723" y="4249"/>
                    <a:pt x="2003" y="4171"/>
                    <a:pt x="2125" y="4150"/>
                  </a:cubicBezTo>
                </a:path>
              </a:pathLst>
            </a:custGeom>
            <a:solidFill>
              <a:srgbClr val="FFFFFF"/>
            </a:solidFill>
            <a:ln w="38100">
              <a:solidFill>
                <a:schemeClr val="tx1"/>
              </a:solidFill>
              <a:round/>
              <a:headEnd/>
              <a:tailEnd/>
            </a:ln>
          </p:spPr>
          <p:txBody>
            <a:bodyPr wrap="none" anchor="ctr"/>
            <a:lstStyle/>
            <a:p>
              <a:endParaRPr lang="en-US"/>
            </a:p>
          </p:txBody>
        </p:sp>
      </p:grpSp>
      <p:sp>
        <p:nvSpPr>
          <p:cNvPr id="196" name="WordArt 97"/>
          <p:cNvSpPr>
            <a:spLocks noChangeAspect="1" noChangeArrowheads="1" noChangeShapeType="1" noTextEdit="1"/>
          </p:cNvSpPr>
          <p:nvPr userDrawn="1"/>
        </p:nvSpPr>
        <p:spPr bwMode="auto">
          <a:xfrm>
            <a:off x="1828800" y="533400"/>
            <a:ext cx="5410200" cy="1219200"/>
          </a:xfrm>
          <a:prstGeom prst="rect">
            <a:avLst/>
          </a:prstGeom>
        </p:spPr>
        <p:txBody>
          <a:bodyPr wrap="none" fromWordArt="1">
            <a:prstTxWarp prst="textPlain">
              <a:avLst>
                <a:gd name="adj" fmla="val 50000"/>
              </a:avLst>
            </a:prstTxWarp>
          </a:bodyPr>
          <a:lstStyle/>
          <a:p>
            <a:r>
              <a:rPr lang="en-US" sz="4400" kern="10">
                <a:ln w="12700">
                  <a:solidFill>
                    <a:srgbClr val="000000"/>
                  </a:solidFill>
                  <a:round/>
                  <a:headEnd/>
                  <a:tailEnd/>
                </a:ln>
                <a:solidFill>
                  <a:srgbClr val="6666FF">
                    <a:alpha val="98822"/>
                  </a:srgbClr>
                </a:solidFill>
                <a:effectLst>
                  <a:outerShdw blurRad="50800" algn="ctr" rotWithShape="0">
                    <a:srgbClr val="6666FF"/>
                  </a:outerShdw>
                </a:effectLst>
                <a:latin typeface="Comic Sans MS"/>
                <a:ea typeface="Comic Sans MS"/>
                <a:cs typeface="Comic Sans MS"/>
              </a:rPr>
              <a:t>The Federal Reserve</a:t>
            </a:r>
          </a:p>
        </p:txBody>
      </p:sp>
      <p:sp>
        <p:nvSpPr>
          <p:cNvPr id="197" name="WordArt 99"/>
          <p:cNvSpPr>
            <a:spLocks noChangeArrowheads="1" noChangeShapeType="1" noTextEdit="1"/>
          </p:cNvSpPr>
          <p:nvPr userDrawn="1"/>
        </p:nvSpPr>
        <p:spPr bwMode="auto">
          <a:xfrm>
            <a:off x="1981200" y="4572000"/>
            <a:ext cx="5105400" cy="990600"/>
          </a:xfrm>
          <a:prstGeom prst="rect">
            <a:avLst/>
          </a:prstGeom>
        </p:spPr>
        <p:txBody>
          <a:bodyPr wrap="none" fromWordArt="1">
            <a:prstTxWarp prst="textPlain">
              <a:avLst>
                <a:gd name="adj" fmla="val 50000"/>
              </a:avLst>
            </a:prstTxWarp>
          </a:bodyPr>
          <a:lstStyle/>
          <a:p>
            <a:r>
              <a:rPr lang="en-US" sz="4000" b="1" kern="10">
                <a:ln w="12700">
                  <a:solidFill>
                    <a:srgbClr val="000000"/>
                  </a:solidFill>
                  <a:round/>
                  <a:headEnd/>
                  <a:tailEnd/>
                </a:ln>
                <a:solidFill>
                  <a:srgbClr val="FFCC66"/>
                </a:solidFill>
                <a:latin typeface="Comic Sans MS"/>
                <a:ea typeface="Comic Sans MS"/>
                <a:cs typeface="Comic Sans MS"/>
              </a:rPr>
              <a:t>A Complete Lesson Plan</a:t>
            </a:r>
          </a:p>
          <a:p>
            <a:r>
              <a:rPr lang="en-US" sz="4000" b="1" kern="10">
                <a:ln w="12700">
                  <a:solidFill>
                    <a:srgbClr val="000000"/>
                  </a:solidFill>
                  <a:round/>
                  <a:headEnd/>
                  <a:tailEnd/>
                </a:ln>
                <a:solidFill>
                  <a:srgbClr val="FFCC66"/>
                </a:solidFill>
                <a:latin typeface="Comic Sans MS"/>
                <a:ea typeface="Comic Sans MS"/>
                <a:cs typeface="Comic Sans MS"/>
              </a:rPr>
              <a:t>by Nick Samsal</a:t>
            </a:r>
          </a:p>
        </p:txBody>
      </p:sp>
      <p:sp>
        <p:nvSpPr>
          <p:cNvPr id="198" name="Rectangle 12"/>
          <p:cNvSpPr>
            <a:spLocks noChangeArrowheads="1"/>
          </p:cNvSpPr>
          <p:nvPr userDrawn="1"/>
        </p:nvSpPr>
        <p:spPr bwMode="auto">
          <a:xfrm>
            <a:off x="5829300" y="395288"/>
            <a:ext cx="1798638" cy="214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800"/>
              <a:t>THE FINANCIAL SECTOR - 9.5.0.1</a:t>
            </a:r>
          </a:p>
        </p:txBody>
      </p:sp>
      <p:sp>
        <p:nvSpPr>
          <p:cNvPr id="199" name="Rectangle 16"/>
          <p:cNvSpPr>
            <a:spLocks noChangeArrowheads="1"/>
          </p:cNvSpPr>
          <p:nvPr userDrawn="1"/>
        </p:nvSpPr>
        <p:spPr bwMode="auto">
          <a:xfrm>
            <a:off x="3733800" y="6172200"/>
            <a:ext cx="1600200" cy="21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800"/>
              <a:t>Copyright © 2014 N.S.</a:t>
            </a:r>
          </a:p>
        </p:txBody>
      </p:sp>
      <p:pic>
        <p:nvPicPr>
          <p:cNvPr id="200" name="Picture 304" descr="Untitled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7400" y="2089150"/>
            <a:ext cx="49530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 name="Bevel 215">
            <a:hlinkClick r:id="rId3" action="ppaction://hlinksldjump"/>
          </p:cNvPr>
          <p:cNvSpPr>
            <a:spLocks noChangeArrowheads="1"/>
          </p:cNvSpPr>
          <p:nvPr userDrawn="1"/>
        </p:nvSpPr>
        <p:spPr bwMode="auto">
          <a:xfrm>
            <a:off x="4114800" y="5638800"/>
            <a:ext cx="838200" cy="5334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600" b="1">
                <a:solidFill>
                  <a:srgbClr val="000000"/>
                </a:solidFill>
                <a:latin typeface="Comic Sans MS" charset="0"/>
                <a:cs typeface="Comic Sans MS" charset="0"/>
              </a:rPr>
              <a:t>Begin</a:t>
            </a:r>
          </a:p>
        </p:txBody>
      </p:sp>
      <p:sp>
        <p:nvSpPr>
          <p:cNvPr id="202" name="Bevel 216">
            <a:hlinkClick r:id="rId4" action="ppaction://hlinksldjump"/>
          </p:cNvPr>
          <p:cNvSpPr>
            <a:spLocks noChangeArrowheads="1"/>
          </p:cNvSpPr>
          <p:nvPr userDrawn="1"/>
        </p:nvSpPr>
        <p:spPr bwMode="auto">
          <a:xfrm>
            <a:off x="2971800" y="5867400"/>
            <a:ext cx="990600" cy="304800"/>
          </a:xfrm>
          <a:prstGeom prst="bevel">
            <a:avLst>
              <a:gd name="adj" fmla="val 12500"/>
            </a:avLst>
          </a:prstGeom>
          <a:solidFill>
            <a:schemeClr val="accent2"/>
          </a:solidFill>
          <a:ln w="9525">
            <a:solidFill>
              <a:schemeClr val="accent2"/>
            </a:solidFill>
            <a:miter lim="800000"/>
            <a:headEnd/>
            <a:tailEnd/>
          </a:ln>
        </p:spPr>
        <p:txBody>
          <a:bodyPr wrap="none" anchor="ctr"/>
          <a:lstStyle/>
          <a:p>
            <a:r>
              <a:rPr lang="en-US" sz="800">
                <a:solidFill>
                  <a:srgbClr val="000000"/>
                </a:solidFill>
                <a:latin typeface="Comic Sans MS" charset="0"/>
                <a:cs typeface="Comic Sans MS" charset="0"/>
              </a:rPr>
              <a:t>Table of Contents</a:t>
            </a:r>
          </a:p>
        </p:txBody>
      </p:sp>
      <p:sp>
        <p:nvSpPr>
          <p:cNvPr id="203" name="Bevel 217">
            <a:hlinkClick r:id="" action="ppaction://hlinkshowjump?jump=endshow"/>
          </p:cNvPr>
          <p:cNvSpPr>
            <a:spLocks noChangeArrowheads="1"/>
          </p:cNvSpPr>
          <p:nvPr userDrawn="1"/>
        </p:nvSpPr>
        <p:spPr bwMode="auto">
          <a:xfrm>
            <a:off x="5105400" y="5867400"/>
            <a:ext cx="990600" cy="304800"/>
          </a:xfrm>
          <a:prstGeom prst="bevel">
            <a:avLst>
              <a:gd name="adj" fmla="val 12500"/>
            </a:avLst>
          </a:prstGeom>
          <a:solidFill>
            <a:schemeClr val="accent2"/>
          </a:solidFill>
          <a:ln w="9525">
            <a:solidFill>
              <a:schemeClr val="accent2"/>
            </a:solidFill>
            <a:miter lim="800000"/>
            <a:headEnd/>
            <a:tailEnd/>
          </a:ln>
        </p:spPr>
        <p:txBody>
          <a:bodyPr wrap="none" anchor="ctr"/>
          <a:lstStyle/>
          <a:p>
            <a:r>
              <a:rPr lang="en-US" sz="800">
                <a:solidFill>
                  <a:srgbClr val="000000"/>
                </a:solidFill>
                <a:latin typeface="Comic Sans MS" charset="0"/>
                <a:cs typeface="Comic Sans MS" charset="0"/>
              </a:rPr>
              <a:t>End Show</a:t>
            </a:r>
          </a:p>
        </p:txBody>
      </p:sp>
    </p:spTree>
    <p:extLst>
      <p:ext uri="{BB962C8B-B14F-4D97-AF65-F5344CB8AC3E}">
        <p14:creationId xmlns:p14="http://schemas.microsoft.com/office/powerpoint/2010/main" val="3859678435"/>
      </p:ext>
    </p:extLst>
  </p:cSld>
  <p:clrMapOvr>
    <a:masterClrMapping/>
  </p:clrMapOvr>
  <p:transition xmlns:p14="http://schemas.microsoft.com/office/powerpoint/2010/mai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1855979"/>
      </p:ext>
    </p:extLst>
  </p:cSld>
  <p:clrMapOvr>
    <a:masterClrMapping/>
  </p:clrMapOvr>
  <p:transition xmlns:p14="http://schemas.microsoft.com/office/powerpoint/2010/mai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860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76200"/>
            <a:ext cx="6705600" cy="6049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4965207"/>
      </p:ext>
    </p:extLst>
  </p:cSld>
  <p:clrMapOvr>
    <a:masterClrMapping/>
  </p:clrMapOvr>
  <p:transition xmlns:p14="http://schemas.microsoft.com/office/powerpoint/2010/mai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7891248"/>
      </p:ext>
    </p:extLst>
  </p:cSld>
  <p:clrMapOvr>
    <a:masterClrMapping/>
  </p:clrMapOvr>
  <p:transition xmlns:p14="http://schemas.microsoft.com/office/powerpoint/2010/mai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9794044"/>
      </p:ext>
    </p:extLst>
  </p:cSld>
  <p:clrMapOvr>
    <a:masterClrMapping/>
  </p:clrMapOvr>
  <p:transition xmlns:p14="http://schemas.microsoft.com/office/powerpoint/2010/mai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58755762"/>
      </p:ext>
    </p:extLst>
  </p:cSld>
  <p:clrMapOvr>
    <a:masterClrMapping/>
  </p:clrMapOvr>
  <p:transition xmlns:p14="http://schemas.microsoft.com/office/powerpoint/2010/mai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3571216"/>
      </p:ext>
    </p:extLst>
  </p:cSld>
  <p:clrMapOvr>
    <a:masterClrMapping/>
  </p:clrMapOvr>
  <p:transition xmlns:p14="http://schemas.microsoft.com/office/powerpoint/2010/mai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2955830"/>
      </p:ext>
    </p:extLst>
  </p:cSld>
  <p:clrMapOvr>
    <a:masterClrMapping/>
  </p:clrMapOvr>
  <p:transition xmlns:p14="http://schemas.microsoft.com/office/powerpoint/2010/mai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9402612"/>
      </p:ext>
    </p:extLst>
  </p:cSld>
  <p:clrMapOvr>
    <a:masterClrMapping/>
  </p:clrMapOvr>
  <p:transition xmlns:p14="http://schemas.microsoft.com/office/powerpoint/2010/mai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712041"/>
      </p:ext>
    </p:extLst>
  </p:cSld>
  <p:clrMapOvr>
    <a:masterClrMapping/>
  </p:clrMapOvr>
  <p:transition xmlns:p14="http://schemas.microsoft.com/office/powerpoint/2010/mai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8696144"/>
      </p:ext>
    </p:extLst>
  </p:cSld>
  <p:clrMapOvr>
    <a:masterClrMapping/>
  </p:clrMapOvr>
  <p:transition xmlns:p14="http://schemas.microsoft.com/office/powerpoint/2010/mai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51138911"/>
      </p:ext>
    </p:extLst>
  </p:cSld>
  <p:clrMapOvr>
    <a:masterClrMapping/>
  </p:clrMapOvr>
  <p:transition xmlns:p14="http://schemas.microsoft.com/office/powerpoint/2010/main" advClick="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slide" Target="../slides/slide64.xml"/><Relationship Id="rId15" Type="http://schemas.openxmlformats.org/officeDocument/2006/relationships/slide" Target="../slides/slide1.xml"/><Relationship Id="rId16" Type="http://schemas.openxmlformats.org/officeDocument/2006/relationships/slide" Target="../slides/slid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76200"/>
            <a:ext cx="9144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16"/>
          <p:cNvSpPr>
            <a:spLocks noChangeArrowheads="1"/>
          </p:cNvSpPr>
          <p:nvPr userDrawn="1"/>
        </p:nvSpPr>
        <p:spPr bwMode="auto">
          <a:xfrm>
            <a:off x="0" y="6643688"/>
            <a:ext cx="9144000" cy="214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800"/>
              <a:t>Copyright © 2014 N.S.</a:t>
            </a:r>
          </a:p>
        </p:txBody>
      </p:sp>
      <p:sp>
        <p:nvSpPr>
          <p:cNvPr id="1028" name="Bevel 1">
            <a:hlinkClick r:id="" action="ppaction://hlinkshowjump?jump=nextslide"/>
          </p:cNvPr>
          <p:cNvSpPr>
            <a:spLocks noChangeArrowheads="1"/>
          </p:cNvSpPr>
          <p:nvPr userDrawn="1"/>
        </p:nvSpPr>
        <p:spPr bwMode="auto">
          <a:xfrm>
            <a:off x="5181600" y="6096000"/>
            <a:ext cx="914400" cy="533400"/>
          </a:xfrm>
          <a:prstGeom prst="bevel">
            <a:avLst>
              <a:gd name="adj" fmla="val 12500"/>
            </a:avLst>
          </a:prstGeom>
          <a:solidFill>
            <a:schemeClr val="accent1"/>
          </a:solidFill>
          <a:ln w="12700">
            <a:solidFill>
              <a:schemeClr val="accent1"/>
            </a:solidFill>
            <a:round/>
            <a:headEnd/>
            <a:tailEnd/>
          </a:ln>
        </p:spPr>
        <p:txBody>
          <a:bodyPr wrap="none" anchor="ctr"/>
          <a:lstStyle/>
          <a:p>
            <a:r>
              <a:rPr lang="en-US" sz="1200" dirty="0">
                <a:solidFill>
                  <a:srgbClr val="000000"/>
                </a:solidFill>
                <a:latin typeface="Comic Sans MS" charset="0"/>
                <a:cs typeface="Comic Sans MS" charset="0"/>
              </a:rPr>
              <a:t>Forward</a:t>
            </a:r>
          </a:p>
        </p:txBody>
      </p:sp>
      <p:sp>
        <p:nvSpPr>
          <p:cNvPr id="1029" name="Bevel 11">
            <a:hlinkClick r:id="" action="ppaction://hlinkshowjump?jump=lastslideviewed"/>
          </p:cNvPr>
          <p:cNvSpPr>
            <a:spLocks noChangeArrowheads="1"/>
          </p:cNvSpPr>
          <p:nvPr userDrawn="1"/>
        </p:nvSpPr>
        <p:spPr bwMode="auto">
          <a:xfrm>
            <a:off x="4114800" y="6096000"/>
            <a:ext cx="914400" cy="533400"/>
          </a:xfrm>
          <a:prstGeom prst="bevel">
            <a:avLst>
              <a:gd name="adj" fmla="val 12500"/>
            </a:avLst>
          </a:prstGeom>
          <a:solidFill>
            <a:schemeClr val="accent1"/>
          </a:solidFill>
          <a:ln w="12700">
            <a:solidFill>
              <a:schemeClr val="accent1"/>
            </a:solidFill>
            <a:round/>
            <a:headEnd/>
            <a:tailEnd/>
          </a:ln>
        </p:spPr>
        <p:txBody>
          <a:bodyPr wrap="none" anchor="ctr"/>
          <a:lstStyle/>
          <a:p>
            <a:r>
              <a:rPr lang="en-US" sz="1200">
                <a:solidFill>
                  <a:srgbClr val="000000"/>
                </a:solidFill>
                <a:latin typeface="Comic Sans MS" charset="0"/>
                <a:cs typeface="Comic Sans MS" charset="0"/>
              </a:rPr>
              <a:t>Last Slide</a:t>
            </a:r>
          </a:p>
          <a:p>
            <a:r>
              <a:rPr lang="en-US" sz="1200">
                <a:solidFill>
                  <a:srgbClr val="000000"/>
                </a:solidFill>
                <a:latin typeface="Comic Sans MS" charset="0"/>
                <a:cs typeface="Comic Sans MS" charset="0"/>
              </a:rPr>
              <a:t>Viewed</a:t>
            </a:r>
          </a:p>
        </p:txBody>
      </p:sp>
      <p:sp>
        <p:nvSpPr>
          <p:cNvPr id="1030" name="Bevel 12">
            <a:hlinkClick r:id="" action="ppaction://hlinkshowjump?jump=previousslide"/>
          </p:cNvPr>
          <p:cNvSpPr>
            <a:spLocks noChangeArrowheads="1"/>
          </p:cNvSpPr>
          <p:nvPr userDrawn="1"/>
        </p:nvSpPr>
        <p:spPr bwMode="auto">
          <a:xfrm>
            <a:off x="3048000" y="6096000"/>
            <a:ext cx="914400" cy="533400"/>
          </a:xfrm>
          <a:prstGeom prst="bevel">
            <a:avLst>
              <a:gd name="adj" fmla="val 12500"/>
            </a:avLst>
          </a:prstGeom>
          <a:solidFill>
            <a:schemeClr val="accent1"/>
          </a:solidFill>
          <a:ln w="12700">
            <a:solidFill>
              <a:schemeClr val="accent1"/>
            </a:solidFill>
            <a:round/>
            <a:headEnd/>
            <a:tailEnd/>
          </a:ln>
        </p:spPr>
        <p:txBody>
          <a:bodyPr wrap="none" anchor="ctr"/>
          <a:lstStyle/>
          <a:p>
            <a:r>
              <a:rPr lang="en-US" sz="1200">
                <a:solidFill>
                  <a:srgbClr val="000000"/>
                </a:solidFill>
                <a:latin typeface="Comic Sans MS" charset="0"/>
                <a:cs typeface="Comic Sans MS" charset="0"/>
              </a:rPr>
              <a:t>Back</a:t>
            </a:r>
          </a:p>
        </p:txBody>
      </p:sp>
      <p:sp>
        <p:nvSpPr>
          <p:cNvPr id="1031" name="Bevel 13">
            <a:hlinkClick r:id="rId14" action="ppaction://hlinksldjump"/>
          </p:cNvPr>
          <p:cNvSpPr>
            <a:spLocks noChangeArrowheads="1"/>
          </p:cNvSpPr>
          <p:nvPr userDrawn="1"/>
        </p:nvSpPr>
        <p:spPr bwMode="auto">
          <a:xfrm>
            <a:off x="6858000" y="6324600"/>
            <a:ext cx="990600" cy="304800"/>
          </a:xfrm>
          <a:prstGeom prst="bevel">
            <a:avLst>
              <a:gd name="adj" fmla="val 12500"/>
            </a:avLst>
          </a:prstGeom>
          <a:solidFill>
            <a:schemeClr val="bg2"/>
          </a:solidFill>
          <a:ln w="12700">
            <a:solidFill>
              <a:schemeClr val="bg2"/>
            </a:solidFill>
            <a:round/>
            <a:headEnd/>
            <a:tailEnd/>
          </a:ln>
        </p:spPr>
        <p:txBody>
          <a:bodyPr wrap="none" anchor="ctr"/>
          <a:lstStyle/>
          <a:p>
            <a:r>
              <a:rPr lang="en-US" sz="800">
                <a:solidFill>
                  <a:srgbClr val="000000"/>
                </a:solidFill>
                <a:latin typeface="Comic Sans MS" charset="0"/>
                <a:cs typeface="Comic Sans MS" charset="0"/>
              </a:rPr>
              <a:t>Resources</a:t>
            </a:r>
          </a:p>
        </p:txBody>
      </p:sp>
      <p:sp>
        <p:nvSpPr>
          <p:cNvPr id="1032" name="Bevel 14">
            <a:hlinkClick r:id="" action="ppaction://hlinkshowjump?jump=endshow"/>
          </p:cNvPr>
          <p:cNvSpPr>
            <a:spLocks noChangeArrowheads="1"/>
          </p:cNvSpPr>
          <p:nvPr userDrawn="1"/>
        </p:nvSpPr>
        <p:spPr bwMode="auto">
          <a:xfrm>
            <a:off x="8001000" y="6324600"/>
            <a:ext cx="990600" cy="304800"/>
          </a:xfrm>
          <a:prstGeom prst="bevel">
            <a:avLst>
              <a:gd name="adj" fmla="val 12500"/>
            </a:avLst>
          </a:prstGeom>
          <a:solidFill>
            <a:srgbClr val="808080"/>
          </a:solidFill>
          <a:ln w="12700">
            <a:solidFill>
              <a:schemeClr val="bg2"/>
            </a:solidFill>
            <a:round/>
            <a:headEnd/>
            <a:tailEnd/>
          </a:ln>
        </p:spPr>
        <p:txBody>
          <a:bodyPr wrap="none" anchor="ctr"/>
          <a:lstStyle/>
          <a:p>
            <a:r>
              <a:rPr lang="en-US" sz="800">
                <a:solidFill>
                  <a:srgbClr val="000000"/>
                </a:solidFill>
                <a:latin typeface="Comic Sans MS" charset="0"/>
                <a:cs typeface="Comic Sans MS" charset="0"/>
              </a:rPr>
              <a:t>End Show</a:t>
            </a:r>
          </a:p>
        </p:txBody>
      </p:sp>
      <p:sp>
        <p:nvSpPr>
          <p:cNvPr id="1033" name="Bevel 15">
            <a:hlinkClick r:id="rId15" action="ppaction://hlinksldjump"/>
          </p:cNvPr>
          <p:cNvSpPr>
            <a:spLocks noChangeArrowheads="1"/>
          </p:cNvSpPr>
          <p:nvPr userDrawn="1"/>
        </p:nvSpPr>
        <p:spPr bwMode="auto">
          <a:xfrm>
            <a:off x="152400" y="6324600"/>
            <a:ext cx="990600" cy="304800"/>
          </a:xfrm>
          <a:prstGeom prst="bevel">
            <a:avLst>
              <a:gd name="adj" fmla="val 12500"/>
            </a:avLst>
          </a:prstGeom>
          <a:solidFill>
            <a:schemeClr val="bg2"/>
          </a:solidFill>
          <a:ln w="12700">
            <a:solidFill>
              <a:schemeClr val="bg2"/>
            </a:solidFill>
            <a:round/>
            <a:headEnd/>
            <a:tailEnd/>
          </a:ln>
        </p:spPr>
        <p:txBody>
          <a:bodyPr wrap="none" anchor="ctr"/>
          <a:lstStyle/>
          <a:p>
            <a:r>
              <a:rPr lang="en-US" sz="800">
                <a:solidFill>
                  <a:srgbClr val="000000"/>
                </a:solidFill>
                <a:latin typeface="Comic Sans MS" charset="0"/>
                <a:cs typeface="Comic Sans MS" charset="0"/>
              </a:rPr>
              <a:t>Title Page</a:t>
            </a:r>
          </a:p>
        </p:txBody>
      </p:sp>
      <p:sp>
        <p:nvSpPr>
          <p:cNvPr id="1034" name="Bevel 16">
            <a:hlinkClick r:id="rId16" action="ppaction://hlinksldjump"/>
          </p:cNvPr>
          <p:cNvSpPr>
            <a:spLocks noChangeArrowheads="1"/>
          </p:cNvSpPr>
          <p:nvPr userDrawn="1"/>
        </p:nvSpPr>
        <p:spPr bwMode="auto">
          <a:xfrm>
            <a:off x="1295400" y="6324600"/>
            <a:ext cx="990600" cy="304800"/>
          </a:xfrm>
          <a:prstGeom prst="bevel">
            <a:avLst>
              <a:gd name="adj" fmla="val 12500"/>
            </a:avLst>
          </a:prstGeom>
          <a:solidFill>
            <a:schemeClr val="bg2"/>
          </a:solidFill>
          <a:ln w="12700">
            <a:solidFill>
              <a:schemeClr val="bg2"/>
            </a:solidFill>
            <a:round/>
            <a:headEnd/>
            <a:tailEnd/>
          </a:ln>
        </p:spPr>
        <p:txBody>
          <a:bodyPr wrap="none" anchor="ctr"/>
          <a:lstStyle/>
          <a:p>
            <a:r>
              <a:rPr lang="en-US" sz="800">
                <a:solidFill>
                  <a:srgbClr val="000000"/>
                </a:solidFill>
                <a:latin typeface="Comic Sans MS" charset="0"/>
                <a:cs typeface="Comic Sans MS" charset="0"/>
              </a:rPr>
              <a:t>Table of Contents</a:t>
            </a:r>
          </a:p>
        </p:txBody>
      </p:sp>
    </p:spTree>
  </p:cSld>
  <p:clrMap bg1="lt1" tx1="dk1" bg2="lt2" tx2="dk2" accent1="accent1" accent2="accent2" accent3="accent3" accent4="accent4" accent5="accent5" accent6="accent6" hlink="hlink" folHlink="folHlink"/>
  <p:sldLayoutIdLst>
    <p:sldLayoutId id="2147483725"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xmlns:p14="http://schemas.microsoft.com/office/powerpoint/2010/main" advClick="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Century Gothic"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latin typeface="Century Gothic"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latin typeface="Century Gothic"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latin typeface="Century Gothic" charset="0"/>
          <a:ea typeface="ＭＳ Ｐゴシック" charset="0"/>
          <a:cs typeface="ＭＳ Ｐゴシック" charset="0"/>
        </a:defRPr>
      </a:lvl5pPr>
      <a:lvl6pPr marL="457200" algn="ctr" rtl="0" fontAlgn="base">
        <a:spcBef>
          <a:spcPct val="0"/>
        </a:spcBef>
        <a:spcAft>
          <a:spcPct val="0"/>
        </a:spcAft>
        <a:defRPr sz="4400" b="1">
          <a:solidFill>
            <a:schemeClr val="tx2"/>
          </a:solidFill>
          <a:latin typeface="Century Gothic" charset="0"/>
          <a:ea typeface="ＭＳ Ｐゴシック" charset="0"/>
          <a:cs typeface="ＭＳ Ｐゴシック" charset="0"/>
        </a:defRPr>
      </a:lvl6pPr>
      <a:lvl7pPr marL="914400" algn="ctr" rtl="0" fontAlgn="base">
        <a:spcBef>
          <a:spcPct val="0"/>
        </a:spcBef>
        <a:spcAft>
          <a:spcPct val="0"/>
        </a:spcAft>
        <a:defRPr sz="4400" b="1">
          <a:solidFill>
            <a:schemeClr val="tx2"/>
          </a:solidFill>
          <a:latin typeface="Century Gothic" charset="0"/>
          <a:ea typeface="ＭＳ Ｐゴシック" charset="0"/>
          <a:cs typeface="ＭＳ Ｐゴシック" charset="0"/>
        </a:defRPr>
      </a:lvl7pPr>
      <a:lvl8pPr marL="1371600" algn="ctr" rtl="0" fontAlgn="base">
        <a:spcBef>
          <a:spcPct val="0"/>
        </a:spcBef>
        <a:spcAft>
          <a:spcPct val="0"/>
        </a:spcAft>
        <a:defRPr sz="4400" b="1">
          <a:solidFill>
            <a:schemeClr val="tx2"/>
          </a:solidFill>
          <a:latin typeface="Century Gothic" charset="0"/>
          <a:ea typeface="ＭＳ Ｐゴシック" charset="0"/>
          <a:cs typeface="ＭＳ Ｐゴシック" charset="0"/>
        </a:defRPr>
      </a:lvl8pPr>
      <a:lvl9pPr marL="1828800" algn="ctr" rtl="0" fontAlgn="base">
        <a:spcBef>
          <a:spcPct val="0"/>
        </a:spcBef>
        <a:spcAft>
          <a:spcPct val="0"/>
        </a:spcAft>
        <a:defRPr sz="4400" b="1">
          <a:solidFill>
            <a:schemeClr val="tx2"/>
          </a:solidFill>
          <a:latin typeface="Century Gothic"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www.philadelphiafed.org/education/federal-reserve-and-you/player.cfm?chapter=1&amp;start=2" TargetMode="External"/><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hyperlink" Target="http://www.philadelphiafed.org/education/federal-reserve-and-you/player.cfm?chapter=2&amp;start=1" TargetMode="External"/><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hyperlink" Target="http://www.philadelphiafed.org/education/federal-reserve-and-you/player.cfm?chapter=2&amp;start=2" TargetMode="External"/><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1" Type="http://schemas.openxmlformats.org/officeDocument/2006/relationships/slide" Target="slide47.xml"/><Relationship Id="rId12" Type="http://schemas.openxmlformats.org/officeDocument/2006/relationships/slide" Target="slide55.xml"/><Relationship Id="rId13" Type="http://schemas.openxmlformats.org/officeDocument/2006/relationships/slide" Target="slide56.xml"/><Relationship Id="rId14" Type="http://schemas.openxmlformats.org/officeDocument/2006/relationships/slide" Target="slide63.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slide3.xml"/><Relationship Id="rId4" Type="http://schemas.openxmlformats.org/officeDocument/2006/relationships/slide" Target="slide10.xml"/><Relationship Id="rId5" Type="http://schemas.openxmlformats.org/officeDocument/2006/relationships/slide" Target="slide11.xml"/><Relationship Id="rId6" Type="http://schemas.openxmlformats.org/officeDocument/2006/relationships/slide" Target="slide16.xml"/><Relationship Id="rId7" Type="http://schemas.openxmlformats.org/officeDocument/2006/relationships/slide" Target="slide22.xml"/><Relationship Id="rId8" Type="http://schemas.openxmlformats.org/officeDocument/2006/relationships/slide" Target="slide29.xml"/><Relationship Id="rId9" Type="http://schemas.openxmlformats.org/officeDocument/2006/relationships/slide" Target="slide34.xml"/><Relationship Id="rId10" Type="http://schemas.openxmlformats.org/officeDocument/2006/relationships/slide" Target="slide40.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hyperlink" Target="http://www.philadelphiafed.org/education/federal-reserve-and-you/player.cfm?chapter=2&amp;start=3" TargetMode="External"/><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hyperlink" Target="http://www.philadelphiafed.org/education/federal-reserve-and-you/player.cfm?chapter=2&amp;start=4" TargetMode="External"/><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hyperlink" Target="http://www.philadelphiafed.org/education/federal-reserve-and-you/player.cfm?chapter=2&amp;start=5" TargetMode="External"/><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hyperlink" Target="http://www.philadelphiafed.org/education/federal-reserve-and-you/player.cfm?chapter=5&amp;start=4" TargetMode="External"/><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hyperlink" Target="http://www.philadelphiafed.org/education/federal-reserve-and-you/player.cfm?chapter=5&amp;start=3" TargetMode="External"/><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hyperlink" Target="http://www.philadelphiafed.org/education/federal-reserve-and-you/player.cfm?chapter=5&amp;start=1" TargetMode="External"/><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hyperlink" Target="http://www.philadelphiafed.org/education/federal-reserve-and-you/player.cfm?chapter=6&amp;start=4" TargetMode="External"/><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hyperlink" Target="http://www.philadelphiafed.org/education/federal-reserve-and-you/player.cfm?chapter=6&amp;start=1" TargetMode="External"/><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slide" Target="slide6.xml"/><Relationship Id="rId5" Type="http://schemas.openxmlformats.org/officeDocument/2006/relationships/slide" Target="slide5.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hyperlink" Target="http://www.philadelphiafed.org/education/federal-reserve-and-you/player.cfm?chapter=4&amp;start=1"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www.philadelphiafed.org/education/federal-reserve-and-you/player.cfm?chapter=4&amp;start=5" TargetMode="External"/><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www.philadelphiafed.org/education/federal-reserve-and-you/player.cfm?chapter=4&amp;start=4" TargetMode="External"/><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hyperlink" Target="http://www.philadelphiafed.org/education/federal-reserve-and-you/player.cfm?chapter=4&amp;start=6" TargetMode="External"/><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hyperlink" Target="http://www.philadelphiafed.org/education/federal-reserve-and-you/player.cfm?chapter=4&amp;start=7" TargetMode="External"/><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hyperlink" Target="http://www.philadelphiafed.org/education/federal-reserve-and-you/player.cfm?chapter=4&amp;start=9" TargetMode="External"/><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hyperlink" Target="http://www.philadelphiafed.org/education/federal-reserve-and-you/player.cfm?chapter=4&amp;start=8" TargetMode="External"/><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slide" Target="slide56.xml"/><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slide" Target="slide56.xml"/><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slide" Target="slide56.xml"/><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slide" Target="slide56.xml"/><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slide" Target="slide56.xml"/><Relationship Id="rId7" Type="http://schemas.openxmlformats.org/officeDocument/2006/relationships/image" Target="../media/image7.jpeg"/><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slide" Target="slide56.xml"/><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slide" Target="slide56.xml"/><Relationship Id="rId7" Type="http://schemas.openxmlformats.org/officeDocument/2006/relationships/slide" Target="slide54.xml"/><Relationship Id="rId8" Type="http://schemas.openxmlformats.org/officeDocument/2006/relationships/slide" Target="slide55.xml"/><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slide" Target="slide56.xml"/><Relationship Id="rId4" Type="http://schemas.openxmlformats.org/officeDocument/2006/relationships/image" Target="../media/image42.jpg"/><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slide" Target="slide63.xml"/><Relationship Id="rId5" Type="http://schemas.openxmlformats.org/officeDocument/2006/relationships/slide" Target="slide56.xml"/><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slide" Target="slide59.xml"/><Relationship Id="rId4" Type="http://schemas.openxmlformats.org/officeDocument/2006/relationships/slide" Target="slide57.xml"/><Relationship Id="rId5" Type="http://schemas.openxmlformats.org/officeDocument/2006/relationships/slide" Target="slide61.xml"/><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slide" Target="slide59.xml"/><Relationship Id="rId4" Type="http://schemas.openxmlformats.org/officeDocument/2006/relationships/slide" Target="slide58.xml"/><Relationship Id="rId5" Type="http://schemas.openxmlformats.org/officeDocument/2006/relationships/slide" Target="slide61.xml"/><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slide" Target="slide59.xml"/><Relationship Id="rId4" Type="http://schemas.openxmlformats.org/officeDocument/2006/relationships/slide" Target="slide57.xml"/><Relationship Id="rId5" Type="http://schemas.openxmlformats.org/officeDocument/2006/relationships/slide" Target="slide61.xml"/><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slide" Target="slide60.xml"/><Relationship Id="rId4" Type="http://schemas.openxmlformats.org/officeDocument/2006/relationships/slide" Target="slide57.xml"/><Relationship Id="rId5" Type="http://schemas.openxmlformats.org/officeDocument/2006/relationships/slide" Target="slide61.xml"/><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slide" Target="slide59.xml"/><Relationship Id="rId4" Type="http://schemas.openxmlformats.org/officeDocument/2006/relationships/slide" Target="slide57.xml"/><Relationship Id="rId5" Type="http://schemas.openxmlformats.org/officeDocument/2006/relationships/slide" Target="slide61.xml"/><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slide" Target="slide59.xml"/><Relationship Id="rId4" Type="http://schemas.openxmlformats.org/officeDocument/2006/relationships/slide" Target="slide57.xml"/><Relationship Id="rId5" Type="http://schemas.openxmlformats.org/officeDocument/2006/relationships/slide" Target="slide62.xml"/><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slide" Target="slide59.xml"/><Relationship Id="rId4" Type="http://schemas.openxmlformats.org/officeDocument/2006/relationships/slide" Target="slide57.xml"/><Relationship Id="rId5" Type="http://schemas.openxmlformats.org/officeDocument/2006/relationships/slide" Target="slide61.xml"/><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Learning Targets</a:t>
            </a:r>
          </a:p>
        </p:txBody>
      </p:sp>
      <p:pic>
        <p:nvPicPr>
          <p:cNvPr id="23554" name="Picture 8"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8" y="4876800"/>
            <a:ext cx="1304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9"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58100" y="4876800"/>
            <a:ext cx="130651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6"/>
          <p:cNvSpPr>
            <a:spLocks noChangeArrowheads="1"/>
          </p:cNvSpPr>
          <p:nvPr/>
        </p:nvSpPr>
        <p:spPr bwMode="auto">
          <a:xfrm>
            <a:off x="152400" y="1330325"/>
            <a:ext cx="8839200" cy="22510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2000" b="1" dirty="0"/>
              <a:t>Knowledge</a:t>
            </a:r>
          </a:p>
          <a:p>
            <a:pPr algn="just">
              <a:defRPr/>
            </a:pPr>
            <a:r>
              <a:rPr lang="en-US" sz="2000" dirty="0"/>
              <a:t>Understand the history and organizational structure of the Federal Reserve System.</a:t>
            </a:r>
          </a:p>
          <a:p>
            <a:pPr algn="just">
              <a:defRPr/>
            </a:pPr>
            <a:endParaRPr lang="en-US" sz="2000" dirty="0"/>
          </a:p>
          <a:p>
            <a:pPr algn="just">
              <a:defRPr/>
            </a:pPr>
            <a:r>
              <a:rPr lang="en-US" sz="2000" b="1" dirty="0"/>
              <a:t>Reasoning</a:t>
            </a:r>
            <a:endParaRPr lang="en-US" sz="2000" dirty="0"/>
          </a:p>
          <a:p>
            <a:pPr algn="just">
              <a:defRPr/>
            </a:pPr>
            <a:r>
              <a:rPr lang="en-US" sz="2000" dirty="0"/>
              <a:t>Explain how each of the Federal Reserve</a:t>
            </a:r>
            <a:r>
              <a:rPr lang="en-US" sz="2000" dirty="0">
                <a:latin typeface="Arial"/>
              </a:rPr>
              <a:t>’</a:t>
            </a:r>
            <a:r>
              <a:rPr lang="en-US" sz="2000" dirty="0"/>
              <a:t>s three major functions improve the economic well-being of people in the United States.</a:t>
            </a:r>
          </a:p>
        </p:txBody>
      </p:sp>
      <p:sp>
        <p:nvSpPr>
          <p:cNvPr id="8" name="Rectangle 27"/>
          <p:cNvSpPr>
            <a:spLocks noChangeArrowheads="1"/>
          </p:cNvSpPr>
          <p:nvPr/>
        </p:nvSpPr>
        <p:spPr bwMode="auto">
          <a:xfrm>
            <a:off x="1524000" y="3886200"/>
            <a:ext cx="6096000" cy="139382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ESSENTIAL QUESTIONS</a:t>
            </a:r>
          </a:p>
          <a:p>
            <a:pPr>
              <a:defRPr/>
            </a:pPr>
            <a:endParaRPr lang="en-US" sz="1400" b="1"/>
          </a:p>
          <a:p>
            <a:pPr algn="just">
              <a:defRPr/>
            </a:pPr>
            <a:r>
              <a:rPr lang="en-US" sz="1400"/>
              <a:t>What is the relationship between banks and the Federal Reserve?</a:t>
            </a:r>
          </a:p>
          <a:p>
            <a:pPr algn="just">
              <a:defRPr/>
            </a:pPr>
            <a:endParaRPr lang="en-US" sz="1400"/>
          </a:p>
          <a:p>
            <a:pPr algn="just">
              <a:defRPr/>
            </a:pPr>
            <a:r>
              <a:rPr lang="en-US" sz="1400"/>
              <a:t>Why is the Federal Reserve considered such an important part of the United States economy?</a:t>
            </a:r>
            <a:endParaRPr lang="en-US" sz="1400" b="1"/>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5602" name="Rectangle 3"/>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Structure of the Fed</a:t>
            </a:r>
          </a:p>
        </p:txBody>
      </p:sp>
      <p:sp>
        <p:nvSpPr>
          <p:cNvPr id="816132"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Federal Reserve is the central bank in the U.S.  To limit its power, its creators purposely gave it both centralized and decentralized features.</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16132"/>
                                        </p:tgtEl>
                                        <p:attrNameLst>
                                          <p:attrName>style.visibility</p:attrName>
                                        </p:attrNameLst>
                                      </p:cBhvr>
                                      <p:to>
                                        <p:strVal val="visible"/>
                                      </p:to>
                                    </p:set>
                                    <p:animEffect transition="in" filter="wipe(left)">
                                      <p:cBhvr>
                                        <p:cTn id="7" dur="1000"/>
                                        <p:tgtEl>
                                          <p:spTgt spid="816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7650" name="Rectangle 3"/>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Structure of the Fed</a:t>
            </a:r>
          </a:p>
        </p:txBody>
      </p:sp>
      <p:sp>
        <p:nvSpPr>
          <p:cNvPr id="27651"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Federal Reserve is the central bank in the U.S.  To limit its power, its creators purposely gave it both centralized and decentralized features.</a:t>
            </a:r>
          </a:p>
        </p:txBody>
      </p:sp>
      <p:sp>
        <p:nvSpPr>
          <p:cNvPr id="820230" name="Rectangle 6"/>
          <p:cNvSpPr>
            <a:spLocks noChangeArrowheads="1"/>
          </p:cNvSpPr>
          <p:nvPr/>
        </p:nvSpPr>
        <p:spPr bwMode="auto">
          <a:xfrm>
            <a:off x="762000" y="2195513"/>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 The Fed</a:t>
            </a:r>
            <a:r>
              <a:rPr lang="ja-JP" altLang="en-US" sz="1800">
                <a:latin typeface="Arial"/>
              </a:rPr>
              <a:t>’</a:t>
            </a:r>
            <a:r>
              <a:rPr lang="en-US" sz="1800"/>
              <a:t>s central governing body, consisting of 7 members.</a:t>
            </a:r>
          </a:p>
        </p:txBody>
      </p:sp>
      <p:sp>
        <p:nvSpPr>
          <p:cNvPr id="820231" name="Rectangle 7"/>
          <p:cNvSpPr>
            <a:spLocks noChangeArrowheads="1"/>
          </p:cNvSpPr>
          <p:nvPr/>
        </p:nvSpPr>
        <p:spPr bwMode="auto">
          <a:xfrm>
            <a:off x="381000" y="18288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1) Board of Governors</a:t>
            </a:r>
          </a:p>
        </p:txBody>
      </p:sp>
      <p:sp>
        <p:nvSpPr>
          <p:cNvPr id="820232" name="Rectangle 8"/>
          <p:cNvSpPr>
            <a:spLocks noChangeArrowheads="1"/>
          </p:cNvSpPr>
          <p:nvPr/>
        </p:nvSpPr>
        <p:spPr bwMode="auto">
          <a:xfrm>
            <a:off x="4572000" y="5137150"/>
            <a:ext cx="441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Members of the Board of Governors are appointed by the President and confirmed by the Senate.  This ensures they are part of the democratic process.</a:t>
            </a:r>
          </a:p>
        </p:txBody>
      </p:sp>
      <p:pic>
        <p:nvPicPr>
          <p:cNvPr id="820233" name="Picture 9" descr="Board of Governors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1336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20231"/>
                                        </p:tgtEl>
                                        <p:attrNameLst>
                                          <p:attrName>style.visibility</p:attrName>
                                        </p:attrNameLst>
                                      </p:cBhvr>
                                      <p:to>
                                        <p:strVal val="visible"/>
                                      </p:to>
                                    </p:set>
                                    <p:animEffect transition="in" filter="wipe(left)">
                                      <p:cBhvr>
                                        <p:cTn id="7" dur="1000"/>
                                        <p:tgtEl>
                                          <p:spTgt spid="820231"/>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20230"/>
                                        </p:tgtEl>
                                        <p:attrNameLst>
                                          <p:attrName>style.visibility</p:attrName>
                                        </p:attrNameLst>
                                      </p:cBhvr>
                                      <p:to>
                                        <p:strVal val="visible"/>
                                      </p:to>
                                    </p:set>
                                    <p:animEffect transition="in" filter="wipe(left)">
                                      <p:cBhvr>
                                        <p:cTn id="11" dur="1000"/>
                                        <p:tgtEl>
                                          <p:spTgt spid="820230"/>
                                        </p:tgtEl>
                                      </p:cBhvr>
                                    </p:animEffect>
                                  </p:childTnLst>
                                </p:cTn>
                              </p:par>
                            </p:childTnLst>
                          </p:cTn>
                        </p:par>
                        <p:par>
                          <p:cTn id="12" fill="hold" nodeType="afterGroup">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820233"/>
                                        </p:tgtEl>
                                        <p:attrNameLst>
                                          <p:attrName>style.visibility</p:attrName>
                                        </p:attrNameLst>
                                      </p:cBhvr>
                                      <p:to>
                                        <p:strVal val="visible"/>
                                      </p:to>
                                    </p:set>
                                    <p:animEffect transition="in" filter="fade">
                                      <p:cBhvr>
                                        <p:cTn id="15" dur="2000"/>
                                        <p:tgtEl>
                                          <p:spTgt spid="820233"/>
                                        </p:tgtEl>
                                      </p:cBhvr>
                                    </p:animEffect>
                                  </p:childTnLst>
                                </p:cTn>
                              </p:par>
                            </p:childTnLst>
                          </p:cTn>
                        </p:par>
                        <p:par>
                          <p:cTn id="16" fill="hold" nodeType="afterGroup">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820232"/>
                                        </p:tgtEl>
                                        <p:attrNameLst>
                                          <p:attrName>style.visibility</p:attrName>
                                        </p:attrNameLst>
                                      </p:cBhvr>
                                      <p:to>
                                        <p:strVal val="visible"/>
                                      </p:to>
                                    </p:set>
                                    <p:animEffect transition="in" filter="wipe(left)">
                                      <p:cBhvr>
                                        <p:cTn id="19" dur="1000"/>
                                        <p:tgtEl>
                                          <p:spTgt spid="820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30" grpId="0"/>
      <p:bldP spid="820231" grpId="0"/>
      <p:bldP spid="82023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9698" name="Rectangle 3"/>
          <p:cNvSpPr>
            <a:spLocks noGrp="1" noChangeArrowheads="1"/>
          </p:cNvSpPr>
          <p:nvPr>
            <p:ph type="title"/>
          </p:nvPr>
        </p:nvSpPr>
        <p:spPr/>
        <p:txBody>
          <a:bodyPr/>
          <a:lstStyle/>
          <a:p>
            <a:pPr eaLnBrk="1" hangingPunct="1"/>
            <a:r>
              <a:rPr lang="en-US">
                <a:latin typeface="Century Gothic" charset="0"/>
                <a:ea typeface="ＭＳ Ｐゴシック" charset="0"/>
                <a:cs typeface="ＭＳ Ｐゴシック" charset="0"/>
              </a:rPr>
              <a:t>Structure of the Fed</a:t>
            </a:r>
          </a:p>
        </p:txBody>
      </p:sp>
      <p:sp>
        <p:nvSpPr>
          <p:cNvPr id="29699"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Federal Reserve is the central bank in the U.S.  To limit its power, its creators purposely gave it both centralized and decentralized features.</a:t>
            </a:r>
          </a:p>
        </p:txBody>
      </p:sp>
      <p:sp>
        <p:nvSpPr>
          <p:cNvPr id="822278" name="Rectangle 6"/>
          <p:cNvSpPr>
            <a:spLocks noChangeArrowheads="1"/>
          </p:cNvSpPr>
          <p:nvPr/>
        </p:nvSpPr>
        <p:spPr bwMode="auto">
          <a:xfrm>
            <a:off x="762000" y="2195513"/>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A) The Fed</a:t>
            </a:r>
            <a:r>
              <a:rPr lang="ja-JP" altLang="en-US" sz="1800" dirty="0">
                <a:latin typeface="Arial"/>
              </a:rPr>
              <a:t>’</a:t>
            </a:r>
            <a:r>
              <a:rPr lang="en-US" sz="1800" dirty="0"/>
              <a:t>s central governing body, consisting of 7 members.</a:t>
            </a:r>
          </a:p>
        </p:txBody>
      </p:sp>
      <p:sp>
        <p:nvSpPr>
          <p:cNvPr id="822279" name="Rectangle 7"/>
          <p:cNvSpPr>
            <a:spLocks noChangeArrowheads="1"/>
          </p:cNvSpPr>
          <p:nvPr/>
        </p:nvSpPr>
        <p:spPr bwMode="auto">
          <a:xfrm>
            <a:off x="381000" y="18288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1) Board of Governors</a:t>
            </a:r>
          </a:p>
        </p:txBody>
      </p:sp>
      <p:sp>
        <p:nvSpPr>
          <p:cNvPr id="822280" name="Rectangle 8"/>
          <p:cNvSpPr>
            <a:spLocks noChangeArrowheads="1"/>
          </p:cNvSpPr>
          <p:nvPr/>
        </p:nvSpPr>
        <p:spPr bwMode="auto">
          <a:xfrm>
            <a:off x="4572000" y="5137150"/>
            <a:ext cx="441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The Chair of the Board of Governors is chosen from among its 7 members and acts as Chair for 4 years at a time.  Currently, the Chair is Janet </a:t>
            </a:r>
            <a:r>
              <a:rPr lang="en-US" sz="1400" dirty="0" err="1"/>
              <a:t>Yellen</a:t>
            </a:r>
            <a:r>
              <a:rPr lang="en-US" sz="1400" dirty="0"/>
              <a:t>.</a:t>
            </a:r>
          </a:p>
        </p:txBody>
      </p:sp>
      <p:sp>
        <p:nvSpPr>
          <p:cNvPr id="822282" name="Rectangle 10"/>
          <p:cNvSpPr>
            <a:spLocks noChangeArrowheads="1"/>
          </p:cNvSpPr>
          <p:nvPr/>
        </p:nvSpPr>
        <p:spPr bwMode="auto">
          <a:xfrm>
            <a:off x="762000" y="2868613"/>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B) To insulate them from politics, members serve one 14-year term.</a:t>
            </a:r>
          </a:p>
        </p:txBody>
      </p:sp>
      <p:grpSp>
        <p:nvGrpSpPr>
          <p:cNvPr id="822285" name="Group 13"/>
          <p:cNvGrpSpPr>
            <a:grpSpLocks/>
          </p:cNvGrpSpPr>
          <p:nvPr/>
        </p:nvGrpSpPr>
        <p:grpSpPr bwMode="auto">
          <a:xfrm>
            <a:off x="5486400" y="1905000"/>
            <a:ext cx="2590800" cy="3124200"/>
            <a:chOff x="3456" y="1200"/>
            <a:chExt cx="1632" cy="1968"/>
          </a:xfrm>
        </p:grpSpPr>
        <p:sp>
          <p:nvSpPr>
            <p:cNvPr id="822284" name="Rectangle 12"/>
            <p:cNvSpPr>
              <a:spLocks noChangeArrowheads="1"/>
            </p:cNvSpPr>
            <p:nvPr/>
          </p:nvSpPr>
          <p:spPr bwMode="auto">
            <a:xfrm>
              <a:off x="3456" y="1200"/>
              <a:ext cx="1632" cy="1968"/>
            </a:xfrm>
            <a:prstGeom prst="rect">
              <a:avLst/>
            </a:prstGeom>
            <a:solidFill>
              <a:srgbClr val="FFFF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29706" name="Picture 11" descr="Janet Yell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 y="1248"/>
              <a:ext cx="1497"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22282"/>
                                        </p:tgtEl>
                                        <p:attrNameLst>
                                          <p:attrName>style.visibility</p:attrName>
                                        </p:attrNameLst>
                                      </p:cBhvr>
                                      <p:to>
                                        <p:strVal val="visible"/>
                                      </p:to>
                                    </p:set>
                                    <p:animEffect transition="in" filter="wipe(left)">
                                      <p:cBhvr>
                                        <p:cTn id="7" dur="1000"/>
                                        <p:tgtEl>
                                          <p:spTgt spid="822282"/>
                                        </p:tgtEl>
                                      </p:cBhvr>
                                    </p:animEffect>
                                  </p:childTnLst>
                                </p:cTn>
                              </p:par>
                            </p:childTnLst>
                          </p:cTn>
                        </p:par>
                        <p:par>
                          <p:cTn id="8" fill="hold" nodeType="afterGroup">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822285"/>
                                        </p:tgtEl>
                                        <p:attrNameLst>
                                          <p:attrName>style.visibility</p:attrName>
                                        </p:attrNameLst>
                                      </p:cBhvr>
                                      <p:to>
                                        <p:strVal val="visible"/>
                                      </p:to>
                                    </p:set>
                                    <p:animEffect transition="in" filter="fade">
                                      <p:cBhvr>
                                        <p:cTn id="11" dur="2000"/>
                                        <p:tgtEl>
                                          <p:spTgt spid="822285"/>
                                        </p:tgtEl>
                                      </p:cBhvr>
                                    </p:animEffect>
                                  </p:childTnLst>
                                </p:cTn>
                              </p:par>
                            </p:childTnLst>
                          </p:cTn>
                        </p:par>
                        <p:par>
                          <p:cTn id="12" fill="hold" nodeType="afterGroup">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822280"/>
                                        </p:tgtEl>
                                        <p:attrNameLst>
                                          <p:attrName>style.visibility</p:attrName>
                                        </p:attrNameLst>
                                      </p:cBhvr>
                                      <p:to>
                                        <p:strVal val="visible"/>
                                      </p:to>
                                    </p:set>
                                    <p:animEffect transition="in" filter="wipe(left)">
                                      <p:cBhvr>
                                        <p:cTn id="15" dur="1000"/>
                                        <p:tgtEl>
                                          <p:spTgt spid="822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80" grpId="0" autoUpdateAnimBg="0"/>
      <p:bldP spid="8222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1746" name="Rectangle 3"/>
          <p:cNvSpPr>
            <a:spLocks noGrp="1" noChangeArrowheads="1"/>
          </p:cNvSpPr>
          <p:nvPr>
            <p:ph type="title"/>
          </p:nvPr>
        </p:nvSpPr>
        <p:spPr/>
        <p:txBody>
          <a:bodyPr/>
          <a:lstStyle/>
          <a:p>
            <a:pPr eaLnBrk="1" hangingPunct="1"/>
            <a:r>
              <a:rPr lang="en-US">
                <a:latin typeface="Century Gothic" charset="0"/>
                <a:ea typeface="ＭＳ Ｐゴシック" charset="0"/>
                <a:cs typeface="ＭＳ Ｐゴシック" charset="0"/>
              </a:rPr>
              <a:t>Structure of the Fed</a:t>
            </a:r>
          </a:p>
        </p:txBody>
      </p:sp>
      <p:sp>
        <p:nvSpPr>
          <p:cNvPr id="31747"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Federal Reserve is the central bank in the U.S.  To limit its power, its creators purposely gave it both centralized and decentralized features.</a:t>
            </a:r>
          </a:p>
        </p:txBody>
      </p:sp>
      <p:sp>
        <p:nvSpPr>
          <p:cNvPr id="824326" name="Rectangle 6"/>
          <p:cNvSpPr>
            <a:spLocks noChangeArrowheads="1"/>
          </p:cNvSpPr>
          <p:nvPr/>
        </p:nvSpPr>
        <p:spPr bwMode="auto">
          <a:xfrm>
            <a:off x="762000" y="2195513"/>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 The Fed</a:t>
            </a:r>
            <a:r>
              <a:rPr lang="ja-JP" altLang="en-US" sz="1800">
                <a:latin typeface="Arial"/>
              </a:rPr>
              <a:t>’</a:t>
            </a:r>
            <a:r>
              <a:rPr lang="en-US" sz="1800"/>
              <a:t>s central governing body, consisting of 7 members.</a:t>
            </a:r>
          </a:p>
        </p:txBody>
      </p:sp>
      <p:sp>
        <p:nvSpPr>
          <p:cNvPr id="824327" name="Rectangle 7"/>
          <p:cNvSpPr>
            <a:spLocks noChangeArrowheads="1"/>
          </p:cNvSpPr>
          <p:nvPr/>
        </p:nvSpPr>
        <p:spPr bwMode="auto">
          <a:xfrm>
            <a:off x="381000" y="18288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1) Board of Governors</a:t>
            </a:r>
          </a:p>
        </p:txBody>
      </p:sp>
      <p:sp>
        <p:nvSpPr>
          <p:cNvPr id="824328" name="Rectangle 8"/>
          <p:cNvSpPr>
            <a:spLocks noChangeArrowheads="1"/>
          </p:cNvSpPr>
          <p:nvPr/>
        </p:nvSpPr>
        <p:spPr bwMode="auto">
          <a:xfrm>
            <a:off x="4572000" y="5137150"/>
            <a:ext cx="441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District Banks provide services to the region</a:t>
            </a:r>
            <a:r>
              <a:rPr lang="ja-JP" altLang="en-US" sz="1400">
                <a:latin typeface="Arial"/>
              </a:rPr>
              <a:t>’</a:t>
            </a:r>
            <a:r>
              <a:rPr lang="en-US" sz="1400"/>
              <a:t>s banks and assist the Board of Governors in managing the day-to-day business of the central bank.</a:t>
            </a:r>
          </a:p>
        </p:txBody>
      </p:sp>
      <p:sp>
        <p:nvSpPr>
          <p:cNvPr id="824329" name="Rectangle 9"/>
          <p:cNvSpPr>
            <a:spLocks noChangeArrowheads="1"/>
          </p:cNvSpPr>
          <p:nvPr/>
        </p:nvSpPr>
        <p:spPr bwMode="auto">
          <a:xfrm>
            <a:off x="762000" y="2868613"/>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B) To insulate them from politics, members serve one 14-year term.</a:t>
            </a:r>
          </a:p>
        </p:txBody>
      </p:sp>
      <p:sp>
        <p:nvSpPr>
          <p:cNvPr id="824331" name="Rectangle 11"/>
          <p:cNvSpPr>
            <a:spLocks noChangeArrowheads="1"/>
          </p:cNvSpPr>
          <p:nvPr/>
        </p:nvSpPr>
        <p:spPr bwMode="auto">
          <a:xfrm>
            <a:off x="762000" y="40068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The Fed has 12 regions, each with its own District Bank.</a:t>
            </a:r>
          </a:p>
        </p:txBody>
      </p:sp>
      <p:sp>
        <p:nvSpPr>
          <p:cNvPr id="824332" name="Rectangle 12"/>
          <p:cNvSpPr>
            <a:spLocks noChangeArrowheads="1"/>
          </p:cNvSpPr>
          <p:nvPr/>
        </p:nvSpPr>
        <p:spPr bwMode="auto">
          <a:xfrm>
            <a:off x="381000" y="363855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2) Federal Reserve District Banks</a:t>
            </a:r>
          </a:p>
        </p:txBody>
      </p:sp>
      <p:pic>
        <p:nvPicPr>
          <p:cNvPr id="824333" name="Picture 13"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66938"/>
            <a:ext cx="441960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24332"/>
                                        </p:tgtEl>
                                        <p:attrNameLst>
                                          <p:attrName>style.visibility</p:attrName>
                                        </p:attrNameLst>
                                      </p:cBhvr>
                                      <p:to>
                                        <p:strVal val="visible"/>
                                      </p:to>
                                    </p:set>
                                    <p:animEffect transition="in" filter="wipe(left)">
                                      <p:cBhvr>
                                        <p:cTn id="7" dur="1000"/>
                                        <p:tgtEl>
                                          <p:spTgt spid="824332"/>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24331"/>
                                        </p:tgtEl>
                                        <p:attrNameLst>
                                          <p:attrName>style.visibility</p:attrName>
                                        </p:attrNameLst>
                                      </p:cBhvr>
                                      <p:to>
                                        <p:strVal val="visible"/>
                                      </p:to>
                                    </p:set>
                                    <p:animEffect transition="in" filter="wipe(left)">
                                      <p:cBhvr>
                                        <p:cTn id="11" dur="1000"/>
                                        <p:tgtEl>
                                          <p:spTgt spid="824331"/>
                                        </p:tgtEl>
                                      </p:cBhvr>
                                    </p:animEffect>
                                  </p:childTnLst>
                                </p:cTn>
                              </p:par>
                            </p:childTnLst>
                          </p:cTn>
                        </p:par>
                        <p:par>
                          <p:cTn id="12" fill="hold" nodeType="afterGroup">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824333"/>
                                        </p:tgtEl>
                                        <p:attrNameLst>
                                          <p:attrName>style.visibility</p:attrName>
                                        </p:attrNameLst>
                                      </p:cBhvr>
                                      <p:to>
                                        <p:strVal val="visible"/>
                                      </p:to>
                                    </p:set>
                                    <p:animEffect transition="in" filter="fade">
                                      <p:cBhvr>
                                        <p:cTn id="15" dur="2000"/>
                                        <p:tgtEl>
                                          <p:spTgt spid="824333"/>
                                        </p:tgtEl>
                                      </p:cBhvr>
                                    </p:animEffect>
                                  </p:childTnLst>
                                </p:cTn>
                              </p:par>
                            </p:childTnLst>
                          </p:cTn>
                        </p:par>
                        <p:par>
                          <p:cTn id="16" fill="hold" nodeType="afterGroup">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824328"/>
                                        </p:tgtEl>
                                        <p:attrNameLst>
                                          <p:attrName>style.visibility</p:attrName>
                                        </p:attrNameLst>
                                      </p:cBhvr>
                                      <p:to>
                                        <p:strVal val="visible"/>
                                      </p:to>
                                    </p:set>
                                    <p:animEffect transition="in" filter="wipe(left)">
                                      <p:cBhvr>
                                        <p:cTn id="19" dur="1000"/>
                                        <p:tgtEl>
                                          <p:spTgt spid="824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28" grpId="0" autoUpdateAnimBg="0"/>
      <p:bldP spid="824331" grpId="0"/>
      <p:bldP spid="8243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3794" name="Rectangle 3"/>
          <p:cNvSpPr>
            <a:spLocks noGrp="1" noChangeArrowheads="1"/>
          </p:cNvSpPr>
          <p:nvPr>
            <p:ph type="title"/>
          </p:nvPr>
        </p:nvSpPr>
        <p:spPr/>
        <p:txBody>
          <a:bodyPr/>
          <a:lstStyle/>
          <a:p>
            <a:pPr eaLnBrk="1" hangingPunct="1"/>
            <a:r>
              <a:rPr lang="en-US">
                <a:latin typeface="Century Gothic" charset="0"/>
                <a:ea typeface="ＭＳ Ｐゴシック" charset="0"/>
                <a:cs typeface="ＭＳ Ｐゴシック" charset="0"/>
              </a:rPr>
              <a:t>Structure of the Fed</a:t>
            </a:r>
          </a:p>
        </p:txBody>
      </p:sp>
      <p:sp>
        <p:nvSpPr>
          <p:cNvPr id="33795"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Federal Reserve is the central bank in the U.S.  To limit its power, its creators purposely gave it both centralized and decentralized features.</a:t>
            </a:r>
          </a:p>
        </p:txBody>
      </p:sp>
      <p:sp>
        <p:nvSpPr>
          <p:cNvPr id="826374" name="Rectangle 6"/>
          <p:cNvSpPr>
            <a:spLocks noChangeArrowheads="1"/>
          </p:cNvSpPr>
          <p:nvPr/>
        </p:nvSpPr>
        <p:spPr bwMode="auto">
          <a:xfrm>
            <a:off x="762000" y="2195513"/>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 The Fed</a:t>
            </a:r>
            <a:r>
              <a:rPr lang="ja-JP" altLang="en-US" sz="1800">
                <a:latin typeface="Arial"/>
              </a:rPr>
              <a:t>’</a:t>
            </a:r>
            <a:r>
              <a:rPr lang="en-US" sz="1800"/>
              <a:t>s central governing body, consisting of 7 members.</a:t>
            </a:r>
          </a:p>
        </p:txBody>
      </p:sp>
      <p:sp>
        <p:nvSpPr>
          <p:cNvPr id="826375" name="Rectangle 7"/>
          <p:cNvSpPr>
            <a:spLocks noChangeArrowheads="1"/>
          </p:cNvSpPr>
          <p:nvPr/>
        </p:nvSpPr>
        <p:spPr bwMode="auto">
          <a:xfrm>
            <a:off x="381000" y="18288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1) Board of Governors</a:t>
            </a:r>
          </a:p>
        </p:txBody>
      </p:sp>
      <p:sp>
        <p:nvSpPr>
          <p:cNvPr id="826376" name="Rectangle 8"/>
          <p:cNvSpPr>
            <a:spLocks noChangeArrowheads="1"/>
          </p:cNvSpPr>
          <p:nvPr/>
        </p:nvSpPr>
        <p:spPr bwMode="auto">
          <a:xfrm>
            <a:off x="4572000" y="5137150"/>
            <a:ext cx="441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The FOMC has 12 voting members: the Board of Governors, the New York District Bank President, and 4 other rotating District Bank Presidents.</a:t>
            </a:r>
          </a:p>
        </p:txBody>
      </p:sp>
      <p:sp>
        <p:nvSpPr>
          <p:cNvPr id="826377" name="Rectangle 9"/>
          <p:cNvSpPr>
            <a:spLocks noChangeArrowheads="1"/>
          </p:cNvSpPr>
          <p:nvPr/>
        </p:nvSpPr>
        <p:spPr bwMode="auto">
          <a:xfrm>
            <a:off x="762000" y="2868613"/>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B) To insulate them from politics, members serve one 14-year term.</a:t>
            </a:r>
          </a:p>
        </p:txBody>
      </p:sp>
      <p:sp>
        <p:nvSpPr>
          <p:cNvPr id="826378" name="Rectangle 10"/>
          <p:cNvSpPr>
            <a:spLocks noChangeArrowheads="1"/>
          </p:cNvSpPr>
          <p:nvPr/>
        </p:nvSpPr>
        <p:spPr bwMode="auto">
          <a:xfrm>
            <a:off x="762000" y="40068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The Fed has 12 regions, each with its own District Bank.</a:t>
            </a:r>
          </a:p>
        </p:txBody>
      </p:sp>
      <p:sp>
        <p:nvSpPr>
          <p:cNvPr id="826379" name="Rectangle 11"/>
          <p:cNvSpPr>
            <a:spLocks noChangeArrowheads="1"/>
          </p:cNvSpPr>
          <p:nvPr/>
        </p:nvSpPr>
        <p:spPr bwMode="auto">
          <a:xfrm>
            <a:off x="381000" y="363855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2) Federal Reserve District Banks</a:t>
            </a:r>
          </a:p>
        </p:txBody>
      </p:sp>
      <p:sp>
        <p:nvSpPr>
          <p:cNvPr id="826381" name="Rectangle 13"/>
          <p:cNvSpPr>
            <a:spLocks noChangeArrowheads="1"/>
          </p:cNvSpPr>
          <p:nvPr/>
        </p:nvSpPr>
        <p:spPr bwMode="auto">
          <a:xfrm>
            <a:off x="762000" y="5151438"/>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Makes decisions regarding which type of monetary policy to pursue.</a:t>
            </a:r>
          </a:p>
        </p:txBody>
      </p:sp>
      <p:sp>
        <p:nvSpPr>
          <p:cNvPr id="826382" name="Rectangle 14"/>
          <p:cNvSpPr>
            <a:spLocks noChangeArrowheads="1"/>
          </p:cNvSpPr>
          <p:nvPr/>
        </p:nvSpPr>
        <p:spPr bwMode="auto">
          <a:xfrm>
            <a:off x="381000" y="48006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3) Federal Open Market Committee</a:t>
            </a:r>
          </a:p>
        </p:txBody>
      </p:sp>
      <p:grpSp>
        <p:nvGrpSpPr>
          <p:cNvPr id="826387" name="Group 19"/>
          <p:cNvGrpSpPr>
            <a:grpSpLocks/>
          </p:cNvGrpSpPr>
          <p:nvPr/>
        </p:nvGrpSpPr>
        <p:grpSpPr bwMode="auto">
          <a:xfrm>
            <a:off x="4724400" y="1981200"/>
            <a:ext cx="4114800" cy="3048000"/>
            <a:chOff x="2976" y="1248"/>
            <a:chExt cx="2592" cy="1920"/>
          </a:xfrm>
        </p:grpSpPr>
        <p:sp>
          <p:nvSpPr>
            <p:cNvPr id="826385" name="Rectangle 17"/>
            <p:cNvSpPr>
              <a:spLocks noChangeArrowheads="1"/>
            </p:cNvSpPr>
            <p:nvPr/>
          </p:nvSpPr>
          <p:spPr bwMode="auto">
            <a:xfrm>
              <a:off x="2976" y="1248"/>
              <a:ext cx="2592" cy="1920"/>
            </a:xfrm>
            <a:prstGeom prst="rect">
              <a:avLst/>
            </a:prstGeom>
            <a:solidFill>
              <a:srgbClr val="FFFF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33810" name="Picture 15" descr="FOMC M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 y="1296"/>
              <a:ext cx="2496" cy="1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p:cNvGrpSpPr>
            <a:grpSpLocks/>
          </p:cNvGrpSpPr>
          <p:nvPr/>
        </p:nvGrpSpPr>
        <p:grpSpPr bwMode="auto">
          <a:xfrm>
            <a:off x="6172200" y="6096000"/>
            <a:ext cx="609600" cy="533400"/>
            <a:chOff x="2362200" y="6096000"/>
            <a:chExt cx="609600" cy="533400"/>
          </a:xfrm>
        </p:grpSpPr>
        <p:sp>
          <p:nvSpPr>
            <p:cNvPr id="33806" name="Rectangle 8"/>
            <p:cNvSpPr>
              <a:spLocks noChangeArrowheads="1"/>
            </p:cNvSpPr>
            <p:nvPr/>
          </p:nvSpPr>
          <p:spPr bwMode="auto">
            <a:xfrm>
              <a:off x="2362200" y="6096000"/>
              <a:ext cx="609600"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33807" name="Action Button: Movie 7">
              <a:hlinkClick r:id="" action="ppaction://noaction" highlightClick="1"/>
            </p:cNvPr>
            <p:cNvSpPr>
              <a:spLocks noChangeArrowheads="1"/>
            </p:cNvSpPr>
            <p:nvPr/>
          </p:nvSpPr>
          <p:spPr bwMode="auto">
            <a:xfrm>
              <a:off x="2438400" y="6172200"/>
              <a:ext cx="457200" cy="381000"/>
            </a:xfrm>
            <a:prstGeom prst="actionButtonMovie">
              <a:avLst/>
            </a:prstGeom>
            <a:solidFill>
              <a:schemeClr val="accent2">
                <a:alpha val="9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33808" name="Bevel 6">
              <a:hlinkClick r:id="rId4"/>
            </p:cNvPr>
            <p:cNvSpPr>
              <a:spLocks noChangeArrowheads="1"/>
            </p:cNvSpPr>
            <p:nvPr/>
          </p:nvSpPr>
          <p:spPr bwMode="auto">
            <a:xfrm>
              <a:off x="2362200" y="6096000"/>
              <a:ext cx="609600" cy="533400"/>
            </a:xfrm>
            <a:prstGeom prst="bevel">
              <a:avLst>
                <a:gd name="adj" fmla="val 12500"/>
              </a:avLst>
            </a:prstGeom>
            <a:solidFill>
              <a:schemeClr val="accent2">
                <a:alpha val="50980"/>
              </a:schemeClr>
            </a:solidFill>
            <a:ln w="9525">
              <a:solidFill>
                <a:schemeClr val="accent2"/>
              </a:solidFill>
              <a:miter lim="800000"/>
              <a:headEnd/>
              <a:tailEnd/>
            </a:ln>
          </p:spPr>
          <p:txBody>
            <a:bodyPr wrap="none" anchor="ctr"/>
            <a:lstStyle/>
            <a:p>
              <a:r>
                <a:rPr lang="en-US" sz="900">
                  <a:solidFill>
                    <a:srgbClr val="000000"/>
                  </a:solidFill>
                  <a:latin typeface="Comic Sans MS" charset="0"/>
                  <a:cs typeface="Comic Sans MS" charset="0"/>
                </a:rPr>
                <a:t>Video</a:t>
              </a:r>
            </a:p>
            <a:p>
              <a:endParaRPr lang="en-US" sz="900">
                <a:solidFill>
                  <a:srgbClr val="000000"/>
                </a:solidFill>
                <a:latin typeface="Comic Sans MS" charset="0"/>
                <a:cs typeface="Comic Sans MS" charset="0"/>
              </a:endParaRPr>
            </a:p>
            <a:p>
              <a:r>
                <a:rPr lang="en-US" sz="900">
                  <a:solidFill>
                    <a:srgbClr val="000000"/>
                  </a:solidFill>
                  <a:latin typeface="Comic Sans MS" charset="0"/>
                  <a:cs typeface="Comic Sans MS" charset="0"/>
                </a:rPr>
                <a:t>Recap</a:t>
              </a:r>
            </a:p>
          </p:txBody>
        </p:sp>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26382"/>
                                        </p:tgtEl>
                                        <p:attrNameLst>
                                          <p:attrName>style.visibility</p:attrName>
                                        </p:attrNameLst>
                                      </p:cBhvr>
                                      <p:to>
                                        <p:strVal val="visible"/>
                                      </p:to>
                                    </p:set>
                                    <p:animEffect transition="in" filter="wipe(left)">
                                      <p:cBhvr>
                                        <p:cTn id="7" dur="1000"/>
                                        <p:tgtEl>
                                          <p:spTgt spid="826382"/>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26381"/>
                                        </p:tgtEl>
                                        <p:attrNameLst>
                                          <p:attrName>style.visibility</p:attrName>
                                        </p:attrNameLst>
                                      </p:cBhvr>
                                      <p:to>
                                        <p:strVal val="visible"/>
                                      </p:to>
                                    </p:set>
                                    <p:animEffect transition="in" filter="wipe(left)">
                                      <p:cBhvr>
                                        <p:cTn id="11" dur="1000"/>
                                        <p:tgtEl>
                                          <p:spTgt spid="826381"/>
                                        </p:tgtEl>
                                      </p:cBhvr>
                                    </p:animEffect>
                                  </p:childTnLst>
                                </p:cTn>
                              </p:par>
                            </p:childTnLst>
                          </p:cTn>
                        </p:par>
                        <p:par>
                          <p:cTn id="12" fill="hold" nodeType="afterGroup">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826387"/>
                                        </p:tgtEl>
                                        <p:attrNameLst>
                                          <p:attrName>style.visibility</p:attrName>
                                        </p:attrNameLst>
                                      </p:cBhvr>
                                      <p:to>
                                        <p:strVal val="visible"/>
                                      </p:to>
                                    </p:set>
                                    <p:animEffect transition="in" filter="fade">
                                      <p:cBhvr>
                                        <p:cTn id="15" dur="2000"/>
                                        <p:tgtEl>
                                          <p:spTgt spid="826387"/>
                                        </p:tgtEl>
                                      </p:cBhvr>
                                    </p:animEffect>
                                  </p:childTnLst>
                                </p:cTn>
                              </p:par>
                            </p:childTnLst>
                          </p:cTn>
                        </p:par>
                        <p:par>
                          <p:cTn id="16" fill="hold" nodeType="afterGroup">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826376"/>
                                        </p:tgtEl>
                                        <p:attrNameLst>
                                          <p:attrName>style.visibility</p:attrName>
                                        </p:attrNameLst>
                                      </p:cBhvr>
                                      <p:to>
                                        <p:strVal val="visible"/>
                                      </p:to>
                                    </p:set>
                                    <p:animEffect transition="in" filter="wipe(left)">
                                      <p:cBhvr>
                                        <p:cTn id="19" dur="1000"/>
                                        <p:tgtEl>
                                          <p:spTgt spid="826376"/>
                                        </p:tgtEl>
                                      </p:cBhvr>
                                    </p:animEffect>
                                  </p:childTnLst>
                                </p:cTn>
                              </p:par>
                            </p:childTnLst>
                          </p:cTn>
                        </p:par>
                        <p:par>
                          <p:cTn id="20" fill="hold" nodeType="afterGroup">
                            <p:stCondLst>
                              <p:cond delay="6000"/>
                            </p:stCondLst>
                            <p:childTnLst>
                              <p:par>
                                <p:cTn id="21" presetID="10" presetClass="entr" presetSubtype="0" fill="hold" nodeType="after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376" grpId="0" autoUpdateAnimBg="0"/>
      <p:bldP spid="826381" grpId="0"/>
      <p:bldP spid="8263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a:latin typeface="Century Gothic" charset="0"/>
                <a:ea typeface="ＭＳ Ｐゴシック" charset="0"/>
                <a:cs typeface="ＭＳ Ｐゴシック" charset="0"/>
              </a:rPr>
              <a:t>Origins of the Fed</a:t>
            </a:r>
          </a:p>
        </p:txBody>
      </p:sp>
      <p:sp>
        <p:nvSpPr>
          <p:cNvPr id="12591" name="Rectangle 303"/>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592" name="Rectangle 30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Federal Reserve System was not created until 1913.  Before that time the financial system suffered from a lack of regulation and unstable currency.</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592"/>
                                        </p:tgtEl>
                                        <p:attrNameLst>
                                          <p:attrName>style.visibility</p:attrName>
                                        </p:attrNameLst>
                                      </p:cBhvr>
                                      <p:to>
                                        <p:strVal val="visible"/>
                                      </p:to>
                                    </p:set>
                                    <p:animEffect transition="in" filter="wipe(left)">
                                      <p:cBhvr>
                                        <p:cTn id="7" dur="1000"/>
                                        <p:tgtEl>
                                          <p:spTgt spid="12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Origins of the Fed</a:t>
            </a:r>
          </a:p>
        </p:txBody>
      </p:sp>
      <p:sp>
        <p:nvSpPr>
          <p:cNvPr id="830467" name="Rectangle 3"/>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891"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Federal Reserve System was not created until 1913.  Before that time the financial system suffered from a lack of regulation and unstable currency.</a:t>
            </a:r>
          </a:p>
        </p:txBody>
      </p:sp>
      <p:sp>
        <p:nvSpPr>
          <p:cNvPr id="830469" name="Rectangle 5"/>
          <p:cNvSpPr>
            <a:spLocks noChangeArrowheads="1"/>
          </p:cNvSpPr>
          <p:nvPr/>
        </p:nvSpPr>
        <p:spPr bwMode="auto">
          <a:xfrm>
            <a:off x="762000" y="20256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It financed government debt, but did not regulate banks or money.</a:t>
            </a:r>
          </a:p>
        </p:txBody>
      </p:sp>
      <p:sp>
        <p:nvSpPr>
          <p:cNvPr id="830470" name="Rectangle 6"/>
          <p:cNvSpPr>
            <a:spLocks noChangeArrowheads="1"/>
          </p:cNvSpPr>
          <p:nvPr/>
        </p:nvSpPr>
        <p:spPr bwMode="auto">
          <a:xfrm>
            <a:off x="381000" y="17526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1) 1st Bank of the United States</a:t>
            </a:r>
          </a:p>
        </p:txBody>
      </p:sp>
      <p:sp>
        <p:nvSpPr>
          <p:cNvPr id="830471" name="Rectangle 7"/>
          <p:cNvSpPr>
            <a:spLocks noChangeArrowheads="1"/>
          </p:cNvSpPr>
          <p:nvPr/>
        </p:nvSpPr>
        <p:spPr bwMode="auto">
          <a:xfrm>
            <a:off x="4572000" y="5137150"/>
            <a:ext cx="441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Alexander Hamilton helped create this controversial bank in 1791.  Due to its shortcomings, people (such as Thomas Jefferson) allowed it to expire in 1811.</a:t>
            </a:r>
          </a:p>
        </p:txBody>
      </p:sp>
      <p:grpSp>
        <p:nvGrpSpPr>
          <p:cNvPr id="830478" name="Group 14"/>
          <p:cNvGrpSpPr>
            <a:grpSpLocks/>
          </p:cNvGrpSpPr>
          <p:nvPr/>
        </p:nvGrpSpPr>
        <p:grpSpPr bwMode="auto">
          <a:xfrm>
            <a:off x="5410200" y="1828800"/>
            <a:ext cx="2743200" cy="3276600"/>
            <a:chOff x="3408" y="1152"/>
            <a:chExt cx="1728" cy="2064"/>
          </a:xfrm>
        </p:grpSpPr>
        <p:sp>
          <p:nvSpPr>
            <p:cNvPr id="830475" name="Rectangle 11"/>
            <p:cNvSpPr>
              <a:spLocks noChangeArrowheads="1"/>
            </p:cNvSpPr>
            <p:nvPr/>
          </p:nvSpPr>
          <p:spPr bwMode="auto">
            <a:xfrm>
              <a:off x="3408" y="1152"/>
              <a:ext cx="1728" cy="2064"/>
            </a:xfrm>
            <a:prstGeom prst="rect">
              <a:avLst/>
            </a:prstGeom>
            <a:solidFill>
              <a:srgbClr val="FFFF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37901" name="Picture 8" descr="First Bank of the United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 y="1171"/>
              <a:ext cx="1632" cy="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Picture 9" descr="Alexander Hamil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2256"/>
              <a:ext cx="766" cy="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Picture 10" descr="Thomas Jeffers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0" y="2256"/>
              <a:ext cx="766" cy="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6172200" y="6096000"/>
            <a:ext cx="609600" cy="533400"/>
            <a:chOff x="2362200" y="6096000"/>
            <a:chExt cx="609600" cy="533400"/>
          </a:xfrm>
        </p:grpSpPr>
        <p:sp>
          <p:nvSpPr>
            <p:cNvPr id="37897" name="Rectangle 15"/>
            <p:cNvSpPr>
              <a:spLocks noChangeArrowheads="1"/>
            </p:cNvSpPr>
            <p:nvPr/>
          </p:nvSpPr>
          <p:spPr bwMode="auto">
            <a:xfrm>
              <a:off x="2362200" y="6096000"/>
              <a:ext cx="609600"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37898" name="Action Button: Movie 16">
              <a:hlinkClick r:id="" action="ppaction://noaction" highlightClick="1"/>
            </p:cNvPr>
            <p:cNvSpPr>
              <a:spLocks noChangeArrowheads="1"/>
            </p:cNvSpPr>
            <p:nvPr/>
          </p:nvSpPr>
          <p:spPr bwMode="auto">
            <a:xfrm>
              <a:off x="2438400" y="6172200"/>
              <a:ext cx="457200" cy="381000"/>
            </a:xfrm>
            <a:prstGeom prst="actionButtonMovie">
              <a:avLst/>
            </a:prstGeom>
            <a:solidFill>
              <a:schemeClr val="accent2">
                <a:alpha val="9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37899" name="Bevel 17">
              <a:hlinkClick r:id="rId6"/>
            </p:cNvPr>
            <p:cNvSpPr>
              <a:spLocks noChangeArrowheads="1"/>
            </p:cNvSpPr>
            <p:nvPr/>
          </p:nvSpPr>
          <p:spPr bwMode="auto">
            <a:xfrm>
              <a:off x="2362200" y="6096000"/>
              <a:ext cx="609600" cy="533400"/>
            </a:xfrm>
            <a:prstGeom prst="bevel">
              <a:avLst>
                <a:gd name="adj" fmla="val 12500"/>
              </a:avLst>
            </a:prstGeom>
            <a:solidFill>
              <a:schemeClr val="accent2">
                <a:alpha val="50980"/>
              </a:schemeClr>
            </a:solidFill>
            <a:ln w="9525">
              <a:solidFill>
                <a:schemeClr val="accent2"/>
              </a:solidFill>
              <a:miter lim="800000"/>
              <a:headEnd/>
              <a:tailEnd/>
            </a:ln>
          </p:spPr>
          <p:txBody>
            <a:bodyPr wrap="none" anchor="ctr"/>
            <a:lstStyle/>
            <a:p>
              <a:r>
                <a:rPr lang="en-US" sz="900">
                  <a:solidFill>
                    <a:srgbClr val="000000"/>
                  </a:solidFill>
                  <a:latin typeface="Comic Sans MS" charset="0"/>
                  <a:cs typeface="Comic Sans MS" charset="0"/>
                </a:rPr>
                <a:t>Video</a:t>
              </a:r>
            </a:p>
            <a:p>
              <a:endParaRPr lang="en-US" sz="900">
                <a:solidFill>
                  <a:srgbClr val="000000"/>
                </a:solidFill>
                <a:latin typeface="Comic Sans MS" charset="0"/>
                <a:cs typeface="Comic Sans MS" charset="0"/>
              </a:endParaRPr>
            </a:p>
            <a:p>
              <a:r>
                <a:rPr lang="en-US" sz="900">
                  <a:solidFill>
                    <a:srgbClr val="000000"/>
                  </a:solidFill>
                  <a:latin typeface="Comic Sans MS" charset="0"/>
                  <a:cs typeface="Comic Sans MS" charset="0"/>
                </a:rPr>
                <a:t>Clip</a:t>
              </a:r>
            </a:p>
          </p:txBody>
        </p:sp>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30470"/>
                                        </p:tgtEl>
                                        <p:attrNameLst>
                                          <p:attrName>style.visibility</p:attrName>
                                        </p:attrNameLst>
                                      </p:cBhvr>
                                      <p:to>
                                        <p:strVal val="visible"/>
                                      </p:to>
                                    </p:set>
                                    <p:animEffect transition="in" filter="wipe(left)">
                                      <p:cBhvr>
                                        <p:cTn id="7" dur="1000"/>
                                        <p:tgtEl>
                                          <p:spTgt spid="830470"/>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30469"/>
                                        </p:tgtEl>
                                        <p:attrNameLst>
                                          <p:attrName>style.visibility</p:attrName>
                                        </p:attrNameLst>
                                      </p:cBhvr>
                                      <p:to>
                                        <p:strVal val="visible"/>
                                      </p:to>
                                    </p:set>
                                    <p:animEffect transition="in" filter="wipe(left)">
                                      <p:cBhvr>
                                        <p:cTn id="11" dur="1000"/>
                                        <p:tgtEl>
                                          <p:spTgt spid="830469"/>
                                        </p:tgtEl>
                                      </p:cBhvr>
                                    </p:animEffect>
                                  </p:childTnLst>
                                </p:cTn>
                              </p:par>
                            </p:childTnLst>
                          </p:cTn>
                        </p:par>
                        <p:par>
                          <p:cTn id="12" fill="hold" nodeType="afterGroup">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830478"/>
                                        </p:tgtEl>
                                        <p:attrNameLst>
                                          <p:attrName>style.visibility</p:attrName>
                                        </p:attrNameLst>
                                      </p:cBhvr>
                                      <p:to>
                                        <p:strVal val="visible"/>
                                      </p:to>
                                    </p:set>
                                    <p:animEffect transition="in" filter="fade">
                                      <p:cBhvr>
                                        <p:cTn id="15" dur="2000"/>
                                        <p:tgtEl>
                                          <p:spTgt spid="830478"/>
                                        </p:tgtEl>
                                      </p:cBhvr>
                                    </p:animEffect>
                                  </p:childTnLst>
                                </p:cTn>
                              </p:par>
                            </p:childTnLst>
                          </p:cTn>
                        </p:par>
                        <p:par>
                          <p:cTn id="16" fill="hold" nodeType="afterGroup">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830471"/>
                                        </p:tgtEl>
                                        <p:attrNameLst>
                                          <p:attrName>style.visibility</p:attrName>
                                        </p:attrNameLst>
                                      </p:cBhvr>
                                      <p:to>
                                        <p:strVal val="visible"/>
                                      </p:to>
                                    </p:set>
                                    <p:animEffect transition="in" filter="wipe(left)">
                                      <p:cBhvr>
                                        <p:cTn id="19" dur="1000"/>
                                        <p:tgtEl>
                                          <p:spTgt spid="830471"/>
                                        </p:tgtEl>
                                      </p:cBhvr>
                                    </p:animEffect>
                                  </p:childTnLst>
                                </p:cTn>
                              </p:par>
                            </p:childTnLst>
                          </p:cTn>
                        </p:par>
                        <p:par>
                          <p:cTn id="20" fill="hold" nodeType="afterGroup">
                            <p:stCondLst>
                              <p:cond delay="6000"/>
                            </p:stCondLst>
                            <p:childTnLst>
                              <p:par>
                                <p:cTn id="21" presetID="10" presetClass="entr" presetSubtype="0" fill="hold" nodeType="after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69" grpId="0"/>
      <p:bldP spid="830470" grpId="0"/>
      <p:bldP spid="83047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Origins of the Fed</a:t>
            </a:r>
          </a:p>
        </p:txBody>
      </p:sp>
      <p:sp>
        <p:nvSpPr>
          <p:cNvPr id="832515" name="Rectangle 3"/>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39"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Federal Reserve System was not created until 1913.  Before that time the financial system suffered from a lack of regulation and unstable currency.</a:t>
            </a:r>
          </a:p>
        </p:txBody>
      </p:sp>
      <p:sp>
        <p:nvSpPr>
          <p:cNvPr id="832517" name="Rectangle 5"/>
          <p:cNvSpPr>
            <a:spLocks noChangeArrowheads="1"/>
          </p:cNvSpPr>
          <p:nvPr/>
        </p:nvSpPr>
        <p:spPr bwMode="auto">
          <a:xfrm>
            <a:off x="762000" y="20256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It financed government debt, but did not regulate banks or money.</a:t>
            </a:r>
          </a:p>
        </p:txBody>
      </p:sp>
      <p:sp>
        <p:nvSpPr>
          <p:cNvPr id="832518" name="Rectangle 6"/>
          <p:cNvSpPr>
            <a:spLocks noChangeArrowheads="1"/>
          </p:cNvSpPr>
          <p:nvPr/>
        </p:nvSpPr>
        <p:spPr bwMode="auto">
          <a:xfrm>
            <a:off x="381000" y="17526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1) 1st Bank of the United States</a:t>
            </a:r>
          </a:p>
        </p:txBody>
      </p:sp>
      <p:sp>
        <p:nvSpPr>
          <p:cNvPr id="832519" name="Rectangle 7"/>
          <p:cNvSpPr>
            <a:spLocks noChangeArrowheads="1"/>
          </p:cNvSpPr>
          <p:nvPr/>
        </p:nvSpPr>
        <p:spPr bwMode="auto">
          <a:xfrm>
            <a:off x="4572000" y="5137150"/>
            <a:ext cx="441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James Madison created this bank in 1816.  When Andrew Jackson became president, he transferred its money to state banks, allowing it to expire in 1836.</a:t>
            </a:r>
          </a:p>
        </p:txBody>
      </p:sp>
      <p:sp>
        <p:nvSpPr>
          <p:cNvPr id="832525" name="Rectangle 13"/>
          <p:cNvSpPr>
            <a:spLocks noChangeArrowheads="1"/>
          </p:cNvSpPr>
          <p:nvPr/>
        </p:nvSpPr>
        <p:spPr bwMode="auto">
          <a:xfrm>
            <a:off x="762000" y="28638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Set up to finance the War of 1812, it functioned like the 1st bank.</a:t>
            </a:r>
          </a:p>
        </p:txBody>
      </p:sp>
      <p:sp>
        <p:nvSpPr>
          <p:cNvPr id="832526" name="Rectangle 14"/>
          <p:cNvSpPr>
            <a:spLocks noChangeArrowheads="1"/>
          </p:cNvSpPr>
          <p:nvPr/>
        </p:nvSpPr>
        <p:spPr bwMode="auto">
          <a:xfrm>
            <a:off x="381000" y="25908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2) 2nd Bank of the United States</a:t>
            </a:r>
          </a:p>
        </p:txBody>
      </p:sp>
      <p:grpSp>
        <p:nvGrpSpPr>
          <p:cNvPr id="832537" name="Group 25"/>
          <p:cNvGrpSpPr>
            <a:grpSpLocks/>
          </p:cNvGrpSpPr>
          <p:nvPr/>
        </p:nvGrpSpPr>
        <p:grpSpPr bwMode="auto">
          <a:xfrm>
            <a:off x="5486400" y="1828800"/>
            <a:ext cx="2590800" cy="3276600"/>
            <a:chOff x="3456" y="1152"/>
            <a:chExt cx="1632" cy="2064"/>
          </a:xfrm>
        </p:grpSpPr>
        <p:sp>
          <p:nvSpPr>
            <p:cNvPr id="832528" name="Rectangle 16"/>
            <p:cNvSpPr>
              <a:spLocks noChangeArrowheads="1"/>
            </p:cNvSpPr>
            <p:nvPr/>
          </p:nvSpPr>
          <p:spPr bwMode="auto">
            <a:xfrm>
              <a:off x="3456" y="1152"/>
              <a:ext cx="1632" cy="2064"/>
            </a:xfrm>
            <a:prstGeom prst="rect">
              <a:avLst/>
            </a:prstGeom>
            <a:solidFill>
              <a:srgbClr val="FFFF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39951" name="Picture 20" descr="James Mad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6" y="2306"/>
              <a:ext cx="708"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2" name="Picture 21" descr="Andrew Jack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 y="2306"/>
              <a:ext cx="708"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3" name="Picture 22" descr="Second Bank of the United Sta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 y="1200"/>
              <a:ext cx="1536"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5"/>
          <p:cNvGrpSpPr>
            <a:grpSpLocks/>
          </p:cNvGrpSpPr>
          <p:nvPr/>
        </p:nvGrpSpPr>
        <p:grpSpPr bwMode="auto">
          <a:xfrm>
            <a:off x="6172200" y="6096000"/>
            <a:ext cx="609600" cy="533400"/>
            <a:chOff x="2362200" y="6096000"/>
            <a:chExt cx="609600" cy="533400"/>
          </a:xfrm>
        </p:grpSpPr>
        <p:sp>
          <p:nvSpPr>
            <p:cNvPr id="39947" name="Rectangle 16"/>
            <p:cNvSpPr>
              <a:spLocks noChangeArrowheads="1"/>
            </p:cNvSpPr>
            <p:nvPr/>
          </p:nvSpPr>
          <p:spPr bwMode="auto">
            <a:xfrm>
              <a:off x="2362200" y="6096000"/>
              <a:ext cx="609600"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39948" name="Action Button: Movie 17">
              <a:hlinkClick r:id="" action="ppaction://noaction" highlightClick="1"/>
            </p:cNvPr>
            <p:cNvSpPr>
              <a:spLocks noChangeArrowheads="1"/>
            </p:cNvSpPr>
            <p:nvPr/>
          </p:nvSpPr>
          <p:spPr bwMode="auto">
            <a:xfrm>
              <a:off x="2438400" y="6172200"/>
              <a:ext cx="457200" cy="381000"/>
            </a:xfrm>
            <a:prstGeom prst="actionButtonMovie">
              <a:avLst/>
            </a:prstGeom>
            <a:solidFill>
              <a:schemeClr val="accent2">
                <a:alpha val="9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39949" name="Bevel 18">
              <a:hlinkClick r:id="rId6"/>
            </p:cNvPr>
            <p:cNvSpPr>
              <a:spLocks noChangeArrowheads="1"/>
            </p:cNvSpPr>
            <p:nvPr/>
          </p:nvSpPr>
          <p:spPr bwMode="auto">
            <a:xfrm>
              <a:off x="2362200" y="6096000"/>
              <a:ext cx="609600" cy="533400"/>
            </a:xfrm>
            <a:prstGeom prst="bevel">
              <a:avLst>
                <a:gd name="adj" fmla="val 12500"/>
              </a:avLst>
            </a:prstGeom>
            <a:solidFill>
              <a:schemeClr val="accent2">
                <a:alpha val="50980"/>
              </a:schemeClr>
            </a:solidFill>
            <a:ln w="9525">
              <a:solidFill>
                <a:schemeClr val="accent2"/>
              </a:solidFill>
              <a:miter lim="800000"/>
              <a:headEnd/>
              <a:tailEnd/>
            </a:ln>
          </p:spPr>
          <p:txBody>
            <a:bodyPr wrap="none" anchor="ctr"/>
            <a:lstStyle/>
            <a:p>
              <a:r>
                <a:rPr lang="en-US" sz="900">
                  <a:solidFill>
                    <a:srgbClr val="000000"/>
                  </a:solidFill>
                  <a:latin typeface="Comic Sans MS" charset="0"/>
                  <a:cs typeface="Comic Sans MS" charset="0"/>
                </a:rPr>
                <a:t>Video</a:t>
              </a:r>
            </a:p>
            <a:p>
              <a:endParaRPr lang="en-US" sz="900">
                <a:solidFill>
                  <a:srgbClr val="000000"/>
                </a:solidFill>
                <a:latin typeface="Comic Sans MS" charset="0"/>
                <a:cs typeface="Comic Sans MS" charset="0"/>
              </a:endParaRPr>
            </a:p>
            <a:p>
              <a:r>
                <a:rPr lang="en-US" sz="900">
                  <a:solidFill>
                    <a:srgbClr val="000000"/>
                  </a:solidFill>
                  <a:latin typeface="Comic Sans MS" charset="0"/>
                  <a:cs typeface="Comic Sans MS" charset="0"/>
                </a:rPr>
                <a:t>Clip</a:t>
              </a:r>
            </a:p>
          </p:txBody>
        </p:sp>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32526"/>
                                        </p:tgtEl>
                                        <p:attrNameLst>
                                          <p:attrName>style.visibility</p:attrName>
                                        </p:attrNameLst>
                                      </p:cBhvr>
                                      <p:to>
                                        <p:strVal val="visible"/>
                                      </p:to>
                                    </p:set>
                                    <p:animEffect transition="in" filter="wipe(left)">
                                      <p:cBhvr>
                                        <p:cTn id="7" dur="1000"/>
                                        <p:tgtEl>
                                          <p:spTgt spid="832526"/>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32525"/>
                                        </p:tgtEl>
                                        <p:attrNameLst>
                                          <p:attrName>style.visibility</p:attrName>
                                        </p:attrNameLst>
                                      </p:cBhvr>
                                      <p:to>
                                        <p:strVal val="visible"/>
                                      </p:to>
                                    </p:set>
                                    <p:animEffect transition="in" filter="wipe(left)">
                                      <p:cBhvr>
                                        <p:cTn id="11" dur="1000"/>
                                        <p:tgtEl>
                                          <p:spTgt spid="832525"/>
                                        </p:tgtEl>
                                      </p:cBhvr>
                                    </p:animEffect>
                                  </p:childTnLst>
                                </p:cTn>
                              </p:par>
                            </p:childTnLst>
                          </p:cTn>
                        </p:par>
                        <p:par>
                          <p:cTn id="12" fill="hold" nodeType="afterGroup">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832537"/>
                                        </p:tgtEl>
                                        <p:attrNameLst>
                                          <p:attrName>style.visibility</p:attrName>
                                        </p:attrNameLst>
                                      </p:cBhvr>
                                      <p:to>
                                        <p:strVal val="visible"/>
                                      </p:to>
                                    </p:set>
                                    <p:animEffect transition="in" filter="fade">
                                      <p:cBhvr>
                                        <p:cTn id="15" dur="2000"/>
                                        <p:tgtEl>
                                          <p:spTgt spid="832537"/>
                                        </p:tgtEl>
                                      </p:cBhvr>
                                    </p:animEffect>
                                  </p:childTnLst>
                                </p:cTn>
                              </p:par>
                            </p:childTnLst>
                          </p:cTn>
                        </p:par>
                        <p:par>
                          <p:cTn id="16" fill="hold" nodeType="afterGroup">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832519"/>
                                        </p:tgtEl>
                                        <p:attrNameLst>
                                          <p:attrName>style.visibility</p:attrName>
                                        </p:attrNameLst>
                                      </p:cBhvr>
                                      <p:to>
                                        <p:strVal val="visible"/>
                                      </p:to>
                                    </p:set>
                                    <p:animEffect transition="in" filter="wipe(left)">
                                      <p:cBhvr>
                                        <p:cTn id="19" dur="1000"/>
                                        <p:tgtEl>
                                          <p:spTgt spid="832519"/>
                                        </p:tgtEl>
                                      </p:cBhvr>
                                    </p:animEffect>
                                  </p:childTnLst>
                                </p:cTn>
                              </p:par>
                            </p:childTnLst>
                          </p:cTn>
                        </p:par>
                        <p:par>
                          <p:cTn id="20" fill="hold" nodeType="afterGroup">
                            <p:stCondLst>
                              <p:cond delay="6000"/>
                            </p:stCondLst>
                            <p:childTnLst>
                              <p:par>
                                <p:cTn id="21" presetID="10"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519" grpId="0" autoUpdateAnimBg="0"/>
      <p:bldP spid="832525" grpId="0"/>
      <p:bldP spid="8325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Origins of the Fed</a:t>
            </a:r>
          </a:p>
        </p:txBody>
      </p:sp>
      <p:sp>
        <p:nvSpPr>
          <p:cNvPr id="834563" name="Rectangle 3"/>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987"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Federal Reserve System was not created until 1913.  Before that time the financial system suffered from a lack of regulation and unstable currency.</a:t>
            </a:r>
          </a:p>
        </p:txBody>
      </p:sp>
      <p:sp>
        <p:nvSpPr>
          <p:cNvPr id="834565" name="Rectangle 5"/>
          <p:cNvSpPr>
            <a:spLocks noChangeArrowheads="1"/>
          </p:cNvSpPr>
          <p:nvPr/>
        </p:nvSpPr>
        <p:spPr bwMode="auto">
          <a:xfrm>
            <a:off x="762000" y="20256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It financed government debt, but did not regulate banks or money.</a:t>
            </a:r>
          </a:p>
        </p:txBody>
      </p:sp>
      <p:sp>
        <p:nvSpPr>
          <p:cNvPr id="834566" name="Rectangle 6"/>
          <p:cNvSpPr>
            <a:spLocks noChangeArrowheads="1"/>
          </p:cNvSpPr>
          <p:nvPr/>
        </p:nvSpPr>
        <p:spPr bwMode="auto">
          <a:xfrm>
            <a:off x="381000" y="17526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1) 1st Bank of the United States</a:t>
            </a:r>
          </a:p>
        </p:txBody>
      </p:sp>
      <p:sp>
        <p:nvSpPr>
          <p:cNvPr id="834567" name="Rectangle 7"/>
          <p:cNvSpPr>
            <a:spLocks noChangeArrowheads="1"/>
          </p:cNvSpPr>
          <p:nvPr/>
        </p:nvSpPr>
        <p:spPr bwMode="auto">
          <a:xfrm>
            <a:off x="4572000" y="5137150"/>
            <a:ext cx="441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The Free Banking Era (1837 - 1863) still suffered from little regulation and no uniform currency.  The unstable currencies caused half of all banks to fail.</a:t>
            </a:r>
          </a:p>
        </p:txBody>
      </p:sp>
      <p:sp>
        <p:nvSpPr>
          <p:cNvPr id="834568" name="Rectangle 8"/>
          <p:cNvSpPr>
            <a:spLocks noChangeArrowheads="1"/>
          </p:cNvSpPr>
          <p:nvPr/>
        </p:nvSpPr>
        <p:spPr bwMode="auto">
          <a:xfrm>
            <a:off x="762000" y="28638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Set up to finance the War of 1812, it functioned like the 1st bank.</a:t>
            </a:r>
          </a:p>
        </p:txBody>
      </p:sp>
      <p:sp>
        <p:nvSpPr>
          <p:cNvPr id="834569" name="Rectangle 9"/>
          <p:cNvSpPr>
            <a:spLocks noChangeArrowheads="1"/>
          </p:cNvSpPr>
          <p:nvPr/>
        </p:nvSpPr>
        <p:spPr bwMode="auto">
          <a:xfrm>
            <a:off x="381000" y="25908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2) 2nd Bank of the United States</a:t>
            </a:r>
          </a:p>
        </p:txBody>
      </p:sp>
      <p:sp>
        <p:nvSpPr>
          <p:cNvPr id="834575" name="Rectangle 15"/>
          <p:cNvSpPr>
            <a:spLocks noChangeArrowheads="1"/>
          </p:cNvSpPr>
          <p:nvPr/>
        </p:nvSpPr>
        <p:spPr bwMode="auto">
          <a:xfrm>
            <a:off x="762000" y="37020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No central bank existed at this time, just state-regulated banks.</a:t>
            </a:r>
          </a:p>
        </p:txBody>
      </p:sp>
      <p:sp>
        <p:nvSpPr>
          <p:cNvPr id="834576" name="Rectangle 16"/>
          <p:cNvSpPr>
            <a:spLocks noChangeArrowheads="1"/>
          </p:cNvSpPr>
          <p:nvPr/>
        </p:nvSpPr>
        <p:spPr bwMode="auto">
          <a:xfrm>
            <a:off x="381000" y="34290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3) </a:t>
            </a:r>
            <a:r>
              <a:rPr lang="ja-JP" altLang="en-US" sz="1800" b="1">
                <a:latin typeface="Arial"/>
              </a:rPr>
              <a:t>“</a:t>
            </a:r>
            <a:r>
              <a:rPr lang="en-US" sz="1800" b="1"/>
              <a:t>Free Banking</a:t>
            </a:r>
            <a:r>
              <a:rPr lang="ja-JP" altLang="en-US" sz="1800" b="1">
                <a:latin typeface="Arial"/>
              </a:rPr>
              <a:t>”</a:t>
            </a:r>
            <a:r>
              <a:rPr lang="en-US" sz="1800" b="1"/>
              <a:t> Era</a:t>
            </a:r>
          </a:p>
        </p:txBody>
      </p:sp>
      <p:grpSp>
        <p:nvGrpSpPr>
          <p:cNvPr id="834580" name="Group 20"/>
          <p:cNvGrpSpPr>
            <a:grpSpLocks/>
          </p:cNvGrpSpPr>
          <p:nvPr/>
        </p:nvGrpSpPr>
        <p:grpSpPr bwMode="auto">
          <a:xfrm>
            <a:off x="4648200" y="2590800"/>
            <a:ext cx="4267200" cy="1828800"/>
            <a:chOff x="2928" y="1632"/>
            <a:chExt cx="2688" cy="1152"/>
          </a:xfrm>
        </p:grpSpPr>
        <p:sp>
          <p:nvSpPr>
            <p:cNvPr id="834579" name="Rectangle 19"/>
            <p:cNvSpPr>
              <a:spLocks noChangeArrowheads="1"/>
            </p:cNvSpPr>
            <p:nvPr/>
          </p:nvSpPr>
          <p:spPr bwMode="auto">
            <a:xfrm>
              <a:off x="2928" y="1632"/>
              <a:ext cx="2688" cy="1152"/>
            </a:xfrm>
            <a:prstGeom prst="rect">
              <a:avLst/>
            </a:prstGeom>
            <a:solidFill>
              <a:srgbClr val="FFFF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41997" name="Picture 17" descr="Free Banking 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1668"/>
              <a:ext cx="2592" cy="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34576"/>
                                        </p:tgtEl>
                                        <p:attrNameLst>
                                          <p:attrName>style.visibility</p:attrName>
                                        </p:attrNameLst>
                                      </p:cBhvr>
                                      <p:to>
                                        <p:strVal val="visible"/>
                                      </p:to>
                                    </p:set>
                                    <p:animEffect transition="in" filter="wipe(left)">
                                      <p:cBhvr>
                                        <p:cTn id="7" dur="1000"/>
                                        <p:tgtEl>
                                          <p:spTgt spid="834576"/>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34575"/>
                                        </p:tgtEl>
                                        <p:attrNameLst>
                                          <p:attrName>style.visibility</p:attrName>
                                        </p:attrNameLst>
                                      </p:cBhvr>
                                      <p:to>
                                        <p:strVal val="visible"/>
                                      </p:to>
                                    </p:set>
                                    <p:animEffect transition="in" filter="wipe(left)">
                                      <p:cBhvr>
                                        <p:cTn id="11" dur="1000"/>
                                        <p:tgtEl>
                                          <p:spTgt spid="834575"/>
                                        </p:tgtEl>
                                      </p:cBhvr>
                                    </p:animEffect>
                                  </p:childTnLst>
                                </p:cTn>
                              </p:par>
                            </p:childTnLst>
                          </p:cTn>
                        </p:par>
                        <p:par>
                          <p:cTn id="12" fill="hold" nodeType="afterGroup">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834580"/>
                                        </p:tgtEl>
                                        <p:attrNameLst>
                                          <p:attrName>style.visibility</p:attrName>
                                        </p:attrNameLst>
                                      </p:cBhvr>
                                      <p:to>
                                        <p:strVal val="visible"/>
                                      </p:to>
                                    </p:set>
                                    <p:animEffect transition="in" filter="fade">
                                      <p:cBhvr>
                                        <p:cTn id="15" dur="2000"/>
                                        <p:tgtEl>
                                          <p:spTgt spid="834580"/>
                                        </p:tgtEl>
                                      </p:cBhvr>
                                    </p:animEffect>
                                  </p:childTnLst>
                                </p:cTn>
                              </p:par>
                            </p:childTnLst>
                          </p:cTn>
                        </p:par>
                        <p:par>
                          <p:cTn id="16" fill="hold" nodeType="afterGroup">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834567"/>
                                        </p:tgtEl>
                                        <p:attrNameLst>
                                          <p:attrName>style.visibility</p:attrName>
                                        </p:attrNameLst>
                                      </p:cBhvr>
                                      <p:to>
                                        <p:strVal val="visible"/>
                                      </p:to>
                                    </p:set>
                                    <p:animEffect transition="in" filter="wipe(left)">
                                      <p:cBhvr>
                                        <p:cTn id="19" dur="1000"/>
                                        <p:tgtEl>
                                          <p:spTgt spid="834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567" grpId="0" autoUpdateAnimBg="0"/>
      <p:bldP spid="834575" grpId="0"/>
      <p:bldP spid="8345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Table of Contents</a:t>
            </a:r>
          </a:p>
        </p:txBody>
      </p:sp>
      <p:sp>
        <p:nvSpPr>
          <p:cNvPr id="7189" name="Rectangle 21"/>
          <p:cNvSpPr>
            <a:spLocks noChangeArrowheads="1"/>
          </p:cNvSpPr>
          <p:nvPr/>
        </p:nvSpPr>
        <p:spPr bwMode="auto">
          <a:xfrm>
            <a:off x="76200" y="1082675"/>
            <a:ext cx="13716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b="1">
                <a:latin typeface="Georgia" charset="0"/>
              </a:rPr>
              <a:t>Access Prior Knowledge</a:t>
            </a:r>
          </a:p>
          <a:p>
            <a:pPr>
              <a:defRPr/>
            </a:pPr>
            <a:r>
              <a:rPr lang="en-US" sz="1000">
                <a:latin typeface="Georgia" charset="0"/>
              </a:rPr>
              <a:t>(Warm Up)</a:t>
            </a:r>
            <a:endParaRPr lang="en-US" sz="1000" b="1">
              <a:latin typeface="Georgia" charset="0"/>
            </a:endParaRPr>
          </a:p>
        </p:txBody>
      </p:sp>
      <p:sp>
        <p:nvSpPr>
          <p:cNvPr id="7198" name="Rectangle 30"/>
          <p:cNvSpPr>
            <a:spLocks noChangeArrowheads="1"/>
          </p:cNvSpPr>
          <p:nvPr/>
        </p:nvSpPr>
        <p:spPr bwMode="auto">
          <a:xfrm>
            <a:off x="1600200" y="1081088"/>
            <a:ext cx="13716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b="1">
                <a:latin typeface="Georgia" charset="0"/>
              </a:rPr>
              <a:t>Set Goals</a:t>
            </a:r>
          </a:p>
          <a:p>
            <a:pPr>
              <a:defRPr/>
            </a:pPr>
            <a:endParaRPr lang="en-US" sz="1400" b="1">
              <a:latin typeface="Georgia" charset="0"/>
            </a:endParaRPr>
          </a:p>
          <a:p>
            <a:pPr>
              <a:defRPr/>
            </a:pPr>
            <a:r>
              <a:rPr lang="en-US" sz="1000">
                <a:latin typeface="Georgia" charset="0"/>
              </a:rPr>
              <a:t>(Learning Targets)</a:t>
            </a:r>
            <a:endParaRPr lang="en-US" sz="1000" b="1">
              <a:latin typeface="Georgia" charset="0"/>
            </a:endParaRPr>
          </a:p>
        </p:txBody>
      </p:sp>
      <p:sp>
        <p:nvSpPr>
          <p:cNvPr id="7199" name="Rectangle 31"/>
          <p:cNvSpPr>
            <a:spLocks noChangeArrowheads="1"/>
          </p:cNvSpPr>
          <p:nvPr/>
        </p:nvSpPr>
        <p:spPr bwMode="auto">
          <a:xfrm>
            <a:off x="3124200" y="1082675"/>
            <a:ext cx="13716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b="1" dirty="0">
                <a:latin typeface="Georgia" charset="0"/>
              </a:rPr>
              <a:t>Provide New Information</a:t>
            </a:r>
          </a:p>
          <a:p>
            <a:pPr>
              <a:defRPr/>
            </a:pPr>
            <a:r>
              <a:rPr lang="en-US" sz="1000" dirty="0">
                <a:latin typeface="Georgia" charset="0"/>
              </a:rPr>
              <a:t>(Lecture)</a:t>
            </a:r>
          </a:p>
        </p:txBody>
      </p:sp>
      <p:sp>
        <p:nvSpPr>
          <p:cNvPr id="7200" name="Rectangle 32"/>
          <p:cNvSpPr>
            <a:spLocks noChangeArrowheads="1"/>
          </p:cNvSpPr>
          <p:nvPr/>
        </p:nvSpPr>
        <p:spPr bwMode="auto">
          <a:xfrm>
            <a:off x="4648200" y="1082675"/>
            <a:ext cx="13716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b="1" dirty="0">
                <a:latin typeface="Georgia" charset="0"/>
              </a:rPr>
              <a:t>Analyze New Information</a:t>
            </a:r>
          </a:p>
          <a:p>
            <a:pPr>
              <a:defRPr/>
            </a:pPr>
            <a:r>
              <a:rPr lang="en-US" sz="1000" dirty="0">
                <a:latin typeface="Georgia" charset="0"/>
              </a:rPr>
              <a:t>(Class Activity)</a:t>
            </a:r>
            <a:endParaRPr lang="en-US" sz="1000" b="1" dirty="0">
              <a:latin typeface="Georgia" charset="0"/>
            </a:endParaRPr>
          </a:p>
        </p:txBody>
      </p:sp>
      <p:sp>
        <p:nvSpPr>
          <p:cNvPr id="7201" name="Rectangle 33"/>
          <p:cNvSpPr>
            <a:spLocks noChangeArrowheads="1"/>
          </p:cNvSpPr>
          <p:nvPr/>
        </p:nvSpPr>
        <p:spPr bwMode="auto">
          <a:xfrm>
            <a:off x="6172200" y="1081088"/>
            <a:ext cx="13716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b="1">
                <a:latin typeface="Georgia" charset="0"/>
              </a:rPr>
              <a:t>Generalize</a:t>
            </a:r>
          </a:p>
          <a:p>
            <a:pPr>
              <a:defRPr/>
            </a:pPr>
            <a:endParaRPr lang="en-US" sz="1400" b="1">
              <a:latin typeface="Georgia" charset="0"/>
            </a:endParaRPr>
          </a:p>
          <a:p>
            <a:pPr>
              <a:defRPr/>
            </a:pPr>
            <a:r>
              <a:rPr lang="en-US" sz="1000">
                <a:latin typeface="Georgia" charset="0"/>
              </a:rPr>
              <a:t>(Conclusion)</a:t>
            </a:r>
            <a:endParaRPr lang="en-US" sz="1000" b="1">
              <a:latin typeface="Georgia" charset="0"/>
            </a:endParaRPr>
          </a:p>
        </p:txBody>
      </p:sp>
      <p:sp>
        <p:nvSpPr>
          <p:cNvPr id="7208" name="Rectangle 40"/>
          <p:cNvSpPr>
            <a:spLocks noChangeArrowheads="1"/>
          </p:cNvSpPr>
          <p:nvPr/>
        </p:nvSpPr>
        <p:spPr bwMode="auto">
          <a:xfrm>
            <a:off x="7696200" y="1082675"/>
            <a:ext cx="13716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b="1">
                <a:latin typeface="Georgia" charset="0"/>
              </a:rPr>
              <a:t>Homework</a:t>
            </a:r>
          </a:p>
          <a:p>
            <a:pPr>
              <a:defRPr/>
            </a:pPr>
            <a:endParaRPr lang="en-US" sz="1400" b="1">
              <a:latin typeface="Georgia" charset="0"/>
            </a:endParaRPr>
          </a:p>
          <a:p>
            <a:pPr>
              <a:defRPr/>
            </a:pPr>
            <a:r>
              <a:rPr lang="en-US" sz="1000">
                <a:latin typeface="Georgia" charset="0"/>
              </a:rPr>
              <a:t>(Extension Activity)</a:t>
            </a:r>
            <a:endParaRPr lang="en-US" sz="1000" b="1">
              <a:latin typeface="Georgia" charset="0"/>
            </a:endParaRPr>
          </a:p>
        </p:txBody>
      </p:sp>
      <p:sp>
        <p:nvSpPr>
          <p:cNvPr id="2" name="Bevel 1">
            <a:hlinkClick r:id="rId3" action="ppaction://hlinksldjump"/>
          </p:cNvPr>
          <p:cNvSpPr/>
          <p:nvPr/>
        </p:nvSpPr>
        <p:spPr bwMode="auto">
          <a:xfrm>
            <a:off x="76200" y="1828800"/>
            <a:ext cx="1371600" cy="533400"/>
          </a:xfrm>
          <a:prstGeom prst="bevel">
            <a:avLst/>
          </a:prstGeom>
          <a:solidFill>
            <a:schemeClr val="bg2">
              <a:lumMod val="60000"/>
              <a:lumOff val="40000"/>
            </a:schemeClr>
          </a:solidFill>
          <a:ln>
            <a:solidFill>
              <a:schemeClr val="bg2">
                <a:lumMod val="60000"/>
                <a:lumOff val="40000"/>
              </a:schemeClr>
            </a:solidFill>
          </a:ln>
          <a:effectLst/>
          <a:extLst/>
        </p:spPr>
        <p:txBody>
          <a:bodyPr wrap="none" anchor="ctr"/>
          <a:lstStyle/>
          <a:p>
            <a:pPr>
              <a:defRPr/>
            </a:pPr>
            <a:r>
              <a:rPr lang="en-US" sz="1200" dirty="0">
                <a:solidFill>
                  <a:srgbClr val="000000"/>
                </a:solidFill>
                <a:latin typeface="Comic Sans MS"/>
                <a:cs typeface="Comic Sans MS"/>
              </a:rPr>
              <a:t>The Federal</a:t>
            </a:r>
          </a:p>
          <a:p>
            <a:pPr>
              <a:defRPr/>
            </a:pPr>
            <a:r>
              <a:rPr lang="en-US" sz="1200" dirty="0">
                <a:solidFill>
                  <a:srgbClr val="000000"/>
                </a:solidFill>
                <a:latin typeface="Comic Sans MS"/>
                <a:cs typeface="Comic Sans MS"/>
              </a:rPr>
              <a:t>Reserve Note</a:t>
            </a:r>
          </a:p>
        </p:txBody>
      </p:sp>
      <p:sp>
        <p:nvSpPr>
          <p:cNvPr id="22" name="Bevel 21">
            <a:hlinkClick r:id="rId4" action="ppaction://hlinksldjump"/>
          </p:cNvPr>
          <p:cNvSpPr/>
          <p:nvPr/>
        </p:nvSpPr>
        <p:spPr bwMode="auto">
          <a:xfrm>
            <a:off x="1600200" y="1828800"/>
            <a:ext cx="1371600" cy="533400"/>
          </a:xfrm>
          <a:prstGeom prst="bevel">
            <a:avLst/>
          </a:prstGeom>
          <a:solidFill>
            <a:schemeClr val="bg2">
              <a:lumMod val="60000"/>
              <a:lumOff val="40000"/>
            </a:schemeClr>
          </a:solidFill>
          <a:ln>
            <a:solidFill>
              <a:schemeClr val="bg2">
                <a:lumMod val="60000"/>
                <a:lumOff val="40000"/>
              </a:schemeClr>
            </a:solidFill>
          </a:ln>
          <a:effectLst/>
          <a:extLst/>
        </p:spPr>
        <p:txBody>
          <a:bodyPr wrap="none" anchor="ctr"/>
          <a:lstStyle/>
          <a:p>
            <a:pPr>
              <a:defRPr/>
            </a:pPr>
            <a:r>
              <a:rPr lang="en-US" sz="1200" dirty="0">
                <a:solidFill>
                  <a:srgbClr val="000000"/>
                </a:solidFill>
                <a:latin typeface="Comic Sans MS"/>
                <a:cs typeface="Comic Sans MS"/>
              </a:rPr>
              <a:t>Learning</a:t>
            </a:r>
          </a:p>
          <a:p>
            <a:pPr>
              <a:defRPr/>
            </a:pPr>
            <a:r>
              <a:rPr lang="en-US" sz="1200" dirty="0">
                <a:solidFill>
                  <a:srgbClr val="000000"/>
                </a:solidFill>
                <a:latin typeface="Comic Sans MS"/>
                <a:cs typeface="Comic Sans MS"/>
              </a:rPr>
              <a:t>Targets</a:t>
            </a:r>
          </a:p>
        </p:txBody>
      </p:sp>
      <p:sp>
        <p:nvSpPr>
          <p:cNvPr id="23" name="Bevel 22">
            <a:hlinkClick r:id="rId5" action="ppaction://hlinksldjump"/>
          </p:cNvPr>
          <p:cNvSpPr/>
          <p:nvPr/>
        </p:nvSpPr>
        <p:spPr bwMode="auto">
          <a:xfrm>
            <a:off x="3124200" y="1828800"/>
            <a:ext cx="1371600" cy="533400"/>
          </a:xfrm>
          <a:prstGeom prst="bevel">
            <a:avLst/>
          </a:prstGeom>
          <a:solidFill>
            <a:schemeClr val="bg2">
              <a:lumMod val="60000"/>
              <a:lumOff val="40000"/>
            </a:schemeClr>
          </a:solidFill>
          <a:ln>
            <a:solidFill>
              <a:schemeClr val="bg2">
                <a:lumMod val="60000"/>
                <a:lumOff val="40000"/>
              </a:schemeClr>
            </a:solidFill>
          </a:ln>
          <a:effectLst/>
          <a:extLst/>
        </p:spPr>
        <p:txBody>
          <a:bodyPr wrap="none" anchor="ctr"/>
          <a:lstStyle/>
          <a:p>
            <a:pPr>
              <a:defRPr/>
            </a:pPr>
            <a:r>
              <a:rPr lang="en-US" sz="1200" dirty="0">
                <a:solidFill>
                  <a:srgbClr val="000000"/>
                </a:solidFill>
                <a:latin typeface="Comic Sans MS"/>
                <a:cs typeface="Comic Sans MS"/>
              </a:rPr>
              <a:t>Structure of</a:t>
            </a:r>
          </a:p>
          <a:p>
            <a:pPr>
              <a:defRPr/>
            </a:pPr>
            <a:r>
              <a:rPr lang="en-US" sz="1200" dirty="0">
                <a:solidFill>
                  <a:srgbClr val="000000"/>
                </a:solidFill>
                <a:latin typeface="Comic Sans MS"/>
                <a:cs typeface="Comic Sans MS"/>
              </a:rPr>
              <a:t>The Fed</a:t>
            </a:r>
          </a:p>
        </p:txBody>
      </p:sp>
      <p:sp>
        <p:nvSpPr>
          <p:cNvPr id="24" name="Bevel 23">
            <a:hlinkClick r:id="rId6" action="ppaction://hlinksldjump"/>
          </p:cNvPr>
          <p:cNvSpPr/>
          <p:nvPr/>
        </p:nvSpPr>
        <p:spPr bwMode="auto">
          <a:xfrm>
            <a:off x="3124200" y="2514600"/>
            <a:ext cx="1371600" cy="533400"/>
          </a:xfrm>
          <a:prstGeom prst="bevel">
            <a:avLst/>
          </a:prstGeom>
          <a:solidFill>
            <a:schemeClr val="bg2">
              <a:lumMod val="60000"/>
              <a:lumOff val="40000"/>
            </a:schemeClr>
          </a:solidFill>
          <a:ln>
            <a:solidFill>
              <a:schemeClr val="bg2">
                <a:lumMod val="60000"/>
                <a:lumOff val="40000"/>
              </a:schemeClr>
            </a:solidFill>
          </a:ln>
          <a:effectLst/>
          <a:extLst/>
        </p:spPr>
        <p:txBody>
          <a:bodyPr wrap="none" anchor="ctr"/>
          <a:lstStyle/>
          <a:p>
            <a:pPr>
              <a:defRPr/>
            </a:pPr>
            <a:r>
              <a:rPr lang="en-US" sz="1200" dirty="0">
                <a:solidFill>
                  <a:srgbClr val="000000"/>
                </a:solidFill>
                <a:latin typeface="Comic Sans MS"/>
                <a:cs typeface="Comic Sans MS"/>
              </a:rPr>
              <a:t>Origins of</a:t>
            </a:r>
          </a:p>
          <a:p>
            <a:pPr>
              <a:defRPr/>
            </a:pPr>
            <a:r>
              <a:rPr lang="en-US" sz="1200" dirty="0">
                <a:solidFill>
                  <a:srgbClr val="000000"/>
                </a:solidFill>
                <a:latin typeface="Comic Sans MS"/>
                <a:cs typeface="Comic Sans MS"/>
              </a:rPr>
              <a:t>The Fed</a:t>
            </a:r>
          </a:p>
        </p:txBody>
      </p:sp>
      <p:sp>
        <p:nvSpPr>
          <p:cNvPr id="25" name="Bevel 24">
            <a:hlinkClick r:id="rId7" action="ppaction://hlinksldjump"/>
          </p:cNvPr>
          <p:cNvSpPr/>
          <p:nvPr/>
        </p:nvSpPr>
        <p:spPr bwMode="auto">
          <a:xfrm>
            <a:off x="3124200" y="3200400"/>
            <a:ext cx="1371600" cy="533400"/>
          </a:xfrm>
          <a:prstGeom prst="bevel">
            <a:avLst/>
          </a:prstGeom>
          <a:solidFill>
            <a:schemeClr val="bg2">
              <a:lumMod val="60000"/>
              <a:lumOff val="40000"/>
            </a:schemeClr>
          </a:solidFill>
          <a:ln>
            <a:solidFill>
              <a:schemeClr val="bg2">
                <a:lumMod val="60000"/>
                <a:lumOff val="40000"/>
              </a:schemeClr>
            </a:solidFill>
          </a:ln>
          <a:effectLst/>
          <a:extLst/>
        </p:spPr>
        <p:txBody>
          <a:bodyPr wrap="none" anchor="ctr"/>
          <a:lstStyle/>
          <a:p>
            <a:pPr>
              <a:defRPr/>
            </a:pPr>
            <a:r>
              <a:rPr lang="en-US" sz="1200" dirty="0">
                <a:solidFill>
                  <a:srgbClr val="000000"/>
                </a:solidFill>
                <a:latin typeface="Comic Sans MS"/>
                <a:cs typeface="Comic Sans MS"/>
              </a:rPr>
              <a:t>The Great</a:t>
            </a:r>
          </a:p>
          <a:p>
            <a:pPr>
              <a:defRPr/>
            </a:pPr>
            <a:r>
              <a:rPr lang="en-US" sz="1200" dirty="0">
                <a:solidFill>
                  <a:srgbClr val="000000"/>
                </a:solidFill>
                <a:latin typeface="Comic Sans MS"/>
                <a:cs typeface="Comic Sans MS"/>
              </a:rPr>
              <a:t>Depression</a:t>
            </a:r>
          </a:p>
        </p:txBody>
      </p:sp>
      <p:sp>
        <p:nvSpPr>
          <p:cNvPr id="26" name="Bevel 25">
            <a:hlinkClick r:id="rId8" action="ppaction://hlinksldjump"/>
          </p:cNvPr>
          <p:cNvSpPr/>
          <p:nvPr/>
        </p:nvSpPr>
        <p:spPr bwMode="auto">
          <a:xfrm>
            <a:off x="3124200" y="3886200"/>
            <a:ext cx="1371600" cy="533400"/>
          </a:xfrm>
          <a:prstGeom prst="bevel">
            <a:avLst/>
          </a:prstGeom>
          <a:solidFill>
            <a:schemeClr val="bg2">
              <a:lumMod val="60000"/>
              <a:lumOff val="40000"/>
            </a:schemeClr>
          </a:solidFill>
          <a:ln>
            <a:solidFill>
              <a:schemeClr val="bg2">
                <a:lumMod val="60000"/>
                <a:lumOff val="40000"/>
              </a:schemeClr>
            </a:solidFill>
          </a:ln>
          <a:effectLst/>
          <a:extLst/>
        </p:spPr>
        <p:txBody>
          <a:bodyPr wrap="none" anchor="ctr"/>
          <a:lstStyle/>
          <a:p>
            <a:pPr>
              <a:defRPr/>
            </a:pPr>
            <a:r>
              <a:rPr lang="en-US" sz="1200" dirty="0">
                <a:solidFill>
                  <a:srgbClr val="000000"/>
                </a:solidFill>
                <a:latin typeface="Comic Sans MS"/>
                <a:cs typeface="Comic Sans MS"/>
              </a:rPr>
              <a:t>The Payments</a:t>
            </a:r>
          </a:p>
          <a:p>
            <a:pPr>
              <a:defRPr/>
            </a:pPr>
            <a:r>
              <a:rPr lang="en-US" sz="1200" dirty="0">
                <a:solidFill>
                  <a:srgbClr val="000000"/>
                </a:solidFill>
                <a:latin typeface="Comic Sans MS"/>
                <a:cs typeface="Comic Sans MS"/>
              </a:rPr>
              <a:t>System</a:t>
            </a:r>
          </a:p>
        </p:txBody>
      </p:sp>
      <p:sp>
        <p:nvSpPr>
          <p:cNvPr id="27" name="Bevel 26">
            <a:hlinkClick r:id="rId9" action="ppaction://hlinksldjump"/>
          </p:cNvPr>
          <p:cNvSpPr/>
          <p:nvPr/>
        </p:nvSpPr>
        <p:spPr bwMode="auto">
          <a:xfrm>
            <a:off x="3124200" y="4572000"/>
            <a:ext cx="1371600" cy="533400"/>
          </a:xfrm>
          <a:prstGeom prst="bevel">
            <a:avLst/>
          </a:prstGeom>
          <a:solidFill>
            <a:schemeClr val="bg2">
              <a:lumMod val="60000"/>
              <a:lumOff val="40000"/>
            </a:schemeClr>
          </a:solidFill>
          <a:ln>
            <a:solidFill>
              <a:schemeClr val="bg2">
                <a:lumMod val="60000"/>
                <a:lumOff val="40000"/>
              </a:schemeClr>
            </a:solidFill>
          </a:ln>
          <a:effectLst/>
          <a:extLst/>
        </p:spPr>
        <p:txBody>
          <a:bodyPr wrap="none" anchor="ctr"/>
          <a:lstStyle/>
          <a:p>
            <a:pPr>
              <a:defRPr/>
            </a:pPr>
            <a:r>
              <a:rPr lang="en-US" sz="1200" dirty="0">
                <a:solidFill>
                  <a:srgbClr val="000000"/>
                </a:solidFill>
                <a:latin typeface="Comic Sans MS"/>
                <a:cs typeface="Comic Sans MS"/>
              </a:rPr>
              <a:t>Supervision and</a:t>
            </a:r>
          </a:p>
          <a:p>
            <a:pPr>
              <a:defRPr/>
            </a:pPr>
            <a:r>
              <a:rPr lang="en-US" sz="1200" dirty="0">
                <a:solidFill>
                  <a:srgbClr val="000000"/>
                </a:solidFill>
                <a:latin typeface="Comic Sans MS"/>
                <a:cs typeface="Comic Sans MS"/>
              </a:rPr>
              <a:t>Regulation</a:t>
            </a:r>
          </a:p>
        </p:txBody>
      </p:sp>
      <p:sp>
        <p:nvSpPr>
          <p:cNvPr id="28" name="Bevel 27">
            <a:hlinkClick r:id="rId10" action="ppaction://hlinksldjump"/>
          </p:cNvPr>
          <p:cNvSpPr/>
          <p:nvPr/>
        </p:nvSpPr>
        <p:spPr bwMode="auto">
          <a:xfrm>
            <a:off x="3124200" y="5257800"/>
            <a:ext cx="1371600" cy="533400"/>
          </a:xfrm>
          <a:prstGeom prst="bevel">
            <a:avLst/>
          </a:prstGeom>
          <a:solidFill>
            <a:schemeClr val="bg2">
              <a:lumMod val="60000"/>
              <a:lumOff val="40000"/>
            </a:schemeClr>
          </a:solidFill>
          <a:ln>
            <a:solidFill>
              <a:schemeClr val="bg2">
                <a:lumMod val="60000"/>
                <a:lumOff val="40000"/>
              </a:schemeClr>
            </a:solidFill>
          </a:ln>
          <a:effectLst/>
          <a:extLst/>
        </p:spPr>
        <p:txBody>
          <a:bodyPr wrap="none" anchor="ctr"/>
          <a:lstStyle/>
          <a:p>
            <a:pPr>
              <a:defRPr/>
            </a:pPr>
            <a:r>
              <a:rPr lang="en-US" sz="1200" dirty="0">
                <a:solidFill>
                  <a:srgbClr val="000000"/>
                </a:solidFill>
                <a:latin typeface="Comic Sans MS"/>
                <a:cs typeface="Comic Sans MS"/>
              </a:rPr>
              <a:t>The Fed and</a:t>
            </a:r>
          </a:p>
          <a:p>
            <a:pPr>
              <a:defRPr/>
            </a:pPr>
            <a:r>
              <a:rPr lang="en-US" sz="1200" dirty="0">
                <a:solidFill>
                  <a:srgbClr val="000000"/>
                </a:solidFill>
                <a:latin typeface="Comic Sans MS"/>
                <a:cs typeface="Comic Sans MS"/>
              </a:rPr>
              <a:t>Monetary Policy</a:t>
            </a:r>
          </a:p>
        </p:txBody>
      </p:sp>
      <p:sp>
        <p:nvSpPr>
          <p:cNvPr id="29" name="Bevel 28">
            <a:hlinkClick r:id="rId11" action="ppaction://hlinksldjump"/>
          </p:cNvPr>
          <p:cNvSpPr/>
          <p:nvPr/>
        </p:nvSpPr>
        <p:spPr bwMode="auto">
          <a:xfrm>
            <a:off x="4648200" y="1828800"/>
            <a:ext cx="1371600" cy="533400"/>
          </a:xfrm>
          <a:prstGeom prst="bevel">
            <a:avLst/>
          </a:prstGeom>
          <a:solidFill>
            <a:schemeClr val="bg2">
              <a:lumMod val="60000"/>
              <a:lumOff val="40000"/>
            </a:schemeClr>
          </a:solidFill>
          <a:ln>
            <a:solidFill>
              <a:schemeClr val="bg2">
                <a:lumMod val="60000"/>
                <a:lumOff val="40000"/>
              </a:schemeClr>
            </a:solidFill>
          </a:ln>
          <a:effectLst/>
          <a:extLst/>
        </p:spPr>
        <p:txBody>
          <a:bodyPr wrap="none" anchor="ctr"/>
          <a:lstStyle/>
          <a:p>
            <a:pPr>
              <a:defRPr/>
            </a:pPr>
            <a:r>
              <a:rPr lang="en-US" sz="1200" dirty="0">
                <a:solidFill>
                  <a:srgbClr val="000000"/>
                </a:solidFill>
                <a:latin typeface="Comic Sans MS"/>
                <a:cs typeface="Comic Sans MS"/>
              </a:rPr>
              <a:t>The FOMC</a:t>
            </a:r>
          </a:p>
          <a:p>
            <a:pPr>
              <a:defRPr/>
            </a:pPr>
            <a:r>
              <a:rPr lang="en-US" sz="1200" dirty="0">
                <a:solidFill>
                  <a:srgbClr val="000000"/>
                </a:solidFill>
                <a:latin typeface="Comic Sans MS"/>
                <a:cs typeface="Comic Sans MS"/>
              </a:rPr>
              <a:t>Decides</a:t>
            </a:r>
          </a:p>
        </p:txBody>
      </p:sp>
      <p:sp>
        <p:nvSpPr>
          <p:cNvPr id="30" name="Bevel 29">
            <a:hlinkClick r:id="rId12" action="ppaction://hlinksldjump"/>
          </p:cNvPr>
          <p:cNvSpPr/>
          <p:nvPr/>
        </p:nvSpPr>
        <p:spPr bwMode="auto">
          <a:xfrm>
            <a:off x="6172200" y="1828800"/>
            <a:ext cx="1371600" cy="533400"/>
          </a:xfrm>
          <a:prstGeom prst="bevel">
            <a:avLst/>
          </a:prstGeom>
          <a:solidFill>
            <a:schemeClr val="bg2">
              <a:lumMod val="60000"/>
              <a:lumOff val="40000"/>
            </a:schemeClr>
          </a:solidFill>
          <a:ln>
            <a:solidFill>
              <a:schemeClr val="bg2">
                <a:lumMod val="60000"/>
                <a:lumOff val="40000"/>
              </a:schemeClr>
            </a:solidFill>
          </a:ln>
          <a:effectLst/>
          <a:extLst/>
        </p:spPr>
        <p:txBody>
          <a:bodyPr wrap="none" anchor="ctr"/>
          <a:lstStyle/>
          <a:p>
            <a:pPr>
              <a:defRPr/>
            </a:pPr>
            <a:r>
              <a:rPr lang="en-US" sz="1200" dirty="0">
                <a:solidFill>
                  <a:srgbClr val="000000"/>
                </a:solidFill>
                <a:latin typeface="Comic Sans MS"/>
                <a:cs typeface="Comic Sans MS"/>
              </a:rPr>
              <a:t>Learning</a:t>
            </a:r>
          </a:p>
          <a:p>
            <a:pPr>
              <a:defRPr/>
            </a:pPr>
            <a:r>
              <a:rPr lang="en-US" sz="1200" dirty="0">
                <a:solidFill>
                  <a:srgbClr val="000000"/>
                </a:solidFill>
                <a:latin typeface="Comic Sans MS"/>
                <a:cs typeface="Comic Sans MS"/>
              </a:rPr>
              <a:t>Targets</a:t>
            </a:r>
          </a:p>
        </p:txBody>
      </p:sp>
      <p:sp>
        <p:nvSpPr>
          <p:cNvPr id="31" name="Bevel 30">
            <a:hlinkClick r:id="rId13" action="ppaction://hlinksldjump"/>
          </p:cNvPr>
          <p:cNvSpPr/>
          <p:nvPr/>
        </p:nvSpPr>
        <p:spPr bwMode="auto">
          <a:xfrm>
            <a:off x="6172200" y="2514600"/>
            <a:ext cx="1371600" cy="533400"/>
          </a:xfrm>
          <a:prstGeom prst="bevel">
            <a:avLst/>
          </a:prstGeom>
          <a:solidFill>
            <a:schemeClr val="bg2">
              <a:lumMod val="60000"/>
              <a:lumOff val="40000"/>
            </a:schemeClr>
          </a:solidFill>
          <a:ln>
            <a:solidFill>
              <a:schemeClr val="bg2">
                <a:lumMod val="60000"/>
                <a:lumOff val="40000"/>
              </a:schemeClr>
            </a:solidFill>
          </a:ln>
          <a:effectLst/>
          <a:extLst/>
        </p:spPr>
        <p:txBody>
          <a:bodyPr wrap="none" anchor="ctr"/>
          <a:lstStyle/>
          <a:p>
            <a:pPr>
              <a:defRPr/>
            </a:pPr>
            <a:r>
              <a:rPr lang="en-US" sz="1200" dirty="0">
                <a:solidFill>
                  <a:srgbClr val="000000"/>
                </a:solidFill>
                <a:latin typeface="Comic Sans MS"/>
                <a:cs typeface="Comic Sans MS"/>
              </a:rPr>
              <a:t>Quiz</a:t>
            </a:r>
          </a:p>
        </p:txBody>
      </p:sp>
      <p:sp>
        <p:nvSpPr>
          <p:cNvPr id="32" name="Bevel 31">
            <a:hlinkClick r:id="rId14" action="ppaction://hlinksldjump"/>
          </p:cNvPr>
          <p:cNvSpPr/>
          <p:nvPr/>
        </p:nvSpPr>
        <p:spPr bwMode="auto">
          <a:xfrm>
            <a:off x="7696200" y="1828800"/>
            <a:ext cx="1371600" cy="533400"/>
          </a:xfrm>
          <a:prstGeom prst="bevel">
            <a:avLst/>
          </a:prstGeom>
          <a:solidFill>
            <a:schemeClr val="bg2">
              <a:lumMod val="60000"/>
              <a:lumOff val="40000"/>
            </a:schemeClr>
          </a:solidFill>
          <a:ln>
            <a:solidFill>
              <a:schemeClr val="bg2">
                <a:lumMod val="60000"/>
                <a:lumOff val="40000"/>
              </a:schemeClr>
            </a:solidFill>
          </a:ln>
          <a:effectLst/>
          <a:extLst/>
        </p:spPr>
        <p:txBody>
          <a:bodyPr wrap="none" anchor="ctr"/>
          <a:lstStyle/>
          <a:p>
            <a:pPr>
              <a:defRPr/>
            </a:pPr>
            <a:r>
              <a:rPr lang="en-US" sz="1200" dirty="0" smtClean="0">
                <a:solidFill>
                  <a:srgbClr val="000000"/>
                </a:solidFill>
                <a:latin typeface="Comic Sans MS"/>
                <a:cs typeface="Comic Sans MS"/>
              </a:rPr>
              <a:t>My Fed District</a:t>
            </a:r>
            <a:endParaRPr lang="en-US" sz="1200" dirty="0">
              <a:solidFill>
                <a:srgbClr val="000000"/>
              </a:solidFill>
              <a:latin typeface="Comic Sans MS"/>
              <a:cs typeface="Comic Sans MS"/>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Origins of the Fed</a:t>
            </a:r>
          </a:p>
        </p:txBody>
      </p:sp>
      <p:sp>
        <p:nvSpPr>
          <p:cNvPr id="836611" name="Rectangle 3"/>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35"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Federal Reserve System was not created until 1913.  Before that time the financial system suffered from a lack of regulation and unstable currency.</a:t>
            </a:r>
          </a:p>
        </p:txBody>
      </p:sp>
      <p:sp>
        <p:nvSpPr>
          <p:cNvPr id="836613" name="Rectangle 5"/>
          <p:cNvSpPr>
            <a:spLocks noChangeArrowheads="1"/>
          </p:cNvSpPr>
          <p:nvPr/>
        </p:nvSpPr>
        <p:spPr bwMode="auto">
          <a:xfrm>
            <a:off x="762000" y="20256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It financed government debt, but did not regulate banks or money.</a:t>
            </a:r>
          </a:p>
        </p:txBody>
      </p:sp>
      <p:sp>
        <p:nvSpPr>
          <p:cNvPr id="836614" name="Rectangle 6"/>
          <p:cNvSpPr>
            <a:spLocks noChangeArrowheads="1"/>
          </p:cNvSpPr>
          <p:nvPr/>
        </p:nvSpPr>
        <p:spPr bwMode="auto">
          <a:xfrm>
            <a:off x="381000" y="17526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1) 1st Bank of the United States</a:t>
            </a:r>
          </a:p>
        </p:txBody>
      </p:sp>
      <p:sp>
        <p:nvSpPr>
          <p:cNvPr id="836615" name="Rectangle 7"/>
          <p:cNvSpPr>
            <a:spLocks noChangeArrowheads="1"/>
          </p:cNvSpPr>
          <p:nvPr/>
        </p:nvSpPr>
        <p:spPr bwMode="auto">
          <a:xfrm>
            <a:off x="4572000" y="5137150"/>
            <a:ext cx="441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The National Banking Act of 1863 created a uniform currency and financed the Civil War, but it could not prevent the financial panics of the next 50 years.</a:t>
            </a:r>
          </a:p>
        </p:txBody>
      </p:sp>
      <p:sp>
        <p:nvSpPr>
          <p:cNvPr id="836616" name="Rectangle 8"/>
          <p:cNvSpPr>
            <a:spLocks noChangeArrowheads="1"/>
          </p:cNvSpPr>
          <p:nvPr/>
        </p:nvSpPr>
        <p:spPr bwMode="auto">
          <a:xfrm>
            <a:off x="762000" y="28638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Set up to finance the War of 1812, it functioned like the 1st bank.</a:t>
            </a:r>
          </a:p>
        </p:txBody>
      </p:sp>
      <p:sp>
        <p:nvSpPr>
          <p:cNvPr id="836617" name="Rectangle 9"/>
          <p:cNvSpPr>
            <a:spLocks noChangeArrowheads="1"/>
          </p:cNvSpPr>
          <p:nvPr/>
        </p:nvSpPr>
        <p:spPr bwMode="auto">
          <a:xfrm>
            <a:off x="381000" y="25908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2) 2nd Bank of the United States</a:t>
            </a:r>
          </a:p>
        </p:txBody>
      </p:sp>
      <p:sp>
        <p:nvSpPr>
          <p:cNvPr id="836618" name="Rectangle 10"/>
          <p:cNvSpPr>
            <a:spLocks noChangeArrowheads="1"/>
          </p:cNvSpPr>
          <p:nvPr/>
        </p:nvSpPr>
        <p:spPr bwMode="auto">
          <a:xfrm>
            <a:off x="762000" y="37020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No central bank existed at this time, just state-regulated banks.</a:t>
            </a:r>
          </a:p>
        </p:txBody>
      </p:sp>
      <p:sp>
        <p:nvSpPr>
          <p:cNvPr id="836619" name="Rectangle 11"/>
          <p:cNvSpPr>
            <a:spLocks noChangeArrowheads="1"/>
          </p:cNvSpPr>
          <p:nvPr/>
        </p:nvSpPr>
        <p:spPr bwMode="auto">
          <a:xfrm>
            <a:off x="381000" y="34290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3) </a:t>
            </a:r>
            <a:r>
              <a:rPr lang="ja-JP" altLang="en-US" sz="1800" b="1">
                <a:latin typeface="Arial"/>
              </a:rPr>
              <a:t>“</a:t>
            </a:r>
            <a:r>
              <a:rPr lang="en-US" sz="1800" b="1"/>
              <a:t>Free Banking</a:t>
            </a:r>
            <a:r>
              <a:rPr lang="ja-JP" altLang="en-US" sz="1800" b="1">
                <a:latin typeface="Arial"/>
              </a:rPr>
              <a:t>”</a:t>
            </a:r>
            <a:r>
              <a:rPr lang="en-US" sz="1800" b="1"/>
              <a:t> Era</a:t>
            </a:r>
          </a:p>
        </p:txBody>
      </p:sp>
      <p:sp>
        <p:nvSpPr>
          <p:cNvPr id="836621" name="Rectangle 13"/>
          <p:cNvSpPr>
            <a:spLocks noChangeArrowheads="1"/>
          </p:cNvSpPr>
          <p:nvPr/>
        </p:nvSpPr>
        <p:spPr bwMode="auto">
          <a:xfrm>
            <a:off x="762000" y="4541838"/>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Nationally-chartered banks issued currency backed by the Treasury.</a:t>
            </a:r>
          </a:p>
        </p:txBody>
      </p:sp>
      <p:sp>
        <p:nvSpPr>
          <p:cNvPr id="836622" name="Rectangle 14"/>
          <p:cNvSpPr>
            <a:spLocks noChangeArrowheads="1"/>
          </p:cNvSpPr>
          <p:nvPr/>
        </p:nvSpPr>
        <p:spPr bwMode="auto">
          <a:xfrm>
            <a:off x="381000" y="42672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4) National Banking Era</a:t>
            </a:r>
          </a:p>
        </p:txBody>
      </p:sp>
      <p:grpSp>
        <p:nvGrpSpPr>
          <p:cNvPr id="836626" name="Group 18"/>
          <p:cNvGrpSpPr>
            <a:grpSpLocks/>
          </p:cNvGrpSpPr>
          <p:nvPr/>
        </p:nvGrpSpPr>
        <p:grpSpPr bwMode="auto">
          <a:xfrm>
            <a:off x="4648200" y="2590800"/>
            <a:ext cx="4267200" cy="1905000"/>
            <a:chOff x="2928" y="1632"/>
            <a:chExt cx="2688" cy="1200"/>
          </a:xfrm>
        </p:grpSpPr>
        <p:sp>
          <p:nvSpPr>
            <p:cNvPr id="836625" name="Rectangle 17"/>
            <p:cNvSpPr>
              <a:spLocks noChangeArrowheads="1"/>
            </p:cNvSpPr>
            <p:nvPr/>
          </p:nvSpPr>
          <p:spPr bwMode="auto">
            <a:xfrm>
              <a:off x="2928" y="1632"/>
              <a:ext cx="2688" cy="1200"/>
            </a:xfrm>
            <a:prstGeom prst="rect">
              <a:avLst/>
            </a:prstGeom>
            <a:solidFill>
              <a:srgbClr val="FFFF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44051" name="Picture 15" descr="National Banking 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1686"/>
              <a:ext cx="2592" cy="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p:cNvGrpSpPr>
            <a:grpSpLocks/>
          </p:cNvGrpSpPr>
          <p:nvPr/>
        </p:nvGrpSpPr>
        <p:grpSpPr bwMode="auto">
          <a:xfrm>
            <a:off x="6172200" y="6096000"/>
            <a:ext cx="609600" cy="533400"/>
            <a:chOff x="2362200" y="6096000"/>
            <a:chExt cx="609600" cy="533400"/>
          </a:xfrm>
        </p:grpSpPr>
        <p:sp>
          <p:nvSpPr>
            <p:cNvPr id="44047" name="Rectangle 18"/>
            <p:cNvSpPr>
              <a:spLocks noChangeArrowheads="1"/>
            </p:cNvSpPr>
            <p:nvPr/>
          </p:nvSpPr>
          <p:spPr bwMode="auto">
            <a:xfrm>
              <a:off x="2362200" y="6096000"/>
              <a:ext cx="609600"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44048" name="Action Button: Movie 19">
              <a:hlinkClick r:id="" action="ppaction://noaction" highlightClick="1"/>
            </p:cNvPr>
            <p:cNvSpPr>
              <a:spLocks noChangeArrowheads="1"/>
            </p:cNvSpPr>
            <p:nvPr/>
          </p:nvSpPr>
          <p:spPr bwMode="auto">
            <a:xfrm>
              <a:off x="2438400" y="6172200"/>
              <a:ext cx="457200" cy="381000"/>
            </a:xfrm>
            <a:prstGeom prst="actionButtonMovie">
              <a:avLst/>
            </a:prstGeom>
            <a:solidFill>
              <a:schemeClr val="accent2">
                <a:alpha val="9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44049" name="Bevel 20">
              <a:hlinkClick r:id="rId4"/>
            </p:cNvPr>
            <p:cNvSpPr>
              <a:spLocks noChangeArrowheads="1"/>
            </p:cNvSpPr>
            <p:nvPr/>
          </p:nvSpPr>
          <p:spPr bwMode="auto">
            <a:xfrm>
              <a:off x="2362200" y="6096000"/>
              <a:ext cx="609600" cy="533400"/>
            </a:xfrm>
            <a:prstGeom prst="bevel">
              <a:avLst>
                <a:gd name="adj" fmla="val 12500"/>
              </a:avLst>
            </a:prstGeom>
            <a:solidFill>
              <a:schemeClr val="accent2">
                <a:alpha val="50980"/>
              </a:schemeClr>
            </a:solidFill>
            <a:ln w="9525">
              <a:solidFill>
                <a:schemeClr val="accent2"/>
              </a:solidFill>
              <a:miter lim="800000"/>
              <a:headEnd/>
              <a:tailEnd/>
            </a:ln>
          </p:spPr>
          <p:txBody>
            <a:bodyPr wrap="none" anchor="ctr"/>
            <a:lstStyle/>
            <a:p>
              <a:r>
                <a:rPr lang="en-US" sz="900">
                  <a:solidFill>
                    <a:srgbClr val="000000"/>
                  </a:solidFill>
                  <a:latin typeface="Comic Sans MS" charset="0"/>
                  <a:cs typeface="Comic Sans MS" charset="0"/>
                </a:rPr>
                <a:t>Video</a:t>
              </a:r>
            </a:p>
            <a:p>
              <a:endParaRPr lang="en-US" sz="900">
                <a:solidFill>
                  <a:srgbClr val="000000"/>
                </a:solidFill>
                <a:latin typeface="Comic Sans MS" charset="0"/>
                <a:cs typeface="Comic Sans MS" charset="0"/>
              </a:endParaRPr>
            </a:p>
            <a:p>
              <a:r>
                <a:rPr lang="en-US" sz="900">
                  <a:solidFill>
                    <a:srgbClr val="000000"/>
                  </a:solidFill>
                  <a:latin typeface="Comic Sans MS" charset="0"/>
                  <a:cs typeface="Comic Sans MS" charset="0"/>
                </a:rPr>
                <a:t>Clip</a:t>
              </a:r>
            </a:p>
          </p:txBody>
        </p:sp>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36622"/>
                                        </p:tgtEl>
                                        <p:attrNameLst>
                                          <p:attrName>style.visibility</p:attrName>
                                        </p:attrNameLst>
                                      </p:cBhvr>
                                      <p:to>
                                        <p:strVal val="visible"/>
                                      </p:to>
                                    </p:set>
                                    <p:animEffect transition="in" filter="wipe(left)">
                                      <p:cBhvr>
                                        <p:cTn id="7" dur="1000"/>
                                        <p:tgtEl>
                                          <p:spTgt spid="836622"/>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36621"/>
                                        </p:tgtEl>
                                        <p:attrNameLst>
                                          <p:attrName>style.visibility</p:attrName>
                                        </p:attrNameLst>
                                      </p:cBhvr>
                                      <p:to>
                                        <p:strVal val="visible"/>
                                      </p:to>
                                    </p:set>
                                    <p:animEffect transition="in" filter="wipe(left)">
                                      <p:cBhvr>
                                        <p:cTn id="11" dur="1000"/>
                                        <p:tgtEl>
                                          <p:spTgt spid="836621"/>
                                        </p:tgtEl>
                                      </p:cBhvr>
                                    </p:animEffect>
                                  </p:childTnLst>
                                </p:cTn>
                              </p:par>
                            </p:childTnLst>
                          </p:cTn>
                        </p:par>
                        <p:par>
                          <p:cTn id="12" fill="hold" nodeType="afterGroup">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836626"/>
                                        </p:tgtEl>
                                        <p:attrNameLst>
                                          <p:attrName>style.visibility</p:attrName>
                                        </p:attrNameLst>
                                      </p:cBhvr>
                                      <p:to>
                                        <p:strVal val="visible"/>
                                      </p:to>
                                    </p:set>
                                    <p:animEffect transition="in" filter="fade">
                                      <p:cBhvr>
                                        <p:cTn id="15" dur="2000"/>
                                        <p:tgtEl>
                                          <p:spTgt spid="836626"/>
                                        </p:tgtEl>
                                      </p:cBhvr>
                                    </p:animEffect>
                                  </p:childTnLst>
                                </p:cTn>
                              </p:par>
                            </p:childTnLst>
                          </p:cTn>
                        </p:par>
                        <p:par>
                          <p:cTn id="16" fill="hold" nodeType="afterGroup">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836615"/>
                                        </p:tgtEl>
                                        <p:attrNameLst>
                                          <p:attrName>style.visibility</p:attrName>
                                        </p:attrNameLst>
                                      </p:cBhvr>
                                      <p:to>
                                        <p:strVal val="visible"/>
                                      </p:to>
                                    </p:set>
                                    <p:animEffect transition="in" filter="wipe(left)">
                                      <p:cBhvr>
                                        <p:cTn id="19" dur="1000"/>
                                        <p:tgtEl>
                                          <p:spTgt spid="836615"/>
                                        </p:tgtEl>
                                      </p:cBhvr>
                                    </p:animEffect>
                                  </p:childTnLst>
                                </p:cTn>
                              </p:par>
                            </p:childTnLst>
                          </p:cTn>
                        </p:par>
                        <p:par>
                          <p:cTn id="20" fill="hold" nodeType="afterGroup">
                            <p:stCondLst>
                              <p:cond delay="6000"/>
                            </p:stCondLst>
                            <p:childTnLst>
                              <p:par>
                                <p:cTn id="21" presetID="10" presetClass="entr" presetSubtype="0" fill="hold" nodeType="afterEffect">
                                  <p:stCondLst>
                                    <p:cond delay="10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615" grpId="0" autoUpdateAnimBg="0"/>
      <p:bldP spid="836621" grpId="0"/>
      <p:bldP spid="8366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Origins of the Fed</a:t>
            </a:r>
          </a:p>
        </p:txBody>
      </p:sp>
      <p:sp>
        <p:nvSpPr>
          <p:cNvPr id="838659" name="Rectangle 3"/>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083"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Federal Reserve System was not created until 1913.  Before that time the financial system suffered from a lack of regulation and unstable currency.</a:t>
            </a:r>
          </a:p>
        </p:txBody>
      </p:sp>
      <p:sp>
        <p:nvSpPr>
          <p:cNvPr id="838661" name="Rectangle 5"/>
          <p:cNvSpPr>
            <a:spLocks noChangeArrowheads="1"/>
          </p:cNvSpPr>
          <p:nvPr/>
        </p:nvSpPr>
        <p:spPr bwMode="auto">
          <a:xfrm>
            <a:off x="762000" y="20256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It financed government debt, but did not regulate banks or money.</a:t>
            </a:r>
          </a:p>
        </p:txBody>
      </p:sp>
      <p:sp>
        <p:nvSpPr>
          <p:cNvPr id="838662" name="Rectangle 6"/>
          <p:cNvSpPr>
            <a:spLocks noChangeArrowheads="1"/>
          </p:cNvSpPr>
          <p:nvPr/>
        </p:nvSpPr>
        <p:spPr bwMode="auto">
          <a:xfrm>
            <a:off x="381000" y="17526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1) 1st Bank of the United States</a:t>
            </a:r>
          </a:p>
        </p:txBody>
      </p:sp>
      <p:sp>
        <p:nvSpPr>
          <p:cNvPr id="838663" name="Rectangle 7"/>
          <p:cNvSpPr>
            <a:spLocks noChangeArrowheads="1"/>
          </p:cNvSpPr>
          <p:nvPr/>
        </p:nvSpPr>
        <p:spPr bwMode="auto">
          <a:xfrm>
            <a:off x="4572000" y="5137150"/>
            <a:ext cx="441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During the Panic of 1907 J.P. Morgan loaned millions to banks, helping end the panic.  Lawmakers realized a central bank was needed to deal with future crises.</a:t>
            </a:r>
          </a:p>
        </p:txBody>
      </p:sp>
      <p:sp>
        <p:nvSpPr>
          <p:cNvPr id="838664" name="Rectangle 8"/>
          <p:cNvSpPr>
            <a:spLocks noChangeArrowheads="1"/>
          </p:cNvSpPr>
          <p:nvPr/>
        </p:nvSpPr>
        <p:spPr bwMode="auto">
          <a:xfrm>
            <a:off x="762000" y="28638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Set up to finance the War of 1812, it functioned like the 1st bank.</a:t>
            </a:r>
          </a:p>
        </p:txBody>
      </p:sp>
      <p:sp>
        <p:nvSpPr>
          <p:cNvPr id="838665" name="Rectangle 9"/>
          <p:cNvSpPr>
            <a:spLocks noChangeArrowheads="1"/>
          </p:cNvSpPr>
          <p:nvPr/>
        </p:nvSpPr>
        <p:spPr bwMode="auto">
          <a:xfrm>
            <a:off x="381000" y="25908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2) 2nd Bank of the United States</a:t>
            </a:r>
          </a:p>
        </p:txBody>
      </p:sp>
      <p:sp>
        <p:nvSpPr>
          <p:cNvPr id="838666" name="Rectangle 10"/>
          <p:cNvSpPr>
            <a:spLocks noChangeArrowheads="1"/>
          </p:cNvSpPr>
          <p:nvPr/>
        </p:nvSpPr>
        <p:spPr bwMode="auto">
          <a:xfrm>
            <a:off x="762000" y="37020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No central bank existed at this time, just state-regulated banks.</a:t>
            </a:r>
          </a:p>
        </p:txBody>
      </p:sp>
      <p:sp>
        <p:nvSpPr>
          <p:cNvPr id="838667" name="Rectangle 11"/>
          <p:cNvSpPr>
            <a:spLocks noChangeArrowheads="1"/>
          </p:cNvSpPr>
          <p:nvPr/>
        </p:nvSpPr>
        <p:spPr bwMode="auto">
          <a:xfrm>
            <a:off x="381000" y="34290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3) </a:t>
            </a:r>
            <a:r>
              <a:rPr lang="ja-JP" altLang="en-US" sz="1800" b="1">
                <a:latin typeface="Arial"/>
              </a:rPr>
              <a:t>“</a:t>
            </a:r>
            <a:r>
              <a:rPr lang="en-US" sz="1800" b="1"/>
              <a:t>Free Banking</a:t>
            </a:r>
            <a:r>
              <a:rPr lang="ja-JP" altLang="en-US" sz="1800" b="1">
                <a:latin typeface="Arial"/>
              </a:rPr>
              <a:t>”</a:t>
            </a:r>
            <a:r>
              <a:rPr lang="en-US" sz="1800" b="1"/>
              <a:t> Era</a:t>
            </a:r>
          </a:p>
        </p:txBody>
      </p:sp>
      <p:sp>
        <p:nvSpPr>
          <p:cNvPr id="838668" name="Rectangle 12"/>
          <p:cNvSpPr>
            <a:spLocks noChangeArrowheads="1"/>
          </p:cNvSpPr>
          <p:nvPr/>
        </p:nvSpPr>
        <p:spPr bwMode="auto">
          <a:xfrm>
            <a:off x="762000" y="4541838"/>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Nationally-chartered banks issued currency backed by the Treasury.</a:t>
            </a:r>
          </a:p>
        </p:txBody>
      </p:sp>
      <p:sp>
        <p:nvSpPr>
          <p:cNvPr id="838669" name="Rectangle 13"/>
          <p:cNvSpPr>
            <a:spLocks noChangeArrowheads="1"/>
          </p:cNvSpPr>
          <p:nvPr/>
        </p:nvSpPr>
        <p:spPr bwMode="auto">
          <a:xfrm>
            <a:off x="381000" y="42672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4) National Banking Era</a:t>
            </a:r>
          </a:p>
        </p:txBody>
      </p:sp>
      <p:sp>
        <p:nvSpPr>
          <p:cNvPr id="838671" name="Rectangle 15"/>
          <p:cNvSpPr>
            <a:spLocks noChangeArrowheads="1"/>
          </p:cNvSpPr>
          <p:nvPr/>
        </p:nvSpPr>
        <p:spPr bwMode="auto">
          <a:xfrm>
            <a:off x="762000" y="5380038"/>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 central bank that is both governmental and independent.</a:t>
            </a:r>
          </a:p>
        </p:txBody>
      </p:sp>
      <p:sp>
        <p:nvSpPr>
          <p:cNvPr id="838672" name="Rectangle 16"/>
          <p:cNvSpPr>
            <a:spLocks noChangeArrowheads="1"/>
          </p:cNvSpPr>
          <p:nvPr/>
        </p:nvSpPr>
        <p:spPr bwMode="auto">
          <a:xfrm>
            <a:off x="381000" y="51054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5) The Federal Reserve System</a:t>
            </a:r>
          </a:p>
        </p:txBody>
      </p:sp>
      <p:grpSp>
        <p:nvGrpSpPr>
          <p:cNvPr id="838676" name="Group 20"/>
          <p:cNvGrpSpPr>
            <a:grpSpLocks/>
          </p:cNvGrpSpPr>
          <p:nvPr/>
        </p:nvGrpSpPr>
        <p:grpSpPr bwMode="auto">
          <a:xfrm>
            <a:off x="4572000" y="2362200"/>
            <a:ext cx="4419600" cy="2514600"/>
            <a:chOff x="2880" y="1536"/>
            <a:chExt cx="2784" cy="1584"/>
          </a:xfrm>
        </p:grpSpPr>
        <p:sp>
          <p:nvSpPr>
            <p:cNvPr id="838675" name="Rectangle 19"/>
            <p:cNvSpPr>
              <a:spLocks noChangeArrowheads="1"/>
            </p:cNvSpPr>
            <p:nvPr/>
          </p:nvSpPr>
          <p:spPr bwMode="auto">
            <a:xfrm>
              <a:off x="2880" y="1536"/>
              <a:ext cx="2784" cy="1584"/>
            </a:xfrm>
            <a:prstGeom prst="rect">
              <a:avLst/>
            </a:prstGeom>
            <a:solidFill>
              <a:srgbClr val="FFFF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46101" name="Picture 17" descr="The Federal Reserve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584"/>
              <a:ext cx="2688" cy="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19"/>
          <p:cNvGrpSpPr>
            <a:grpSpLocks/>
          </p:cNvGrpSpPr>
          <p:nvPr/>
        </p:nvGrpSpPr>
        <p:grpSpPr bwMode="auto">
          <a:xfrm>
            <a:off x="6172200" y="6096000"/>
            <a:ext cx="609600" cy="533400"/>
            <a:chOff x="2362200" y="6096000"/>
            <a:chExt cx="609600" cy="533400"/>
          </a:xfrm>
        </p:grpSpPr>
        <p:sp>
          <p:nvSpPr>
            <p:cNvPr id="46097" name="Rectangle 20"/>
            <p:cNvSpPr>
              <a:spLocks noChangeArrowheads="1"/>
            </p:cNvSpPr>
            <p:nvPr/>
          </p:nvSpPr>
          <p:spPr bwMode="auto">
            <a:xfrm>
              <a:off x="2362200" y="6096000"/>
              <a:ext cx="609600"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46098" name="Action Button: Movie 21">
              <a:hlinkClick r:id="" action="ppaction://noaction" highlightClick="1"/>
            </p:cNvPr>
            <p:cNvSpPr>
              <a:spLocks noChangeArrowheads="1"/>
            </p:cNvSpPr>
            <p:nvPr/>
          </p:nvSpPr>
          <p:spPr bwMode="auto">
            <a:xfrm>
              <a:off x="2438400" y="6172200"/>
              <a:ext cx="457200" cy="381000"/>
            </a:xfrm>
            <a:prstGeom prst="actionButtonMovie">
              <a:avLst/>
            </a:prstGeom>
            <a:solidFill>
              <a:schemeClr val="accent2">
                <a:alpha val="9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46099" name="Bevel 22">
              <a:hlinkClick r:id="rId4"/>
            </p:cNvPr>
            <p:cNvSpPr>
              <a:spLocks noChangeArrowheads="1"/>
            </p:cNvSpPr>
            <p:nvPr/>
          </p:nvSpPr>
          <p:spPr bwMode="auto">
            <a:xfrm>
              <a:off x="2362200" y="6096000"/>
              <a:ext cx="609600" cy="533400"/>
            </a:xfrm>
            <a:prstGeom prst="bevel">
              <a:avLst>
                <a:gd name="adj" fmla="val 12500"/>
              </a:avLst>
            </a:prstGeom>
            <a:solidFill>
              <a:schemeClr val="accent2">
                <a:alpha val="50980"/>
              </a:schemeClr>
            </a:solidFill>
            <a:ln w="9525">
              <a:solidFill>
                <a:schemeClr val="accent2"/>
              </a:solidFill>
              <a:miter lim="800000"/>
              <a:headEnd/>
              <a:tailEnd/>
            </a:ln>
          </p:spPr>
          <p:txBody>
            <a:bodyPr wrap="none" anchor="ctr"/>
            <a:lstStyle/>
            <a:p>
              <a:r>
                <a:rPr lang="en-US" sz="900">
                  <a:solidFill>
                    <a:srgbClr val="000000"/>
                  </a:solidFill>
                  <a:latin typeface="Comic Sans MS" charset="0"/>
                  <a:cs typeface="Comic Sans MS" charset="0"/>
                </a:rPr>
                <a:t>Video</a:t>
              </a:r>
            </a:p>
            <a:p>
              <a:endParaRPr lang="en-US" sz="900">
                <a:solidFill>
                  <a:srgbClr val="000000"/>
                </a:solidFill>
                <a:latin typeface="Comic Sans MS" charset="0"/>
                <a:cs typeface="Comic Sans MS" charset="0"/>
              </a:endParaRPr>
            </a:p>
            <a:p>
              <a:r>
                <a:rPr lang="en-US" sz="900">
                  <a:solidFill>
                    <a:srgbClr val="000000"/>
                  </a:solidFill>
                  <a:latin typeface="Comic Sans MS" charset="0"/>
                  <a:cs typeface="Comic Sans MS" charset="0"/>
                </a:rPr>
                <a:t>Clip</a:t>
              </a:r>
            </a:p>
          </p:txBody>
        </p:sp>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38672"/>
                                        </p:tgtEl>
                                        <p:attrNameLst>
                                          <p:attrName>style.visibility</p:attrName>
                                        </p:attrNameLst>
                                      </p:cBhvr>
                                      <p:to>
                                        <p:strVal val="visible"/>
                                      </p:to>
                                    </p:set>
                                    <p:animEffect transition="in" filter="wipe(left)">
                                      <p:cBhvr>
                                        <p:cTn id="7" dur="1000"/>
                                        <p:tgtEl>
                                          <p:spTgt spid="838672"/>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38671"/>
                                        </p:tgtEl>
                                        <p:attrNameLst>
                                          <p:attrName>style.visibility</p:attrName>
                                        </p:attrNameLst>
                                      </p:cBhvr>
                                      <p:to>
                                        <p:strVal val="visible"/>
                                      </p:to>
                                    </p:set>
                                    <p:animEffect transition="in" filter="wipe(left)">
                                      <p:cBhvr>
                                        <p:cTn id="11" dur="1000"/>
                                        <p:tgtEl>
                                          <p:spTgt spid="838671"/>
                                        </p:tgtEl>
                                      </p:cBhvr>
                                    </p:animEffect>
                                  </p:childTnLst>
                                </p:cTn>
                              </p:par>
                            </p:childTnLst>
                          </p:cTn>
                        </p:par>
                        <p:par>
                          <p:cTn id="12" fill="hold" nodeType="afterGroup">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838676"/>
                                        </p:tgtEl>
                                        <p:attrNameLst>
                                          <p:attrName>style.visibility</p:attrName>
                                        </p:attrNameLst>
                                      </p:cBhvr>
                                      <p:to>
                                        <p:strVal val="visible"/>
                                      </p:to>
                                    </p:set>
                                    <p:animEffect transition="in" filter="fade">
                                      <p:cBhvr>
                                        <p:cTn id="15" dur="2000"/>
                                        <p:tgtEl>
                                          <p:spTgt spid="838676"/>
                                        </p:tgtEl>
                                      </p:cBhvr>
                                    </p:animEffect>
                                  </p:childTnLst>
                                </p:cTn>
                              </p:par>
                            </p:childTnLst>
                          </p:cTn>
                        </p:par>
                        <p:par>
                          <p:cTn id="16" fill="hold" nodeType="afterGroup">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838663"/>
                                        </p:tgtEl>
                                        <p:attrNameLst>
                                          <p:attrName>style.visibility</p:attrName>
                                        </p:attrNameLst>
                                      </p:cBhvr>
                                      <p:to>
                                        <p:strVal val="visible"/>
                                      </p:to>
                                    </p:set>
                                    <p:animEffect transition="in" filter="wipe(left)">
                                      <p:cBhvr>
                                        <p:cTn id="19" dur="1000"/>
                                        <p:tgtEl>
                                          <p:spTgt spid="838663"/>
                                        </p:tgtEl>
                                      </p:cBhvr>
                                    </p:animEffect>
                                  </p:childTnLst>
                                </p:cTn>
                              </p:par>
                            </p:childTnLst>
                          </p:cTn>
                        </p:par>
                        <p:par>
                          <p:cTn id="20" fill="hold" nodeType="afterGroup">
                            <p:stCondLst>
                              <p:cond delay="6000"/>
                            </p:stCondLst>
                            <p:childTnLst>
                              <p:par>
                                <p:cTn id="21" presetID="10" presetClass="entr" presetSubtype="0" fill="hold" nodeType="afterEffect">
                                  <p:stCondLst>
                                    <p:cond delay="100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663" grpId="0" autoUpdateAnimBg="0"/>
      <p:bldP spid="838671" grpId="0"/>
      <p:bldP spid="8386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05" name="Rectangle 89"/>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8130" name="Rectangle 2"/>
          <p:cNvSpPr>
            <a:spLocks noGrp="1" noChangeArrowheads="1"/>
          </p:cNvSpPr>
          <p:nvPr>
            <p:ph type="title"/>
          </p:nvPr>
        </p:nvSpPr>
        <p:spPr/>
        <p:txBody>
          <a:bodyPr/>
          <a:lstStyle/>
          <a:p>
            <a:pPr eaLnBrk="1" hangingPunct="1"/>
            <a:r>
              <a:rPr lang="en-US">
                <a:latin typeface="Century Gothic" charset="0"/>
                <a:ea typeface="ＭＳ Ｐゴシック" charset="0"/>
                <a:cs typeface="ＭＳ Ｐゴシック" charset="0"/>
              </a:rPr>
              <a:t>The Great Depression</a:t>
            </a:r>
          </a:p>
        </p:txBody>
      </p:sp>
      <p:sp>
        <p:nvSpPr>
          <p:cNvPr id="60450" name="Rectangle 3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Fed initially did not respond well to the Great Depression (1929 - 1939), but some of its most important policies and tools were developed at this time.</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0450"/>
                                        </p:tgtEl>
                                        <p:attrNameLst>
                                          <p:attrName>style.visibility</p:attrName>
                                        </p:attrNameLst>
                                      </p:cBhvr>
                                      <p:to>
                                        <p:strVal val="visible"/>
                                      </p:to>
                                    </p:set>
                                    <p:animEffect transition="in" filter="wipe(left)">
                                      <p:cBhvr>
                                        <p:cTn id="7" dur="1000"/>
                                        <p:tgtEl>
                                          <p:spTgt spid="60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5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178" name="Rectangle 3"/>
          <p:cNvSpPr>
            <a:spLocks noGrp="1" noChangeArrowheads="1"/>
          </p:cNvSpPr>
          <p:nvPr>
            <p:ph type="title"/>
          </p:nvPr>
        </p:nvSpPr>
        <p:spPr/>
        <p:txBody>
          <a:bodyPr/>
          <a:lstStyle/>
          <a:p>
            <a:pPr eaLnBrk="1" hangingPunct="1"/>
            <a:r>
              <a:rPr lang="en-US">
                <a:latin typeface="Century Gothic" charset="0"/>
                <a:ea typeface="ＭＳ Ｐゴシック" charset="0"/>
                <a:cs typeface="ＭＳ Ｐゴシック" charset="0"/>
              </a:rPr>
              <a:t>The Great Depression</a:t>
            </a:r>
          </a:p>
        </p:txBody>
      </p:sp>
      <p:sp>
        <p:nvSpPr>
          <p:cNvPr id="50179"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Fed initially did not respond well to the Great Depression (1929 - 1939), but some of its most important policies and tools were developed at this time.</a:t>
            </a:r>
          </a:p>
        </p:txBody>
      </p:sp>
      <p:sp>
        <p:nvSpPr>
          <p:cNvPr id="842757" name="Rectangle 5"/>
          <p:cNvSpPr>
            <a:spLocks noChangeArrowheads="1"/>
          </p:cNvSpPr>
          <p:nvPr/>
        </p:nvSpPr>
        <p:spPr bwMode="auto">
          <a:xfrm>
            <a:off x="762000" y="20574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 </a:t>
            </a:r>
            <a:r>
              <a:rPr lang="en-US" sz="1800" i="1"/>
              <a:t>Laissez-faire</a:t>
            </a:r>
            <a:r>
              <a:rPr lang="en-US" sz="1800"/>
              <a:t>: leave the system alone and it will fix itself.</a:t>
            </a:r>
          </a:p>
        </p:txBody>
      </p:sp>
      <p:sp>
        <p:nvSpPr>
          <p:cNvPr id="842758" name="Rectangle 6"/>
          <p:cNvSpPr>
            <a:spLocks noChangeArrowheads="1"/>
          </p:cNvSpPr>
          <p:nvPr/>
        </p:nvSpPr>
        <p:spPr bwMode="auto">
          <a:xfrm>
            <a:off x="381000" y="17526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1) Out With the Old Ideas…</a:t>
            </a:r>
          </a:p>
        </p:txBody>
      </p:sp>
      <p:sp>
        <p:nvSpPr>
          <p:cNvPr id="842759" name="Rectangle 7"/>
          <p:cNvSpPr>
            <a:spLocks noChangeArrowheads="1"/>
          </p:cNvSpPr>
          <p:nvPr/>
        </p:nvSpPr>
        <p:spPr bwMode="auto">
          <a:xfrm>
            <a:off x="4572000" y="5137150"/>
            <a:ext cx="441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Initially, President Hoover and the Fed declined to help fight the depression.  They eventually did enact helpful policies, but the damage had been done.</a:t>
            </a:r>
          </a:p>
        </p:txBody>
      </p:sp>
      <p:grpSp>
        <p:nvGrpSpPr>
          <p:cNvPr id="842764" name="Group 12"/>
          <p:cNvGrpSpPr>
            <a:grpSpLocks/>
          </p:cNvGrpSpPr>
          <p:nvPr/>
        </p:nvGrpSpPr>
        <p:grpSpPr bwMode="auto">
          <a:xfrm>
            <a:off x="4648200" y="2514600"/>
            <a:ext cx="4267200" cy="2362200"/>
            <a:chOff x="2928" y="1584"/>
            <a:chExt cx="2688" cy="1488"/>
          </a:xfrm>
        </p:grpSpPr>
        <p:sp>
          <p:nvSpPr>
            <p:cNvPr id="842762" name="Rectangle 10"/>
            <p:cNvSpPr>
              <a:spLocks noChangeArrowheads="1"/>
            </p:cNvSpPr>
            <p:nvPr/>
          </p:nvSpPr>
          <p:spPr bwMode="auto">
            <a:xfrm>
              <a:off x="2928" y="1584"/>
              <a:ext cx="2688" cy="1488"/>
            </a:xfrm>
            <a:prstGeom prst="rect">
              <a:avLst/>
            </a:prstGeom>
            <a:solidFill>
              <a:srgbClr val="FFFF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50185" name="Picture 9" descr="Herbert Ho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1625"/>
              <a:ext cx="2592" cy="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42758"/>
                                        </p:tgtEl>
                                        <p:attrNameLst>
                                          <p:attrName>style.visibility</p:attrName>
                                        </p:attrNameLst>
                                      </p:cBhvr>
                                      <p:to>
                                        <p:strVal val="visible"/>
                                      </p:to>
                                    </p:set>
                                    <p:animEffect transition="in" filter="wipe(left)">
                                      <p:cBhvr>
                                        <p:cTn id="7" dur="1000"/>
                                        <p:tgtEl>
                                          <p:spTgt spid="842758"/>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42757"/>
                                        </p:tgtEl>
                                        <p:attrNameLst>
                                          <p:attrName>style.visibility</p:attrName>
                                        </p:attrNameLst>
                                      </p:cBhvr>
                                      <p:to>
                                        <p:strVal val="visible"/>
                                      </p:to>
                                    </p:set>
                                    <p:animEffect transition="in" filter="wipe(left)">
                                      <p:cBhvr>
                                        <p:cTn id="11" dur="1000"/>
                                        <p:tgtEl>
                                          <p:spTgt spid="842757"/>
                                        </p:tgtEl>
                                      </p:cBhvr>
                                    </p:animEffect>
                                  </p:childTnLst>
                                </p:cTn>
                              </p:par>
                            </p:childTnLst>
                          </p:cTn>
                        </p:par>
                        <p:par>
                          <p:cTn id="12" fill="hold" nodeType="afterGroup">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842764"/>
                                        </p:tgtEl>
                                        <p:attrNameLst>
                                          <p:attrName>style.visibility</p:attrName>
                                        </p:attrNameLst>
                                      </p:cBhvr>
                                      <p:to>
                                        <p:strVal val="visible"/>
                                      </p:to>
                                    </p:set>
                                    <p:animEffect transition="in" filter="fade">
                                      <p:cBhvr>
                                        <p:cTn id="15" dur="2000"/>
                                        <p:tgtEl>
                                          <p:spTgt spid="842764"/>
                                        </p:tgtEl>
                                      </p:cBhvr>
                                    </p:animEffect>
                                  </p:childTnLst>
                                </p:cTn>
                              </p:par>
                            </p:childTnLst>
                          </p:cTn>
                        </p:par>
                        <p:par>
                          <p:cTn id="16" fill="hold" nodeType="afterGroup">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842759"/>
                                        </p:tgtEl>
                                        <p:attrNameLst>
                                          <p:attrName>style.visibility</p:attrName>
                                        </p:attrNameLst>
                                      </p:cBhvr>
                                      <p:to>
                                        <p:strVal val="visible"/>
                                      </p:to>
                                    </p:set>
                                    <p:animEffect transition="in" filter="wipe(left)">
                                      <p:cBhvr>
                                        <p:cTn id="19" dur="1000"/>
                                        <p:tgtEl>
                                          <p:spTgt spid="842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57" grpId="0"/>
      <p:bldP spid="842758" grpId="0"/>
      <p:bldP spid="842759"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2226" name="Rectangle 3"/>
          <p:cNvSpPr>
            <a:spLocks noGrp="1" noChangeArrowheads="1"/>
          </p:cNvSpPr>
          <p:nvPr>
            <p:ph type="title"/>
          </p:nvPr>
        </p:nvSpPr>
        <p:spPr/>
        <p:txBody>
          <a:bodyPr/>
          <a:lstStyle/>
          <a:p>
            <a:pPr eaLnBrk="1" hangingPunct="1"/>
            <a:r>
              <a:rPr lang="en-US">
                <a:latin typeface="Century Gothic" charset="0"/>
                <a:ea typeface="ＭＳ Ｐゴシック" charset="0"/>
                <a:cs typeface="ＭＳ Ｐゴシック" charset="0"/>
              </a:rPr>
              <a:t>The Great Depression</a:t>
            </a:r>
          </a:p>
        </p:txBody>
      </p:sp>
      <p:sp>
        <p:nvSpPr>
          <p:cNvPr id="52227"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Fed initially did not respond well to the Great Depression (1929 - 1939), but some of its most important policies and tools were developed at this time.</a:t>
            </a:r>
          </a:p>
        </p:txBody>
      </p:sp>
      <p:sp>
        <p:nvSpPr>
          <p:cNvPr id="844805" name="Rectangle 5"/>
          <p:cNvSpPr>
            <a:spLocks noChangeArrowheads="1"/>
          </p:cNvSpPr>
          <p:nvPr/>
        </p:nvSpPr>
        <p:spPr bwMode="auto">
          <a:xfrm>
            <a:off x="762000" y="20574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 </a:t>
            </a:r>
            <a:r>
              <a:rPr lang="en-US" sz="1800" i="1"/>
              <a:t>Laissez-faire</a:t>
            </a:r>
            <a:r>
              <a:rPr lang="en-US" sz="1800"/>
              <a:t>: leave the system alone and it will fix itself.</a:t>
            </a:r>
          </a:p>
        </p:txBody>
      </p:sp>
      <p:sp>
        <p:nvSpPr>
          <p:cNvPr id="844806" name="Rectangle 6"/>
          <p:cNvSpPr>
            <a:spLocks noChangeArrowheads="1"/>
          </p:cNvSpPr>
          <p:nvPr/>
        </p:nvSpPr>
        <p:spPr bwMode="auto">
          <a:xfrm>
            <a:off x="381000" y="17526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1) Out With the Old Ideas…</a:t>
            </a:r>
          </a:p>
        </p:txBody>
      </p:sp>
      <p:sp>
        <p:nvSpPr>
          <p:cNvPr id="844807" name="Rectangle 7"/>
          <p:cNvSpPr>
            <a:spLocks noChangeArrowheads="1"/>
          </p:cNvSpPr>
          <p:nvPr/>
        </p:nvSpPr>
        <p:spPr bwMode="auto">
          <a:xfrm>
            <a:off x="4572000" y="5137150"/>
            <a:ext cx="441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Surprisingly, the Fed pursued policies that caused deflation until 1933.  They did not understand its disastrous effects on the economy.</a:t>
            </a:r>
          </a:p>
        </p:txBody>
      </p:sp>
      <p:sp>
        <p:nvSpPr>
          <p:cNvPr id="844808" name="Rectangle 8"/>
          <p:cNvSpPr>
            <a:spLocks noChangeArrowheads="1"/>
          </p:cNvSpPr>
          <p:nvPr/>
        </p:nvSpPr>
        <p:spPr bwMode="auto">
          <a:xfrm>
            <a:off x="762000" y="26670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B) </a:t>
            </a:r>
            <a:r>
              <a:rPr lang="en-US" sz="1800" i="1"/>
              <a:t>View on Prices</a:t>
            </a:r>
            <a:r>
              <a:rPr lang="en-US" sz="1800"/>
              <a:t>: inflation is the only problem, not deflation.</a:t>
            </a:r>
          </a:p>
        </p:txBody>
      </p:sp>
      <p:grpSp>
        <p:nvGrpSpPr>
          <p:cNvPr id="844812" name="Group 12"/>
          <p:cNvGrpSpPr>
            <a:grpSpLocks/>
          </p:cNvGrpSpPr>
          <p:nvPr/>
        </p:nvGrpSpPr>
        <p:grpSpPr bwMode="auto">
          <a:xfrm>
            <a:off x="4876800" y="1905000"/>
            <a:ext cx="3810000" cy="3124200"/>
            <a:chOff x="3072" y="1200"/>
            <a:chExt cx="2400" cy="1968"/>
          </a:xfrm>
        </p:grpSpPr>
        <p:sp>
          <p:nvSpPr>
            <p:cNvPr id="844810" name="Rectangle 10"/>
            <p:cNvSpPr>
              <a:spLocks noChangeArrowheads="1"/>
            </p:cNvSpPr>
            <p:nvPr/>
          </p:nvSpPr>
          <p:spPr bwMode="auto">
            <a:xfrm>
              <a:off x="3072" y="1200"/>
              <a:ext cx="2400" cy="1968"/>
            </a:xfrm>
            <a:prstGeom prst="rect">
              <a:avLst/>
            </a:prstGeom>
            <a:solidFill>
              <a:srgbClr val="FFFF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52234" name="Picture 9" descr="Great Depre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1231"/>
              <a:ext cx="2304" cy="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44808"/>
                                        </p:tgtEl>
                                        <p:attrNameLst>
                                          <p:attrName>style.visibility</p:attrName>
                                        </p:attrNameLst>
                                      </p:cBhvr>
                                      <p:to>
                                        <p:strVal val="visible"/>
                                      </p:to>
                                    </p:set>
                                    <p:animEffect transition="in" filter="wipe(left)">
                                      <p:cBhvr>
                                        <p:cTn id="7" dur="1000"/>
                                        <p:tgtEl>
                                          <p:spTgt spid="844808"/>
                                        </p:tgtEl>
                                      </p:cBhvr>
                                    </p:animEffect>
                                  </p:childTnLst>
                                </p:cTn>
                              </p:par>
                            </p:childTnLst>
                          </p:cTn>
                        </p:par>
                        <p:par>
                          <p:cTn id="8" fill="hold" nodeType="afterGroup">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844812"/>
                                        </p:tgtEl>
                                        <p:attrNameLst>
                                          <p:attrName>style.visibility</p:attrName>
                                        </p:attrNameLst>
                                      </p:cBhvr>
                                      <p:to>
                                        <p:strVal val="visible"/>
                                      </p:to>
                                    </p:set>
                                    <p:animEffect transition="in" filter="fade">
                                      <p:cBhvr>
                                        <p:cTn id="11" dur="2000"/>
                                        <p:tgtEl>
                                          <p:spTgt spid="844812"/>
                                        </p:tgtEl>
                                      </p:cBhvr>
                                    </p:animEffect>
                                  </p:childTnLst>
                                </p:cTn>
                              </p:par>
                            </p:childTnLst>
                          </p:cTn>
                        </p:par>
                        <p:par>
                          <p:cTn id="12" fill="hold" nodeType="afterGroup">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844807"/>
                                        </p:tgtEl>
                                        <p:attrNameLst>
                                          <p:attrName>style.visibility</p:attrName>
                                        </p:attrNameLst>
                                      </p:cBhvr>
                                      <p:to>
                                        <p:strVal val="visible"/>
                                      </p:to>
                                    </p:set>
                                    <p:animEffect transition="in" filter="wipe(left)">
                                      <p:cBhvr>
                                        <p:cTn id="15" dur="1000"/>
                                        <p:tgtEl>
                                          <p:spTgt spid="844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807" grpId="0" autoUpdateAnimBg="0"/>
      <p:bldP spid="84480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4274" name="Rectangle 3"/>
          <p:cNvSpPr>
            <a:spLocks noGrp="1" noChangeArrowheads="1"/>
          </p:cNvSpPr>
          <p:nvPr>
            <p:ph type="title"/>
          </p:nvPr>
        </p:nvSpPr>
        <p:spPr/>
        <p:txBody>
          <a:bodyPr/>
          <a:lstStyle/>
          <a:p>
            <a:pPr eaLnBrk="1" hangingPunct="1"/>
            <a:r>
              <a:rPr lang="en-US">
                <a:latin typeface="Century Gothic" charset="0"/>
                <a:ea typeface="ＭＳ Ｐゴシック" charset="0"/>
                <a:cs typeface="ＭＳ Ｐゴシック" charset="0"/>
              </a:rPr>
              <a:t>The Great Depression</a:t>
            </a:r>
          </a:p>
        </p:txBody>
      </p:sp>
      <p:sp>
        <p:nvSpPr>
          <p:cNvPr id="54275"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Fed initially did not respond well to the Great Depression (1929 - 1939), but some of its most important policies and tools were developed at this time.</a:t>
            </a:r>
          </a:p>
        </p:txBody>
      </p:sp>
      <p:sp>
        <p:nvSpPr>
          <p:cNvPr id="846853" name="Rectangle 5"/>
          <p:cNvSpPr>
            <a:spLocks noChangeArrowheads="1"/>
          </p:cNvSpPr>
          <p:nvPr/>
        </p:nvSpPr>
        <p:spPr bwMode="auto">
          <a:xfrm>
            <a:off x="762000" y="20574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 </a:t>
            </a:r>
            <a:r>
              <a:rPr lang="en-US" sz="1800" i="1"/>
              <a:t>Laissez-faire</a:t>
            </a:r>
            <a:r>
              <a:rPr lang="en-US" sz="1800"/>
              <a:t>: leave the system alone and it will fix itself.</a:t>
            </a:r>
          </a:p>
        </p:txBody>
      </p:sp>
      <p:sp>
        <p:nvSpPr>
          <p:cNvPr id="846854" name="Rectangle 6"/>
          <p:cNvSpPr>
            <a:spLocks noChangeArrowheads="1"/>
          </p:cNvSpPr>
          <p:nvPr/>
        </p:nvSpPr>
        <p:spPr bwMode="auto">
          <a:xfrm>
            <a:off x="381000" y="17526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1) Out With the Old Ideas…</a:t>
            </a:r>
          </a:p>
        </p:txBody>
      </p:sp>
      <p:sp>
        <p:nvSpPr>
          <p:cNvPr id="846855" name="Rectangle 7"/>
          <p:cNvSpPr>
            <a:spLocks noChangeArrowheads="1"/>
          </p:cNvSpPr>
          <p:nvPr/>
        </p:nvSpPr>
        <p:spPr bwMode="auto">
          <a:xfrm>
            <a:off x="4572000" y="5137150"/>
            <a:ext cx="441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Any economy tied to a gold standard has a limited supply of money.  By eliminating the gold standard in 1933, the Fed could greatly affect the money supply.</a:t>
            </a:r>
          </a:p>
        </p:txBody>
      </p:sp>
      <p:sp>
        <p:nvSpPr>
          <p:cNvPr id="846856" name="Rectangle 8"/>
          <p:cNvSpPr>
            <a:spLocks noChangeArrowheads="1"/>
          </p:cNvSpPr>
          <p:nvPr/>
        </p:nvSpPr>
        <p:spPr bwMode="auto">
          <a:xfrm>
            <a:off x="762000" y="26670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B) </a:t>
            </a:r>
            <a:r>
              <a:rPr lang="en-US" sz="1800" i="1"/>
              <a:t>View on Prices</a:t>
            </a:r>
            <a:r>
              <a:rPr lang="en-US" sz="1800"/>
              <a:t>: inflation is the only problem, not deflation.</a:t>
            </a:r>
          </a:p>
        </p:txBody>
      </p:sp>
      <p:sp>
        <p:nvSpPr>
          <p:cNvPr id="846857" name="Rectangle 9"/>
          <p:cNvSpPr>
            <a:spLocks noChangeArrowheads="1"/>
          </p:cNvSpPr>
          <p:nvPr/>
        </p:nvSpPr>
        <p:spPr bwMode="auto">
          <a:xfrm>
            <a:off x="762000" y="32766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C) </a:t>
            </a:r>
            <a:r>
              <a:rPr lang="en-US" sz="1800" i="1"/>
              <a:t>Gold Standard</a:t>
            </a:r>
            <a:r>
              <a:rPr lang="en-US" sz="1800"/>
              <a:t>: money supply is tied to the amount of gold.</a:t>
            </a:r>
          </a:p>
        </p:txBody>
      </p:sp>
      <p:grpSp>
        <p:nvGrpSpPr>
          <p:cNvPr id="846863" name="Group 15"/>
          <p:cNvGrpSpPr>
            <a:grpSpLocks/>
          </p:cNvGrpSpPr>
          <p:nvPr/>
        </p:nvGrpSpPr>
        <p:grpSpPr bwMode="auto">
          <a:xfrm>
            <a:off x="4800600" y="2209800"/>
            <a:ext cx="3962400" cy="2590800"/>
            <a:chOff x="3024" y="1392"/>
            <a:chExt cx="2496" cy="1632"/>
          </a:xfrm>
        </p:grpSpPr>
        <p:sp>
          <p:nvSpPr>
            <p:cNvPr id="846859" name="Rectangle 11"/>
            <p:cNvSpPr>
              <a:spLocks noChangeArrowheads="1"/>
            </p:cNvSpPr>
            <p:nvPr/>
          </p:nvSpPr>
          <p:spPr bwMode="auto">
            <a:xfrm>
              <a:off x="3024" y="1392"/>
              <a:ext cx="2496" cy="1632"/>
            </a:xfrm>
            <a:prstGeom prst="rect">
              <a:avLst/>
            </a:prstGeom>
            <a:solidFill>
              <a:srgbClr val="FFFF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54283" name="Picture 13" descr="Gold Stand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 y="1445"/>
              <a:ext cx="2400" cy="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46857"/>
                                        </p:tgtEl>
                                        <p:attrNameLst>
                                          <p:attrName>style.visibility</p:attrName>
                                        </p:attrNameLst>
                                      </p:cBhvr>
                                      <p:to>
                                        <p:strVal val="visible"/>
                                      </p:to>
                                    </p:set>
                                    <p:animEffect transition="in" filter="wipe(left)">
                                      <p:cBhvr>
                                        <p:cTn id="7" dur="1000"/>
                                        <p:tgtEl>
                                          <p:spTgt spid="846857"/>
                                        </p:tgtEl>
                                      </p:cBhvr>
                                    </p:animEffect>
                                  </p:childTnLst>
                                </p:cTn>
                              </p:par>
                            </p:childTnLst>
                          </p:cTn>
                        </p:par>
                        <p:par>
                          <p:cTn id="8" fill="hold" nodeType="afterGroup">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846863"/>
                                        </p:tgtEl>
                                        <p:attrNameLst>
                                          <p:attrName>style.visibility</p:attrName>
                                        </p:attrNameLst>
                                      </p:cBhvr>
                                      <p:to>
                                        <p:strVal val="visible"/>
                                      </p:to>
                                    </p:set>
                                    <p:animEffect transition="in" filter="fade">
                                      <p:cBhvr>
                                        <p:cTn id="11" dur="2000"/>
                                        <p:tgtEl>
                                          <p:spTgt spid="846863"/>
                                        </p:tgtEl>
                                      </p:cBhvr>
                                    </p:animEffect>
                                  </p:childTnLst>
                                </p:cTn>
                              </p:par>
                            </p:childTnLst>
                          </p:cTn>
                        </p:par>
                        <p:par>
                          <p:cTn id="12" fill="hold" nodeType="afterGroup">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846855"/>
                                        </p:tgtEl>
                                        <p:attrNameLst>
                                          <p:attrName>style.visibility</p:attrName>
                                        </p:attrNameLst>
                                      </p:cBhvr>
                                      <p:to>
                                        <p:strVal val="visible"/>
                                      </p:to>
                                    </p:set>
                                    <p:animEffect transition="in" filter="wipe(left)">
                                      <p:cBhvr>
                                        <p:cTn id="15" dur="1000"/>
                                        <p:tgtEl>
                                          <p:spTgt spid="846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855" grpId="0" autoUpdateAnimBg="0"/>
      <p:bldP spid="84685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6322" name="Rectangle 3"/>
          <p:cNvSpPr>
            <a:spLocks noGrp="1" noChangeArrowheads="1"/>
          </p:cNvSpPr>
          <p:nvPr>
            <p:ph type="title"/>
          </p:nvPr>
        </p:nvSpPr>
        <p:spPr/>
        <p:txBody>
          <a:bodyPr/>
          <a:lstStyle/>
          <a:p>
            <a:pPr eaLnBrk="1" hangingPunct="1"/>
            <a:r>
              <a:rPr lang="en-US">
                <a:latin typeface="Century Gothic" charset="0"/>
                <a:ea typeface="ＭＳ Ｐゴシック" charset="0"/>
                <a:cs typeface="ＭＳ Ｐゴシック" charset="0"/>
              </a:rPr>
              <a:t>The Great Depression</a:t>
            </a:r>
          </a:p>
        </p:txBody>
      </p:sp>
      <p:sp>
        <p:nvSpPr>
          <p:cNvPr id="56323"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Fed initially did not respond well to the Great Depression (1929 - 1939), but some of its most important policies and tools were developed at this time.</a:t>
            </a:r>
          </a:p>
        </p:txBody>
      </p:sp>
      <p:sp>
        <p:nvSpPr>
          <p:cNvPr id="848901" name="Rectangle 5"/>
          <p:cNvSpPr>
            <a:spLocks noChangeArrowheads="1"/>
          </p:cNvSpPr>
          <p:nvPr/>
        </p:nvSpPr>
        <p:spPr bwMode="auto">
          <a:xfrm>
            <a:off x="762000" y="20574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 </a:t>
            </a:r>
            <a:r>
              <a:rPr lang="en-US" sz="1800" i="1"/>
              <a:t>Laissez-faire</a:t>
            </a:r>
            <a:r>
              <a:rPr lang="en-US" sz="1800"/>
              <a:t>: leave the system alone and it will fix itself.</a:t>
            </a:r>
          </a:p>
        </p:txBody>
      </p:sp>
      <p:sp>
        <p:nvSpPr>
          <p:cNvPr id="848902" name="Rectangle 6"/>
          <p:cNvSpPr>
            <a:spLocks noChangeArrowheads="1"/>
          </p:cNvSpPr>
          <p:nvPr/>
        </p:nvSpPr>
        <p:spPr bwMode="auto">
          <a:xfrm>
            <a:off x="381000" y="17526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1) Out With the Old Ideas…</a:t>
            </a:r>
          </a:p>
        </p:txBody>
      </p:sp>
      <p:sp>
        <p:nvSpPr>
          <p:cNvPr id="848903" name="Rectangle 7"/>
          <p:cNvSpPr>
            <a:spLocks noChangeArrowheads="1"/>
          </p:cNvSpPr>
          <p:nvPr/>
        </p:nvSpPr>
        <p:spPr bwMode="auto">
          <a:xfrm>
            <a:off x="4572000" y="5137150"/>
            <a:ext cx="441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This measure (1933) has been credited with stopping the bank runs that had gripped the country since 1929.  Depositors were initially insured up to $2,500.</a:t>
            </a:r>
          </a:p>
        </p:txBody>
      </p:sp>
      <p:sp>
        <p:nvSpPr>
          <p:cNvPr id="848904" name="Rectangle 8"/>
          <p:cNvSpPr>
            <a:spLocks noChangeArrowheads="1"/>
          </p:cNvSpPr>
          <p:nvPr/>
        </p:nvSpPr>
        <p:spPr bwMode="auto">
          <a:xfrm>
            <a:off x="762000" y="26670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B) </a:t>
            </a:r>
            <a:r>
              <a:rPr lang="en-US" sz="1800" i="1"/>
              <a:t>View on Prices</a:t>
            </a:r>
            <a:r>
              <a:rPr lang="en-US" sz="1800"/>
              <a:t>: inflation is the only problem, not deflation.</a:t>
            </a:r>
          </a:p>
        </p:txBody>
      </p:sp>
      <p:sp>
        <p:nvSpPr>
          <p:cNvPr id="848905" name="Rectangle 9"/>
          <p:cNvSpPr>
            <a:spLocks noChangeArrowheads="1"/>
          </p:cNvSpPr>
          <p:nvPr/>
        </p:nvSpPr>
        <p:spPr bwMode="auto">
          <a:xfrm>
            <a:off x="762000" y="32766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C) </a:t>
            </a:r>
            <a:r>
              <a:rPr lang="en-US" sz="1800" i="1"/>
              <a:t>Gold Standard</a:t>
            </a:r>
            <a:r>
              <a:rPr lang="en-US" sz="1800"/>
              <a:t>: money supply is tied to the amount of gold.</a:t>
            </a:r>
          </a:p>
        </p:txBody>
      </p:sp>
      <p:sp>
        <p:nvSpPr>
          <p:cNvPr id="848906" name="Rectangle 10"/>
          <p:cNvSpPr>
            <a:spLocks noChangeArrowheads="1"/>
          </p:cNvSpPr>
          <p:nvPr/>
        </p:nvSpPr>
        <p:spPr bwMode="auto">
          <a:xfrm>
            <a:off x="762000" y="42672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 </a:t>
            </a:r>
            <a:r>
              <a:rPr lang="en-US" sz="1800" i="1"/>
              <a:t>National Banking Act</a:t>
            </a:r>
            <a:r>
              <a:rPr lang="en-US" sz="1800"/>
              <a:t>: created deposit insurance with the FDIC.</a:t>
            </a:r>
          </a:p>
        </p:txBody>
      </p:sp>
      <p:sp>
        <p:nvSpPr>
          <p:cNvPr id="848907" name="Rectangle 11"/>
          <p:cNvSpPr>
            <a:spLocks noChangeArrowheads="1"/>
          </p:cNvSpPr>
          <p:nvPr/>
        </p:nvSpPr>
        <p:spPr bwMode="auto">
          <a:xfrm>
            <a:off x="381000" y="39624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2) …In With the New</a:t>
            </a:r>
          </a:p>
        </p:txBody>
      </p:sp>
      <p:grpSp>
        <p:nvGrpSpPr>
          <p:cNvPr id="848911" name="Group 15"/>
          <p:cNvGrpSpPr>
            <a:grpSpLocks/>
          </p:cNvGrpSpPr>
          <p:nvPr/>
        </p:nvGrpSpPr>
        <p:grpSpPr bwMode="auto">
          <a:xfrm>
            <a:off x="5410200" y="2133600"/>
            <a:ext cx="2743200" cy="2743200"/>
            <a:chOff x="3408" y="1344"/>
            <a:chExt cx="1728" cy="1728"/>
          </a:xfrm>
        </p:grpSpPr>
        <p:sp>
          <p:nvSpPr>
            <p:cNvPr id="848910" name="Oval 14"/>
            <p:cNvSpPr>
              <a:spLocks noChangeArrowheads="1"/>
            </p:cNvSpPr>
            <p:nvPr/>
          </p:nvSpPr>
          <p:spPr bwMode="auto">
            <a:xfrm>
              <a:off x="3408" y="1357"/>
              <a:ext cx="1714" cy="1701"/>
            </a:xfrm>
            <a:prstGeom prst="ellipse">
              <a:avLst/>
            </a:prstGeom>
            <a:solidFill>
              <a:srgbClr val="FFFFF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56333" name="Picture 13" descr="FD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 y="1344"/>
              <a:ext cx="1728"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48907"/>
                                        </p:tgtEl>
                                        <p:attrNameLst>
                                          <p:attrName>style.visibility</p:attrName>
                                        </p:attrNameLst>
                                      </p:cBhvr>
                                      <p:to>
                                        <p:strVal val="visible"/>
                                      </p:to>
                                    </p:set>
                                    <p:animEffect transition="in" filter="wipe(left)">
                                      <p:cBhvr>
                                        <p:cTn id="7" dur="1000"/>
                                        <p:tgtEl>
                                          <p:spTgt spid="848907"/>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48906"/>
                                        </p:tgtEl>
                                        <p:attrNameLst>
                                          <p:attrName>style.visibility</p:attrName>
                                        </p:attrNameLst>
                                      </p:cBhvr>
                                      <p:to>
                                        <p:strVal val="visible"/>
                                      </p:to>
                                    </p:set>
                                    <p:animEffect transition="in" filter="wipe(left)">
                                      <p:cBhvr>
                                        <p:cTn id="11" dur="1000"/>
                                        <p:tgtEl>
                                          <p:spTgt spid="848906"/>
                                        </p:tgtEl>
                                      </p:cBhvr>
                                    </p:animEffect>
                                  </p:childTnLst>
                                </p:cTn>
                              </p:par>
                            </p:childTnLst>
                          </p:cTn>
                        </p:par>
                        <p:par>
                          <p:cTn id="12" fill="hold" nodeType="afterGroup">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848911"/>
                                        </p:tgtEl>
                                        <p:attrNameLst>
                                          <p:attrName>style.visibility</p:attrName>
                                        </p:attrNameLst>
                                      </p:cBhvr>
                                      <p:to>
                                        <p:strVal val="visible"/>
                                      </p:to>
                                    </p:set>
                                    <p:animEffect transition="in" filter="fade">
                                      <p:cBhvr>
                                        <p:cTn id="15" dur="2000"/>
                                        <p:tgtEl>
                                          <p:spTgt spid="848911"/>
                                        </p:tgtEl>
                                      </p:cBhvr>
                                    </p:animEffect>
                                  </p:childTnLst>
                                </p:cTn>
                              </p:par>
                            </p:childTnLst>
                          </p:cTn>
                        </p:par>
                        <p:par>
                          <p:cTn id="16" fill="hold" nodeType="afterGroup">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848903"/>
                                        </p:tgtEl>
                                        <p:attrNameLst>
                                          <p:attrName>style.visibility</p:attrName>
                                        </p:attrNameLst>
                                      </p:cBhvr>
                                      <p:to>
                                        <p:strVal val="visible"/>
                                      </p:to>
                                    </p:set>
                                    <p:animEffect transition="in" filter="wipe(left)">
                                      <p:cBhvr>
                                        <p:cTn id="19" dur="1000"/>
                                        <p:tgtEl>
                                          <p:spTgt spid="848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903" grpId="0" autoUpdateAnimBg="0"/>
      <p:bldP spid="848906" grpId="0"/>
      <p:bldP spid="84890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8370" name="Rectangle 3"/>
          <p:cNvSpPr>
            <a:spLocks noGrp="1" noChangeArrowheads="1"/>
          </p:cNvSpPr>
          <p:nvPr>
            <p:ph type="title"/>
          </p:nvPr>
        </p:nvSpPr>
        <p:spPr/>
        <p:txBody>
          <a:bodyPr/>
          <a:lstStyle/>
          <a:p>
            <a:pPr eaLnBrk="1" hangingPunct="1"/>
            <a:r>
              <a:rPr lang="en-US">
                <a:latin typeface="Century Gothic" charset="0"/>
                <a:ea typeface="ＭＳ Ｐゴシック" charset="0"/>
                <a:cs typeface="ＭＳ Ｐゴシック" charset="0"/>
              </a:rPr>
              <a:t>The Great Depression</a:t>
            </a:r>
          </a:p>
        </p:txBody>
      </p:sp>
      <p:sp>
        <p:nvSpPr>
          <p:cNvPr id="58371"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Fed initially did not respond well to the Great Depression (1929 - 1939), but some of its most important policies and tools were developed at this time.</a:t>
            </a:r>
          </a:p>
        </p:txBody>
      </p:sp>
      <p:sp>
        <p:nvSpPr>
          <p:cNvPr id="850949" name="Rectangle 5"/>
          <p:cNvSpPr>
            <a:spLocks noChangeArrowheads="1"/>
          </p:cNvSpPr>
          <p:nvPr/>
        </p:nvSpPr>
        <p:spPr bwMode="auto">
          <a:xfrm>
            <a:off x="762000" y="20574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 </a:t>
            </a:r>
            <a:r>
              <a:rPr lang="en-US" sz="1800" i="1"/>
              <a:t>Laissez-faire</a:t>
            </a:r>
            <a:r>
              <a:rPr lang="en-US" sz="1800"/>
              <a:t>: leave the system alone and it will fix itself.</a:t>
            </a:r>
          </a:p>
        </p:txBody>
      </p:sp>
      <p:sp>
        <p:nvSpPr>
          <p:cNvPr id="850950" name="Rectangle 6"/>
          <p:cNvSpPr>
            <a:spLocks noChangeArrowheads="1"/>
          </p:cNvSpPr>
          <p:nvPr/>
        </p:nvSpPr>
        <p:spPr bwMode="auto">
          <a:xfrm>
            <a:off x="381000" y="17526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1) Out With the Old Ideas…</a:t>
            </a:r>
          </a:p>
        </p:txBody>
      </p:sp>
      <p:sp>
        <p:nvSpPr>
          <p:cNvPr id="850951" name="Rectangle 7"/>
          <p:cNvSpPr>
            <a:spLocks noChangeArrowheads="1"/>
          </p:cNvSpPr>
          <p:nvPr/>
        </p:nvSpPr>
        <p:spPr bwMode="auto">
          <a:xfrm>
            <a:off x="4572000" y="5137150"/>
            <a:ext cx="441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The FOMC is the main way the Fed now conducts its monetary policy.  The FOMC uses open-market operations to increase or decrease the money supply.</a:t>
            </a:r>
          </a:p>
        </p:txBody>
      </p:sp>
      <p:sp>
        <p:nvSpPr>
          <p:cNvPr id="850952" name="Rectangle 8"/>
          <p:cNvSpPr>
            <a:spLocks noChangeArrowheads="1"/>
          </p:cNvSpPr>
          <p:nvPr/>
        </p:nvSpPr>
        <p:spPr bwMode="auto">
          <a:xfrm>
            <a:off x="762000" y="26670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B) </a:t>
            </a:r>
            <a:r>
              <a:rPr lang="en-US" sz="1800" i="1"/>
              <a:t>View on Prices</a:t>
            </a:r>
            <a:r>
              <a:rPr lang="en-US" sz="1800"/>
              <a:t>: inflation is the only problem, not deflation.</a:t>
            </a:r>
          </a:p>
        </p:txBody>
      </p:sp>
      <p:sp>
        <p:nvSpPr>
          <p:cNvPr id="850953" name="Rectangle 9"/>
          <p:cNvSpPr>
            <a:spLocks noChangeArrowheads="1"/>
          </p:cNvSpPr>
          <p:nvPr/>
        </p:nvSpPr>
        <p:spPr bwMode="auto">
          <a:xfrm>
            <a:off x="762000" y="32766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C) </a:t>
            </a:r>
            <a:r>
              <a:rPr lang="en-US" sz="1800" i="1"/>
              <a:t>Gold Standard</a:t>
            </a:r>
            <a:r>
              <a:rPr lang="en-US" sz="1800"/>
              <a:t>: money supply is tied to the amount of gold.</a:t>
            </a:r>
          </a:p>
        </p:txBody>
      </p:sp>
      <p:sp>
        <p:nvSpPr>
          <p:cNvPr id="850954" name="Rectangle 10"/>
          <p:cNvSpPr>
            <a:spLocks noChangeArrowheads="1"/>
          </p:cNvSpPr>
          <p:nvPr/>
        </p:nvSpPr>
        <p:spPr bwMode="auto">
          <a:xfrm>
            <a:off x="762000" y="42672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 </a:t>
            </a:r>
            <a:r>
              <a:rPr lang="en-US" sz="1800" i="1"/>
              <a:t>National Banking Act</a:t>
            </a:r>
            <a:r>
              <a:rPr lang="en-US" sz="1800"/>
              <a:t>: created deposit insurance with the FDIC.</a:t>
            </a:r>
          </a:p>
        </p:txBody>
      </p:sp>
      <p:sp>
        <p:nvSpPr>
          <p:cNvPr id="850955" name="Rectangle 11"/>
          <p:cNvSpPr>
            <a:spLocks noChangeArrowheads="1"/>
          </p:cNvSpPr>
          <p:nvPr/>
        </p:nvSpPr>
        <p:spPr bwMode="auto">
          <a:xfrm>
            <a:off x="381000" y="39624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2) …In With the New</a:t>
            </a:r>
          </a:p>
        </p:txBody>
      </p:sp>
      <p:sp>
        <p:nvSpPr>
          <p:cNvPr id="850956" name="Rectangle 12"/>
          <p:cNvSpPr>
            <a:spLocks noChangeArrowheads="1"/>
          </p:cNvSpPr>
          <p:nvPr/>
        </p:nvSpPr>
        <p:spPr bwMode="auto">
          <a:xfrm>
            <a:off x="762000" y="48768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B) </a:t>
            </a:r>
            <a:r>
              <a:rPr lang="en-US" sz="1800" i="1"/>
              <a:t>National Banking Act</a:t>
            </a:r>
            <a:r>
              <a:rPr lang="en-US" sz="1800"/>
              <a:t>: created FOMC to conduct monetary policy</a:t>
            </a:r>
          </a:p>
        </p:txBody>
      </p:sp>
      <p:grpSp>
        <p:nvGrpSpPr>
          <p:cNvPr id="850957" name="Group 13"/>
          <p:cNvGrpSpPr>
            <a:grpSpLocks/>
          </p:cNvGrpSpPr>
          <p:nvPr/>
        </p:nvGrpSpPr>
        <p:grpSpPr bwMode="auto">
          <a:xfrm>
            <a:off x="4724400" y="1981200"/>
            <a:ext cx="4114800" cy="3048000"/>
            <a:chOff x="2976" y="1248"/>
            <a:chExt cx="2592" cy="1920"/>
          </a:xfrm>
        </p:grpSpPr>
        <p:sp>
          <p:nvSpPr>
            <p:cNvPr id="850958" name="Rectangle 14"/>
            <p:cNvSpPr>
              <a:spLocks noChangeArrowheads="1"/>
            </p:cNvSpPr>
            <p:nvPr/>
          </p:nvSpPr>
          <p:spPr bwMode="auto">
            <a:xfrm>
              <a:off x="2976" y="1248"/>
              <a:ext cx="2592" cy="1920"/>
            </a:xfrm>
            <a:prstGeom prst="rect">
              <a:avLst/>
            </a:prstGeom>
            <a:solidFill>
              <a:srgbClr val="FFFF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58382" name="Picture 15" descr="FOMC M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 y="1296"/>
              <a:ext cx="2496" cy="1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50956"/>
                                        </p:tgtEl>
                                        <p:attrNameLst>
                                          <p:attrName>style.visibility</p:attrName>
                                        </p:attrNameLst>
                                      </p:cBhvr>
                                      <p:to>
                                        <p:strVal val="visible"/>
                                      </p:to>
                                    </p:set>
                                    <p:animEffect transition="in" filter="wipe(left)">
                                      <p:cBhvr>
                                        <p:cTn id="7" dur="1000"/>
                                        <p:tgtEl>
                                          <p:spTgt spid="850956"/>
                                        </p:tgtEl>
                                      </p:cBhvr>
                                    </p:animEffect>
                                  </p:childTnLst>
                                </p:cTn>
                              </p:par>
                            </p:childTnLst>
                          </p:cTn>
                        </p:par>
                        <p:par>
                          <p:cTn id="8" fill="hold" nodeType="afterGroup">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850957"/>
                                        </p:tgtEl>
                                        <p:attrNameLst>
                                          <p:attrName>style.visibility</p:attrName>
                                        </p:attrNameLst>
                                      </p:cBhvr>
                                      <p:to>
                                        <p:strVal val="visible"/>
                                      </p:to>
                                    </p:set>
                                    <p:animEffect transition="in" filter="fade">
                                      <p:cBhvr>
                                        <p:cTn id="11" dur="2000"/>
                                        <p:tgtEl>
                                          <p:spTgt spid="850957"/>
                                        </p:tgtEl>
                                      </p:cBhvr>
                                    </p:animEffect>
                                  </p:childTnLst>
                                </p:cTn>
                              </p:par>
                            </p:childTnLst>
                          </p:cTn>
                        </p:par>
                        <p:par>
                          <p:cTn id="12" fill="hold" nodeType="afterGroup">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850951"/>
                                        </p:tgtEl>
                                        <p:attrNameLst>
                                          <p:attrName>style.visibility</p:attrName>
                                        </p:attrNameLst>
                                      </p:cBhvr>
                                      <p:to>
                                        <p:strVal val="visible"/>
                                      </p:to>
                                    </p:set>
                                    <p:animEffect transition="in" filter="wipe(left)">
                                      <p:cBhvr>
                                        <p:cTn id="15" dur="1000"/>
                                        <p:tgtEl>
                                          <p:spTgt spid="850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951" grpId="0" autoUpdateAnimBg="0"/>
      <p:bldP spid="85095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0418" name="Rectangle 3"/>
          <p:cNvSpPr>
            <a:spLocks noGrp="1" noChangeArrowheads="1"/>
          </p:cNvSpPr>
          <p:nvPr>
            <p:ph type="title"/>
          </p:nvPr>
        </p:nvSpPr>
        <p:spPr/>
        <p:txBody>
          <a:bodyPr/>
          <a:lstStyle/>
          <a:p>
            <a:pPr eaLnBrk="1" hangingPunct="1"/>
            <a:r>
              <a:rPr lang="en-US">
                <a:latin typeface="Century Gothic" charset="0"/>
                <a:ea typeface="ＭＳ Ｐゴシック" charset="0"/>
                <a:cs typeface="ＭＳ Ｐゴシック" charset="0"/>
              </a:rPr>
              <a:t>The Great Depression</a:t>
            </a:r>
          </a:p>
        </p:txBody>
      </p:sp>
      <p:sp>
        <p:nvSpPr>
          <p:cNvPr id="60419"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Fed initially did not respond well to the Great Depression (1929 - 1939), but some of its most important policies and tools were developed at this time.</a:t>
            </a:r>
          </a:p>
        </p:txBody>
      </p:sp>
      <p:sp>
        <p:nvSpPr>
          <p:cNvPr id="852997" name="Rectangle 5"/>
          <p:cNvSpPr>
            <a:spLocks noChangeArrowheads="1"/>
          </p:cNvSpPr>
          <p:nvPr/>
        </p:nvSpPr>
        <p:spPr bwMode="auto">
          <a:xfrm>
            <a:off x="762000" y="20574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 </a:t>
            </a:r>
            <a:r>
              <a:rPr lang="en-US" sz="1800" i="1"/>
              <a:t>Laissez-faire</a:t>
            </a:r>
            <a:r>
              <a:rPr lang="en-US" sz="1800"/>
              <a:t>: leave the system alone and it will fix itself.</a:t>
            </a:r>
          </a:p>
        </p:txBody>
      </p:sp>
      <p:sp>
        <p:nvSpPr>
          <p:cNvPr id="852998" name="Rectangle 6"/>
          <p:cNvSpPr>
            <a:spLocks noChangeArrowheads="1"/>
          </p:cNvSpPr>
          <p:nvPr/>
        </p:nvSpPr>
        <p:spPr bwMode="auto">
          <a:xfrm>
            <a:off x="381000" y="17526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1) Out With the Old Ideas…</a:t>
            </a:r>
          </a:p>
        </p:txBody>
      </p:sp>
      <p:sp>
        <p:nvSpPr>
          <p:cNvPr id="852999" name="Rectangle 7"/>
          <p:cNvSpPr>
            <a:spLocks noChangeArrowheads="1"/>
          </p:cNvSpPr>
          <p:nvPr/>
        </p:nvSpPr>
        <p:spPr bwMode="auto">
          <a:xfrm>
            <a:off x="4572000" y="5137150"/>
            <a:ext cx="441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The Glass-Steagall Act was actually part of the National Banking Act of 1933.  Most of the Glass-Steagall provisions were repealed by 1999.</a:t>
            </a:r>
          </a:p>
        </p:txBody>
      </p:sp>
      <p:sp>
        <p:nvSpPr>
          <p:cNvPr id="853000" name="Rectangle 8"/>
          <p:cNvSpPr>
            <a:spLocks noChangeArrowheads="1"/>
          </p:cNvSpPr>
          <p:nvPr/>
        </p:nvSpPr>
        <p:spPr bwMode="auto">
          <a:xfrm>
            <a:off x="762000" y="26670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B) </a:t>
            </a:r>
            <a:r>
              <a:rPr lang="en-US" sz="1800" i="1"/>
              <a:t>View on Prices</a:t>
            </a:r>
            <a:r>
              <a:rPr lang="en-US" sz="1800"/>
              <a:t>: inflation is the only problem, not deflation.</a:t>
            </a:r>
          </a:p>
        </p:txBody>
      </p:sp>
      <p:sp>
        <p:nvSpPr>
          <p:cNvPr id="853001" name="Rectangle 9"/>
          <p:cNvSpPr>
            <a:spLocks noChangeArrowheads="1"/>
          </p:cNvSpPr>
          <p:nvPr/>
        </p:nvSpPr>
        <p:spPr bwMode="auto">
          <a:xfrm>
            <a:off x="762000" y="32766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C) </a:t>
            </a:r>
            <a:r>
              <a:rPr lang="en-US" sz="1800" i="1"/>
              <a:t>Gold Standard</a:t>
            </a:r>
            <a:r>
              <a:rPr lang="en-US" sz="1800"/>
              <a:t>: money supply is tied to the amount of gold.</a:t>
            </a:r>
          </a:p>
        </p:txBody>
      </p:sp>
      <p:sp>
        <p:nvSpPr>
          <p:cNvPr id="853002" name="Rectangle 10"/>
          <p:cNvSpPr>
            <a:spLocks noChangeArrowheads="1"/>
          </p:cNvSpPr>
          <p:nvPr/>
        </p:nvSpPr>
        <p:spPr bwMode="auto">
          <a:xfrm>
            <a:off x="762000" y="42672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 </a:t>
            </a:r>
            <a:r>
              <a:rPr lang="en-US" sz="1800" i="1"/>
              <a:t>National Banking Act</a:t>
            </a:r>
            <a:r>
              <a:rPr lang="en-US" sz="1800"/>
              <a:t>: created deposit insurance with the FDIC.</a:t>
            </a:r>
          </a:p>
        </p:txBody>
      </p:sp>
      <p:sp>
        <p:nvSpPr>
          <p:cNvPr id="853003" name="Rectangle 11"/>
          <p:cNvSpPr>
            <a:spLocks noChangeArrowheads="1"/>
          </p:cNvSpPr>
          <p:nvPr/>
        </p:nvSpPr>
        <p:spPr bwMode="auto">
          <a:xfrm>
            <a:off x="381000" y="39624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2) …In With the New</a:t>
            </a:r>
          </a:p>
        </p:txBody>
      </p:sp>
      <p:sp>
        <p:nvSpPr>
          <p:cNvPr id="853004" name="Rectangle 12"/>
          <p:cNvSpPr>
            <a:spLocks noChangeArrowheads="1"/>
          </p:cNvSpPr>
          <p:nvPr/>
        </p:nvSpPr>
        <p:spPr bwMode="auto">
          <a:xfrm>
            <a:off x="762000" y="48768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B) </a:t>
            </a:r>
            <a:r>
              <a:rPr lang="en-US" sz="1800" i="1"/>
              <a:t>National Banking Act</a:t>
            </a:r>
            <a:r>
              <a:rPr lang="en-US" sz="1800"/>
              <a:t>: created FOMC to conduct monetary policy</a:t>
            </a:r>
          </a:p>
        </p:txBody>
      </p:sp>
      <p:sp>
        <p:nvSpPr>
          <p:cNvPr id="853005" name="Rectangle 13"/>
          <p:cNvSpPr>
            <a:spLocks noChangeArrowheads="1"/>
          </p:cNvSpPr>
          <p:nvPr/>
        </p:nvSpPr>
        <p:spPr bwMode="auto">
          <a:xfrm>
            <a:off x="762000" y="54864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C) </a:t>
            </a:r>
            <a:r>
              <a:rPr lang="en-US" sz="1800" i="1"/>
              <a:t>Glass-Steagall Act</a:t>
            </a:r>
            <a:r>
              <a:rPr lang="en-US" sz="1800"/>
              <a:t>: separated commercial &amp; investment banks.</a:t>
            </a:r>
          </a:p>
        </p:txBody>
      </p:sp>
      <p:grpSp>
        <p:nvGrpSpPr>
          <p:cNvPr id="853009" name="Group 17"/>
          <p:cNvGrpSpPr>
            <a:grpSpLocks/>
          </p:cNvGrpSpPr>
          <p:nvPr/>
        </p:nvGrpSpPr>
        <p:grpSpPr bwMode="auto">
          <a:xfrm>
            <a:off x="4724400" y="2286000"/>
            <a:ext cx="4114800" cy="2514600"/>
            <a:chOff x="2976" y="1440"/>
            <a:chExt cx="2592" cy="1584"/>
          </a:xfrm>
        </p:grpSpPr>
        <p:sp>
          <p:nvSpPr>
            <p:cNvPr id="853008" name="Rectangle 16"/>
            <p:cNvSpPr>
              <a:spLocks noChangeArrowheads="1"/>
            </p:cNvSpPr>
            <p:nvPr/>
          </p:nvSpPr>
          <p:spPr bwMode="auto">
            <a:xfrm>
              <a:off x="2976" y="1440"/>
              <a:ext cx="2592" cy="1584"/>
            </a:xfrm>
            <a:prstGeom prst="rect">
              <a:avLst/>
            </a:prstGeom>
            <a:solidFill>
              <a:srgbClr val="FFFF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60435" name="Picture 15" descr="Glass Steag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 y="1488"/>
              <a:ext cx="2496" cy="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p:cNvGrpSpPr>
            <a:grpSpLocks/>
          </p:cNvGrpSpPr>
          <p:nvPr/>
        </p:nvGrpSpPr>
        <p:grpSpPr bwMode="auto">
          <a:xfrm>
            <a:off x="6172200" y="6096000"/>
            <a:ext cx="609600" cy="533400"/>
            <a:chOff x="2362200" y="6096000"/>
            <a:chExt cx="609600" cy="533400"/>
          </a:xfrm>
        </p:grpSpPr>
        <p:sp>
          <p:nvSpPr>
            <p:cNvPr id="60431" name="Rectangle 18"/>
            <p:cNvSpPr>
              <a:spLocks noChangeArrowheads="1"/>
            </p:cNvSpPr>
            <p:nvPr/>
          </p:nvSpPr>
          <p:spPr bwMode="auto">
            <a:xfrm>
              <a:off x="2362200" y="6096000"/>
              <a:ext cx="609600"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60432" name="Action Button: Movie 19">
              <a:hlinkClick r:id="" action="ppaction://noaction" highlightClick="1"/>
            </p:cNvPr>
            <p:cNvSpPr>
              <a:spLocks noChangeArrowheads="1"/>
            </p:cNvSpPr>
            <p:nvPr/>
          </p:nvSpPr>
          <p:spPr bwMode="auto">
            <a:xfrm>
              <a:off x="2438400" y="6172200"/>
              <a:ext cx="457200" cy="381000"/>
            </a:xfrm>
            <a:prstGeom prst="actionButtonMovie">
              <a:avLst/>
            </a:prstGeom>
            <a:solidFill>
              <a:schemeClr val="accent2">
                <a:alpha val="9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60433" name="Bevel 20">
              <a:hlinkClick r:id="rId4"/>
            </p:cNvPr>
            <p:cNvSpPr>
              <a:spLocks noChangeArrowheads="1"/>
            </p:cNvSpPr>
            <p:nvPr/>
          </p:nvSpPr>
          <p:spPr bwMode="auto">
            <a:xfrm>
              <a:off x="2362200" y="6096000"/>
              <a:ext cx="609600" cy="533400"/>
            </a:xfrm>
            <a:prstGeom prst="bevel">
              <a:avLst>
                <a:gd name="adj" fmla="val 12500"/>
              </a:avLst>
            </a:prstGeom>
            <a:solidFill>
              <a:schemeClr val="accent2">
                <a:alpha val="50980"/>
              </a:schemeClr>
            </a:solidFill>
            <a:ln w="9525">
              <a:solidFill>
                <a:schemeClr val="accent2"/>
              </a:solidFill>
              <a:miter lim="800000"/>
              <a:headEnd/>
              <a:tailEnd/>
            </a:ln>
          </p:spPr>
          <p:txBody>
            <a:bodyPr wrap="none" anchor="ctr"/>
            <a:lstStyle/>
            <a:p>
              <a:r>
                <a:rPr lang="en-US" sz="900">
                  <a:solidFill>
                    <a:srgbClr val="000000"/>
                  </a:solidFill>
                  <a:latin typeface="Comic Sans MS" charset="0"/>
                  <a:cs typeface="Comic Sans MS" charset="0"/>
                </a:rPr>
                <a:t>Video</a:t>
              </a:r>
            </a:p>
            <a:p>
              <a:endParaRPr lang="en-US" sz="900">
                <a:solidFill>
                  <a:srgbClr val="000000"/>
                </a:solidFill>
                <a:latin typeface="Comic Sans MS" charset="0"/>
                <a:cs typeface="Comic Sans MS" charset="0"/>
              </a:endParaRPr>
            </a:p>
            <a:p>
              <a:r>
                <a:rPr lang="en-US" sz="900">
                  <a:solidFill>
                    <a:srgbClr val="000000"/>
                  </a:solidFill>
                  <a:latin typeface="Comic Sans MS" charset="0"/>
                  <a:cs typeface="Comic Sans MS" charset="0"/>
                </a:rPr>
                <a:t>Recap</a:t>
              </a:r>
            </a:p>
          </p:txBody>
        </p:sp>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53005"/>
                                        </p:tgtEl>
                                        <p:attrNameLst>
                                          <p:attrName>style.visibility</p:attrName>
                                        </p:attrNameLst>
                                      </p:cBhvr>
                                      <p:to>
                                        <p:strVal val="visible"/>
                                      </p:to>
                                    </p:set>
                                    <p:animEffect transition="in" filter="wipe(left)">
                                      <p:cBhvr>
                                        <p:cTn id="7" dur="1000"/>
                                        <p:tgtEl>
                                          <p:spTgt spid="853005"/>
                                        </p:tgtEl>
                                      </p:cBhvr>
                                    </p:animEffect>
                                  </p:childTnLst>
                                </p:cTn>
                              </p:par>
                            </p:childTnLst>
                          </p:cTn>
                        </p:par>
                        <p:par>
                          <p:cTn id="8" fill="hold" nodeType="afterGroup">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853009"/>
                                        </p:tgtEl>
                                        <p:attrNameLst>
                                          <p:attrName>style.visibility</p:attrName>
                                        </p:attrNameLst>
                                      </p:cBhvr>
                                      <p:to>
                                        <p:strVal val="visible"/>
                                      </p:to>
                                    </p:set>
                                    <p:animEffect transition="in" filter="fade">
                                      <p:cBhvr>
                                        <p:cTn id="11" dur="2000"/>
                                        <p:tgtEl>
                                          <p:spTgt spid="853009"/>
                                        </p:tgtEl>
                                      </p:cBhvr>
                                    </p:animEffect>
                                  </p:childTnLst>
                                </p:cTn>
                              </p:par>
                            </p:childTnLst>
                          </p:cTn>
                        </p:par>
                        <p:par>
                          <p:cTn id="12" fill="hold" nodeType="afterGroup">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852999"/>
                                        </p:tgtEl>
                                        <p:attrNameLst>
                                          <p:attrName>style.visibility</p:attrName>
                                        </p:attrNameLst>
                                      </p:cBhvr>
                                      <p:to>
                                        <p:strVal val="visible"/>
                                      </p:to>
                                    </p:set>
                                    <p:animEffect transition="in" filter="wipe(left)">
                                      <p:cBhvr>
                                        <p:cTn id="15" dur="1000"/>
                                        <p:tgtEl>
                                          <p:spTgt spid="852999"/>
                                        </p:tgtEl>
                                      </p:cBhvr>
                                    </p:animEffect>
                                  </p:childTnLst>
                                </p:cTn>
                              </p:par>
                            </p:childTnLst>
                          </p:cTn>
                        </p:par>
                        <p:par>
                          <p:cTn id="16" fill="hold" nodeType="afterGroup">
                            <p:stCondLst>
                              <p:cond delay="5000"/>
                            </p:stCondLst>
                            <p:childTnLst>
                              <p:par>
                                <p:cTn id="17" presetID="10" presetClass="entr" presetSubtype="0" fill="hold" nodeType="afterEffect">
                                  <p:stCondLst>
                                    <p:cond delay="10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2999" grpId="0" autoUpdateAnimBg="0"/>
      <p:bldP spid="85300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36" name="Rectangle 212"/>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2466" name="Rectangle 2"/>
          <p:cNvSpPr>
            <a:spLocks noGrp="1" noChangeArrowheads="1"/>
          </p:cNvSpPr>
          <p:nvPr>
            <p:ph type="title"/>
          </p:nvPr>
        </p:nvSpPr>
        <p:spPr/>
        <p:txBody>
          <a:bodyPr/>
          <a:lstStyle/>
          <a:p>
            <a:pPr eaLnBrk="1" hangingPunct="1"/>
            <a:r>
              <a:rPr lang="en-US">
                <a:latin typeface="Century Gothic" charset="0"/>
                <a:ea typeface="ＭＳ Ｐゴシック" charset="0"/>
                <a:cs typeface="ＭＳ Ｐゴシック" charset="0"/>
              </a:rPr>
              <a:t>The Payments System</a:t>
            </a:r>
          </a:p>
        </p:txBody>
      </p:sp>
      <p:sp>
        <p:nvSpPr>
          <p:cNvPr id="26670" name="Rectangle 46"/>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Fed has three major functions.  First, the Fed ensures that currency, check, and electronic transfers of money are safe, secure, and efficient.</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670"/>
                                        </p:tgtEl>
                                        <p:attrNameLst>
                                          <p:attrName>style.visibility</p:attrName>
                                        </p:attrNameLst>
                                      </p:cBhvr>
                                      <p:to>
                                        <p:strVal val="visible"/>
                                      </p:to>
                                    </p:set>
                                    <p:animEffect transition="in" filter="wipe(left)">
                                      <p:cBhvr>
                                        <p:cTn id="7" dur="1000"/>
                                        <p:tgtEl>
                                          <p:spTgt spid="26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The Federal Reserve Note</a:t>
            </a:r>
          </a:p>
        </p:txBody>
      </p:sp>
      <p:sp>
        <p:nvSpPr>
          <p:cNvPr id="77082" name="Rectangle 282"/>
          <p:cNvSpPr>
            <a:spLocks noChangeArrowheads="1"/>
          </p:cNvSpPr>
          <p:nvPr/>
        </p:nvSpPr>
        <p:spPr bwMode="auto">
          <a:xfrm>
            <a:off x="152400" y="1066800"/>
            <a:ext cx="8839200" cy="104457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2000" b="1"/>
              <a:t>DIRECTIONS</a:t>
            </a:r>
            <a:endParaRPr lang="en-US" sz="2000"/>
          </a:p>
          <a:p>
            <a:pPr algn="just"/>
            <a:r>
              <a:rPr lang="en-US" sz="2000"/>
              <a:t>Use the Word Bank to correctly label this $1 bill.  If you have a $1 bill with you in class, take it out to see how it is similar and different to the one below.</a:t>
            </a:r>
            <a:endParaRPr lang="en-US" sz="1800"/>
          </a:p>
        </p:txBody>
      </p:sp>
      <p:pic>
        <p:nvPicPr>
          <p:cNvPr id="77278" name="Picture 478" descr="$1 Obver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188" y="2943225"/>
            <a:ext cx="5637212"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281" name="Rectangle 481"/>
          <p:cNvSpPr>
            <a:spLocks noChangeArrowheads="1"/>
          </p:cNvSpPr>
          <p:nvPr/>
        </p:nvSpPr>
        <p:spPr bwMode="auto">
          <a:xfrm>
            <a:off x="152400" y="2286000"/>
            <a:ext cx="2971800" cy="31242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2000" b="1"/>
              <a:t>WORD BANK</a:t>
            </a:r>
            <a:endParaRPr lang="en-US" sz="2000"/>
          </a:p>
          <a:p>
            <a:pPr algn="just"/>
            <a:r>
              <a:rPr lang="en-US" sz="1600"/>
              <a:t>Type of Note</a:t>
            </a:r>
          </a:p>
          <a:p>
            <a:pPr algn="just"/>
            <a:r>
              <a:rPr lang="en-US" sz="1600"/>
              <a:t>Treasury Department Seal</a:t>
            </a:r>
          </a:p>
          <a:p>
            <a:pPr algn="just"/>
            <a:r>
              <a:rPr lang="en-US" sz="1600"/>
              <a:t>Federal Reserve District Seal</a:t>
            </a:r>
          </a:p>
          <a:p>
            <a:pPr algn="just"/>
            <a:r>
              <a:rPr lang="en-US" sz="1600"/>
              <a:t>District Letter</a:t>
            </a:r>
          </a:p>
          <a:p>
            <a:pPr algn="just"/>
            <a:r>
              <a:rPr lang="en-US" sz="1600"/>
              <a:t>District Number</a:t>
            </a:r>
          </a:p>
          <a:p>
            <a:pPr algn="just"/>
            <a:r>
              <a:rPr lang="en-US" sz="1600"/>
              <a:t>Treasurer of the United States</a:t>
            </a:r>
          </a:p>
          <a:p>
            <a:pPr algn="just"/>
            <a:r>
              <a:rPr lang="en-US" sz="1600"/>
              <a:t>Secretary of the Treasury</a:t>
            </a:r>
          </a:p>
          <a:p>
            <a:pPr algn="just"/>
            <a:r>
              <a:rPr lang="en-US" sz="1600"/>
              <a:t>Serial Number</a:t>
            </a:r>
          </a:p>
          <a:p>
            <a:pPr algn="just"/>
            <a:r>
              <a:rPr lang="en-US" sz="1600"/>
              <a:t>Plate Serial Number</a:t>
            </a:r>
          </a:p>
          <a:p>
            <a:pPr algn="just"/>
            <a:r>
              <a:rPr lang="en-US" sz="1600"/>
              <a:t>Note Position Number</a:t>
            </a:r>
          </a:p>
          <a:p>
            <a:pPr algn="just"/>
            <a:r>
              <a:rPr lang="en-US" sz="1600"/>
              <a:t>Location of Printing</a:t>
            </a:r>
          </a:p>
        </p:txBody>
      </p:sp>
      <p:sp>
        <p:nvSpPr>
          <p:cNvPr id="77285" name="Freeform 485"/>
          <p:cNvSpPr>
            <a:spLocks/>
          </p:cNvSpPr>
          <p:nvPr/>
        </p:nvSpPr>
        <p:spPr bwMode="auto">
          <a:xfrm>
            <a:off x="3276600" y="2209800"/>
            <a:ext cx="1219200" cy="1743075"/>
          </a:xfrm>
          <a:custGeom>
            <a:avLst/>
            <a:gdLst>
              <a:gd name="T0" fmla="*/ 0 w 768"/>
              <a:gd name="T1" fmla="*/ 0 h 1098"/>
              <a:gd name="T2" fmla="*/ 768 w 768"/>
              <a:gd name="T3" fmla="*/ 0 h 1098"/>
              <a:gd name="T4" fmla="*/ 768 w 768"/>
              <a:gd name="T5" fmla="*/ 336 h 1098"/>
              <a:gd name="T6" fmla="*/ 432 w 768"/>
              <a:gd name="T7" fmla="*/ 336 h 1098"/>
              <a:gd name="T8" fmla="*/ 443 w 768"/>
              <a:gd name="T9" fmla="*/ 1098 h 1098"/>
              <a:gd name="T10" fmla="*/ 384 w 768"/>
              <a:gd name="T11" fmla="*/ 336 h 1098"/>
              <a:gd name="T12" fmla="*/ 0 w 768"/>
              <a:gd name="T13" fmla="*/ 336 h 1098"/>
              <a:gd name="T14" fmla="*/ 0 w 768"/>
              <a:gd name="T15" fmla="*/ 0 h 10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 h="1098">
                <a:moveTo>
                  <a:pt x="0" y="0"/>
                </a:moveTo>
                <a:lnTo>
                  <a:pt x="768" y="0"/>
                </a:lnTo>
                <a:lnTo>
                  <a:pt x="768" y="336"/>
                </a:lnTo>
                <a:lnTo>
                  <a:pt x="432" y="336"/>
                </a:lnTo>
                <a:lnTo>
                  <a:pt x="443" y="1098"/>
                </a:lnTo>
                <a:lnTo>
                  <a:pt x="384" y="336"/>
                </a:lnTo>
                <a:lnTo>
                  <a:pt x="0" y="336"/>
                </a:lnTo>
                <a:lnTo>
                  <a:pt x="0" y="0"/>
                </a:lnTo>
                <a:close/>
              </a:path>
            </a:pathLst>
          </a:custGeom>
          <a:solidFill>
            <a:srgbClr val="FFFFFF"/>
          </a:solidFill>
          <a:ln w="12700" cap="flat" cmpd="sng">
            <a:solidFill>
              <a:schemeClr val="tx1"/>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293" name="Freeform 493"/>
          <p:cNvSpPr>
            <a:spLocks/>
          </p:cNvSpPr>
          <p:nvPr/>
        </p:nvSpPr>
        <p:spPr bwMode="auto">
          <a:xfrm>
            <a:off x="4495800" y="2200275"/>
            <a:ext cx="2516188" cy="1685925"/>
          </a:xfrm>
          <a:custGeom>
            <a:avLst/>
            <a:gdLst>
              <a:gd name="T0" fmla="*/ 48 w 1585"/>
              <a:gd name="T1" fmla="*/ 6 h 1062"/>
              <a:gd name="T2" fmla="*/ 48 w 1585"/>
              <a:gd name="T3" fmla="*/ 198 h 1062"/>
              <a:gd name="T4" fmla="*/ 96 w 1585"/>
              <a:gd name="T5" fmla="*/ 198 h 1062"/>
              <a:gd name="T6" fmla="*/ 0 w 1585"/>
              <a:gd name="T7" fmla="*/ 1062 h 1062"/>
              <a:gd name="T8" fmla="*/ 144 w 1585"/>
              <a:gd name="T9" fmla="*/ 198 h 1062"/>
              <a:gd name="T10" fmla="*/ 1584 w 1585"/>
              <a:gd name="T11" fmla="*/ 198 h 1062"/>
              <a:gd name="T12" fmla="*/ 1585 w 1585"/>
              <a:gd name="T13" fmla="*/ 0 h 1062"/>
              <a:gd name="T14" fmla="*/ 48 w 1585"/>
              <a:gd name="T15" fmla="*/ 6 h 10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5" h="1062">
                <a:moveTo>
                  <a:pt x="48" y="6"/>
                </a:moveTo>
                <a:lnTo>
                  <a:pt x="48" y="198"/>
                </a:lnTo>
                <a:lnTo>
                  <a:pt x="96" y="198"/>
                </a:lnTo>
                <a:lnTo>
                  <a:pt x="0" y="1062"/>
                </a:lnTo>
                <a:lnTo>
                  <a:pt x="144" y="198"/>
                </a:lnTo>
                <a:lnTo>
                  <a:pt x="1584" y="198"/>
                </a:lnTo>
                <a:cubicBezTo>
                  <a:pt x="1584" y="132"/>
                  <a:pt x="1584" y="66"/>
                  <a:pt x="1585" y="0"/>
                </a:cubicBezTo>
                <a:lnTo>
                  <a:pt x="48" y="6"/>
                </a:lnTo>
                <a:close/>
              </a:path>
            </a:pathLst>
          </a:custGeom>
          <a:solidFill>
            <a:srgbClr val="FFFFFF"/>
          </a:solidFill>
          <a:ln w="12700" cap="flat" cmpd="sng">
            <a:solidFill>
              <a:schemeClr val="tx1"/>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294" name="Freeform 494"/>
          <p:cNvSpPr>
            <a:spLocks/>
          </p:cNvSpPr>
          <p:nvPr/>
        </p:nvSpPr>
        <p:spPr bwMode="auto">
          <a:xfrm>
            <a:off x="4740275" y="2590800"/>
            <a:ext cx="1203325" cy="1452563"/>
          </a:xfrm>
          <a:custGeom>
            <a:avLst/>
            <a:gdLst>
              <a:gd name="T0" fmla="*/ 38 w 758"/>
              <a:gd name="T1" fmla="*/ 0 h 915"/>
              <a:gd name="T2" fmla="*/ 38 w 758"/>
              <a:gd name="T3" fmla="*/ 192 h 915"/>
              <a:gd name="T4" fmla="*/ 86 w 758"/>
              <a:gd name="T5" fmla="*/ 192 h 915"/>
              <a:gd name="T6" fmla="*/ 0 w 758"/>
              <a:gd name="T7" fmla="*/ 915 h 915"/>
              <a:gd name="T8" fmla="*/ 134 w 758"/>
              <a:gd name="T9" fmla="*/ 192 h 915"/>
              <a:gd name="T10" fmla="*/ 758 w 758"/>
              <a:gd name="T11" fmla="*/ 192 h 915"/>
              <a:gd name="T12" fmla="*/ 758 w 758"/>
              <a:gd name="T13" fmla="*/ 0 h 915"/>
              <a:gd name="T14" fmla="*/ 38 w 758"/>
              <a:gd name="T15" fmla="*/ 0 h 9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8" h="915">
                <a:moveTo>
                  <a:pt x="38" y="0"/>
                </a:moveTo>
                <a:lnTo>
                  <a:pt x="38" y="192"/>
                </a:lnTo>
                <a:lnTo>
                  <a:pt x="86" y="192"/>
                </a:lnTo>
                <a:lnTo>
                  <a:pt x="0" y="915"/>
                </a:lnTo>
                <a:lnTo>
                  <a:pt x="134" y="192"/>
                </a:lnTo>
                <a:lnTo>
                  <a:pt x="758" y="192"/>
                </a:lnTo>
                <a:lnTo>
                  <a:pt x="758" y="0"/>
                </a:lnTo>
                <a:lnTo>
                  <a:pt x="38" y="0"/>
                </a:lnTo>
                <a:close/>
              </a:path>
            </a:pathLst>
          </a:custGeom>
          <a:solidFill>
            <a:srgbClr val="FFFFFF"/>
          </a:solidFill>
          <a:ln w="12700" cap="flat" cmpd="sng">
            <a:solidFill>
              <a:schemeClr val="tx1"/>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295" name="Freeform 495"/>
          <p:cNvSpPr>
            <a:spLocks/>
          </p:cNvSpPr>
          <p:nvPr/>
        </p:nvSpPr>
        <p:spPr bwMode="auto">
          <a:xfrm>
            <a:off x="6019800" y="2590800"/>
            <a:ext cx="1066800" cy="457200"/>
          </a:xfrm>
          <a:custGeom>
            <a:avLst/>
            <a:gdLst>
              <a:gd name="T0" fmla="*/ 0 w 672"/>
              <a:gd name="T1" fmla="*/ 0 h 288"/>
              <a:gd name="T2" fmla="*/ 0 w 672"/>
              <a:gd name="T3" fmla="*/ 192 h 288"/>
              <a:gd name="T4" fmla="*/ 264 w 672"/>
              <a:gd name="T5" fmla="*/ 193 h 288"/>
              <a:gd name="T6" fmla="*/ 288 w 672"/>
              <a:gd name="T7" fmla="*/ 288 h 288"/>
              <a:gd name="T8" fmla="*/ 321 w 672"/>
              <a:gd name="T9" fmla="*/ 193 h 288"/>
              <a:gd name="T10" fmla="*/ 672 w 672"/>
              <a:gd name="T11" fmla="*/ 192 h 288"/>
              <a:gd name="T12" fmla="*/ 672 w 672"/>
              <a:gd name="T13" fmla="*/ 0 h 288"/>
              <a:gd name="T14" fmla="*/ 0 w 672"/>
              <a:gd name="T15" fmla="*/ 0 h 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288">
                <a:moveTo>
                  <a:pt x="0" y="0"/>
                </a:moveTo>
                <a:lnTo>
                  <a:pt x="0" y="192"/>
                </a:lnTo>
                <a:lnTo>
                  <a:pt x="264" y="193"/>
                </a:lnTo>
                <a:lnTo>
                  <a:pt x="288" y="288"/>
                </a:lnTo>
                <a:lnTo>
                  <a:pt x="321" y="193"/>
                </a:lnTo>
                <a:lnTo>
                  <a:pt x="672" y="192"/>
                </a:lnTo>
                <a:lnTo>
                  <a:pt x="672" y="0"/>
                </a:lnTo>
                <a:lnTo>
                  <a:pt x="0" y="0"/>
                </a:lnTo>
                <a:close/>
              </a:path>
            </a:pathLst>
          </a:custGeom>
          <a:solidFill>
            <a:srgbClr val="FFFFFF"/>
          </a:solidFill>
          <a:ln w="12700" cap="flat" cmpd="sng">
            <a:solidFill>
              <a:schemeClr val="tx1"/>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296" name="Freeform 496"/>
          <p:cNvSpPr>
            <a:spLocks/>
          </p:cNvSpPr>
          <p:nvPr/>
        </p:nvSpPr>
        <p:spPr bwMode="auto">
          <a:xfrm>
            <a:off x="7162800" y="2209800"/>
            <a:ext cx="762000" cy="1395413"/>
          </a:xfrm>
          <a:custGeom>
            <a:avLst/>
            <a:gdLst>
              <a:gd name="T0" fmla="*/ 0 w 480"/>
              <a:gd name="T1" fmla="*/ 0 h 879"/>
              <a:gd name="T2" fmla="*/ 0 w 480"/>
              <a:gd name="T3" fmla="*/ 336 h 879"/>
              <a:gd name="T4" fmla="*/ 144 w 480"/>
              <a:gd name="T5" fmla="*/ 336 h 879"/>
              <a:gd name="T6" fmla="*/ 181 w 480"/>
              <a:gd name="T7" fmla="*/ 879 h 879"/>
              <a:gd name="T8" fmla="*/ 192 w 480"/>
              <a:gd name="T9" fmla="*/ 336 h 879"/>
              <a:gd name="T10" fmla="*/ 480 w 480"/>
              <a:gd name="T11" fmla="*/ 336 h 879"/>
              <a:gd name="T12" fmla="*/ 480 w 480"/>
              <a:gd name="T13" fmla="*/ 0 h 879"/>
              <a:gd name="T14" fmla="*/ 0 w 480"/>
              <a:gd name="T15" fmla="*/ 0 h 8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879">
                <a:moveTo>
                  <a:pt x="0" y="0"/>
                </a:moveTo>
                <a:lnTo>
                  <a:pt x="0" y="336"/>
                </a:lnTo>
                <a:lnTo>
                  <a:pt x="144" y="336"/>
                </a:lnTo>
                <a:lnTo>
                  <a:pt x="181" y="879"/>
                </a:lnTo>
                <a:lnTo>
                  <a:pt x="192" y="336"/>
                </a:lnTo>
                <a:lnTo>
                  <a:pt x="480" y="336"/>
                </a:lnTo>
                <a:lnTo>
                  <a:pt x="480" y="0"/>
                </a:lnTo>
                <a:lnTo>
                  <a:pt x="0" y="0"/>
                </a:lnTo>
                <a:close/>
              </a:path>
            </a:pathLst>
          </a:custGeom>
          <a:solidFill>
            <a:srgbClr val="FFFFFF"/>
          </a:solidFill>
          <a:ln w="12700" cap="flat" cmpd="sng">
            <a:solidFill>
              <a:schemeClr val="tx1"/>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298" name="Freeform 498"/>
          <p:cNvSpPr>
            <a:spLocks/>
          </p:cNvSpPr>
          <p:nvPr/>
        </p:nvSpPr>
        <p:spPr bwMode="auto">
          <a:xfrm>
            <a:off x="7566025" y="2209800"/>
            <a:ext cx="1425575" cy="1797050"/>
          </a:xfrm>
          <a:custGeom>
            <a:avLst/>
            <a:gdLst>
              <a:gd name="T0" fmla="*/ 274 w 898"/>
              <a:gd name="T1" fmla="*/ 0 h 1132"/>
              <a:gd name="T2" fmla="*/ 274 w 898"/>
              <a:gd name="T3" fmla="*/ 432 h 1132"/>
              <a:gd name="T4" fmla="*/ 418 w 898"/>
              <a:gd name="T5" fmla="*/ 432 h 1132"/>
              <a:gd name="T6" fmla="*/ 0 w 898"/>
              <a:gd name="T7" fmla="*/ 1132 h 1132"/>
              <a:gd name="T8" fmla="*/ 466 w 898"/>
              <a:gd name="T9" fmla="*/ 432 h 1132"/>
              <a:gd name="T10" fmla="*/ 898 w 898"/>
              <a:gd name="T11" fmla="*/ 432 h 1132"/>
              <a:gd name="T12" fmla="*/ 898 w 898"/>
              <a:gd name="T13" fmla="*/ 0 h 1132"/>
              <a:gd name="T14" fmla="*/ 274 w 898"/>
              <a:gd name="T15" fmla="*/ 0 h 1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8" h="1132">
                <a:moveTo>
                  <a:pt x="274" y="0"/>
                </a:moveTo>
                <a:lnTo>
                  <a:pt x="274" y="432"/>
                </a:lnTo>
                <a:lnTo>
                  <a:pt x="418" y="432"/>
                </a:lnTo>
                <a:lnTo>
                  <a:pt x="0" y="1132"/>
                </a:lnTo>
                <a:lnTo>
                  <a:pt x="466" y="432"/>
                </a:lnTo>
                <a:lnTo>
                  <a:pt x="898" y="432"/>
                </a:lnTo>
                <a:lnTo>
                  <a:pt x="898" y="0"/>
                </a:lnTo>
                <a:lnTo>
                  <a:pt x="274" y="0"/>
                </a:lnTo>
                <a:close/>
              </a:path>
            </a:pathLst>
          </a:custGeom>
          <a:solidFill>
            <a:srgbClr val="FFFFFF"/>
          </a:solidFill>
          <a:ln w="12700" cap="flat" cmpd="sng">
            <a:solidFill>
              <a:schemeClr val="tx1"/>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310" name="Freeform 510"/>
          <p:cNvSpPr>
            <a:spLocks/>
          </p:cNvSpPr>
          <p:nvPr/>
        </p:nvSpPr>
        <p:spPr bwMode="auto">
          <a:xfrm>
            <a:off x="4191000" y="5029200"/>
            <a:ext cx="1371600" cy="990600"/>
          </a:xfrm>
          <a:custGeom>
            <a:avLst/>
            <a:gdLst>
              <a:gd name="T0" fmla="*/ 0 w 864"/>
              <a:gd name="T1" fmla="*/ 288 h 624"/>
              <a:gd name="T2" fmla="*/ 0 w 864"/>
              <a:gd name="T3" fmla="*/ 624 h 624"/>
              <a:gd name="T4" fmla="*/ 864 w 864"/>
              <a:gd name="T5" fmla="*/ 624 h 624"/>
              <a:gd name="T6" fmla="*/ 864 w 864"/>
              <a:gd name="T7" fmla="*/ 288 h 624"/>
              <a:gd name="T8" fmla="*/ 336 w 864"/>
              <a:gd name="T9" fmla="*/ 288 h 624"/>
              <a:gd name="T10" fmla="*/ 288 w 864"/>
              <a:gd name="T11" fmla="*/ 0 h 624"/>
              <a:gd name="T12" fmla="*/ 288 w 864"/>
              <a:gd name="T13" fmla="*/ 288 h 624"/>
              <a:gd name="T14" fmla="*/ 0 w 864"/>
              <a:gd name="T15" fmla="*/ 288 h 6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4" h="624">
                <a:moveTo>
                  <a:pt x="0" y="288"/>
                </a:moveTo>
                <a:lnTo>
                  <a:pt x="0" y="624"/>
                </a:lnTo>
                <a:lnTo>
                  <a:pt x="864" y="624"/>
                </a:lnTo>
                <a:lnTo>
                  <a:pt x="864" y="288"/>
                </a:lnTo>
                <a:lnTo>
                  <a:pt x="336" y="288"/>
                </a:lnTo>
                <a:lnTo>
                  <a:pt x="288" y="0"/>
                </a:lnTo>
                <a:lnTo>
                  <a:pt x="288" y="288"/>
                </a:lnTo>
                <a:lnTo>
                  <a:pt x="0" y="288"/>
                </a:lnTo>
                <a:close/>
              </a:path>
            </a:pathLst>
          </a:custGeom>
          <a:solidFill>
            <a:srgbClr val="FFFFFF"/>
          </a:solidFill>
          <a:ln w="12700" cap="flat" cmpd="sng">
            <a:solidFill>
              <a:schemeClr val="tx1"/>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313" name="Freeform 513"/>
          <p:cNvSpPr>
            <a:spLocks/>
          </p:cNvSpPr>
          <p:nvPr/>
        </p:nvSpPr>
        <p:spPr bwMode="auto">
          <a:xfrm>
            <a:off x="3276600" y="4876800"/>
            <a:ext cx="838200" cy="1143000"/>
          </a:xfrm>
          <a:custGeom>
            <a:avLst/>
            <a:gdLst>
              <a:gd name="T0" fmla="*/ 528 w 528"/>
              <a:gd name="T1" fmla="*/ 384 h 720"/>
              <a:gd name="T2" fmla="*/ 528 w 528"/>
              <a:gd name="T3" fmla="*/ 720 h 720"/>
              <a:gd name="T4" fmla="*/ 0 w 528"/>
              <a:gd name="T5" fmla="*/ 720 h 720"/>
              <a:gd name="T6" fmla="*/ 0 w 528"/>
              <a:gd name="T7" fmla="*/ 384 h 720"/>
              <a:gd name="T8" fmla="*/ 384 w 528"/>
              <a:gd name="T9" fmla="*/ 384 h 720"/>
              <a:gd name="T10" fmla="*/ 480 w 528"/>
              <a:gd name="T11" fmla="*/ 0 h 720"/>
              <a:gd name="T12" fmla="*/ 432 w 528"/>
              <a:gd name="T13" fmla="*/ 384 h 720"/>
              <a:gd name="T14" fmla="*/ 528 w 528"/>
              <a:gd name="T15" fmla="*/ 384 h 7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8" h="720">
                <a:moveTo>
                  <a:pt x="528" y="384"/>
                </a:moveTo>
                <a:lnTo>
                  <a:pt x="528" y="720"/>
                </a:lnTo>
                <a:lnTo>
                  <a:pt x="0" y="720"/>
                </a:lnTo>
                <a:lnTo>
                  <a:pt x="0" y="384"/>
                </a:lnTo>
                <a:lnTo>
                  <a:pt x="384" y="384"/>
                </a:lnTo>
                <a:lnTo>
                  <a:pt x="480" y="0"/>
                </a:lnTo>
                <a:lnTo>
                  <a:pt x="432" y="384"/>
                </a:lnTo>
                <a:lnTo>
                  <a:pt x="528" y="384"/>
                </a:lnTo>
                <a:close/>
              </a:path>
            </a:pathLst>
          </a:custGeom>
          <a:solidFill>
            <a:srgbClr val="FFFFFF"/>
          </a:solidFill>
          <a:ln w="12700" cap="flat" cmpd="sng">
            <a:solidFill>
              <a:schemeClr val="tx1"/>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314" name="Freeform 514"/>
          <p:cNvSpPr>
            <a:spLocks/>
          </p:cNvSpPr>
          <p:nvPr/>
        </p:nvSpPr>
        <p:spPr bwMode="auto">
          <a:xfrm>
            <a:off x="5638800" y="5029200"/>
            <a:ext cx="1905000" cy="990600"/>
          </a:xfrm>
          <a:custGeom>
            <a:avLst/>
            <a:gdLst>
              <a:gd name="T0" fmla="*/ 0 w 1056"/>
              <a:gd name="T1" fmla="*/ 288 h 624"/>
              <a:gd name="T2" fmla="*/ 0 w 1056"/>
              <a:gd name="T3" fmla="*/ 624 h 624"/>
              <a:gd name="T4" fmla="*/ 672 w 1056"/>
              <a:gd name="T5" fmla="*/ 624 h 624"/>
              <a:gd name="T6" fmla="*/ 672 w 1056"/>
              <a:gd name="T7" fmla="*/ 288 h 624"/>
              <a:gd name="T8" fmla="*/ 624 w 1056"/>
              <a:gd name="T9" fmla="*/ 288 h 624"/>
              <a:gd name="T10" fmla="*/ 1056 w 1056"/>
              <a:gd name="T11" fmla="*/ 0 h 624"/>
              <a:gd name="T12" fmla="*/ 528 w 1056"/>
              <a:gd name="T13" fmla="*/ 288 h 624"/>
              <a:gd name="T14" fmla="*/ 0 w 1056"/>
              <a:gd name="T15" fmla="*/ 288 h 6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6" h="624">
                <a:moveTo>
                  <a:pt x="0" y="288"/>
                </a:moveTo>
                <a:lnTo>
                  <a:pt x="0" y="624"/>
                </a:lnTo>
                <a:lnTo>
                  <a:pt x="672" y="624"/>
                </a:lnTo>
                <a:lnTo>
                  <a:pt x="672" y="288"/>
                </a:lnTo>
                <a:lnTo>
                  <a:pt x="624" y="288"/>
                </a:lnTo>
                <a:lnTo>
                  <a:pt x="1056" y="0"/>
                </a:lnTo>
                <a:lnTo>
                  <a:pt x="528" y="288"/>
                </a:lnTo>
                <a:lnTo>
                  <a:pt x="0" y="288"/>
                </a:lnTo>
                <a:close/>
              </a:path>
            </a:pathLst>
          </a:custGeom>
          <a:solidFill>
            <a:srgbClr val="FFFFFF"/>
          </a:solidFill>
          <a:ln w="12700" cap="flat" cmpd="sng">
            <a:solidFill>
              <a:schemeClr val="tx1"/>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316" name="Freeform 516"/>
          <p:cNvSpPr>
            <a:spLocks/>
          </p:cNvSpPr>
          <p:nvPr/>
        </p:nvSpPr>
        <p:spPr bwMode="auto">
          <a:xfrm>
            <a:off x="8001000" y="4579938"/>
            <a:ext cx="990600" cy="1439862"/>
          </a:xfrm>
          <a:custGeom>
            <a:avLst/>
            <a:gdLst>
              <a:gd name="T0" fmla="*/ 0 w 624"/>
              <a:gd name="T1" fmla="*/ 571 h 907"/>
              <a:gd name="T2" fmla="*/ 0 w 624"/>
              <a:gd name="T3" fmla="*/ 907 h 907"/>
              <a:gd name="T4" fmla="*/ 624 w 624"/>
              <a:gd name="T5" fmla="*/ 907 h 907"/>
              <a:gd name="T6" fmla="*/ 624 w 624"/>
              <a:gd name="T7" fmla="*/ 571 h 907"/>
              <a:gd name="T8" fmla="*/ 192 w 624"/>
              <a:gd name="T9" fmla="*/ 571 h 907"/>
              <a:gd name="T10" fmla="*/ 143 w 624"/>
              <a:gd name="T11" fmla="*/ 0 h 907"/>
              <a:gd name="T12" fmla="*/ 144 w 624"/>
              <a:gd name="T13" fmla="*/ 571 h 907"/>
              <a:gd name="T14" fmla="*/ 0 w 624"/>
              <a:gd name="T15" fmla="*/ 571 h 9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4" h="907">
                <a:moveTo>
                  <a:pt x="0" y="571"/>
                </a:moveTo>
                <a:lnTo>
                  <a:pt x="0" y="907"/>
                </a:lnTo>
                <a:lnTo>
                  <a:pt x="624" y="907"/>
                </a:lnTo>
                <a:lnTo>
                  <a:pt x="624" y="571"/>
                </a:lnTo>
                <a:lnTo>
                  <a:pt x="192" y="571"/>
                </a:lnTo>
                <a:lnTo>
                  <a:pt x="143" y="0"/>
                </a:lnTo>
                <a:lnTo>
                  <a:pt x="144" y="571"/>
                </a:lnTo>
                <a:lnTo>
                  <a:pt x="0" y="571"/>
                </a:lnTo>
                <a:close/>
              </a:path>
            </a:pathLst>
          </a:custGeom>
          <a:solidFill>
            <a:srgbClr val="FFFFFF"/>
          </a:solidFill>
          <a:ln w="12700" cap="flat" cmpd="sng">
            <a:solidFill>
              <a:schemeClr val="tx1"/>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318" name="Freeform 518"/>
          <p:cNvSpPr>
            <a:spLocks/>
          </p:cNvSpPr>
          <p:nvPr/>
        </p:nvSpPr>
        <p:spPr bwMode="auto">
          <a:xfrm>
            <a:off x="6934200" y="4572000"/>
            <a:ext cx="1143000" cy="1447800"/>
          </a:xfrm>
          <a:custGeom>
            <a:avLst/>
            <a:gdLst>
              <a:gd name="T0" fmla="*/ 0 w 720"/>
              <a:gd name="T1" fmla="*/ 576 h 912"/>
              <a:gd name="T2" fmla="*/ 0 w 720"/>
              <a:gd name="T3" fmla="*/ 912 h 912"/>
              <a:gd name="T4" fmla="*/ 624 w 720"/>
              <a:gd name="T5" fmla="*/ 912 h 912"/>
              <a:gd name="T6" fmla="*/ 624 w 720"/>
              <a:gd name="T7" fmla="*/ 576 h 912"/>
              <a:gd name="T8" fmla="*/ 576 w 720"/>
              <a:gd name="T9" fmla="*/ 576 h 912"/>
              <a:gd name="T10" fmla="*/ 720 w 720"/>
              <a:gd name="T11" fmla="*/ 0 h 912"/>
              <a:gd name="T12" fmla="*/ 528 w 720"/>
              <a:gd name="T13" fmla="*/ 576 h 912"/>
              <a:gd name="T14" fmla="*/ 0 w 720"/>
              <a:gd name="T15" fmla="*/ 576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0" h="912">
                <a:moveTo>
                  <a:pt x="0" y="576"/>
                </a:moveTo>
                <a:lnTo>
                  <a:pt x="0" y="912"/>
                </a:lnTo>
                <a:lnTo>
                  <a:pt x="624" y="912"/>
                </a:lnTo>
                <a:lnTo>
                  <a:pt x="624" y="576"/>
                </a:lnTo>
                <a:lnTo>
                  <a:pt x="576" y="576"/>
                </a:lnTo>
                <a:lnTo>
                  <a:pt x="720" y="0"/>
                </a:lnTo>
                <a:lnTo>
                  <a:pt x="528" y="576"/>
                </a:lnTo>
                <a:lnTo>
                  <a:pt x="0" y="576"/>
                </a:lnTo>
                <a:close/>
              </a:path>
            </a:pathLst>
          </a:custGeom>
          <a:solidFill>
            <a:srgbClr val="FFFFFF"/>
          </a:solidFill>
          <a:ln w="12700" cap="flat" cmpd="sng">
            <a:solidFill>
              <a:schemeClr val="tx1"/>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7082"/>
                                        </p:tgtEl>
                                        <p:attrNameLst>
                                          <p:attrName>style.visibility</p:attrName>
                                        </p:attrNameLst>
                                      </p:cBhvr>
                                      <p:to>
                                        <p:strVal val="visible"/>
                                      </p:to>
                                    </p:set>
                                    <p:animEffect transition="in" filter="wipe(left)">
                                      <p:cBhvr>
                                        <p:cTn id="7" dur="1000"/>
                                        <p:tgtEl>
                                          <p:spTgt spid="77082"/>
                                        </p:tgtEl>
                                      </p:cBhvr>
                                    </p:animEffect>
                                  </p:childTnLst>
                                </p:cTn>
                              </p:par>
                            </p:childTnLst>
                          </p:cTn>
                        </p:par>
                        <p:par>
                          <p:cTn id="8" fill="hold" nodeType="afterGroup">
                            <p:stCondLst>
                              <p:cond delay="1000"/>
                            </p:stCondLst>
                            <p:childTnLst>
                              <p:par>
                                <p:cTn id="9" presetID="22" presetClass="entr" presetSubtype="1" fill="hold" grpId="0" nodeType="afterEffect">
                                  <p:stCondLst>
                                    <p:cond delay="1000"/>
                                  </p:stCondLst>
                                  <p:childTnLst>
                                    <p:set>
                                      <p:cBhvr>
                                        <p:cTn id="10" dur="1" fill="hold">
                                          <p:stCondLst>
                                            <p:cond delay="0"/>
                                          </p:stCondLst>
                                        </p:cTn>
                                        <p:tgtEl>
                                          <p:spTgt spid="77281"/>
                                        </p:tgtEl>
                                        <p:attrNameLst>
                                          <p:attrName>style.visibility</p:attrName>
                                        </p:attrNameLst>
                                      </p:cBhvr>
                                      <p:to>
                                        <p:strVal val="visible"/>
                                      </p:to>
                                    </p:set>
                                    <p:animEffect transition="in" filter="wipe(up)">
                                      <p:cBhvr>
                                        <p:cTn id="11" dur="1000"/>
                                        <p:tgtEl>
                                          <p:spTgt spid="77281"/>
                                        </p:tgtEl>
                                      </p:cBhvr>
                                    </p:animEffect>
                                  </p:childTnLst>
                                </p:cTn>
                              </p:par>
                            </p:childTnLst>
                          </p:cTn>
                        </p:par>
                        <p:par>
                          <p:cTn id="12" fill="hold" nodeType="afterGroup">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77278"/>
                                        </p:tgtEl>
                                        <p:attrNameLst>
                                          <p:attrName>style.visibility</p:attrName>
                                        </p:attrNameLst>
                                      </p:cBhvr>
                                      <p:to>
                                        <p:strVal val="visible"/>
                                      </p:to>
                                    </p:set>
                                    <p:animEffect transition="in" filter="fade">
                                      <p:cBhvr>
                                        <p:cTn id="15" dur="2000"/>
                                        <p:tgtEl>
                                          <p:spTgt spid="77278"/>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77285"/>
                                        </p:tgtEl>
                                        <p:attrNameLst>
                                          <p:attrName>style.visibility</p:attrName>
                                        </p:attrNameLst>
                                      </p:cBhvr>
                                      <p:to>
                                        <p:strVal val="visible"/>
                                      </p:to>
                                    </p:set>
                                    <p:animEffect transition="in" filter="fade">
                                      <p:cBhvr>
                                        <p:cTn id="19" dur="2000"/>
                                        <p:tgtEl>
                                          <p:spTgt spid="77285"/>
                                        </p:tgtEl>
                                      </p:cBhvr>
                                    </p:animEffect>
                                  </p:childTnLst>
                                </p:cTn>
                              </p:par>
                              <p:par>
                                <p:cTn id="20" presetID="10" presetClass="entr" presetSubtype="0" fill="hold" nodeType="withEffect">
                                  <p:stCondLst>
                                    <p:cond delay="0"/>
                                  </p:stCondLst>
                                  <p:childTnLst>
                                    <p:set>
                                      <p:cBhvr>
                                        <p:cTn id="21" dur="1" fill="hold">
                                          <p:stCondLst>
                                            <p:cond delay="0"/>
                                          </p:stCondLst>
                                        </p:cTn>
                                        <p:tgtEl>
                                          <p:spTgt spid="77293"/>
                                        </p:tgtEl>
                                        <p:attrNameLst>
                                          <p:attrName>style.visibility</p:attrName>
                                        </p:attrNameLst>
                                      </p:cBhvr>
                                      <p:to>
                                        <p:strVal val="visible"/>
                                      </p:to>
                                    </p:set>
                                    <p:animEffect transition="in" filter="fade">
                                      <p:cBhvr>
                                        <p:cTn id="22" dur="2000"/>
                                        <p:tgtEl>
                                          <p:spTgt spid="77293"/>
                                        </p:tgtEl>
                                      </p:cBhvr>
                                    </p:animEffect>
                                  </p:childTnLst>
                                </p:cTn>
                              </p:par>
                              <p:par>
                                <p:cTn id="23" presetID="10" presetClass="entr" presetSubtype="0" fill="hold" nodeType="withEffect">
                                  <p:stCondLst>
                                    <p:cond delay="0"/>
                                  </p:stCondLst>
                                  <p:childTnLst>
                                    <p:set>
                                      <p:cBhvr>
                                        <p:cTn id="24" dur="1" fill="hold">
                                          <p:stCondLst>
                                            <p:cond delay="0"/>
                                          </p:stCondLst>
                                        </p:cTn>
                                        <p:tgtEl>
                                          <p:spTgt spid="77294"/>
                                        </p:tgtEl>
                                        <p:attrNameLst>
                                          <p:attrName>style.visibility</p:attrName>
                                        </p:attrNameLst>
                                      </p:cBhvr>
                                      <p:to>
                                        <p:strVal val="visible"/>
                                      </p:to>
                                    </p:set>
                                    <p:animEffect transition="in" filter="fade">
                                      <p:cBhvr>
                                        <p:cTn id="25" dur="2000"/>
                                        <p:tgtEl>
                                          <p:spTgt spid="77294"/>
                                        </p:tgtEl>
                                      </p:cBhvr>
                                    </p:animEffect>
                                  </p:childTnLst>
                                </p:cTn>
                              </p:par>
                              <p:par>
                                <p:cTn id="26" presetID="10" presetClass="entr" presetSubtype="0" fill="hold" nodeType="withEffect">
                                  <p:stCondLst>
                                    <p:cond delay="0"/>
                                  </p:stCondLst>
                                  <p:childTnLst>
                                    <p:set>
                                      <p:cBhvr>
                                        <p:cTn id="27" dur="1" fill="hold">
                                          <p:stCondLst>
                                            <p:cond delay="0"/>
                                          </p:stCondLst>
                                        </p:cTn>
                                        <p:tgtEl>
                                          <p:spTgt spid="77295"/>
                                        </p:tgtEl>
                                        <p:attrNameLst>
                                          <p:attrName>style.visibility</p:attrName>
                                        </p:attrNameLst>
                                      </p:cBhvr>
                                      <p:to>
                                        <p:strVal val="visible"/>
                                      </p:to>
                                    </p:set>
                                    <p:animEffect transition="in" filter="fade">
                                      <p:cBhvr>
                                        <p:cTn id="28" dur="2000"/>
                                        <p:tgtEl>
                                          <p:spTgt spid="77295"/>
                                        </p:tgtEl>
                                      </p:cBhvr>
                                    </p:animEffect>
                                  </p:childTnLst>
                                </p:cTn>
                              </p:par>
                              <p:par>
                                <p:cTn id="29" presetID="10" presetClass="entr" presetSubtype="0" fill="hold" nodeType="withEffect">
                                  <p:stCondLst>
                                    <p:cond delay="0"/>
                                  </p:stCondLst>
                                  <p:childTnLst>
                                    <p:set>
                                      <p:cBhvr>
                                        <p:cTn id="30" dur="1" fill="hold">
                                          <p:stCondLst>
                                            <p:cond delay="0"/>
                                          </p:stCondLst>
                                        </p:cTn>
                                        <p:tgtEl>
                                          <p:spTgt spid="77296"/>
                                        </p:tgtEl>
                                        <p:attrNameLst>
                                          <p:attrName>style.visibility</p:attrName>
                                        </p:attrNameLst>
                                      </p:cBhvr>
                                      <p:to>
                                        <p:strVal val="visible"/>
                                      </p:to>
                                    </p:set>
                                    <p:animEffect transition="in" filter="fade">
                                      <p:cBhvr>
                                        <p:cTn id="31" dur="2000"/>
                                        <p:tgtEl>
                                          <p:spTgt spid="77296"/>
                                        </p:tgtEl>
                                      </p:cBhvr>
                                    </p:animEffect>
                                  </p:childTnLst>
                                </p:cTn>
                              </p:par>
                              <p:par>
                                <p:cTn id="32" presetID="10" presetClass="entr" presetSubtype="0" fill="hold" nodeType="withEffect">
                                  <p:stCondLst>
                                    <p:cond delay="0"/>
                                  </p:stCondLst>
                                  <p:childTnLst>
                                    <p:set>
                                      <p:cBhvr>
                                        <p:cTn id="33" dur="1" fill="hold">
                                          <p:stCondLst>
                                            <p:cond delay="0"/>
                                          </p:stCondLst>
                                        </p:cTn>
                                        <p:tgtEl>
                                          <p:spTgt spid="77298"/>
                                        </p:tgtEl>
                                        <p:attrNameLst>
                                          <p:attrName>style.visibility</p:attrName>
                                        </p:attrNameLst>
                                      </p:cBhvr>
                                      <p:to>
                                        <p:strVal val="visible"/>
                                      </p:to>
                                    </p:set>
                                    <p:animEffect transition="in" filter="fade">
                                      <p:cBhvr>
                                        <p:cTn id="34" dur="2000"/>
                                        <p:tgtEl>
                                          <p:spTgt spid="77298"/>
                                        </p:tgtEl>
                                      </p:cBhvr>
                                    </p:animEffect>
                                  </p:childTnLst>
                                </p:cTn>
                              </p:par>
                              <p:par>
                                <p:cTn id="35" presetID="10" presetClass="entr" presetSubtype="0" fill="hold" nodeType="withEffect">
                                  <p:stCondLst>
                                    <p:cond delay="0"/>
                                  </p:stCondLst>
                                  <p:childTnLst>
                                    <p:set>
                                      <p:cBhvr>
                                        <p:cTn id="36" dur="1" fill="hold">
                                          <p:stCondLst>
                                            <p:cond delay="0"/>
                                          </p:stCondLst>
                                        </p:cTn>
                                        <p:tgtEl>
                                          <p:spTgt spid="77310"/>
                                        </p:tgtEl>
                                        <p:attrNameLst>
                                          <p:attrName>style.visibility</p:attrName>
                                        </p:attrNameLst>
                                      </p:cBhvr>
                                      <p:to>
                                        <p:strVal val="visible"/>
                                      </p:to>
                                    </p:set>
                                    <p:animEffect transition="in" filter="fade">
                                      <p:cBhvr>
                                        <p:cTn id="37" dur="2000"/>
                                        <p:tgtEl>
                                          <p:spTgt spid="77310"/>
                                        </p:tgtEl>
                                      </p:cBhvr>
                                    </p:animEffect>
                                  </p:childTnLst>
                                </p:cTn>
                              </p:par>
                              <p:par>
                                <p:cTn id="38" presetID="10" presetClass="entr" presetSubtype="0" fill="hold" nodeType="withEffect">
                                  <p:stCondLst>
                                    <p:cond delay="0"/>
                                  </p:stCondLst>
                                  <p:childTnLst>
                                    <p:set>
                                      <p:cBhvr>
                                        <p:cTn id="39" dur="1" fill="hold">
                                          <p:stCondLst>
                                            <p:cond delay="0"/>
                                          </p:stCondLst>
                                        </p:cTn>
                                        <p:tgtEl>
                                          <p:spTgt spid="77313"/>
                                        </p:tgtEl>
                                        <p:attrNameLst>
                                          <p:attrName>style.visibility</p:attrName>
                                        </p:attrNameLst>
                                      </p:cBhvr>
                                      <p:to>
                                        <p:strVal val="visible"/>
                                      </p:to>
                                    </p:set>
                                    <p:animEffect transition="in" filter="fade">
                                      <p:cBhvr>
                                        <p:cTn id="40" dur="2000"/>
                                        <p:tgtEl>
                                          <p:spTgt spid="77313"/>
                                        </p:tgtEl>
                                      </p:cBhvr>
                                    </p:animEffect>
                                  </p:childTnLst>
                                </p:cTn>
                              </p:par>
                              <p:par>
                                <p:cTn id="41" presetID="10" presetClass="entr" presetSubtype="0" fill="hold" nodeType="withEffect">
                                  <p:stCondLst>
                                    <p:cond delay="0"/>
                                  </p:stCondLst>
                                  <p:childTnLst>
                                    <p:set>
                                      <p:cBhvr>
                                        <p:cTn id="42" dur="1" fill="hold">
                                          <p:stCondLst>
                                            <p:cond delay="0"/>
                                          </p:stCondLst>
                                        </p:cTn>
                                        <p:tgtEl>
                                          <p:spTgt spid="77314"/>
                                        </p:tgtEl>
                                        <p:attrNameLst>
                                          <p:attrName>style.visibility</p:attrName>
                                        </p:attrNameLst>
                                      </p:cBhvr>
                                      <p:to>
                                        <p:strVal val="visible"/>
                                      </p:to>
                                    </p:set>
                                    <p:animEffect transition="in" filter="fade">
                                      <p:cBhvr>
                                        <p:cTn id="43" dur="2000"/>
                                        <p:tgtEl>
                                          <p:spTgt spid="77314"/>
                                        </p:tgtEl>
                                      </p:cBhvr>
                                    </p:animEffect>
                                  </p:childTnLst>
                                </p:cTn>
                              </p:par>
                              <p:par>
                                <p:cTn id="44" presetID="10" presetClass="entr" presetSubtype="0" fill="hold" nodeType="withEffect">
                                  <p:stCondLst>
                                    <p:cond delay="0"/>
                                  </p:stCondLst>
                                  <p:childTnLst>
                                    <p:set>
                                      <p:cBhvr>
                                        <p:cTn id="45" dur="1" fill="hold">
                                          <p:stCondLst>
                                            <p:cond delay="0"/>
                                          </p:stCondLst>
                                        </p:cTn>
                                        <p:tgtEl>
                                          <p:spTgt spid="77316"/>
                                        </p:tgtEl>
                                        <p:attrNameLst>
                                          <p:attrName>style.visibility</p:attrName>
                                        </p:attrNameLst>
                                      </p:cBhvr>
                                      <p:to>
                                        <p:strVal val="visible"/>
                                      </p:to>
                                    </p:set>
                                    <p:animEffect transition="in" filter="fade">
                                      <p:cBhvr>
                                        <p:cTn id="46" dur="2000"/>
                                        <p:tgtEl>
                                          <p:spTgt spid="77316"/>
                                        </p:tgtEl>
                                      </p:cBhvr>
                                    </p:animEffect>
                                  </p:childTnLst>
                                </p:cTn>
                              </p:par>
                              <p:par>
                                <p:cTn id="47" presetID="10" presetClass="entr" presetSubtype="0" fill="hold" nodeType="withEffect">
                                  <p:stCondLst>
                                    <p:cond delay="0"/>
                                  </p:stCondLst>
                                  <p:childTnLst>
                                    <p:set>
                                      <p:cBhvr>
                                        <p:cTn id="48" dur="1" fill="hold">
                                          <p:stCondLst>
                                            <p:cond delay="0"/>
                                          </p:stCondLst>
                                        </p:cTn>
                                        <p:tgtEl>
                                          <p:spTgt spid="77318"/>
                                        </p:tgtEl>
                                        <p:attrNameLst>
                                          <p:attrName>style.visibility</p:attrName>
                                        </p:attrNameLst>
                                      </p:cBhvr>
                                      <p:to>
                                        <p:strVal val="visible"/>
                                      </p:to>
                                    </p:set>
                                    <p:animEffect transition="in" filter="fade">
                                      <p:cBhvr>
                                        <p:cTn id="49" dur="2000"/>
                                        <p:tgtEl>
                                          <p:spTgt spid="77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82" grpId="0" animBg="1" autoUpdateAnimBg="0"/>
      <p:bldP spid="77281"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4514" name="Rectangle 3"/>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The Payments System</a:t>
            </a:r>
          </a:p>
        </p:txBody>
      </p:sp>
      <p:sp>
        <p:nvSpPr>
          <p:cNvPr id="64515"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Fed has three major functions.  First, the Fed ensures that currency, check, and electronic transfers of money are safe, secure, and efficient.</a:t>
            </a:r>
          </a:p>
        </p:txBody>
      </p:sp>
      <p:sp>
        <p:nvSpPr>
          <p:cNvPr id="857093" name="Rectangle 5"/>
          <p:cNvSpPr>
            <a:spLocks noChangeArrowheads="1"/>
          </p:cNvSpPr>
          <p:nvPr/>
        </p:nvSpPr>
        <p:spPr bwMode="auto">
          <a:xfrm>
            <a:off x="762000" y="20256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The government prints currency and the Fed distributes it.</a:t>
            </a:r>
          </a:p>
        </p:txBody>
      </p:sp>
      <p:sp>
        <p:nvSpPr>
          <p:cNvPr id="857094" name="Rectangle 6"/>
          <p:cNvSpPr>
            <a:spLocks noChangeArrowheads="1"/>
          </p:cNvSpPr>
          <p:nvPr/>
        </p:nvSpPr>
        <p:spPr bwMode="auto">
          <a:xfrm>
            <a:off x="381000" y="17526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1) Currency Distribution</a:t>
            </a:r>
          </a:p>
        </p:txBody>
      </p:sp>
      <p:sp>
        <p:nvSpPr>
          <p:cNvPr id="857095" name="Rectangle 7"/>
          <p:cNvSpPr>
            <a:spLocks noChangeArrowheads="1"/>
          </p:cNvSpPr>
          <p:nvPr/>
        </p:nvSpPr>
        <p:spPr bwMode="auto">
          <a:xfrm>
            <a:off x="4572000" y="5137150"/>
            <a:ext cx="441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The Fed, not the government, decides how much currency is printed each year.  It is held in District Banks until a depository institution makes an order.</a:t>
            </a:r>
          </a:p>
        </p:txBody>
      </p:sp>
      <p:pic>
        <p:nvPicPr>
          <p:cNvPr id="857096" name="Picture 8" descr="Currency Distrib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528888"/>
            <a:ext cx="2438400"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a:grpSpLocks/>
          </p:cNvGrpSpPr>
          <p:nvPr/>
        </p:nvGrpSpPr>
        <p:grpSpPr bwMode="auto">
          <a:xfrm>
            <a:off x="6172200" y="6096000"/>
            <a:ext cx="609600" cy="533400"/>
            <a:chOff x="2362200" y="6096000"/>
            <a:chExt cx="609600" cy="533400"/>
          </a:xfrm>
        </p:grpSpPr>
        <p:sp>
          <p:nvSpPr>
            <p:cNvPr id="64521" name="Rectangle 10"/>
            <p:cNvSpPr>
              <a:spLocks noChangeArrowheads="1"/>
            </p:cNvSpPr>
            <p:nvPr/>
          </p:nvSpPr>
          <p:spPr bwMode="auto">
            <a:xfrm>
              <a:off x="2362200" y="6096000"/>
              <a:ext cx="609600"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64522" name="Action Button: Movie 11">
              <a:hlinkClick r:id="" action="ppaction://noaction" highlightClick="1"/>
            </p:cNvPr>
            <p:cNvSpPr>
              <a:spLocks noChangeArrowheads="1"/>
            </p:cNvSpPr>
            <p:nvPr/>
          </p:nvSpPr>
          <p:spPr bwMode="auto">
            <a:xfrm>
              <a:off x="2438400" y="6172200"/>
              <a:ext cx="457200" cy="381000"/>
            </a:xfrm>
            <a:prstGeom prst="actionButtonMovie">
              <a:avLst/>
            </a:prstGeom>
            <a:solidFill>
              <a:schemeClr val="accent2">
                <a:alpha val="9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64523" name="Bevel 12">
              <a:hlinkClick r:id="rId4"/>
            </p:cNvPr>
            <p:cNvSpPr>
              <a:spLocks noChangeArrowheads="1"/>
            </p:cNvSpPr>
            <p:nvPr/>
          </p:nvSpPr>
          <p:spPr bwMode="auto">
            <a:xfrm>
              <a:off x="2362200" y="6096000"/>
              <a:ext cx="609600" cy="533400"/>
            </a:xfrm>
            <a:prstGeom prst="bevel">
              <a:avLst>
                <a:gd name="adj" fmla="val 12500"/>
              </a:avLst>
            </a:prstGeom>
            <a:solidFill>
              <a:schemeClr val="accent2">
                <a:alpha val="50980"/>
              </a:schemeClr>
            </a:solidFill>
            <a:ln w="9525">
              <a:solidFill>
                <a:schemeClr val="accent2"/>
              </a:solidFill>
              <a:miter lim="800000"/>
              <a:headEnd/>
              <a:tailEnd/>
            </a:ln>
          </p:spPr>
          <p:txBody>
            <a:bodyPr wrap="none" anchor="ctr"/>
            <a:lstStyle/>
            <a:p>
              <a:r>
                <a:rPr lang="en-US" sz="900">
                  <a:solidFill>
                    <a:srgbClr val="000000"/>
                  </a:solidFill>
                  <a:latin typeface="Comic Sans MS" charset="0"/>
                  <a:cs typeface="Comic Sans MS" charset="0"/>
                </a:rPr>
                <a:t>Video</a:t>
              </a:r>
            </a:p>
            <a:p>
              <a:endParaRPr lang="en-US" sz="900">
                <a:solidFill>
                  <a:srgbClr val="000000"/>
                </a:solidFill>
                <a:latin typeface="Comic Sans MS" charset="0"/>
                <a:cs typeface="Comic Sans MS" charset="0"/>
              </a:endParaRPr>
            </a:p>
            <a:p>
              <a:r>
                <a:rPr lang="en-US" sz="900">
                  <a:solidFill>
                    <a:srgbClr val="000000"/>
                  </a:solidFill>
                  <a:latin typeface="Comic Sans MS" charset="0"/>
                  <a:cs typeface="Comic Sans MS" charset="0"/>
                </a:rPr>
                <a:t>Clip</a:t>
              </a:r>
            </a:p>
          </p:txBody>
        </p:sp>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57094"/>
                                        </p:tgtEl>
                                        <p:attrNameLst>
                                          <p:attrName>style.visibility</p:attrName>
                                        </p:attrNameLst>
                                      </p:cBhvr>
                                      <p:to>
                                        <p:strVal val="visible"/>
                                      </p:to>
                                    </p:set>
                                    <p:animEffect transition="in" filter="wipe(left)">
                                      <p:cBhvr>
                                        <p:cTn id="7" dur="1000"/>
                                        <p:tgtEl>
                                          <p:spTgt spid="857094"/>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57093"/>
                                        </p:tgtEl>
                                        <p:attrNameLst>
                                          <p:attrName>style.visibility</p:attrName>
                                        </p:attrNameLst>
                                      </p:cBhvr>
                                      <p:to>
                                        <p:strVal val="visible"/>
                                      </p:to>
                                    </p:set>
                                    <p:animEffect transition="in" filter="wipe(left)">
                                      <p:cBhvr>
                                        <p:cTn id="11" dur="1000"/>
                                        <p:tgtEl>
                                          <p:spTgt spid="857093"/>
                                        </p:tgtEl>
                                      </p:cBhvr>
                                    </p:animEffect>
                                  </p:childTnLst>
                                </p:cTn>
                              </p:par>
                            </p:childTnLst>
                          </p:cTn>
                        </p:par>
                        <p:par>
                          <p:cTn id="12" fill="hold" nodeType="afterGroup">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857096"/>
                                        </p:tgtEl>
                                        <p:attrNameLst>
                                          <p:attrName>style.visibility</p:attrName>
                                        </p:attrNameLst>
                                      </p:cBhvr>
                                      <p:to>
                                        <p:strVal val="visible"/>
                                      </p:to>
                                    </p:set>
                                    <p:animEffect transition="in" filter="fade">
                                      <p:cBhvr>
                                        <p:cTn id="15" dur="2000"/>
                                        <p:tgtEl>
                                          <p:spTgt spid="857096"/>
                                        </p:tgtEl>
                                      </p:cBhvr>
                                    </p:animEffect>
                                  </p:childTnLst>
                                </p:cTn>
                              </p:par>
                            </p:childTnLst>
                          </p:cTn>
                        </p:par>
                        <p:par>
                          <p:cTn id="16" fill="hold" nodeType="afterGroup">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857095"/>
                                        </p:tgtEl>
                                        <p:attrNameLst>
                                          <p:attrName>style.visibility</p:attrName>
                                        </p:attrNameLst>
                                      </p:cBhvr>
                                      <p:to>
                                        <p:strVal val="visible"/>
                                      </p:to>
                                    </p:set>
                                    <p:animEffect transition="in" filter="wipe(left)">
                                      <p:cBhvr>
                                        <p:cTn id="19" dur="1000"/>
                                        <p:tgtEl>
                                          <p:spTgt spid="857095"/>
                                        </p:tgtEl>
                                      </p:cBhvr>
                                    </p:animEffect>
                                  </p:childTnLst>
                                </p:cTn>
                              </p:par>
                            </p:childTnLst>
                          </p:cTn>
                        </p:par>
                        <p:par>
                          <p:cTn id="20" fill="hold" nodeType="afterGroup">
                            <p:stCondLst>
                              <p:cond delay="6000"/>
                            </p:stCondLst>
                            <p:childTnLst>
                              <p:par>
                                <p:cTn id="21" presetID="10" presetClass="entr" presetSubtype="0" fill="hold" nodeType="after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7093" grpId="0"/>
      <p:bldP spid="857094" grpId="0"/>
      <p:bldP spid="857095"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6562" name="Rectangle 3"/>
          <p:cNvSpPr>
            <a:spLocks noGrp="1" noChangeArrowheads="1"/>
          </p:cNvSpPr>
          <p:nvPr>
            <p:ph type="title"/>
          </p:nvPr>
        </p:nvSpPr>
        <p:spPr/>
        <p:txBody>
          <a:bodyPr/>
          <a:lstStyle/>
          <a:p>
            <a:pPr eaLnBrk="1" hangingPunct="1"/>
            <a:r>
              <a:rPr lang="en-US">
                <a:latin typeface="Century Gothic" charset="0"/>
                <a:ea typeface="ＭＳ Ｐゴシック" charset="0"/>
                <a:cs typeface="ＭＳ Ｐゴシック" charset="0"/>
              </a:rPr>
              <a:t>The Payments System</a:t>
            </a:r>
          </a:p>
        </p:txBody>
      </p:sp>
      <p:sp>
        <p:nvSpPr>
          <p:cNvPr id="66563"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Fed has three major functions.  First, the Fed ensures that currency, check, and electronic transfers of money are safe, secure, and efficient.</a:t>
            </a:r>
          </a:p>
        </p:txBody>
      </p:sp>
      <p:sp>
        <p:nvSpPr>
          <p:cNvPr id="859141" name="Rectangle 5"/>
          <p:cNvSpPr>
            <a:spLocks noChangeArrowheads="1"/>
          </p:cNvSpPr>
          <p:nvPr/>
        </p:nvSpPr>
        <p:spPr bwMode="auto">
          <a:xfrm>
            <a:off x="762000" y="20256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The government prints currency and the Fed distributes it.</a:t>
            </a:r>
          </a:p>
        </p:txBody>
      </p:sp>
      <p:sp>
        <p:nvSpPr>
          <p:cNvPr id="859142" name="Rectangle 6"/>
          <p:cNvSpPr>
            <a:spLocks noChangeArrowheads="1"/>
          </p:cNvSpPr>
          <p:nvPr/>
        </p:nvSpPr>
        <p:spPr bwMode="auto">
          <a:xfrm>
            <a:off x="381000" y="17526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1) Currency Distribution</a:t>
            </a:r>
          </a:p>
        </p:txBody>
      </p:sp>
      <p:sp>
        <p:nvSpPr>
          <p:cNvPr id="859143" name="Rectangle 7"/>
          <p:cNvSpPr>
            <a:spLocks noChangeArrowheads="1"/>
          </p:cNvSpPr>
          <p:nvPr/>
        </p:nvSpPr>
        <p:spPr bwMode="auto">
          <a:xfrm>
            <a:off x="4572000" y="5137150"/>
            <a:ext cx="441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Examples of credit transfers include direct deposit checks, tax refunds, and social security benefits.  Debits include mortgage payments and utility bills.</a:t>
            </a:r>
          </a:p>
        </p:txBody>
      </p:sp>
      <p:sp>
        <p:nvSpPr>
          <p:cNvPr id="859144" name="Rectangle 8"/>
          <p:cNvSpPr>
            <a:spLocks noChangeArrowheads="1"/>
          </p:cNvSpPr>
          <p:nvPr/>
        </p:nvSpPr>
        <p:spPr bwMode="auto">
          <a:xfrm>
            <a:off x="762000" y="2895600"/>
            <a:ext cx="3657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ACH clears electronic credit and debit transfers (including checks) made by depositors.</a:t>
            </a:r>
          </a:p>
        </p:txBody>
      </p:sp>
      <p:sp>
        <p:nvSpPr>
          <p:cNvPr id="859145" name="Rectangle 9"/>
          <p:cNvSpPr>
            <a:spLocks noChangeArrowheads="1"/>
          </p:cNvSpPr>
          <p:nvPr/>
        </p:nvSpPr>
        <p:spPr bwMode="auto">
          <a:xfrm>
            <a:off x="381000" y="2605088"/>
            <a:ext cx="403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2) Automated Clearinghouse</a:t>
            </a:r>
          </a:p>
        </p:txBody>
      </p:sp>
      <p:grpSp>
        <p:nvGrpSpPr>
          <p:cNvPr id="859148" name="Group 12"/>
          <p:cNvGrpSpPr>
            <a:grpSpLocks/>
          </p:cNvGrpSpPr>
          <p:nvPr/>
        </p:nvGrpSpPr>
        <p:grpSpPr bwMode="auto">
          <a:xfrm>
            <a:off x="4724400" y="2133600"/>
            <a:ext cx="4114800" cy="2819400"/>
            <a:chOff x="2976" y="1344"/>
            <a:chExt cx="2592" cy="1776"/>
          </a:xfrm>
        </p:grpSpPr>
        <p:sp>
          <p:nvSpPr>
            <p:cNvPr id="859147" name="Rectangle 11"/>
            <p:cNvSpPr>
              <a:spLocks noChangeArrowheads="1"/>
            </p:cNvSpPr>
            <p:nvPr/>
          </p:nvSpPr>
          <p:spPr bwMode="auto">
            <a:xfrm>
              <a:off x="2976" y="1344"/>
              <a:ext cx="2592" cy="1776"/>
            </a:xfrm>
            <a:prstGeom prst="rect">
              <a:avLst/>
            </a:prstGeom>
            <a:solidFill>
              <a:srgbClr val="FFFF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66571" name="Picture 10" descr="Automated Clearing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 y="1392"/>
              <a:ext cx="2496" cy="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59145"/>
                                        </p:tgtEl>
                                        <p:attrNameLst>
                                          <p:attrName>style.visibility</p:attrName>
                                        </p:attrNameLst>
                                      </p:cBhvr>
                                      <p:to>
                                        <p:strVal val="visible"/>
                                      </p:to>
                                    </p:set>
                                    <p:animEffect transition="in" filter="wipe(left)">
                                      <p:cBhvr>
                                        <p:cTn id="7" dur="1000"/>
                                        <p:tgtEl>
                                          <p:spTgt spid="859145"/>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59144"/>
                                        </p:tgtEl>
                                        <p:attrNameLst>
                                          <p:attrName>style.visibility</p:attrName>
                                        </p:attrNameLst>
                                      </p:cBhvr>
                                      <p:to>
                                        <p:strVal val="visible"/>
                                      </p:to>
                                    </p:set>
                                    <p:animEffect transition="in" filter="wipe(left)">
                                      <p:cBhvr>
                                        <p:cTn id="11" dur="1000"/>
                                        <p:tgtEl>
                                          <p:spTgt spid="859144"/>
                                        </p:tgtEl>
                                      </p:cBhvr>
                                    </p:animEffect>
                                  </p:childTnLst>
                                </p:cTn>
                              </p:par>
                            </p:childTnLst>
                          </p:cTn>
                        </p:par>
                        <p:par>
                          <p:cTn id="12" fill="hold" nodeType="afterGroup">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859148"/>
                                        </p:tgtEl>
                                        <p:attrNameLst>
                                          <p:attrName>style.visibility</p:attrName>
                                        </p:attrNameLst>
                                      </p:cBhvr>
                                      <p:to>
                                        <p:strVal val="visible"/>
                                      </p:to>
                                    </p:set>
                                    <p:animEffect transition="in" filter="fade">
                                      <p:cBhvr>
                                        <p:cTn id="15" dur="2000"/>
                                        <p:tgtEl>
                                          <p:spTgt spid="859148"/>
                                        </p:tgtEl>
                                      </p:cBhvr>
                                    </p:animEffect>
                                  </p:childTnLst>
                                </p:cTn>
                              </p:par>
                            </p:childTnLst>
                          </p:cTn>
                        </p:par>
                        <p:par>
                          <p:cTn id="16" fill="hold" nodeType="afterGroup">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859143"/>
                                        </p:tgtEl>
                                        <p:attrNameLst>
                                          <p:attrName>style.visibility</p:attrName>
                                        </p:attrNameLst>
                                      </p:cBhvr>
                                      <p:to>
                                        <p:strVal val="visible"/>
                                      </p:to>
                                    </p:set>
                                    <p:animEffect transition="in" filter="wipe(left)">
                                      <p:cBhvr>
                                        <p:cTn id="19" dur="1000"/>
                                        <p:tgtEl>
                                          <p:spTgt spid="859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143" grpId="0" autoUpdateAnimBg="0"/>
      <p:bldP spid="859144" grpId="0"/>
      <p:bldP spid="8591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1203" name="Picture 19"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81225"/>
            <a:ext cx="441325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1186" name="Rectangle 2"/>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8611" name="Rectangle 3"/>
          <p:cNvSpPr>
            <a:spLocks noGrp="1" noChangeArrowheads="1"/>
          </p:cNvSpPr>
          <p:nvPr>
            <p:ph type="title"/>
          </p:nvPr>
        </p:nvSpPr>
        <p:spPr/>
        <p:txBody>
          <a:bodyPr/>
          <a:lstStyle/>
          <a:p>
            <a:pPr eaLnBrk="1" hangingPunct="1"/>
            <a:r>
              <a:rPr lang="en-US">
                <a:latin typeface="Century Gothic" charset="0"/>
                <a:ea typeface="ＭＳ Ｐゴシック" charset="0"/>
                <a:cs typeface="ＭＳ Ｐゴシック" charset="0"/>
              </a:rPr>
              <a:t>The Payments System</a:t>
            </a:r>
          </a:p>
        </p:txBody>
      </p:sp>
      <p:sp>
        <p:nvSpPr>
          <p:cNvPr id="68612"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Fed has three major functions.  First, the Fed ensures that currency, check, and electronic transfers of money are safe, secure, and efficient.</a:t>
            </a:r>
          </a:p>
        </p:txBody>
      </p:sp>
      <p:sp>
        <p:nvSpPr>
          <p:cNvPr id="861189" name="Rectangle 5"/>
          <p:cNvSpPr>
            <a:spLocks noChangeArrowheads="1"/>
          </p:cNvSpPr>
          <p:nvPr/>
        </p:nvSpPr>
        <p:spPr bwMode="auto">
          <a:xfrm>
            <a:off x="762000" y="20256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The government prints currency and the Fed distributes it.</a:t>
            </a:r>
          </a:p>
        </p:txBody>
      </p:sp>
      <p:sp>
        <p:nvSpPr>
          <p:cNvPr id="861190" name="Rectangle 6"/>
          <p:cNvSpPr>
            <a:spLocks noChangeArrowheads="1"/>
          </p:cNvSpPr>
          <p:nvPr/>
        </p:nvSpPr>
        <p:spPr bwMode="auto">
          <a:xfrm>
            <a:off x="381000" y="17526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1) Currency Distribution</a:t>
            </a:r>
          </a:p>
        </p:txBody>
      </p:sp>
      <p:sp>
        <p:nvSpPr>
          <p:cNvPr id="861191" name="Rectangle 7"/>
          <p:cNvSpPr>
            <a:spLocks noChangeArrowheads="1"/>
          </p:cNvSpPr>
          <p:nvPr/>
        </p:nvSpPr>
        <p:spPr bwMode="auto">
          <a:xfrm>
            <a:off x="4572000" y="5137150"/>
            <a:ext cx="441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Only financial institutions that hold an account with the Fed can use Fedwire.  ACH may transfer billions of dollars each day, but Fedwire transfers trillions.</a:t>
            </a:r>
          </a:p>
        </p:txBody>
      </p:sp>
      <p:sp>
        <p:nvSpPr>
          <p:cNvPr id="861192" name="Rectangle 8"/>
          <p:cNvSpPr>
            <a:spLocks noChangeArrowheads="1"/>
          </p:cNvSpPr>
          <p:nvPr/>
        </p:nvSpPr>
        <p:spPr bwMode="auto">
          <a:xfrm>
            <a:off x="762000" y="2895600"/>
            <a:ext cx="3657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ACH clears electronic credit and debit transfers (including checks) made by depositors.</a:t>
            </a:r>
          </a:p>
        </p:txBody>
      </p:sp>
      <p:sp>
        <p:nvSpPr>
          <p:cNvPr id="861193" name="Rectangle 9"/>
          <p:cNvSpPr>
            <a:spLocks noChangeArrowheads="1"/>
          </p:cNvSpPr>
          <p:nvPr/>
        </p:nvSpPr>
        <p:spPr bwMode="auto">
          <a:xfrm>
            <a:off x="381000" y="2605088"/>
            <a:ext cx="403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2) Automated Clearinghouse</a:t>
            </a:r>
          </a:p>
        </p:txBody>
      </p:sp>
      <p:sp>
        <p:nvSpPr>
          <p:cNvPr id="861194" name="Rectangle 10"/>
          <p:cNvSpPr>
            <a:spLocks noChangeArrowheads="1"/>
          </p:cNvSpPr>
          <p:nvPr/>
        </p:nvSpPr>
        <p:spPr bwMode="auto">
          <a:xfrm>
            <a:off x="762000" y="4038600"/>
            <a:ext cx="3657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Allows financial institutions to settle payments electronically and immediately to one another.</a:t>
            </a:r>
          </a:p>
        </p:txBody>
      </p:sp>
      <p:sp>
        <p:nvSpPr>
          <p:cNvPr id="861195" name="Rectangle 11"/>
          <p:cNvSpPr>
            <a:spLocks noChangeArrowheads="1"/>
          </p:cNvSpPr>
          <p:nvPr/>
        </p:nvSpPr>
        <p:spPr bwMode="auto">
          <a:xfrm>
            <a:off x="381000" y="3748088"/>
            <a:ext cx="403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3) Fedwire</a:t>
            </a:r>
          </a:p>
        </p:txBody>
      </p:sp>
      <p:pic>
        <p:nvPicPr>
          <p:cNvPr id="861198" name="Picture 14" descr="Untitled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4138" y="3200400"/>
            <a:ext cx="44926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1199" name="Picture 15" descr="Untitled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1138" y="3238500"/>
            <a:ext cx="44926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1200" name="Picture 16" descr="Untitled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7338" y="2552700"/>
            <a:ext cx="44926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1202" name="Picture 18" descr="Untitled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7338" y="3886200"/>
            <a:ext cx="44926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a:grpSpLocks/>
          </p:cNvGrpSpPr>
          <p:nvPr/>
        </p:nvGrpSpPr>
        <p:grpSpPr bwMode="auto">
          <a:xfrm>
            <a:off x="6172200" y="6096000"/>
            <a:ext cx="609600" cy="533400"/>
            <a:chOff x="2362200" y="6096000"/>
            <a:chExt cx="609600" cy="533400"/>
          </a:xfrm>
        </p:grpSpPr>
        <p:sp>
          <p:nvSpPr>
            <p:cNvPr id="68625" name="Rectangle 18"/>
            <p:cNvSpPr>
              <a:spLocks noChangeArrowheads="1"/>
            </p:cNvSpPr>
            <p:nvPr/>
          </p:nvSpPr>
          <p:spPr bwMode="auto">
            <a:xfrm>
              <a:off x="2362200" y="6096000"/>
              <a:ext cx="609600"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68626" name="Action Button: Movie 19">
              <a:hlinkClick r:id="" action="ppaction://noaction" highlightClick="1"/>
            </p:cNvPr>
            <p:cNvSpPr>
              <a:spLocks noChangeArrowheads="1"/>
            </p:cNvSpPr>
            <p:nvPr/>
          </p:nvSpPr>
          <p:spPr bwMode="auto">
            <a:xfrm>
              <a:off x="2438400" y="6172200"/>
              <a:ext cx="457200" cy="381000"/>
            </a:xfrm>
            <a:prstGeom prst="actionButtonMovie">
              <a:avLst/>
            </a:prstGeom>
            <a:solidFill>
              <a:schemeClr val="accent2">
                <a:alpha val="9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68627" name="Bevel 20">
              <a:hlinkClick r:id="rId5"/>
            </p:cNvPr>
            <p:cNvSpPr>
              <a:spLocks noChangeArrowheads="1"/>
            </p:cNvSpPr>
            <p:nvPr/>
          </p:nvSpPr>
          <p:spPr bwMode="auto">
            <a:xfrm>
              <a:off x="2362200" y="6096000"/>
              <a:ext cx="609600" cy="533400"/>
            </a:xfrm>
            <a:prstGeom prst="bevel">
              <a:avLst>
                <a:gd name="adj" fmla="val 12500"/>
              </a:avLst>
            </a:prstGeom>
            <a:solidFill>
              <a:schemeClr val="accent2">
                <a:alpha val="50980"/>
              </a:schemeClr>
            </a:solidFill>
            <a:ln w="9525">
              <a:solidFill>
                <a:schemeClr val="accent2"/>
              </a:solidFill>
              <a:miter lim="800000"/>
              <a:headEnd/>
              <a:tailEnd/>
            </a:ln>
          </p:spPr>
          <p:txBody>
            <a:bodyPr wrap="none" anchor="ctr"/>
            <a:lstStyle/>
            <a:p>
              <a:r>
                <a:rPr lang="en-US" sz="900">
                  <a:solidFill>
                    <a:srgbClr val="000000"/>
                  </a:solidFill>
                  <a:latin typeface="Comic Sans MS" charset="0"/>
                  <a:cs typeface="Comic Sans MS" charset="0"/>
                </a:rPr>
                <a:t>Video</a:t>
              </a:r>
            </a:p>
            <a:p>
              <a:endParaRPr lang="en-US" sz="900">
                <a:solidFill>
                  <a:srgbClr val="000000"/>
                </a:solidFill>
                <a:latin typeface="Comic Sans MS" charset="0"/>
                <a:cs typeface="Comic Sans MS" charset="0"/>
              </a:endParaRPr>
            </a:p>
            <a:p>
              <a:r>
                <a:rPr lang="en-US" sz="900">
                  <a:solidFill>
                    <a:srgbClr val="000000"/>
                  </a:solidFill>
                  <a:latin typeface="Comic Sans MS" charset="0"/>
                  <a:cs typeface="Comic Sans MS" charset="0"/>
                </a:rPr>
                <a:t>Clip</a:t>
              </a:r>
            </a:p>
          </p:txBody>
        </p:sp>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61195"/>
                                        </p:tgtEl>
                                        <p:attrNameLst>
                                          <p:attrName>style.visibility</p:attrName>
                                        </p:attrNameLst>
                                      </p:cBhvr>
                                      <p:to>
                                        <p:strVal val="visible"/>
                                      </p:to>
                                    </p:set>
                                    <p:animEffect transition="in" filter="wipe(left)">
                                      <p:cBhvr>
                                        <p:cTn id="7" dur="1000"/>
                                        <p:tgtEl>
                                          <p:spTgt spid="861195"/>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61194"/>
                                        </p:tgtEl>
                                        <p:attrNameLst>
                                          <p:attrName>style.visibility</p:attrName>
                                        </p:attrNameLst>
                                      </p:cBhvr>
                                      <p:to>
                                        <p:strVal val="visible"/>
                                      </p:to>
                                    </p:set>
                                    <p:animEffect transition="in" filter="wipe(left)">
                                      <p:cBhvr>
                                        <p:cTn id="11" dur="1000"/>
                                        <p:tgtEl>
                                          <p:spTgt spid="861194"/>
                                        </p:tgtEl>
                                      </p:cBhvr>
                                    </p:animEffect>
                                  </p:childTnLst>
                                </p:cTn>
                              </p:par>
                            </p:childTnLst>
                          </p:cTn>
                        </p:par>
                        <p:par>
                          <p:cTn id="12" fill="hold" nodeType="afterGroup">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861203"/>
                                        </p:tgtEl>
                                        <p:attrNameLst>
                                          <p:attrName>style.visibility</p:attrName>
                                        </p:attrNameLst>
                                      </p:cBhvr>
                                      <p:to>
                                        <p:strVal val="visible"/>
                                      </p:to>
                                    </p:set>
                                    <p:animEffect transition="in" filter="fade">
                                      <p:cBhvr>
                                        <p:cTn id="15" dur="2000"/>
                                        <p:tgtEl>
                                          <p:spTgt spid="861203"/>
                                        </p:tgtEl>
                                      </p:cBhvr>
                                    </p:animEffect>
                                  </p:childTnLst>
                                </p:cTn>
                              </p:par>
                            </p:childTnLst>
                          </p:cTn>
                        </p:par>
                        <p:par>
                          <p:cTn id="16" fill="hold" nodeType="afterGroup">
                            <p:stCondLst>
                              <p:cond delay="5000"/>
                            </p:stCondLst>
                            <p:childTnLst>
                              <p:par>
                                <p:cTn id="17" presetID="29" presetClass="entr" presetSubtype="0" fill="hold" nodeType="afterEffect">
                                  <p:stCondLst>
                                    <p:cond delay="0"/>
                                  </p:stCondLst>
                                  <p:childTnLst>
                                    <p:set>
                                      <p:cBhvr>
                                        <p:cTn id="18" dur="1" fill="hold">
                                          <p:stCondLst>
                                            <p:cond delay="0"/>
                                          </p:stCondLst>
                                        </p:cTn>
                                        <p:tgtEl>
                                          <p:spTgt spid="861199"/>
                                        </p:tgtEl>
                                        <p:attrNameLst>
                                          <p:attrName>style.visibility</p:attrName>
                                        </p:attrNameLst>
                                      </p:cBhvr>
                                      <p:to>
                                        <p:strVal val="visible"/>
                                      </p:to>
                                    </p:set>
                                    <p:anim calcmode="lin" valueType="num">
                                      <p:cBhvr>
                                        <p:cTn id="19" dur="1000" fill="hold"/>
                                        <p:tgtEl>
                                          <p:spTgt spid="861199"/>
                                        </p:tgtEl>
                                        <p:attrNameLst>
                                          <p:attrName>ppt_x</p:attrName>
                                        </p:attrNameLst>
                                      </p:cBhvr>
                                      <p:tavLst>
                                        <p:tav tm="0">
                                          <p:val>
                                            <p:strVal val="#ppt_x-.2"/>
                                          </p:val>
                                        </p:tav>
                                        <p:tav tm="100000">
                                          <p:val>
                                            <p:strVal val="#ppt_x"/>
                                          </p:val>
                                        </p:tav>
                                      </p:tavLst>
                                    </p:anim>
                                    <p:anim calcmode="lin" valueType="num">
                                      <p:cBhvr>
                                        <p:cTn id="20" dur="1000" fill="hold"/>
                                        <p:tgtEl>
                                          <p:spTgt spid="86119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61199"/>
                                        </p:tgtEl>
                                      </p:cBhvr>
                                    </p:animEffect>
                                  </p:childTnLst>
                                </p:cTn>
                              </p:par>
                              <p:par>
                                <p:cTn id="22" presetID="42" presetClass="entr" presetSubtype="0" fill="hold" nodeType="withEffect">
                                  <p:stCondLst>
                                    <p:cond delay="0"/>
                                  </p:stCondLst>
                                  <p:childTnLst>
                                    <p:set>
                                      <p:cBhvr>
                                        <p:cTn id="23" dur="1" fill="hold">
                                          <p:stCondLst>
                                            <p:cond delay="0"/>
                                          </p:stCondLst>
                                        </p:cTn>
                                        <p:tgtEl>
                                          <p:spTgt spid="861200"/>
                                        </p:tgtEl>
                                        <p:attrNameLst>
                                          <p:attrName>style.visibility</p:attrName>
                                        </p:attrNameLst>
                                      </p:cBhvr>
                                      <p:to>
                                        <p:strVal val="visible"/>
                                      </p:to>
                                    </p:set>
                                    <p:animEffect transition="in" filter="fade">
                                      <p:cBhvr>
                                        <p:cTn id="24" dur="1000"/>
                                        <p:tgtEl>
                                          <p:spTgt spid="861200"/>
                                        </p:tgtEl>
                                      </p:cBhvr>
                                    </p:animEffect>
                                    <p:anim calcmode="lin" valueType="num">
                                      <p:cBhvr>
                                        <p:cTn id="25" dur="1000" fill="hold"/>
                                        <p:tgtEl>
                                          <p:spTgt spid="861200"/>
                                        </p:tgtEl>
                                        <p:attrNameLst>
                                          <p:attrName>ppt_x</p:attrName>
                                        </p:attrNameLst>
                                      </p:cBhvr>
                                      <p:tavLst>
                                        <p:tav tm="0">
                                          <p:val>
                                            <p:strVal val="#ppt_x"/>
                                          </p:val>
                                        </p:tav>
                                        <p:tav tm="100000">
                                          <p:val>
                                            <p:strVal val="#ppt_x"/>
                                          </p:val>
                                        </p:tav>
                                      </p:tavLst>
                                    </p:anim>
                                    <p:anim calcmode="lin" valueType="num">
                                      <p:cBhvr>
                                        <p:cTn id="26" dur="1000" fill="hold"/>
                                        <p:tgtEl>
                                          <p:spTgt spid="861200"/>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6000"/>
                            </p:stCondLst>
                            <p:childTnLst>
                              <p:par>
                                <p:cTn id="28" presetID="29" presetClass="entr" presetSubtype="0" fill="hold" nodeType="afterEffect">
                                  <p:stCondLst>
                                    <p:cond delay="0"/>
                                  </p:stCondLst>
                                  <p:childTnLst>
                                    <p:set>
                                      <p:cBhvr>
                                        <p:cTn id="29" dur="1" fill="hold">
                                          <p:stCondLst>
                                            <p:cond delay="0"/>
                                          </p:stCondLst>
                                        </p:cTn>
                                        <p:tgtEl>
                                          <p:spTgt spid="861198"/>
                                        </p:tgtEl>
                                        <p:attrNameLst>
                                          <p:attrName>style.visibility</p:attrName>
                                        </p:attrNameLst>
                                      </p:cBhvr>
                                      <p:to>
                                        <p:strVal val="visible"/>
                                      </p:to>
                                    </p:set>
                                    <p:anim calcmode="lin" valueType="num">
                                      <p:cBhvr>
                                        <p:cTn id="30" dur="1000" fill="hold"/>
                                        <p:tgtEl>
                                          <p:spTgt spid="861198"/>
                                        </p:tgtEl>
                                        <p:attrNameLst>
                                          <p:attrName>ppt_x</p:attrName>
                                        </p:attrNameLst>
                                      </p:cBhvr>
                                      <p:tavLst>
                                        <p:tav tm="0">
                                          <p:val>
                                            <p:strVal val="#ppt_x-.2"/>
                                          </p:val>
                                        </p:tav>
                                        <p:tav tm="100000">
                                          <p:val>
                                            <p:strVal val="#ppt_x"/>
                                          </p:val>
                                        </p:tav>
                                      </p:tavLst>
                                    </p:anim>
                                    <p:anim calcmode="lin" valueType="num">
                                      <p:cBhvr>
                                        <p:cTn id="31" dur="1000" fill="hold"/>
                                        <p:tgtEl>
                                          <p:spTgt spid="861198"/>
                                        </p:tgtEl>
                                        <p:attrNameLst>
                                          <p:attrName>ppt_y</p:attrName>
                                        </p:attrNameLst>
                                      </p:cBhvr>
                                      <p:tavLst>
                                        <p:tav tm="0">
                                          <p:val>
                                            <p:strVal val="#ppt_y"/>
                                          </p:val>
                                        </p:tav>
                                        <p:tav tm="100000">
                                          <p:val>
                                            <p:strVal val="#ppt_y"/>
                                          </p:val>
                                        </p:tav>
                                      </p:tavLst>
                                    </p:anim>
                                    <p:animEffect transition="in" filter="wipe(right)" prLst="gradientSize: 0.1">
                                      <p:cBhvr>
                                        <p:cTn id="32" dur="1000"/>
                                        <p:tgtEl>
                                          <p:spTgt spid="861198"/>
                                        </p:tgtEl>
                                      </p:cBhvr>
                                    </p:animEffect>
                                  </p:childTnLst>
                                </p:cTn>
                              </p:par>
                              <p:par>
                                <p:cTn id="33" presetID="42" presetClass="exit" presetSubtype="0" fill="hold" nodeType="withEffect">
                                  <p:stCondLst>
                                    <p:cond delay="0"/>
                                  </p:stCondLst>
                                  <p:childTnLst>
                                    <p:animEffect transition="out" filter="fade">
                                      <p:cBhvr>
                                        <p:cTn id="34" dur="1000"/>
                                        <p:tgtEl>
                                          <p:spTgt spid="861200"/>
                                        </p:tgtEl>
                                      </p:cBhvr>
                                    </p:animEffect>
                                    <p:anim calcmode="lin" valueType="num">
                                      <p:cBhvr>
                                        <p:cTn id="35" dur="1000"/>
                                        <p:tgtEl>
                                          <p:spTgt spid="861200"/>
                                        </p:tgtEl>
                                        <p:attrNameLst>
                                          <p:attrName>ppt_x</p:attrName>
                                        </p:attrNameLst>
                                      </p:cBhvr>
                                      <p:tavLst>
                                        <p:tav tm="0">
                                          <p:val>
                                            <p:strVal val="ppt_x"/>
                                          </p:val>
                                        </p:tav>
                                        <p:tav tm="100000">
                                          <p:val>
                                            <p:strVal val="ppt_x"/>
                                          </p:val>
                                        </p:tav>
                                      </p:tavLst>
                                    </p:anim>
                                    <p:anim calcmode="lin" valueType="num">
                                      <p:cBhvr>
                                        <p:cTn id="36" dur="1000"/>
                                        <p:tgtEl>
                                          <p:spTgt spid="861200"/>
                                        </p:tgtEl>
                                        <p:attrNameLst>
                                          <p:attrName>ppt_y</p:attrName>
                                        </p:attrNameLst>
                                      </p:cBhvr>
                                      <p:tavLst>
                                        <p:tav tm="0">
                                          <p:val>
                                            <p:strVal val="ppt_y"/>
                                          </p:val>
                                        </p:tav>
                                        <p:tav tm="100000">
                                          <p:val>
                                            <p:strVal val="ppt_y+.1"/>
                                          </p:val>
                                        </p:tav>
                                      </p:tavLst>
                                    </p:anim>
                                    <p:set>
                                      <p:cBhvr>
                                        <p:cTn id="37" dur="1" fill="hold">
                                          <p:stCondLst>
                                            <p:cond delay="999"/>
                                          </p:stCondLst>
                                        </p:cTn>
                                        <p:tgtEl>
                                          <p:spTgt spid="861200"/>
                                        </p:tgtEl>
                                        <p:attrNameLst>
                                          <p:attrName>style.visibility</p:attrName>
                                        </p:attrNameLst>
                                      </p:cBhvr>
                                      <p:to>
                                        <p:strVal val="hidden"/>
                                      </p:to>
                                    </p:set>
                                  </p:childTnLst>
                                </p:cTn>
                              </p:par>
                              <p:par>
                                <p:cTn id="38" presetID="29" presetClass="exit" presetSubtype="0" fill="hold" nodeType="withEffect">
                                  <p:stCondLst>
                                    <p:cond delay="0"/>
                                  </p:stCondLst>
                                  <p:childTnLst>
                                    <p:anim calcmode="lin" valueType="num">
                                      <p:cBhvr>
                                        <p:cTn id="39" dur="1000"/>
                                        <p:tgtEl>
                                          <p:spTgt spid="861199"/>
                                        </p:tgtEl>
                                        <p:attrNameLst>
                                          <p:attrName>ppt_x</p:attrName>
                                        </p:attrNameLst>
                                      </p:cBhvr>
                                      <p:tavLst>
                                        <p:tav tm="0">
                                          <p:val>
                                            <p:strVal val="ppt_x"/>
                                          </p:val>
                                        </p:tav>
                                        <p:tav tm="100000">
                                          <p:val>
                                            <p:strVal val="ppt_x-.2"/>
                                          </p:val>
                                        </p:tav>
                                      </p:tavLst>
                                    </p:anim>
                                    <p:anim calcmode="lin" valueType="num">
                                      <p:cBhvr>
                                        <p:cTn id="40" dur="1000"/>
                                        <p:tgtEl>
                                          <p:spTgt spid="861199"/>
                                        </p:tgtEl>
                                        <p:attrNameLst>
                                          <p:attrName>ppt_y</p:attrName>
                                        </p:attrNameLst>
                                      </p:cBhvr>
                                      <p:tavLst>
                                        <p:tav tm="0">
                                          <p:val>
                                            <p:strVal val="ppt_y"/>
                                          </p:val>
                                        </p:tav>
                                        <p:tav tm="100000">
                                          <p:val>
                                            <p:strVal val="ppt_y"/>
                                          </p:val>
                                        </p:tav>
                                      </p:tavLst>
                                    </p:anim>
                                    <p:animEffect transition="out" filter="fade">
                                      <p:cBhvr>
                                        <p:cTn id="41" dur="1000"/>
                                        <p:tgtEl>
                                          <p:spTgt spid="861199"/>
                                        </p:tgtEl>
                                      </p:cBhvr>
                                    </p:animEffect>
                                    <p:set>
                                      <p:cBhvr>
                                        <p:cTn id="42" dur="1" fill="hold">
                                          <p:stCondLst>
                                            <p:cond delay="999"/>
                                          </p:stCondLst>
                                        </p:cTn>
                                        <p:tgtEl>
                                          <p:spTgt spid="861199"/>
                                        </p:tgtEl>
                                        <p:attrNameLst>
                                          <p:attrName>style.visibility</p:attrName>
                                        </p:attrNameLst>
                                      </p:cBhvr>
                                      <p:to>
                                        <p:strVal val="hidden"/>
                                      </p:to>
                                    </p:set>
                                  </p:childTnLst>
                                </p:cTn>
                              </p:par>
                            </p:childTnLst>
                          </p:cTn>
                        </p:par>
                        <p:par>
                          <p:cTn id="43" fill="hold" nodeType="afterGroup">
                            <p:stCondLst>
                              <p:cond delay="7000"/>
                            </p:stCondLst>
                            <p:childTnLst>
                              <p:par>
                                <p:cTn id="44" presetID="47" presetClass="entr" presetSubtype="0" fill="hold" nodeType="afterEffect">
                                  <p:stCondLst>
                                    <p:cond delay="0"/>
                                  </p:stCondLst>
                                  <p:childTnLst>
                                    <p:set>
                                      <p:cBhvr>
                                        <p:cTn id="45" dur="1" fill="hold">
                                          <p:stCondLst>
                                            <p:cond delay="0"/>
                                          </p:stCondLst>
                                        </p:cTn>
                                        <p:tgtEl>
                                          <p:spTgt spid="861202"/>
                                        </p:tgtEl>
                                        <p:attrNameLst>
                                          <p:attrName>style.visibility</p:attrName>
                                        </p:attrNameLst>
                                      </p:cBhvr>
                                      <p:to>
                                        <p:strVal val="visible"/>
                                      </p:to>
                                    </p:set>
                                    <p:animEffect transition="in" filter="fade">
                                      <p:cBhvr>
                                        <p:cTn id="46" dur="1000"/>
                                        <p:tgtEl>
                                          <p:spTgt spid="861202"/>
                                        </p:tgtEl>
                                      </p:cBhvr>
                                    </p:animEffect>
                                    <p:anim calcmode="lin" valueType="num">
                                      <p:cBhvr>
                                        <p:cTn id="47" dur="1000" fill="hold"/>
                                        <p:tgtEl>
                                          <p:spTgt spid="861202"/>
                                        </p:tgtEl>
                                        <p:attrNameLst>
                                          <p:attrName>ppt_x</p:attrName>
                                        </p:attrNameLst>
                                      </p:cBhvr>
                                      <p:tavLst>
                                        <p:tav tm="0">
                                          <p:val>
                                            <p:strVal val="#ppt_x"/>
                                          </p:val>
                                        </p:tav>
                                        <p:tav tm="100000">
                                          <p:val>
                                            <p:strVal val="#ppt_x"/>
                                          </p:val>
                                        </p:tav>
                                      </p:tavLst>
                                    </p:anim>
                                    <p:anim calcmode="lin" valueType="num">
                                      <p:cBhvr>
                                        <p:cTn id="48" dur="1000" fill="hold"/>
                                        <p:tgtEl>
                                          <p:spTgt spid="861202"/>
                                        </p:tgtEl>
                                        <p:attrNameLst>
                                          <p:attrName>ppt_y</p:attrName>
                                        </p:attrNameLst>
                                      </p:cBhvr>
                                      <p:tavLst>
                                        <p:tav tm="0">
                                          <p:val>
                                            <p:strVal val="#ppt_y-.1"/>
                                          </p:val>
                                        </p:tav>
                                        <p:tav tm="100000">
                                          <p:val>
                                            <p:strVal val="#ppt_y"/>
                                          </p:val>
                                        </p:tav>
                                      </p:tavLst>
                                    </p:anim>
                                  </p:childTnLst>
                                </p:cTn>
                              </p:par>
                              <p:par>
                                <p:cTn id="49" presetID="29" presetClass="exit" presetSubtype="0" fill="hold" nodeType="withEffect">
                                  <p:stCondLst>
                                    <p:cond delay="0"/>
                                  </p:stCondLst>
                                  <p:childTnLst>
                                    <p:anim calcmode="lin" valueType="num">
                                      <p:cBhvr>
                                        <p:cTn id="50" dur="1000"/>
                                        <p:tgtEl>
                                          <p:spTgt spid="861198"/>
                                        </p:tgtEl>
                                        <p:attrNameLst>
                                          <p:attrName>ppt_x</p:attrName>
                                        </p:attrNameLst>
                                      </p:cBhvr>
                                      <p:tavLst>
                                        <p:tav tm="0">
                                          <p:val>
                                            <p:strVal val="ppt_x"/>
                                          </p:val>
                                        </p:tav>
                                        <p:tav tm="100000">
                                          <p:val>
                                            <p:strVal val="ppt_x-.2"/>
                                          </p:val>
                                        </p:tav>
                                      </p:tavLst>
                                    </p:anim>
                                    <p:anim calcmode="lin" valueType="num">
                                      <p:cBhvr>
                                        <p:cTn id="51" dur="1000"/>
                                        <p:tgtEl>
                                          <p:spTgt spid="861198"/>
                                        </p:tgtEl>
                                        <p:attrNameLst>
                                          <p:attrName>ppt_y</p:attrName>
                                        </p:attrNameLst>
                                      </p:cBhvr>
                                      <p:tavLst>
                                        <p:tav tm="0">
                                          <p:val>
                                            <p:strVal val="ppt_y"/>
                                          </p:val>
                                        </p:tav>
                                        <p:tav tm="100000">
                                          <p:val>
                                            <p:strVal val="ppt_y"/>
                                          </p:val>
                                        </p:tav>
                                      </p:tavLst>
                                    </p:anim>
                                    <p:animEffect transition="out" filter="fade">
                                      <p:cBhvr>
                                        <p:cTn id="52" dur="1000"/>
                                        <p:tgtEl>
                                          <p:spTgt spid="861198"/>
                                        </p:tgtEl>
                                      </p:cBhvr>
                                    </p:animEffect>
                                    <p:set>
                                      <p:cBhvr>
                                        <p:cTn id="53" dur="1" fill="hold">
                                          <p:stCondLst>
                                            <p:cond delay="999"/>
                                          </p:stCondLst>
                                        </p:cTn>
                                        <p:tgtEl>
                                          <p:spTgt spid="861198"/>
                                        </p:tgtEl>
                                        <p:attrNameLst>
                                          <p:attrName>style.visibility</p:attrName>
                                        </p:attrNameLst>
                                      </p:cBhvr>
                                      <p:to>
                                        <p:strVal val="hidden"/>
                                      </p:to>
                                    </p:set>
                                  </p:childTnLst>
                                </p:cTn>
                              </p:par>
                            </p:childTnLst>
                          </p:cTn>
                        </p:par>
                        <p:par>
                          <p:cTn id="54" fill="hold" nodeType="afterGroup">
                            <p:stCondLst>
                              <p:cond delay="8000"/>
                            </p:stCondLst>
                            <p:childTnLst>
                              <p:par>
                                <p:cTn id="55" presetID="47" presetClass="exit" presetSubtype="0" fill="hold" nodeType="afterEffect">
                                  <p:stCondLst>
                                    <p:cond delay="0"/>
                                  </p:stCondLst>
                                  <p:childTnLst>
                                    <p:animEffect transition="out" filter="fade">
                                      <p:cBhvr>
                                        <p:cTn id="56" dur="1000"/>
                                        <p:tgtEl>
                                          <p:spTgt spid="861202"/>
                                        </p:tgtEl>
                                      </p:cBhvr>
                                    </p:animEffect>
                                    <p:anim calcmode="lin" valueType="num">
                                      <p:cBhvr>
                                        <p:cTn id="57" dur="1000"/>
                                        <p:tgtEl>
                                          <p:spTgt spid="861202"/>
                                        </p:tgtEl>
                                        <p:attrNameLst>
                                          <p:attrName>ppt_x</p:attrName>
                                        </p:attrNameLst>
                                      </p:cBhvr>
                                      <p:tavLst>
                                        <p:tav tm="0">
                                          <p:val>
                                            <p:strVal val="ppt_x"/>
                                          </p:val>
                                        </p:tav>
                                        <p:tav tm="100000">
                                          <p:val>
                                            <p:strVal val="ppt_x"/>
                                          </p:val>
                                        </p:tav>
                                      </p:tavLst>
                                    </p:anim>
                                    <p:anim calcmode="lin" valueType="num">
                                      <p:cBhvr>
                                        <p:cTn id="58" dur="1000"/>
                                        <p:tgtEl>
                                          <p:spTgt spid="861202"/>
                                        </p:tgtEl>
                                        <p:attrNameLst>
                                          <p:attrName>ppt_y</p:attrName>
                                        </p:attrNameLst>
                                      </p:cBhvr>
                                      <p:tavLst>
                                        <p:tav tm="0">
                                          <p:val>
                                            <p:strVal val="ppt_y"/>
                                          </p:val>
                                        </p:tav>
                                        <p:tav tm="100000">
                                          <p:val>
                                            <p:strVal val="ppt_y-.1"/>
                                          </p:val>
                                        </p:tav>
                                      </p:tavLst>
                                    </p:anim>
                                    <p:set>
                                      <p:cBhvr>
                                        <p:cTn id="59" dur="1" fill="hold">
                                          <p:stCondLst>
                                            <p:cond delay="999"/>
                                          </p:stCondLst>
                                        </p:cTn>
                                        <p:tgtEl>
                                          <p:spTgt spid="861202"/>
                                        </p:tgtEl>
                                        <p:attrNameLst>
                                          <p:attrName>style.visibility</p:attrName>
                                        </p:attrNameLst>
                                      </p:cBhvr>
                                      <p:to>
                                        <p:strVal val="hidden"/>
                                      </p:to>
                                    </p:set>
                                  </p:childTnLst>
                                </p:cTn>
                              </p:par>
                              <p:par>
                                <p:cTn id="60" presetID="29" presetClass="entr" presetSubtype="0" fill="hold" nodeType="withEffect">
                                  <p:stCondLst>
                                    <p:cond delay="0"/>
                                  </p:stCondLst>
                                  <p:childTnLst>
                                    <p:set>
                                      <p:cBhvr>
                                        <p:cTn id="61" dur="1" fill="hold">
                                          <p:stCondLst>
                                            <p:cond delay="0"/>
                                          </p:stCondLst>
                                        </p:cTn>
                                        <p:tgtEl>
                                          <p:spTgt spid="861199"/>
                                        </p:tgtEl>
                                        <p:attrNameLst>
                                          <p:attrName>style.visibility</p:attrName>
                                        </p:attrNameLst>
                                      </p:cBhvr>
                                      <p:to>
                                        <p:strVal val="visible"/>
                                      </p:to>
                                    </p:set>
                                    <p:anim calcmode="lin" valueType="num">
                                      <p:cBhvr>
                                        <p:cTn id="62" dur="1000" fill="hold"/>
                                        <p:tgtEl>
                                          <p:spTgt spid="861199"/>
                                        </p:tgtEl>
                                        <p:attrNameLst>
                                          <p:attrName>ppt_x</p:attrName>
                                        </p:attrNameLst>
                                      </p:cBhvr>
                                      <p:tavLst>
                                        <p:tav tm="0">
                                          <p:val>
                                            <p:strVal val="#ppt_x-.2"/>
                                          </p:val>
                                        </p:tav>
                                        <p:tav tm="100000">
                                          <p:val>
                                            <p:strVal val="#ppt_x"/>
                                          </p:val>
                                        </p:tav>
                                      </p:tavLst>
                                    </p:anim>
                                    <p:anim calcmode="lin" valueType="num">
                                      <p:cBhvr>
                                        <p:cTn id="63" dur="1000" fill="hold"/>
                                        <p:tgtEl>
                                          <p:spTgt spid="861199"/>
                                        </p:tgtEl>
                                        <p:attrNameLst>
                                          <p:attrName>ppt_y</p:attrName>
                                        </p:attrNameLst>
                                      </p:cBhvr>
                                      <p:tavLst>
                                        <p:tav tm="0">
                                          <p:val>
                                            <p:strVal val="#ppt_y"/>
                                          </p:val>
                                        </p:tav>
                                        <p:tav tm="100000">
                                          <p:val>
                                            <p:strVal val="#ppt_y"/>
                                          </p:val>
                                        </p:tav>
                                      </p:tavLst>
                                    </p:anim>
                                    <p:animEffect transition="in" filter="wipe(right)" prLst="gradientSize: 0.1">
                                      <p:cBhvr>
                                        <p:cTn id="64" dur="1000"/>
                                        <p:tgtEl>
                                          <p:spTgt spid="861199"/>
                                        </p:tgtEl>
                                      </p:cBhvr>
                                    </p:animEffect>
                                  </p:childTnLst>
                                </p:cTn>
                              </p:par>
                              <p:par>
                                <p:cTn id="65" presetID="42" presetClass="entr" presetSubtype="0" fill="hold" nodeType="withEffect">
                                  <p:stCondLst>
                                    <p:cond delay="0"/>
                                  </p:stCondLst>
                                  <p:childTnLst>
                                    <p:set>
                                      <p:cBhvr>
                                        <p:cTn id="66" dur="1" fill="hold">
                                          <p:stCondLst>
                                            <p:cond delay="0"/>
                                          </p:stCondLst>
                                        </p:cTn>
                                        <p:tgtEl>
                                          <p:spTgt spid="861200"/>
                                        </p:tgtEl>
                                        <p:attrNameLst>
                                          <p:attrName>style.visibility</p:attrName>
                                        </p:attrNameLst>
                                      </p:cBhvr>
                                      <p:to>
                                        <p:strVal val="visible"/>
                                      </p:to>
                                    </p:set>
                                    <p:animEffect transition="in" filter="fade">
                                      <p:cBhvr>
                                        <p:cTn id="67" dur="1000"/>
                                        <p:tgtEl>
                                          <p:spTgt spid="861200"/>
                                        </p:tgtEl>
                                      </p:cBhvr>
                                    </p:animEffect>
                                    <p:anim calcmode="lin" valueType="num">
                                      <p:cBhvr>
                                        <p:cTn id="68" dur="1000" fill="hold"/>
                                        <p:tgtEl>
                                          <p:spTgt spid="861200"/>
                                        </p:tgtEl>
                                        <p:attrNameLst>
                                          <p:attrName>ppt_x</p:attrName>
                                        </p:attrNameLst>
                                      </p:cBhvr>
                                      <p:tavLst>
                                        <p:tav tm="0">
                                          <p:val>
                                            <p:strVal val="#ppt_x"/>
                                          </p:val>
                                        </p:tav>
                                        <p:tav tm="100000">
                                          <p:val>
                                            <p:strVal val="#ppt_x"/>
                                          </p:val>
                                        </p:tav>
                                      </p:tavLst>
                                    </p:anim>
                                    <p:anim calcmode="lin" valueType="num">
                                      <p:cBhvr>
                                        <p:cTn id="69" dur="1000" fill="hold"/>
                                        <p:tgtEl>
                                          <p:spTgt spid="861200"/>
                                        </p:tgtEl>
                                        <p:attrNameLst>
                                          <p:attrName>ppt_y</p:attrName>
                                        </p:attrNameLst>
                                      </p:cBhvr>
                                      <p:tavLst>
                                        <p:tav tm="0">
                                          <p:val>
                                            <p:strVal val="#ppt_y+.1"/>
                                          </p:val>
                                        </p:tav>
                                        <p:tav tm="100000">
                                          <p:val>
                                            <p:strVal val="#ppt_y"/>
                                          </p:val>
                                        </p:tav>
                                      </p:tavLst>
                                    </p:anim>
                                  </p:childTnLst>
                                </p:cTn>
                              </p:par>
                            </p:childTnLst>
                          </p:cTn>
                        </p:par>
                        <p:par>
                          <p:cTn id="70" fill="hold" nodeType="afterGroup">
                            <p:stCondLst>
                              <p:cond delay="9000"/>
                            </p:stCondLst>
                            <p:childTnLst>
                              <p:par>
                                <p:cTn id="71" presetID="29" presetClass="entr" presetSubtype="0" fill="hold" nodeType="afterEffect">
                                  <p:stCondLst>
                                    <p:cond delay="0"/>
                                  </p:stCondLst>
                                  <p:childTnLst>
                                    <p:set>
                                      <p:cBhvr>
                                        <p:cTn id="72" dur="1" fill="hold">
                                          <p:stCondLst>
                                            <p:cond delay="0"/>
                                          </p:stCondLst>
                                        </p:cTn>
                                        <p:tgtEl>
                                          <p:spTgt spid="861198"/>
                                        </p:tgtEl>
                                        <p:attrNameLst>
                                          <p:attrName>style.visibility</p:attrName>
                                        </p:attrNameLst>
                                      </p:cBhvr>
                                      <p:to>
                                        <p:strVal val="visible"/>
                                      </p:to>
                                    </p:set>
                                    <p:anim calcmode="lin" valueType="num">
                                      <p:cBhvr>
                                        <p:cTn id="73" dur="1000" fill="hold"/>
                                        <p:tgtEl>
                                          <p:spTgt spid="861198"/>
                                        </p:tgtEl>
                                        <p:attrNameLst>
                                          <p:attrName>ppt_x</p:attrName>
                                        </p:attrNameLst>
                                      </p:cBhvr>
                                      <p:tavLst>
                                        <p:tav tm="0">
                                          <p:val>
                                            <p:strVal val="#ppt_x-.2"/>
                                          </p:val>
                                        </p:tav>
                                        <p:tav tm="100000">
                                          <p:val>
                                            <p:strVal val="#ppt_x"/>
                                          </p:val>
                                        </p:tav>
                                      </p:tavLst>
                                    </p:anim>
                                    <p:anim calcmode="lin" valueType="num">
                                      <p:cBhvr>
                                        <p:cTn id="74" dur="1000" fill="hold"/>
                                        <p:tgtEl>
                                          <p:spTgt spid="861198"/>
                                        </p:tgtEl>
                                        <p:attrNameLst>
                                          <p:attrName>ppt_y</p:attrName>
                                        </p:attrNameLst>
                                      </p:cBhvr>
                                      <p:tavLst>
                                        <p:tav tm="0">
                                          <p:val>
                                            <p:strVal val="#ppt_y"/>
                                          </p:val>
                                        </p:tav>
                                        <p:tav tm="100000">
                                          <p:val>
                                            <p:strVal val="#ppt_y"/>
                                          </p:val>
                                        </p:tav>
                                      </p:tavLst>
                                    </p:anim>
                                    <p:animEffect transition="in" filter="wipe(right)" prLst="gradientSize: 0.1">
                                      <p:cBhvr>
                                        <p:cTn id="75" dur="1000"/>
                                        <p:tgtEl>
                                          <p:spTgt spid="861198"/>
                                        </p:tgtEl>
                                      </p:cBhvr>
                                    </p:animEffect>
                                  </p:childTnLst>
                                </p:cTn>
                              </p:par>
                              <p:par>
                                <p:cTn id="76" presetID="42" presetClass="exit" presetSubtype="0" fill="hold" nodeType="withEffect">
                                  <p:stCondLst>
                                    <p:cond delay="0"/>
                                  </p:stCondLst>
                                  <p:childTnLst>
                                    <p:animEffect transition="out" filter="fade">
                                      <p:cBhvr>
                                        <p:cTn id="77" dur="1000"/>
                                        <p:tgtEl>
                                          <p:spTgt spid="861200"/>
                                        </p:tgtEl>
                                      </p:cBhvr>
                                    </p:animEffect>
                                    <p:anim calcmode="lin" valueType="num">
                                      <p:cBhvr>
                                        <p:cTn id="78" dur="1000"/>
                                        <p:tgtEl>
                                          <p:spTgt spid="861200"/>
                                        </p:tgtEl>
                                        <p:attrNameLst>
                                          <p:attrName>ppt_x</p:attrName>
                                        </p:attrNameLst>
                                      </p:cBhvr>
                                      <p:tavLst>
                                        <p:tav tm="0">
                                          <p:val>
                                            <p:strVal val="ppt_x"/>
                                          </p:val>
                                        </p:tav>
                                        <p:tav tm="100000">
                                          <p:val>
                                            <p:strVal val="ppt_x"/>
                                          </p:val>
                                        </p:tav>
                                      </p:tavLst>
                                    </p:anim>
                                    <p:anim calcmode="lin" valueType="num">
                                      <p:cBhvr>
                                        <p:cTn id="79" dur="1000"/>
                                        <p:tgtEl>
                                          <p:spTgt spid="861200"/>
                                        </p:tgtEl>
                                        <p:attrNameLst>
                                          <p:attrName>ppt_y</p:attrName>
                                        </p:attrNameLst>
                                      </p:cBhvr>
                                      <p:tavLst>
                                        <p:tav tm="0">
                                          <p:val>
                                            <p:strVal val="ppt_y"/>
                                          </p:val>
                                        </p:tav>
                                        <p:tav tm="100000">
                                          <p:val>
                                            <p:strVal val="ppt_y+.1"/>
                                          </p:val>
                                        </p:tav>
                                      </p:tavLst>
                                    </p:anim>
                                    <p:set>
                                      <p:cBhvr>
                                        <p:cTn id="80" dur="1" fill="hold">
                                          <p:stCondLst>
                                            <p:cond delay="999"/>
                                          </p:stCondLst>
                                        </p:cTn>
                                        <p:tgtEl>
                                          <p:spTgt spid="861200"/>
                                        </p:tgtEl>
                                        <p:attrNameLst>
                                          <p:attrName>style.visibility</p:attrName>
                                        </p:attrNameLst>
                                      </p:cBhvr>
                                      <p:to>
                                        <p:strVal val="hidden"/>
                                      </p:to>
                                    </p:set>
                                  </p:childTnLst>
                                </p:cTn>
                              </p:par>
                              <p:par>
                                <p:cTn id="81" presetID="29" presetClass="exit" presetSubtype="0" fill="hold" nodeType="withEffect">
                                  <p:stCondLst>
                                    <p:cond delay="0"/>
                                  </p:stCondLst>
                                  <p:childTnLst>
                                    <p:anim calcmode="lin" valueType="num">
                                      <p:cBhvr>
                                        <p:cTn id="82" dur="1000"/>
                                        <p:tgtEl>
                                          <p:spTgt spid="861199"/>
                                        </p:tgtEl>
                                        <p:attrNameLst>
                                          <p:attrName>ppt_x</p:attrName>
                                        </p:attrNameLst>
                                      </p:cBhvr>
                                      <p:tavLst>
                                        <p:tav tm="0">
                                          <p:val>
                                            <p:strVal val="ppt_x"/>
                                          </p:val>
                                        </p:tav>
                                        <p:tav tm="100000">
                                          <p:val>
                                            <p:strVal val="ppt_x-.2"/>
                                          </p:val>
                                        </p:tav>
                                      </p:tavLst>
                                    </p:anim>
                                    <p:anim calcmode="lin" valueType="num">
                                      <p:cBhvr>
                                        <p:cTn id="83" dur="1000"/>
                                        <p:tgtEl>
                                          <p:spTgt spid="861199"/>
                                        </p:tgtEl>
                                        <p:attrNameLst>
                                          <p:attrName>ppt_y</p:attrName>
                                        </p:attrNameLst>
                                      </p:cBhvr>
                                      <p:tavLst>
                                        <p:tav tm="0">
                                          <p:val>
                                            <p:strVal val="ppt_y"/>
                                          </p:val>
                                        </p:tav>
                                        <p:tav tm="100000">
                                          <p:val>
                                            <p:strVal val="ppt_y"/>
                                          </p:val>
                                        </p:tav>
                                      </p:tavLst>
                                    </p:anim>
                                    <p:animEffect transition="out" filter="fade">
                                      <p:cBhvr>
                                        <p:cTn id="84" dur="1000"/>
                                        <p:tgtEl>
                                          <p:spTgt spid="861199"/>
                                        </p:tgtEl>
                                      </p:cBhvr>
                                    </p:animEffect>
                                    <p:set>
                                      <p:cBhvr>
                                        <p:cTn id="85" dur="1" fill="hold">
                                          <p:stCondLst>
                                            <p:cond delay="999"/>
                                          </p:stCondLst>
                                        </p:cTn>
                                        <p:tgtEl>
                                          <p:spTgt spid="861199"/>
                                        </p:tgtEl>
                                        <p:attrNameLst>
                                          <p:attrName>style.visibility</p:attrName>
                                        </p:attrNameLst>
                                      </p:cBhvr>
                                      <p:to>
                                        <p:strVal val="hidden"/>
                                      </p:to>
                                    </p:set>
                                  </p:childTnLst>
                                </p:cTn>
                              </p:par>
                            </p:childTnLst>
                          </p:cTn>
                        </p:par>
                        <p:par>
                          <p:cTn id="86" fill="hold" nodeType="afterGroup">
                            <p:stCondLst>
                              <p:cond delay="10000"/>
                            </p:stCondLst>
                            <p:childTnLst>
                              <p:par>
                                <p:cTn id="87" presetID="47" presetClass="entr" presetSubtype="0" fill="hold" nodeType="afterEffect">
                                  <p:stCondLst>
                                    <p:cond delay="0"/>
                                  </p:stCondLst>
                                  <p:childTnLst>
                                    <p:set>
                                      <p:cBhvr>
                                        <p:cTn id="88" dur="1" fill="hold">
                                          <p:stCondLst>
                                            <p:cond delay="0"/>
                                          </p:stCondLst>
                                        </p:cTn>
                                        <p:tgtEl>
                                          <p:spTgt spid="861202"/>
                                        </p:tgtEl>
                                        <p:attrNameLst>
                                          <p:attrName>style.visibility</p:attrName>
                                        </p:attrNameLst>
                                      </p:cBhvr>
                                      <p:to>
                                        <p:strVal val="visible"/>
                                      </p:to>
                                    </p:set>
                                    <p:animEffect transition="in" filter="fade">
                                      <p:cBhvr>
                                        <p:cTn id="89" dur="1000"/>
                                        <p:tgtEl>
                                          <p:spTgt spid="861202"/>
                                        </p:tgtEl>
                                      </p:cBhvr>
                                    </p:animEffect>
                                    <p:anim calcmode="lin" valueType="num">
                                      <p:cBhvr>
                                        <p:cTn id="90" dur="1000" fill="hold"/>
                                        <p:tgtEl>
                                          <p:spTgt spid="861202"/>
                                        </p:tgtEl>
                                        <p:attrNameLst>
                                          <p:attrName>ppt_x</p:attrName>
                                        </p:attrNameLst>
                                      </p:cBhvr>
                                      <p:tavLst>
                                        <p:tav tm="0">
                                          <p:val>
                                            <p:strVal val="#ppt_x"/>
                                          </p:val>
                                        </p:tav>
                                        <p:tav tm="100000">
                                          <p:val>
                                            <p:strVal val="#ppt_x"/>
                                          </p:val>
                                        </p:tav>
                                      </p:tavLst>
                                    </p:anim>
                                    <p:anim calcmode="lin" valueType="num">
                                      <p:cBhvr>
                                        <p:cTn id="91" dur="1000" fill="hold"/>
                                        <p:tgtEl>
                                          <p:spTgt spid="861202"/>
                                        </p:tgtEl>
                                        <p:attrNameLst>
                                          <p:attrName>ppt_y</p:attrName>
                                        </p:attrNameLst>
                                      </p:cBhvr>
                                      <p:tavLst>
                                        <p:tav tm="0">
                                          <p:val>
                                            <p:strVal val="#ppt_y-.1"/>
                                          </p:val>
                                        </p:tav>
                                        <p:tav tm="100000">
                                          <p:val>
                                            <p:strVal val="#ppt_y"/>
                                          </p:val>
                                        </p:tav>
                                      </p:tavLst>
                                    </p:anim>
                                  </p:childTnLst>
                                </p:cTn>
                              </p:par>
                              <p:par>
                                <p:cTn id="92" presetID="29" presetClass="exit" presetSubtype="0" fill="hold" nodeType="withEffect">
                                  <p:stCondLst>
                                    <p:cond delay="0"/>
                                  </p:stCondLst>
                                  <p:childTnLst>
                                    <p:anim calcmode="lin" valueType="num">
                                      <p:cBhvr>
                                        <p:cTn id="93" dur="1000"/>
                                        <p:tgtEl>
                                          <p:spTgt spid="861198"/>
                                        </p:tgtEl>
                                        <p:attrNameLst>
                                          <p:attrName>ppt_x</p:attrName>
                                        </p:attrNameLst>
                                      </p:cBhvr>
                                      <p:tavLst>
                                        <p:tav tm="0">
                                          <p:val>
                                            <p:strVal val="ppt_x"/>
                                          </p:val>
                                        </p:tav>
                                        <p:tav tm="100000">
                                          <p:val>
                                            <p:strVal val="ppt_x-.2"/>
                                          </p:val>
                                        </p:tav>
                                      </p:tavLst>
                                    </p:anim>
                                    <p:anim calcmode="lin" valueType="num">
                                      <p:cBhvr>
                                        <p:cTn id="94" dur="1000"/>
                                        <p:tgtEl>
                                          <p:spTgt spid="861198"/>
                                        </p:tgtEl>
                                        <p:attrNameLst>
                                          <p:attrName>ppt_y</p:attrName>
                                        </p:attrNameLst>
                                      </p:cBhvr>
                                      <p:tavLst>
                                        <p:tav tm="0">
                                          <p:val>
                                            <p:strVal val="ppt_y"/>
                                          </p:val>
                                        </p:tav>
                                        <p:tav tm="100000">
                                          <p:val>
                                            <p:strVal val="ppt_y"/>
                                          </p:val>
                                        </p:tav>
                                      </p:tavLst>
                                    </p:anim>
                                    <p:animEffect transition="out" filter="fade">
                                      <p:cBhvr>
                                        <p:cTn id="95" dur="1000"/>
                                        <p:tgtEl>
                                          <p:spTgt spid="861198"/>
                                        </p:tgtEl>
                                      </p:cBhvr>
                                    </p:animEffect>
                                    <p:set>
                                      <p:cBhvr>
                                        <p:cTn id="96" dur="1" fill="hold">
                                          <p:stCondLst>
                                            <p:cond delay="999"/>
                                          </p:stCondLst>
                                        </p:cTn>
                                        <p:tgtEl>
                                          <p:spTgt spid="861198"/>
                                        </p:tgtEl>
                                        <p:attrNameLst>
                                          <p:attrName>style.visibility</p:attrName>
                                        </p:attrNameLst>
                                      </p:cBhvr>
                                      <p:to>
                                        <p:strVal val="hidden"/>
                                      </p:to>
                                    </p:set>
                                  </p:childTnLst>
                                </p:cTn>
                              </p:par>
                            </p:childTnLst>
                          </p:cTn>
                        </p:par>
                        <p:par>
                          <p:cTn id="97" fill="hold" nodeType="afterGroup">
                            <p:stCondLst>
                              <p:cond delay="11000"/>
                            </p:stCondLst>
                            <p:childTnLst>
                              <p:par>
                                <p:cTn id="98" presetID="47" presetClass="exit" presetSubtype="0" fill="hold" nodeType="afterEffect">
                                  <p:stCondLst>
                                    <p:cond delay="0"/>
                                  </p:stCondLst>
                                  <p:childTnLst>
                                    <p:animEffect transition="out" filter="fade">
                                      <p:cBhvr>
                                        <p:cTn id="99" dur="1000"/>
                                        <p:tgtEl>
                                          <p:spTgt spid="861202"/>
                                        </p:tgtEl>
                                      </p:cBhvr>
                                    </p:animEffect>
                                    <p:anim calcmode="lin" valueType="num">
                                      <p:cBhvr>
                                        <p:cTn id="100" dur="1000"/>
                                        <p:tgtEl>
                                          <p:spTgt spid="861202"/>
                                        </p:tgtEl>
                                        <p:attrNameLst>
                                          <p:attrName>ppt_x</p:attrName>
                                        </p:attrNameLst>
                                      </p:cBhvr>
                                      <p:tavLst>
                                        <p:tav tm="0">
                                          <p:val>
                                            <p:strVal val="ppt_x"/>
                                          </p:val>
                                        </p:tav>
                                        <p:tav tm="100000">
                                          <p:val>
                                            <p:strVal val="ppt_x"/>
                                          </p:val>
                                        </p:tav>
                                      </p:tavLst>
                                    </p:anim>
                                    <p:anim calcmode="lin" valueType="num">
                                      <p:cBhvr>
                                        <p:cTn id="101" dur="1000"/>
                                        <p:tgtEl>
                                          <p:spTgt spid="861202"/>
                                        </p:tgtEl>
                                        <p:attrNameLst>
                                          <p:attrName>ppt_y</p:attrName>
                                        </p:attrNameLst>
                                      </p:cBhvr>
                                      <p:tavLst>
                                        <p:tav tm="0">
                                          <p:val>
                                            <p:strVal val="ppt_y"/>
                                          </p:val>
                                        </p:tav>
                                        <p:tav tm="100000">
                                          <p:val>
                                            <p:strVal val="ppt_y-.1"/>
                                          </p:val>
                                        </p:tav>
                                      </p:tavLst>
                                    </p:anim>
                                    <p:set>
                                      <p:cBhvr>
                                        <p:cTn id="102" dur="1" fill="hold">
                                          <p:stCondLst>
                                            <p:cond delay="999"/>
                                          </p:stCondLst>
                                        </p:cTn>
                                        <p:tgtEl>
                                          <p:spTgt spid="861202"/>
                                        </p:tgtEl>
                                        <p:attrNameLst>
                                          <p:attrName>style.visibility</p:attrName>
                                        </p:attrNameLst>
                                      </p:cBhvr>
                                      <p:to>
                                        <p:strVal val="hidden"/>
                                      </p:to>
                                    </p:set>
                                  </p:childTnLst>
                                </p:cTn>
                              </p:par>
                            </p:childTnLst>
                          </p:cTn>
                        </p:par>
                        <p:par>
                          <p:cTn id="103" fill="hold" nodeType="afterGroup">
                            <p:stCondLst>
                              <p:cond delay="12000"/>
                            </p:stCondLst>
                            <p:childTnLst>
                              <p:par>
                                <p:cTn id="104" presetID="22" presetClass="entr" presetSubtype="8" fill="hold" grpId="0" nodeType="afterEffect">
                                  <p:stCondLst>
                                    <p:cond delay="1000"/>
                                  </p:stCondLst>
                                  <p:childTnLst>
                                    <p:set>
                                      <p:cBhvr>
                                        <p:cTn id="105" dur="1" fill="hold">
                                          <p:stCondLst>
                                            <p:cond delay="0"/>
                                          </p:stCondLst>
                                        </p:cTn>
                                        <p:tgtEl>
                                          <p:spTgt spid="861191"/>
                                        </p:tgtEl>
                                        <p:attrNameLst>
                                          <p:attrName>style.visibility</p:attrName>
                                        </p:attrNameLst>
                                      </p:cBhvr>
                                      <p:to>
                                        <p:strVal val="visible"/>
                                      </p:to>
                                    </p:set>
                                    <p:animEffect transition="in" filter="wipe(left)">
                                      <p:cBhvr>
                                        <p:cTn id="106" dur="1000"/>
                                        <p:tgtEl>
                                          <p:spTgt spid="861191"/>
                                        </p:tgtEl>
                                      </p:cBhvr>
                                    </p:animEffect>
                                  </p:childTnLst>
                                </p:cTn>
                              </p:par>
                            </p:childTnLst>
                          </p:cTn>
                        </p:par>
                        <p:par>
                          <p:cTn id="107" fill="hold" nodeType="afterGroup">
                            <p:stCondLst>
                              <p:cond delay="14000"/>
                            </p:stCondLst>
                            <p:childTnLst>
                              <p:par>
                                <p:cTn id="108" presetID="10" presetClass="entr" presetSubtype="0" fill="hold" nodeType="afterEffect">
                                  <p:stCondLst>
                                    <p:cond delay="1000"/>
                                  </p:stCondLst>
                                  <p:childTnLst>
                                    <p:set>
                                      <p:cBhvr>
                                        <p:cTn id="109" dur="1" fill="hold">
                                          <p:stCondLst>
                                            <p:cond delay="0"/>
                                          </p:stCondLst>
                                        </p:cTn>
                                        <p:tgtEl>
                                          <p:spTgt spid="18"/>
                                        </p:tgtEl>
                                        <p:attrNameLst>
                                          <p:attrName>style.visibility</p:attrName>
                                        </p:attrNameLst>
                                      </p:cBhvr>
                                      <p:to>
                                        <p:strVal val="visible"/>
                                      </p:to>
                                    </p:set>
                                    <p:animEffect transition="in" filter="fade">
                                      <p:cBhvr>
                                        <p:cTn id="11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191" grpId="0"/>
      <p:bldP spid="861194" grpId="0"/>
      <p:bldP spid="86119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0658" name="Rectangle 3"/>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The Payments System</a:t>
            </a:r>
          </a:p>
        </p:txBody>
      </p:sp>
      <p:sp>
        <p:nvSpPr>
          <p:cNvPr id="70659"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Fed has three major functions.  First, the Fed ensures that currency, check, and electronic transfers of money are safe, secure, and efficient.</a:t>
            </a:r>
          </a:p>
        </p:txBody>
      </p:sp>
      <p:sp>
        <p:nvSpPr>
          <p:cNvPr id="863237" name="Rectangle 5"/>
          <p:cNvSpPr>
            <a:spLocks noChangeArrowheads="1"/>
          </p:cNvSpPr>
          <p:nvPr/>
        </p:nvSpPr>
        <p:spPr bwMode="auto">
          <a:xfrm>
            <a:off x="762000" y="20256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The government prints currency and the Fed distributes it.</a:t>
            </a:r>
          </a:p>
        </p:txBody>
      </p:sp>
      <p:sp>
        <p:nvSpPr>
          <p:cNvPr id="863238" name="Rectangle 6"/>
          <p:cNvSpPr>
            <a:spLocks noChangeArrowheads="1"/>
          </p:cNvSpPr>
          <p:nvPr/>
        </p:nvSpPr>
        <p:spPr bwMode="auto">
          <a:xfrm>
            <a:off x="381000" y="17526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1) Currency Distribution</a:t>
            </a:r>
          </a:p>
        </p:txBody>
      </p:sp>
      <p:sp>
        <p:nvSpPr>
          <p:cNvPr id="863239" name="Rectangle 7"/>
          <p:cNvSpPr>
            <a:spLocks noChangeArrowheads="1"/>
          </p:cNvSpPr>
          <p:nvPr/>
        </p:nvSpPr>
        <p:spPr bwMode="auto">
          <a:xfrm>
            <a:off x="4572000" y="5137150"/>
            <a:ext cx="441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The Fed maintains a bank account for the Treasury, collects tax deposits, and processes government checks, government securities, and money orders.</a:t>
            </a:r>
          </a:p>
        </p:txBody>
      </p:sp>
      <p:sp>
        <p:nvSpPr>
          <p:cNvPr id="863240" name="Rectangle 8"/>
          <p:cNvSpPr>
            <a:spLocks noChangeArrowheads="1"/>
          </p:cNvSpPr>
          <p:nvPr/>
        </p:nvSpPr>
        <p:spPr bwMode="auto">
          <a:xfrm>
            <a:off x="762000" y="2895600"/>
            <a:ext cx="3657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ACH clears electronic credit and debit transfers (including checks) made by depositors.</a:t>
            </a:r>
          </a:p>
        </p:txBody>
      </p:sp>
      <p:sp>
        <p:nvSpPr>
          <p:cNvPr id="863241" name="Rectangle 9"/>
          <p:cNvSpPr>
            <a:spLocks noChangeArrowheads="1"/>
          </p:cNvSpPr>
          <p:nvPr/>
        </p:nvSpPr>
        <p:spPr bwMode="auto">
          <a:xfrm>
            <a:off x="381000" y="2605088"/>
            <a:ext cx="403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2) Automated Clearinghouse</a:t>
            </a:r>
          </a:p>
        </p:txBody>
      </p:sp>
      <p:sp>
        <p:nvSpPr>
          <p:cNvPr id="863242" name="Rectangle 10"/>
          <p:cNvSpPr>
            <a:spLocks noChangeArrowheads="1"/>
          </p:cNvSpPr>
          <p:nvPr/>
        </p:nvSpPr>
        <p:spPr bwMode="auto">
          <a:xfrm>
            <a:off x="762000" y="4038600"/>
            <a:ext cx="3657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Allows financial institutions to settle payments electronically and immediately to one another.</a:t>
            </a:r>
          </a:p>
        </p:txBody>
      </p:sp>
      <p:sp>
        <p:nvSpPr>
          <p:cNvPr id="863243" name="Rectangle 11"/>
          <p:cNvSpPr>
            <a:spLocks noChangeArrowheads="1"/>
          </p:cNvSpPr>
          <p:nvPr/>
        </p:nvSpPr>
        <p:spPr bwMode="auto">
          <a:xfrm>
            <a:off x="381000" y="3748088"/>
            <a:ext cx="403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3) Fedwire</a:t>
            </a:r>
          </a:p>
        </p:txBody>
      </p:sp>
      <p:sp>
        <p:nvSpPr>
          <p:cNvPr id="863244" name="Rectangle 12"/>
          <p:cNvSpPr>
            <a:spLocks noChangeArrowheads="1"/>
          </p:cNvSpPr>
          <p:nvPr/>
        </p:nvSpPr>
        <p:spPr bwMode="auto">
          <a:xfrm>
            <a:off x="762000" y="5183188"/>
            <a:ext cx="3657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Acts as the federal government</a:t>
            </a:r>
            <a:r>
              <a:rPr lang="ja-JP" altLang="en-US" sz="1800">
                <a:latin typeface="Arial"/>
              </a:rPr>
              <a:t>’</a:t>
            </a:r>
            <a:r>
              <a:rPr lang="en-US" sz="1800"/>
              <a:t>s bank by providing financial services to the Treasury.</a:t>
            </a:r>
          </a:p>
        </p:txBody>
      </p:sp>
      <p:sp>
        <p:nvSpPr>
          <p:cNvPr id="863245" name="Rectangle 13"/>
          <p:cNvSpPr>
            <a:spLocks noChangeArrowheads="1"/>
          </p:cNvSpPr>
          <p:nvPr/>
        </p:nvSpPr>
        <p:spPr bwMode="auto">
          <a:xfrm>
            <a:off x="381000" y="4891088"/>
            <a:ext cx="403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4) Government</a:t>
            </a:r>
            <a:r>
              <a:rPr lang="ja-JP" altLang="en-US" sz="1800" b="1">
                <a:latin typeface="Arial"/>
              </a:rPr>
              <a:t>’</a:t>
            </a:r>
            <a:r>
              <a:rPr lang="en-US" sz="1800" b="1"/>
              <a:t>s Fiscal Agent</a:t>
            </a:r>
          </a:p>
        </p:txBody>
      </p:sp>
      <p:grpSp>
        <p:nvGrpSpPr>
          <p:cNvPr id="863248" name="Group 16"/>
          <p:cNvGrpSpPr>
            <a:grpSpLocks/>
          </p:cNvGrpSpPr>
          <p:nvPr/>
        </p:nvGrpSpPr>
        <p:grpSpPr bwMode="auto">
          <a:xfrm>
            <a:off x="4800600" y="2209800"/>
            <a:ext cx="3962400" cy="2590800"/>
            <a:chOff x="3024" y="1392"/>
            <a:chExt cx="2496" cy="1632"/>
          </a:xfrm>
        </p:grpSpPr>
        <p:sp>
          <p:nvSpPr>
            <p:cNvPr id="863247" name="Rectangle 15"/>
            <p:cNvSpPr>
              <a:spLocks noChangeArrowheads="1"/>
            </p:cNvSpPr>
            <p:nvPr/>
          </p:nvSpPr>
          <p:spPr bwMode="auto">
            <a:xfrm>
              <a:off x="3024" y="1392"/>
              <a:ext cx="2496" cy="1632"/>
            </a:xfrm>
            <a:prstGeom prst="rect">
              <a:avLst/>
            </a:prstGeom>
            <a:solidFill>
              <a:srgbClr val="FFFF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70675" name="Picture 14" descr="Treasury Depart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 y="1440"/>
              <a:ext cx="2400" cy="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p:cNvGrpSpPr>
            <a:grpSpLocks/>
          </p:cNvGrpSpPr>
          <p:nvPr/>
        </p:nvGrpSpPr>
        <p:grpSpPr bwMode="auto">
          <a:xfrm>
            <a:off x="6172200" y="6096000"/>
            <a:ext cx="609600" cy="533400"/>
            <a:chOff x="2362200" y="6096000"/>
            <a:chExt cx="609600" cy="533400"/>
          </a:xfrm>
        </p:grpSpPr>
        <p:sp>
          <p:nvSpPr>
            <p:cNvPr id="70671" name="Rectangle 18"/>
            <p:cNvSpPr>
              <a:spLocks noChangeArrowheads="1"/>
            </p:cNvSpPr>
            <p:nvPr/>
          </p:nvSpPr>
          <p:spPr bwMode="auto">
            <a:xfrm>
              <a:off x="2362200" y="6096000"/>
              <a:ext cx="609600"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70672" name="Action Button: Movie 19">
              <a:hlinkClick r:id="" action="ppaction://noaction" highlightClick="1"/>
            </p:cNvPr>
            <p:cNvSpPr>
              <a:spLocks noChangeArrowheads="1"/>
            </p:cNvSpPr>
            <p:nvPr/>
          </p:nvSpPr>
          <p:spPr bwMode="auto">
            <a:xfrm>
              <a:off x="2438400" y="6172200"/>
              <a:ext cx="457200" cy="381000"/>
            </a:xfrm>
            <a:prstGeom prst="actionButtonMovie">
              <a:avLst/>
            </a:prstGeom>
            <a:solidFill>
              <a:schemeClr val="accent2">
                <a:alpha val="9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70673" name="Bevel 20">
              <a:hlinkClick r:id="rId4"/>
            </p:cNvPr>
            <p:cNvSpPr>
              <a:spLocks noChangeArrowheads="1"/>
            </p:cNvSpPr>
            <p:nvPr/>
          </p:nvSpPr>
          <p:spPr bwMode="auto">
            <a:xfrm>
              <a:off x="2362200" y="6096000"/>
              <a:ext cx="609600" cy="533400"/>
            </a:xfrm>
            <a:prstGeom prst="bevel">
              <a:avLst>
                <a:gd name="adj" fmla="val 12500"/>
              </a:avLst>
            </a:prstGeom>
            <a:solidFill>
              <a:schemeClr val="accent2">
                <a:alpha val="50980"/>
              </a:schemeClr>
            </a:solidFill>
            <a:ln w="9525">
              <a:solidFill>
                <a:schemeClr val="accent2"/>
              </a:solidFill>
              <a:miter lim="800000"/>
              <a:headEnd/>
              <a:tailEnd/>
            </a:ln>
          </p:spPr>
          <p:txBody>
            <a:bodyPr wrap="none" anchor="ctr"/>
            <a:lstStyle/>
            <a:p>
              <a:r>
                <a:rPr lang="en-US" sz="900">
                  <a:solidFill>
                    <a:srgbClr val="000000"/>
                  </a:solidFill>
                  <a:latin typeface="Comic Sans MS" charset="0"/>
                  <a:cs typeface="Comic Sans MS" charset="0"/>
                </a:rPr>
                <a:t>Video</a:t>
              </a:r>
            </a:p>
            <a:p>
              <a:endParaRPr lang="en-US" sz="900">
                <a:solidFill>
                  <a:srgbClr val="000000"/>
                </a:solidFill>
                <a:latin typeface="Comic Sans MS" charset="0"/>
                <a:cs typeface="Comic Sans MS" charset="0"/>
              </a:endParaRPr>
            </a:p>
            <a:p>
              <a:r>
                <a:rPr lang="en-US" sz="900">
                  <a:solidFill>
                    <a:srgbClr val="000000"/>
                  </a:solidFill>
                  <a:latin typeface="Comic Sans MS" charset="0"/>
                  <a:cs typeface="Comic Sans MS" charset="0"/>
                </a:rPr>
                <a:t>Recap</a:t>
              </a:r>
            </a:p>
          </p:txBody>
        </p:sp>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63245"/>
                                        </p:tgtEl>
                                        <p:attrNameLst>
                                          <p:attrName>style.visibility</p:attrName>
                                        </p:attrNameLst>
                                      </p:cBhvr>
                                      <p:to>
                                        <p:strVal val="visible"/>
                                      </p:to>
                                    </p:set>
                                    <p:animEffect transition="in" filter="wipe(left)">
                                      <p:cBhvr>
                                        <p:cTn id="7" dur="1000"/>
                                        <p:tgtEl>
                                          <p:spTgt spid="863245"/>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63244"/>
                                        </p:tgtEl>
                                        <p:attrNameLst>
                                          <p:attrName>style.visibility</p:attrName>
                                        </p:attrNameLst>
                                      </p:cBhvr>
                                      <p:to>
                                        <p:strVal val="visible"/>
                                      </p:to>
                                    </p:set>
                                    <p:animEffect transition="in" filter="wipe(left)">
                                      <p:cBhvr>
                                        <p:cTn id="11" dur="1000"/>
                                        <p:tgtEl>
                                          <p:spTgt spid="863244"/>
                                        </p:tgtEl>
                                      </p:cBhvr>
                                    </p:animEffect>
                                  </p:childTnLst>
                                </p:cTn>
                              </p:par>
                            </p:childTnLst>
                          </p:cTn>
                        </p:par>
                        <p:par>
                          <p:cTn id="12" fill="hold" nodeType="afterGroup">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863248"/>
                                        </p:tgtEl>
                                        <p:attrNameLst>
                                          <p:attrName>style.visibility</p:attrName>
                                        </p:attrNameLst>
                                      </p:cBhvr>
                                      <p:to>
                                        <p:strVal val="visible"/>
                                      </p:to>
                                    </p:set>
                                    <p:animEffect transition="in" filter="fade">
                                      <p:cBhvr>
                                        <p:cTn id="15" dur="2000"/>
                                        <p:tgtEl>
                                          <p:spTgt spid="863248"/>
                                        </p:tgtEl>
                                      </p:cBhvr>
                                    </p:animEffect>
                                  </p:childTnLst>
                                </p:cTn>
                              </p:par>
                            </p:childTnLst>
                          </p:cTn>
                        </p:par>
                        <p:par>
                          <p:cTn id="16" fill="hold" nodeType="afterGroup">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863239"/>
                                        </p:tgtEl>
                                        <p:attrNameLst>
                                          <p:attrName>style.visibility</p:attrName>
                                        </p:attrNameLst>
                                      </p:cBhvr>
                                      <p:to>
                                        <p:strVal val="visible"/>
                                      </p:to>
                                    </p:set>
                                    <p:animEffect transition="in" filter="wipe(left)">
                                      <p:cBhvr>
                                        <p:cTn id="19" dur="1000"/>
                                        <p:tgtEl>
                                          <p:spTgt spid="863239"/>
                                        </p:tgtEl>
                                      </p:cBhvr>
                                    </p:animEffect>
                                  </p:childTnLst>
                                </p:cTn>
                              </p:par>
                            </p:childTnLst>
                          </p:cTn>
                        </p:par>
                        <p:par>
                          <p:cTn id="20" fill="hold" nodeType="afterGroup">
                            <p:stCondLst>
                              <p:cond delay="6000"/>
                            </p:stCondLst>
                            <p:childTnLst>
                              <p:par>
                                <p:cTn id="21" presetID="10" presetClass="entr" presetSubtype="0" fill="hold" nodeType="afterEffect">
                                  <p:stCondLst>
                                    <p:cond delay="10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3239" grpId="0" autoUpdateAnimBg="0"/>
      <p:bldP spid="863244" grpId="0"/>
      <p:bldP spid="86324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73" name="Rectangle 57"/>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2706" name="Rectangle 2"/>
          <p:cNvSpPr>
            <a:spLocks noGrp="1" noChangeArrowheads="1"/>
          </p:cNvSpPr>
          <p:nvPr>
            <p:ph type="title"/>
          </p:nvPr>
        </p:nvSpPr>
        <p:spPr/>
        <p:txBody>
          <a:bodyPr/>
          <a:lstStyle/>
          <a:p>
            <a:pPr eaLnBrk="1" hangingPunct="1"/>
            <a:r>
              <a:rPr lang="en-US">
                <a:latin typeface="Century Gothic" charset="0"/>
                <a:ea typeface="ＭＳ Ｐゴシック" charset="0"/>
                <a:cs typeface="ＭＳ Ｐゴシック" charset="0"/>
              </a:rPr>
              <a:t>Supervision and Regulation</a:t>
            </a:r>
          </a:p>
        </p:txBody>
      </p:sp>
      <p:sp>
        <p:nvSpPr>
          <p:cNvPr id="137221" name="Rectangle 5"/>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second major function of the Fed is to supervise and regulate financial institutions.  This ensures they are run safely and consumers are treated fairly.</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7221"/>
                                        </p:tgtEl>
                                        <p:attrNameLst>
                                          <p:attrName>style.visibility</p:attrName>
                                        </p:attrNameLst>
                                      </p:cBhvr>
                                      <p:to>
                                        <p:strVal val="visible"/>
                                      </p:to>
                                    </p:set>
                                    <p:animEffect transition="in" filter="wipe(left)">
                                      <p:cBhvr>
                                        <p:cTn id="7" dur="1000"/>
                                        <p:tgtEl>
                                          <p:spTgt spid="137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Rectangle 2"/>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4754" name="Rectangle 3"/>
          <p:cNvSpPr>
            <a:spLocks noGrp="1" noChangeArrowheads="1"/>
          </p:cNvSpPr>
          <p:nvPr>
            <p:ph type="title"/>
          </p:nvPr>
        </p:nvSpPr>
        <p:spPr/>
        <p:txBody>
          <a:bodyPr/>
          <a:lstStyle/>
          <a:p>
            <a:pPr eaLnBrk="1" hangingPunct="1"/>
            <a:r>
              <a:rPr lang="en-US">
                <a:latin typeface="Century Gothic" charset="0"/>
                <a:ea typeface="ＭＳ Ｐゴシック" charset="0"/>
                <a:cs typeface="ＭＳ Ｐゴシック" charset="0"/>
              </a:rPr>
              <a:t>Supervision and Regulation</a:t>
            </a:r>
          </a:p>
        </p:txBody>
      </p:sp>
      <p:sp>
        <p:nvSpPr>
          <p:cNvPr id="74755"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second major function of the Fed is to supervise and regulate financial institutions.  This ensures they are run safely and consumers are treated fairly.</a:t>
            </a:r>
          </a:p>
        </p:txBody>
      </p:sp>
      <p:sp>
        <p:nvSpPr>
          <p:cNvPr id="867333" name="Rectangle 5"/>
          <p:cNvSpPr>
            <a:spLocks noChangeArrowheads="1"/>
          </p:cNvSpPr>
          <p:nvPr/>
        </p:nvSpPr>
        <p:spPr bwMode="auto">
          <a:xfrm>
            <a:off x="762000" y="2057400"/>
            <a:ext cx="3657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 Assess the quality of a bank</a:t>
            </a:r>
            <a:r>
              <a:rPr lang="ja-JP" altLang="en-US" sz="1800">
                <a:latin typeface="Arial"/>
              </a:rPr>
              <a:t>’</a:t>
            </a:r>
            <a:r>
              <a:rPr lang="en-US" sz="1800"/>
              <a:t>s capital, assets, management, earnings, liquidity, and risk.</a:t>
            </a:r>
          </a:p>
        </p:txBody>
      </p:sp>
      <p:sp>
        <p:nvSpPr>
          <p:cNvPr id="867334" name="Rectangle 6"/>
          <p:cNvSpPr>
            <a:spLocks noChangeArrowheads="1"/>
          </p:cNvSpPr>
          <p:nvPr/>
        </p:nvSpPr>
        <p:spPr bwMode="auto">
          <a:xfrm>
            <a:off x="381000" y="17526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1) The Bank Examination</a:t>
            </a:r>
          </a:p>
        </p:txBody>
      </p:sp>
      <p:sp>
        <p:nvSpPr>
          <p:cNvPr id="867335" name="Rectangle 7"/>
          <p:cNvSpPr>
            <a:spLocks noChangeArrowheads="1"/>
          </p:cNvSpPr>
          <p:nvPr/>
        </p:nvSpPr>
        <p:spPr bwMode="auto">
          <a:xfrm>
            <a:off x="4572000" y="5137150"/>
            <a:ext cx="441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When making these assessments, bank examiners may investigate a financial institution by performing either an on-site or an off-site evaluation.</a:t>
            </a:r>
          </a:p>
        </p:txBody>
      </p:sp>
      <p:pic>
        <p:nvPicPr>
          <p:cNvPr id="867381" name="Picture 53" descr="Number of Bank Examin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057400"/>
            <a:ext cx="4267200" cy="29178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67334"/>
                                        </p:tgtEl>
                                        <p:attrNameLst>
                                          <p:attrName>style.visibility</p:attrName>
                                        </p:attrNameLst>
                                      </p:cBhvr>
                                      <p:to>
                                        <p:strVal val="visible"/>
                                      </p:to>
                                    </p:set>
                                    <p:animEffect transition="in" filter="wipe(left)">
                                      <p:cBhvr>
                                        <p:cTn id="7" dur="1000"/>
                                        <p:tgtEl>
                                          <p:spTgt spid="867334"/>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67333"/>
                                        </p:tgtEl>
                                        <p:attrNameLst>
                                          <p:attrName>style.visibility</p:attrName>
                                        </p:attrNameLst>
                                      </p:cBhvr>
                                      <p:to>
                                        <p:strVal val="visible"/>
                                      </p:to>
                                    </p:set>
                                    <p:animEffect transition="in" filter="wipe(left)">
                                      <p:cBhvr>
                                        <p:cTn id="11" dur="1000"/>
                                        <p:tgtEl>
                                          <p:spTgt spid="867333"/>
                                        </p:tgtEl>
                                      </p:cBhvr>
                                    </p:animEffect>
                                  </p:childTnLst>
                                </p:cTn>
                              </p:par>
                            </p:childTnLst>
                          </p:cTn>
                        </p:par>
                        <p:par>
                          <p:cTn id="12" fill="hold" nodeType="afterGroup">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867381"/>
                                        </p:tgtEl>
                                        <p:attrNameLst>
                                          <p:attrName>style.visibility</p:attrName>
                                        </p:attrNameLst>
                                      </p:cBhvr>
                                      <p:to>
                                        <p:strVal val="visible"/>
                                      </p:to>
                                    </p:set>
                                    <p:animEffect transition="in" filter="fade">
                                      <p:cBhvr>
                                        <p:cTn id="15" dur="2000"/>
                                        <p:tgtEl>
                                          <p:spTgt spid="867381"/>
                                        </p:tgtEl>
                                      </p:cBhvr>
                                    </p:animEffect>
                                  </p:childTnLst>
                                </p:cTn>
                              </p:par>
                            </p:childTnLst>
                          </p:cTn>
                        </p:par>
                        <p:par>
                          <p:cTn id="16" fill="hold" nodeType="afterGroup">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867335"/>
                                        </p:tgtEl>
                                        <p:attrNameLst>
                                          <p:attrName>style.visibility</p:attrName>
                                        </p:attrNameLst>
                                      </p:cBhvr>
                                      <p:to>
                                        <p:strVal val="visible"/>
                                      </p:to>
                                    </p:set>
                                    <p:animEffect transition="in" filter="wipe(left)">
                                      <p:cBhvr>
                                        <p:cTn id="19" dur="1000"/>
                                        <p:tgtEl>
                                          <p:spTgt spid="867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7333" grpId="0"/>
      <p:bldP spid="867334" grpId="0"/>
      <p:bldP spid="86733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6802" name="Rectangle 3"/>
          <p:cNvSpPr>
            <a:spLocks noGrp="1" noChangeArrowheads="1"/>
          </p:cNvSpPr>
          <p:nvPr>
            <p:ph type="title"/>
          </p:nvPr>
        </p:nvSpPr>
        <p:spPr/>
        <p:txBody>
          <a:bodyPr/>
          <a:lstStyle/>
          <a:p>
            <a:pPr eaLnBrk="1" hangingPunct="1"/>
            <a:r>
              <a:rPr lang="en-US">
                <a:latin typeface="Century Gothic" charset="0"/>
                <a:ea typeface="ＭＳ Ｐゴシック" charset="0"/>
                <a:cs typeface="ＭＳ Ｐゴシック" charset="0"/>
              </a:rPr>
              <a:t>Supervision and Regulation</a:t>
            </a:r>
          </a:p>
        </p:txBody>
      </p:sp>
      <p:sp>
        <p:nvSpPr>
          <p:cNvPr id="76803"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second major function of the Fed is to supervise and regulate financial institutions.  This ensures they are run safely and consumers are treated fairly.</a:t>
            </a:r>
          </a:p>
        </p:txBody>
      </p:sp>
      <p:sp>
        <p:nvSpPr>
          <p:cNvPr id="869381" name="Rectangle 5"/>
          <p:cNvSpPr>
            <a:spLocks noChangeArrowheads="1"/>
          </p:cNvSpPr>
          <p:nvPr/>
        </p:nvSpPr>
        <p:spPr bwMode="auto">
          <a:xfrm>
            <a:off x="762000" y="2057400"/>
            <a:ext cx="3657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 Assess the quality of a bank</a:t>
            </a:r>
            <a:r>
              <a:rPr lang="ja-JP" altLang="en-US" sz="1800">
                <a:latin typeface="Arial"/>
              </a:rPr>
              <a:t>’</a:t>
            </a:r>
            <a:r>
              <a:rPr lang="en-US" sz="1800"/>
              <a:t>s capital, assets, management, earnings, liquidity, and risk.</a:t>
            </a:r>
          </a:p>
        </p:txBody>
      </p:sp>
      <p:sp>
        <p:nvSpPr>
          <p:cNvPr id="869382" name="Rectangle 6"/>
          <p:cNvSpPr>
            <a:spLocks noChangeArrowheads="1"/>
          </p:cNvSpPr>
          <p:nvPr/>
        </p:nvSpPr>
        <p:spPr bwMode="auto">
          <a:xfrm>
            <a:off x="381000" y="17526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1) The Bank Examination</a:t>
            </a:r>
          </a:p>
        </p:txBody>
      </p:sp>
      <p:sp>
        <p:nvSpPr>
          <p:cNvPr id="869383" name="Rectangle 7"/>
          <p:cNvSpPr>
            <a:spLocks noChangeArrowheads="1"/>
          </p:cNvSpPr>
          <p:nvPr/>
        </p:nvSpPr>
        <p:spPr bwMode="auto">
          <a:xfrm>
            <a:off x="4572000" y="5137150"/>
            <a:ext cx="441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A bank examiner looks at a loan applicant</a:t>
            </a:r>
            <a:r>
              <a:rPr lang="ja-JP" altLang="en-US" sz="1400">
                <a:latin typeface="Arial"/>
              </a:rPr>
              <a:t>’</a:t>
            </a:r>
            <a:r>
              <a:rPr lang="en-US" sz="1400"/>
              <a:t>s </a:t>
            </a:r>
            <a:r>
              <a:rPr lang="en-US" sz="1400" b="1"/>
              <a:t>C</a:t>
            </a:r>
            <a:r>
              <a:rPr lang="en-US" sz="1400"/>
              <a:t>apacity to repay, </a:t>
            </a:r>
            <a:r>
              <a:rPr lang="en-US" sz="1400" b="1"/>
              <a:t>C</a:t>
            </a:r>
            <a:r>
              <a:rPr lang="en-US" sz="1400"/>
              <a:t>ollateral, </a:t>
            </a:r>
            <a:r>
              <a:rPr lang="en-US" sz="1400" b="1"/>
              <a:t>C</a:t>
            </a:r>
            <a:r>
              <a:rPr lang="en-US" sz="1400"/>
              <a:t>ondition or circumstances, </a:t>
            </a:r>
            <a:r>
              <a:rPr lang="en-US" sz="1400" b="1"/>
              <a:t>C</a:t>
            </a:r>
            <a:r>
              <a:rPr lang="en-US" sz="1400"/>
              <a:t>apital (assets minus liabilities), and </a:t>
            </a:r>
            <a:r>
              <a:rPr lang="en-US" sz="1400" b="1"/>
              <a:t>C</a:t>
            </a:r>
            <a:r>
              <a:rPr lang="en-US" sz="1400"/>
              <a:t>haracter.</a:t>
            </a:r>
          </a:p>
        </p:txBody>
      </p:sp>
      <p:sp>
        <p:nvSpPr>
          <p:cNvPr id="869384" name="Rectangle 8"/>
          <p:cNvSpPr>
            <a:spLocks noChangeArrowheads="1"/>
          </p:cNvSpPr>
          <p:nvPr/>
        </p:nvSpPr>
        <p:spPr bwMode="auto">
          <a:xfrm>
            <a:off x="762000" y="2941638"/>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B) Review the quality of the bank</a:t>
            </a:r>
            <a:r>
              <a:rPr lang="ja-JP" altLang="en-US" sz="1800">
                <a:latin typeface="Arial"/>
              </a:rPr>
              <a:t>’</a:t>
            </a:r>
            <a:r>
              <a:rPr lang="en-US" sz="1800"/>
              <a:t>s loans using the 5-C</a:t>
            </a:r>
            <a:r>
              <a:rPr lang="ja-JP" altLang="en-US" sz="1800">
                <a:latin typeface="Arial"/>
              </a:rPr>
              <a:t>’</a:t>
            </a:r>
            <a:r>
              <a:rPr lang="en-US" sz="1800"/>
              <a:t>s.</a:t>
            </a:r>
          </a:p>
        </p:txBody>
      </p:sp>
      <p:pic>
        <p:nvPicPr>
          <p:cNvPr id="869386" name="Picture 10" descr="Bank Examin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05000"/>
            <a:ext cx="2409825" cy="3124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1" name="Group 10"/>
          <p:cNvGrpSpPr>
            <a:grpSpLocks/>
          </p:cNvGrpSpPr>
          <p:nvPr/>
        </p:nvGrpSpPr>
        <p:grpSpPr bwMode="auto">
          <a:xfrm>
            <a:off x="6172200" y="6096000"/>
            <a:ext cx="609600" cy="533400"/>
            <a:chOff x="2362200" y="6096000"/>
            <a:chExt cx="609600" cy="533400"/>
          </a:xfrm>
        </p:grpSpPr>
        <p:sp>
          <p:nvSpPr>
            <p:cNvPr id="76810" name="Rectangle 11"/>
            <p:cNvSpPr>
              <a:spLocks noChangeArrowheads="1"/>
            </p:cNvSpPr>
            <p:nvPr/>
          </p:nvSpPr>
          <p:spPr bwMode="auto">
            <a:xfrm>
              <a:off x="2362200" y="6096000"/>
              <a:ext cx="609600"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76811" name="Action Button: Movie 12">
              <a:hlinkClick r:id="" action="ppaction://noaction" highlightClick="1"/>
            </p:cNvPr>
            <p:cNvSpPr>
              <a:spLocks noChangeArrowheads="1"/>
            </p:cNvSpPr>
            <p:nvPr/>
          </p:nvSpPr>
          <p:spPr bwMode="auto">
            <a:xfrm>
              <a:off x="2438400" y="6172200"/>
              <a:ext cx="457200" cy="381000"/>
            </a:xfrm>
            <a:prstGeom prst="actionButtonMovie">
              <a:avLst/>
            </a:prstGeom>
            <a:solidFill>
              <a:schemeClr val="accent2">
                <a:alpha val="9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76812" name="Bevel 13">
              <a:hlinkClick r:id="rId4"/>
            </p:cNvPr>
            <p:cNvSpPr>
              <a:spLocks noChangeArrowheads="1"/>
            </p:cNvSpPr>
            <p:nvPr/>
          </p:nvSpPr>
          <p:spPr bwMode="auto">
            <a:xfrm>
              <a:off x="2362200" y="6096000"/>
              <a:ext cx="609600" cy="533400"/>
            </a:xfrm>
            <a:prstGeom prst="bevel">
              <a:avLst>
                <a:gd name="adj" fmla="val 12500"/>
              </a:avLst>
            </a:prstGeom>
            <a:solidFill>
              <a:schemeClr val="accent2">
                <a:alpha val="50980"/>
              </a:schemeClr>
            </a:solidFill>
            <a:ln w="9525">
              <a:solidFill>
                <a:schemeClr val="accent2"/>
              </a:solidFill>
              <a:miter lim="800000"/>
              <a:headEnd/>
              <a:tailEnd/>
            </a:ln>
          </p:spPr>
          <p:txBody>
            <a:bodyPr wrap="none" anchor="ctr"/>
            <a:lstStyle/>
            <a:p>
              <a:r>
                <a:rPr lang="en-US" sz="900">
                  <a:solidFill>
                    <a:srgbClr val="000000"/>
                  </a:solidFill>
                  <a:latin typeface="Comic Sans MS" charset="0"/>
                  <a:cs typeface="Comic Sans MS" charset="0"/>
                </a:rPr>
                <a:t>Video</a:t>
              </a:r>
            </a:p>
            <a:p>
              <a:endParaRPr lang="en-US" sz="900">
                <a:solidFill>
                  <a:srgbClr val="000000"/>
                </a:solidFill>
                <a:latin typeface="Comic Sans MS" charset="0"/>
                <a:cs typeface="Comic Sans MS" charset="0"/>
              </a:endParaRPr>
            </a:p>
            <a:p>
              <a:r>
                <a:rPr lang="en-US" sz="900">
                  <a:solidFill>
                    <a:srgbClr val="000000"/>
                  </a:solidFill>
                  <a:latin typeface="Comic Sans MS" charset="0"/>
                  <a:cs typeface="Comic Sans MS" charset="0"/>
                </a:rPr>
                <a:t>Clip</a:t>
              </a:r>
            </a:p>
          </p:txBody>
        </p:sp>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69384"/>
                                        </p:tgtEl>
                                        <p:attrNameLst>
                                          <p:attrName>style.visibility</p:attrName>
                                        </p:attrNameLst>
                                      </p:cBhvr>
                                      <p:to>
                                        <p:strVal val="visible"/>
                                      </p:to>
                                    </p:set>
                                    <p:animEffect transition="in" filter="wipe(left)">
                                      <p:cBhvr>
                                        <p:cTn id="7" dur="1000"/>
                                        <p:tgtEl>
                                          <p:spTgt spid="869384"/>
                                        </p:tgtEl>
                                      </p:cBhvr>
                                    </p:animEffect>
                                  </p:childTnLst>
                                </p:cTn>
                              </p:par>
                            </p:childTnLst>
                          </p:cTn>
                        </p:par>
                        <p:par>
                          <p:cTn id="8" fill="hold" nodeType="afterGroup">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869386"/>
                                        </p:tgtEl>
                                        <p:attrNameLst>
                                          <p:attrName>style.visibility</p:attrName>
                                        </p:attrNameLst>
                                      </p:cBhvr>
                                      <p:to>
                                        <p:strVal val="visible"/>
                                      </p:to>
                                    </p:set>
                                    <p:animEffect transition="in" filter="fade">
                                      <p:cBhvr>
                                        <p:cTn id="11" dur="2000"/>
                                        <p:tgtEl>
                                          <p:spTgt spid="869386"/>
                                        </p:tgtEl>
                                      </p:cBhvr>
                                    </p:animEffect>
                                  </p:childTnLst>
                                </p:cTn>
                              </p:par>
                            </p:childTnLst>
                          </p:cTn>
                        </p:par>
                        <p:par>
                          <p:cTn id="12" fill="hold" nodeType="afterGroup">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869383"/>
                                        </p:tgtEl>
                                        <p:attrNameLst>
                                          <p:attrName>style.visibility</p:attrName>
                                        </p:attrNameLst>
                                      </p:cBhvr>
                                      <p:to>
                                        <p:strVal val="visible"/>
                                      </p:to>
                                    </p:set>
                                    <p:animEffect transition="in" filter="wipe(left)">
                                      <p:cBhvr>
                                        <p:cTn id="15" dur="1000"/>
                                        <p:tgtEl>
                                          <p:spTgt spid="869383"/>
                                        </p:tgtEl>
                                      </p:cBhvr>
                                    </p:animEffect>
                                  </p:childTnLst>
                                </p:cTn>
                              </p:par>
                            </p:childTnLst>
                          </p:cTn>
                        </p:par>
                        <p:par>
                          <p:cTn id="16" fill="hold" nodeType="afterGroup">
                            <p:stCondLst>
                              <p:cond delay="5000"/>
                            </p:stCondLst>
                            <p:childTnLst>
                              <p:par>
                                <p:cTn id="17" presetID="10" presetClass="entr" presetSubtype="0" fill="hold"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9383" grpId="0" autoUpdateAnimBg="0"/>
      <p:bldP spid="86938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8850" name="Rectangle 3"/>
          <p:cNvSpPr>
            <a:spLocks noGrp="1" noChangeArrowheads="1"/>
          </p:cNvSpPr>
          <p:nvPr>
            <p:ph type="title"/>
          </p:nvPr>
        </p:nvSpPr>
        <p:spPr/>
        <p:txBody>
          <a:bodyPr/>
          <a:lstStyle/>
          <a:p>
            <a:pPr eaLnBrk="1" hangingPunct="1"/>
            <a:r>
              <a:rPr lang="en-US">
                <a:latin typeface="Century Gothic" charset="0"/>
                <a:ea typeface="ＭＳ Ｐゴシック" charset="0"/>
                <a:cs typeface="ＭＳ Ｐゴシック" charset="0"/>
              </a:rPr>
              <a:t>Supervision and Regulation</a:t>
            </a:r>
          </a:p>
        </p:txBody>
      </p:sp>
      <p:sp>
        <p:nvSpPr>
          <p:cNvPr id="78851"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second major function of the Fed is to supervise and regulate financial institutions.  This ensures they are run safely and consumers are treated fairly.</a:t>
            </a:r>
          </a:p>
        </p:txBody>
      </p:sp>
      <p:sp>
        <p:nvSpPr>
          <p:cNvPr id="871429" name="Rectangle 5"/>
          <p:cNvSpPr>
            <a:spLocks noChangeArrowheads="1"/>
          </p:cNvSpPr>
          <p:nvPr/>
        </p:nvSpPr>
        <p:spPr bwMode="auto">
          <a:xfrm>
            <a:off x="762000" y="2057400"/>
            <a:ext cx="3657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 Assess the quality of a bank</a:t>
            </a:r>
            <a:r>
              <a:rPr lang="ja-JP" altLang="en-US" sz="1800">
                <a:latin typeface="Arial"/>
              </a:rPr>
              <a:t>’</a:t>
            </a:r>
            <a:r>
              <a:rPr lang="en-US" sz="1800"/>
              <a:t>s capital, assets, management, earnings, liquidity, and risk.</a:t>
            </a:r>
          </a:p>
        </p:txBody>
      </p:sp>
      <p:sp>
        <p:nvSpPr>
          <p:cNvPr id="871430" name="Rectangle 6"/>
          <p:cNvSpPr>
            <a:spLocks noChangeArrowheads="1"/>
          </p:cNvSpPr>
          <p:nvPr/>
        </p:nvSpPr>
        <p:spPr bwMode="auto">
          <a:xfrm>
            <a:off x="381000" y="17526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1) The Bank Examination</a:t>
            </a:r>
          </a:p>
        </p:txBody>
      </p:sp>
      <p:sp>
        <p:nvSpPr>
          <p:cNvPr id="871431" name="Rectangle 7"/>
          <p:cNvSpPr>
            <a:spLocks noChangeArrowheads="1"/>
          </p:cNvSpPr>
          <p:nvPr/>
        </p:nvSpPr>
        <p:spPr bwMode="auto">
          <a:xfrm>
            <a:off x="4572000" y="5137150"/>
            <a:ext cx="441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In 1968, Congress passed TILA to promote informed consumer decision-making during the loan process.  This table lists key information lenders must provide.</a:t>
            </a:r>
          </a:p>
        </p:txBody>
      </p:sp>
      <p:sp>
        <p:nvSpPr>
          <p:cNvPr id="871432" name="Rectangle 8"/>
          <p:cNvSpPr>
            <a:spLocks noChangeArrowheads="1"/>
          </p:cNvSpPr>
          <p:nvPr/>
        </p:nvSpPr>
        <p:spPr bwMode="auto">
          <a:xfrm>
            <a:off x="762000" y="2941638"/>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B) Review the quality of the bank</a:t>
            </a:r>
            <a:r>
              <a:rPr lang="ja-JP" altLang="en-US" sz="1800">
                <a:latin typeface="Arial"/>
              </a:rPr>
              <a:t>’</a:t>
            </a:r>
            <a:r>
              <a:rPr lang="en-US" sz="1800"/>
              <a:t>s loans using the 5-C</a:t>
            </a:r>
            <a:r>
              <a:rPr lang="ja-JP" altLang="en-US" sz="1800">
                <a:latin typeface="Arial"/>
              </a:rPr>
              <a:t>’</a:t>
            </a:r>
            <a:r>
              <a:rPr lang="en-US" sz="1800"/>
              <a:t>s.</a:t>
            </a:r>
          </a:p>
        </p:txBody>
      </p:sp>
      <p:sp>
        <p:nvSpPr>
          <p:cNvPr id="871433" name="Rectangle 9"/>
          <p:cNvSpPr>
            <a:spLocks noChangeArrowheads="1"/>
          </p:cNvSpPr>
          <p:nvPr/>
        </p:nvSpPr>
        <p:spPr bwMode="auto">
          <a:xfrm>
            <a:off x="762000" y="38862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 </a:t>
            </a:r>
            <a:r>
              <a:rPr lang="en-US" sz="1800" i="1"/>
              <a:t>Truth in Lending Act</a:t>
            </a:r>
            <a:r>
              <a:rPr lang="en-US" sz="1800"/>
              <a:t>: borrower must be provided with loan details</a:t>
            </a:r>
          </a:p>
        </p:txBody>
      </p:sp>
      <p:sp>
        <p:nvSpPr>
          <p:cNvPr id="871434" name="Rectangle 10"/>
          <p:cNvSpPr>
            <a:spLocks noChangeArrowheads="1"/>
          </p:cNvSpPr>
          <p:nvPr/>
        </p:nvSpPr>
        <p:spPr bwMode="auto">
          <a:xfrm>
            <a:off x="381000" y="35814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2) The Fed Enforces the Law</a:t>
            </a:r>
          </a:p>
        </p:txBody>
      </p:sp>
      <p:graphicFrame>
        <p:nvGraphicFramePr>
          <p:cNvPr id="871480" name="Group 56"/>
          <p:cNvGraphicFramePr>
            <a:graphicFrameLocks noGrp="1"/>
          </p:cNvGraphicFramePr>
          <p:nvPr/>
        </p:nvGraphicFramePr>
        <p:xfrm>
          <a:off x="4572000" y="1905000"/>
          <a:ext cx="4419600" cy="2987675"/>
        </p:xfrm>
        <a:graphic>
          <a:graphicData uri="http://schemas.openxmlformats.org/drawingml/2006/table">
            <a:tbl>
              <a:tblPr/>
              <a:tblGrid>
                <a:gridCol w="1828800"/>
                <a:gridCol w="2590800"/>
              </a:tblGrid>
              <a:tr h="3048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bg1"/>
                          </a:solidFill>
                          <a:effectLst/>
                          <a:latin typeface="Arial" charset="0"/>
                          <a:ea typeface="ＭＳ Ｐゴシック" charset="0"/>
                          <a:cs typeface="ＭＳ Ｐゴシック" charset="0"/>
                        </a:rPr>
                        <a:t>Disclosures</a:t>
                      </a:r>
                    </a:p>
                  </a:txBody>
                  <a:tcPr marT="45730" marB="4573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bg1"/>
                          </a:solidFill>
                          <a:effectLst/>
                          <a:latin typeface="Arial" charset="0"/>
                          <a:ea typeface="ＭＳ Ｐゴシック" charset="0"/>
                          <a:cs typeface="ＭＳ Ｐゴシック" charset="0"/>
                        </a:rPr>
                        <a:t>Description</a:t>
                      </a:r>
                    </a:p>
                  </a:txBody>
                  <a:tcPr marT="45730" marB="4573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r>
              <a:tr h="5182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Annual Percentage Rate (APR)</a:t>
                      </a:r>
                    </a:p>
                  </a:txBody>
                  <a:tcPr marT="45730" marB="4573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Similar to the annual interest rate, but is slightly higher</a:t>
                      </a:r>
                    </a:p>
                  </a:txBody>
                  <a:tcPr marT="45730" marB="4573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5182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Finance Charges</a:t>
                      </a:r>
                    </a:p>
                  </a:txBody>
                  <a:tcPr marT="45730" marB="4573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Amount of interest paid over the life of the loan</a:t>
                      </a:r>
                    </a:p>
                  </a:txBody>
                  <a:tcPr marT="45730" marB="4573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3048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Amount Financed</a:t>
                      </a:r>
                    </a:p>
                  </a:txBody>
                  <a:tcPr marT="45730" marB="4573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Dollar amount of the loan</a:t>
                      </a:r>
                    </a:p>
                  </a:txBody>
                  <a:tcPr marT="45730" marB="4573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3048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Total Payments</a:t>
                      </a:r>
                    </a:p>
                  </a:txBody>
                  <a:tcPr marT="45730" marB="4573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Total paid by end of the loan</a:t>
                      </a:r>
                    </a:p>
                  </a:txBody>
                  <a:tcPr marT="45730" marB="4573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5182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Payment Schedule</a:t>
                      </a:r>
                    </a:p>
                  </a:txBody>
                  <a:tcPr marT="45730" marB="4573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Amount, number, and due date of payments</a:t>
                      </a:r>
                    </a:p>
                  </a:txBody>
                  <a:tcPr marT="45730" marB="4573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5182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Prepayment</a:t>
                      </a:r>
                    </a:p>
                  </a:txBody>
                  <a:tcPr marT="45730" marB="4573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Tells if a penalty is charged for prepayment of the loan</a:t>
                      </a:r>
                    </a:p>
                  </a:txBody>
                  <a:tcPr marT="45730" marB="4573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71434"/>
                                        </p:tgtEl>
                                        <p:attrNameLst>
                                          <p:attrName>style.visibility</p:attrName>
                                        </p:attrNameLst>
                                      </p:cBhvr>
                                      <p:to>
                                        <p:strVal val="visible"/>
                                      </p:to>
                                    </p:set>
                                    <p:animEffect transition="in" filter="wipe(left)">
                                      <p:cBhvr>
                                        <p:cTn id="7" dur="1000"/>
                                        <p:tgtEl>
                                          <p:spTgt spid="871434"/>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71433"/>
                                        </p:tgtEl>
                                        <p:attrNameLst>
                                          <p:attrName>style.visibility</p:attrName>
                                        </p:attrNameLst>
                                      </p:cBhvr>
                                      <p:to>
                                        <p:strVal val="visible"/>
                                      </p:to>
                                    </p:set>
                                    <p:animEffect transition="in" filter="wipe(left)">
                                      <p:cBhvr>
                                        <p:cTn id="11" dur="1000"/>
                                        <p:tgtEl>
                                          <p:spTgt spid="871433"/>
                                        </p:tgtEl>
                                      </p:cBhvr>
                                    </p:animEffect>
                                  </p:childTnLst>
                                </p:cTn>
                              </p:par>
                            </p:childTnLst>
                          </p:cTn>
                        </p:par>
                        <p:par>
                          <p:cTn id="12" fill="hold" nodeType="afterGroup">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871480"/>
                                        </p:tgtEl>
                                        <p:attrNameLst>
                                          <p:attrName>style.visibility</p:attrName>
                                        </p:attrNameLst>
                                      </p:cBhvr>
                                      <p:to>
                                        <p:strVal val="visible"/>
                                      </p:to>
                                    </p:set>
                                    <p:animEffect transition="in" filter="fade">
                                      <p:cBhvr>
                                        <p:cTn id="15" dur="2000"/>
                                        <p:tgtEl>
                                          <p:spTgt spid="871480"/>
                                        </p:tgtEl>
                                      </p:cBhvr>
                                    </p:animEffect>
                                  </p:childTnLst>
                                </p:cTn>
                              </p:par>
                            </p:childTnLst>
                          </p:cTn>
                        </p:par>
                        <p:par>
                          <p:cTn id="16" fill="hold" nodeType="afterGroup">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871431"/>
                                        </p:tgtEl>
                                        <p:attrNameLst>
                                          <p:attrName>style.visibility</p:attrName>
                                        </p:attrNameLst>
                                      </p:cBhvr>
                                      <p:to>
                                        <p:strVal val="visible"/>
                                      </p:to>
                                    </p:set>
                                    <p:animEffect transition="in" filter="wipe(left)">
                                      <p:cBhvr>
                                        <p:cTn id="19" dur="1000"/>
                                        <p:tgtEl>
                                          <p:spTgt spid="871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431" grpId="0" autoUpdateAnimBg="0"/>
      <p:bldP spid="871433" grpId="0"/>
      <p:bldP spid="87143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898" name="Rectangle 3"/>
          <p:cNvSpPr>
            <a:spLocks noGrp="1" noChangeArrowheads="1"/>
          </p:cNvSpPr>
          <p:nvPr>
            <p:ph type="title"/>
          </p:nvPr>
        </p:nvSpPr>
        <p:spPr/>
        <p:txBody>
          <a:bodyPr/>
          <a:lstStyle/>
          <a:p>
            <a:pPr eaLnBrk="1" hangingPunct="1"/>
            <a:r>
              <a:rPr lang="en-US">
                <a:latin typeface="Century Gothic" charset="0"/>
                <a:ea typeface="ＭＳ Ｐゴシック" charset="0"/>
                <a:cs typeface="ＭＳ Ｐゴシック" charset="0"/>
              </a:rPr>
              <a:t>Supervision and Regulation</a:t>
            </a:r>
          </a:p>
        </p:txBody>
      </p:sp>
      <p:sp>
        <p:nvSpPr>
          <p:cNvPr id="80899"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second major function of the Fed is to supervise and regulate financial institutions.  This ensures they are run safely and consumers are treated fairly.</a:t>
            </a:r>
          </a:p>
        </p:txBody>
      </p:sp>
      <p:sp>
        <p:nvSpPr>
          <p:cNvPr id="873477" name="Rectangle 5"/>
          <p:cNvSpPr>
            <a:spLocks noChangeArrowheads="1"/>
          </p:cNvSpPr>
          <p:nvPr/>
        </p:nvSpPr>
        <p:spPr bwMode="auto">
          <a:xfrm>
            <a:off x="762000" y="2057400"/>
            <a:ext cx="3657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 Assess the quality of a bank</a:t>
            </a:r>
            <a:r>
              <a:rPr lang="ja-JP" altLang="en-US" sz="1800">
                <a:latin typeface="Arial"/>
              </a:rPr>
              <a:t>’</a:t>
            </a:r>
            <a:r>
              <a:rPr lang="en-US" sz="1800"/>
              <a:t>s capital, assets, management, earnings, liquidity, and risk.</a:t>
            </a:r>
          </a:p>
        </p:txBody>
      </p:sp>
      <p:sp>
        <p:nvSpPr>
          <p:cNvPr id="873478" name="Rectangle 6"/>
          <p:cNvSpPr>
            <a:spLocks noChangeArrowheads="1"/>
          </p:cNvSpPr>
          <p:nvPr/>
        </p:nvSpPr>
        <p:spPr bwMode="auto">
          <a:xfrm>
            <a:off x="381000" y="17526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1) The Bank Examination</a:t>
            </a:r>
          </a:p>
        </p:txBody>
      </p:sp>
      <p:sp>
        <p:nvSpPr>
          <p:cNvPr id="873479" name="Rectangle 7"/>
          <p:cNvSpPr>
            <a:spLocks noChangeArrowheads="1"/>
          </p:cNvSpPr>
          <p:nvPr/>
        </p:nvSpPr>
        <p:spPr bwMode="auto">
          <a:xfrm>
            <a:off x="4572000" y="5137150"/>
            <a:ext cx="441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In 1977 this law was passed to prevent banks from denying loans to people in low-income communities, a practice known as redlining.</a:t>
            </a:r>
          </a:p>
        </p:txBody>
      </p:sp>
      <p:sp>
        <p:nvSpPr>
          <p:cNvPr id="873480" name="Rectangle 8"/>
          <p:cNvSpPr>
            <a:spLocks noChangeArrowheads="1"/>
          </p:cNvSpPr>
          <p:nvPr/>
        </p:nvSpPr>
        <p:spPr bwMode="auto">
          <a:xfrm>
            <a:off x="762000" y="2941638"/>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B) Review the quality of the bank</a:t>
            </a:r>
            <a:r>
              <a:rPr lang="ja-JP" altLang="en-US" sz="1800">
                <a:latin typeface="Arial"/>
              </a:rPr>
              <a:t>’</a:t>
            </a:r>
            <a:r>
              <a:rPr lang="en-US" sz="1800"/>
              <a:t>s loans using the 5-C</a:t>
            </a:r>
            <a:r>
              <a:rPr lang="ja-JP" altLang="en-US" sz="1800">
                <a:latin typeface="Arial"/>
              </a:rPr>
              <a:t>’</a:t>
            </a:r>
            <a:r>
              <a:rPr lang="en-US" sz="1800"/>
              <a:t>s.</a:t>
            </a:r>
          </a:p>
        </p:txBody>
      </p:sp>
      <p:sp>
        <p:nvSpPr>
          <p:cNvPr id="873481" name="Rectangle 9"/>
          <p:cNvSpPr>
            <a:spLocks noChangeArrowheads="1"/>
          </p:cNvSpPr>
          <p:nvPr/>
        </p:nvSpPr>
        <p:spPr bwMode="auto">
          <a:xfrm>
            <a:off x="762000" y="38862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 </a:t>
            </a:r>
            <a:r>
              <a:rPr lang="en-US" sz="1800" i="1"/>
              <a:t>Truth in Lending Act</a:t>
            </a:r>
            <a:r>
              <a:rPr lang="en-US" sz="1800"/>
              <a:t>: borrower must be provided with loan details</a:t>
            </a:r>
          </a:p>
        </p:txBody>
      </p:sp>
      <p:sp>
        <p:nvSpPr>
          <p:cNvPr id="873482" name="Rectangle 10"/>
          <p:cNvSpPr>
            <a:spLocks noChangeArrowheads="1"/>
          </p:cNvSpPr>
          <p:nvPr/>
        </p:nvSpPr>
        <p:spPr bwMode="auto">
          <a:xfrm>
            <a:off x="381000" y="35814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2) The Fed Enforces the Law</a:t>
            </a:r>
          </a:p>
        </p:txBody>
      </p:sp>
      <p:sp>
        <p:nvSpPr>
          <p:cNvPr id="873483" name="Rectangle 11"/>
          <p:cNvSpPr>
            <a:spLocks noChangeArrowheads="1"/>
          </p:cNvSpPr>
          <p:nvPr/>
        </p:nvSpPr>
        <p:spPr bwMode="auto">
          <a:xfrm>
            <a:off x="762000" y="4494213"/>
            <a:ext cx="3657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B) </a:t>
            </a:r>
            <a:r>
              <a:rPr lang="en-US" sz="1800" i="1"/>
              <a:t>Community Reinvestment Act</a:t>
            </a:r>
            <a:r>
              <a:rPr lang="en-US" sz="1800"/>
              <a:t>: banks cannot exclude loans to people with low income.</a:t>
            </a:r>
          </a:p>
        </p:txBody>
      </p:sp>
      <p:pic>
        <p:nvPicPr>
          <p:cNvPr id="873484" name="Picture 12" descr="Redl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943100"/>
            <a:ext cx="2868613" cy="308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73483"/>
                                        </p:tgtEl>
                                        <p:attrNameLst>
                                          <p:attrName>style.visibility</p:attrName>
                                        </p:attrNameLst>
                                      </p:cBhvr>
                                      <p:to>
                                        <p:strVal val="visible"/>
                                      </p:to>
                                    </p:set>
                                    <p:animEffect transition="in" filter="wipe(left)">
                                      <p:cBhvr>
                                        <p:cTn id="7" dur="1000"/>
                                        <p:tgtEl>
                                          <p:spTgt spid="873483"/>
                                        </p:tgtEl>
                                      </p:cBhvr>
                                    </p:animEffect>
                                  </p:childTnLst>
                                </p:cTn>
                              </p:par>
                            </p:childTnLst>
                          </p:cTn>
                        </p:par>
                        <p:par>
                          <p:cTn id="8" fill="hold" nodeType="afterGroup">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873484"/>
                                        </p:tgtEl>
                                        <p:attrNameLst>
                                          <p:attrName>style.visibility</p:attrName>
                                        </p:attrNameLst>
                                      </p:cBhvr>
                                      <p:to>
                                        <p:strVal val="visible"/>
                                      </p:to>
                                    </p:set>
                                    <p:animEffect transition="in" filter="fade">
                                      <p:cBhvr>
                                        <p:cTn id="11" dur="2000"/>
                                        <p:tgtEl>
                                          <p:spTgt spid="873484"/>
                                        </p:tgtEl>
                                      </p:cBhvr>
                                    </p:animEffect>
                                  </p:childTnLst>
                                </p:cTn>
                              </p:par>
                            </p:childTnLst>
                          </p:cTn>
                        </p:par>
                        <p:par>
                          <p:cTn id="12" fill="hold" nodeType="afterGroup">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873479"/>
                                        </p:tgtEl>
                                        <p:attrNameLst>
                                          <p:attrName>style.visibility</p:attrName>
                                        </p:attrNameLst>
                                      </p:cBhvr>
                                      <p:to>
                                        <p:strVal val="visible"/>
                                      </p:to>
                                    </p:set>
                                    <p:animEffect transition="in" filter="wipe(left)">
                                      <p:cBhvr>
                                        <p:cTn id="15" dur="1000"/>
                                        <p:tgtEl>
                                          <p:spTgt spid="873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3479" grpId="0" autoUpdateAnimBg="0"/>
      <p:bldP spid="87348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946" name="Rectangle 3"/>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Supervision and Regulation</a:t>
            </a:r>
          </a:p>
        </p:txBody>
      </p:sp>
      <p:sp>
        <p:nvSpPr>
          <p:cNvPr id="82947"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second major function of the Fed is to supervise and regulate financial institutions.  This ensures they are run safely and consumers are treated fairly.</a:t>
            </a:r>
          </a:p>
        </p:txBody>
      </p:sp>
      <p:sp>
        <p:nvSpPr>
          <p:cNvPr id="875525" name="Rectangle 5"/>
          <p:cNvSpPr>
            <a:spLocks noChangeArrowheads="1"/>
          </p:cNvSpPr>
          <p:nvPr/>
        </p:nvSpPr>
        <p:spPr bwMode="auto">
          <a:xfrm>
            <a:off x="762000" y="2057400"/>
            <a:ext cx="3657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 Assess the quality of a bank</a:t>
            </a:r>
            <a:r>
              <a:rPr lang="ja-JP" altLang="en-US" sz="1800">
                <a:latin typeface="Arial"/>
              </a:rPr>
              <a:t>’</a:t>
            </a:r>
            <a:r>
              <a:rPr lang="en-US" sz="1800"/>
              <a:t>s capital, assets, management, earnings, liquidity, and risk.</a:t>
            </a:r>
          </a:p>
        </p:txBody>
      </p:sp>
      <p:sp>
        <p:nvSpPr>
          <p:cNvPr id="875526" name="Rectangle 6"/>
          <p:cNvSpPr>
            <a:spLocks noChangeArrowheads="1"/>
          </p:cNvSpPr>
          <p:nvPr/>
        </p:nvSpPr>
        <p:spPr bwMode="auto">
          <a:xfrm>
            <a:off x="381000" y="17526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1) The Bank Examination</a:t>
            </a:r>
          </a:p>
        </p:txBody>
      </p:sp>
      <p:sp>
        <p:nvSpPr>
          <p:cNvPr id="875527" name="Rectangle 7"/>
          <p:cNvSpPr>
            <a:spLocks noChangeArrowheads="1"/>
          </p:cNvSpPr>
          <p:nvPr/>
        </p:nvSpPr>
        <p:spPr bwMode="auto">
          <a:xfrm>
            <a:off x="4572000" y="5132388"/>
            <a:ext cx="44196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This law (2010) was written in response to the financial crisis of 2007-2009.  It ends bailouts and increases regulation for firms deemed too big to fail.</a:t>
            </a:r>
          </a:p>
        </p:txBody>
      </p:sp>
      <p:sp>
        <p:nvSpPr>
          <p:cNvPr id="875528" name="Rectangle 8"/>
          <p:cNvSpPr>
            <a:spLocks noChangeArrowheads="1"/>
          </p:cNvSpPr>
          <p:nvPr/>
        </p:nvSpPr>
        <p:spPr bwMode="auto">
          <a:xfrm>
            <a:off x="762000" y="2941638"/>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B) Review the quality of the bank</a:t>
            </a:r>
            <a:r>
              <a:rPr lang="ja-JP" altLang="en-US" sz="1800">
                <a:latin typeface="Arial"/>
              </a:rPr>
              <a:t>’</a:t>
            </a:r>
            <a:r>
              <a:rPr lang="en-US" sz="1800"/>
              <a:t>s loans using the 5-C</a:t>
            </a:r>
            <a:r>
              <a:rPr lang="ja-JP" altLang="en-US" sz="1800">
                <a:latin typeface="Arial"/>
              </a:rPr>
              <a:t>’</a:t>
            </a:r>
            <a:r>
              <a:rPr lang="en-US" sz="1800"/>
              <a:t>s.</a:t>
            </a:r>
          </a:p>
        </p:txBody>
      </p:sp>
      <p:sp>
        <p:nvSpPr>
          <p:cNvPr id="875529" name="Rectangle 9"/>
          <p:cNvSpPr>
            <a:spLocks noChangeArrowheads="1"/>
          </p:cNvSpPr>
          <p:nvPr/>
        </p:nvSpPr>
        <p:spPr bwMode="auto">
          <a:xfrm>
            <a:off x="762000" y="38862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 </a:t>
            </a:r>
            <a:r>
              <a:rPr lang="en-US" sz="1800" i="1"/>
              <a:t>Truth in Lending Act</a:t>
            </a:r>
            <a:r>
              <a:rPr lang="en-US" sz="1800"/>
              <a:t>: borrower must be provided with loan details</a:t>
            </a:r>
          </a:p>
        </p:txBody>
      </p:sp>
      <p:sp>
        <p:nvSpPr>
          <p:cNvPr id="875530" name="Rectangle 10"/>
          <p:cNvSpPr>
            <a:spLocks noChangeArrowheads="1"/>
          </p:cNvSpPr>
          <p:nvPr/>
        </p:nvSpPr>
        <p:spPr bwMode="auto">
          <a:xfrm>
            <a:off x="381000" y="35814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2) The Fed Enforces the Law</a:t>
            </a:r>
          </a:p>
        </p:txBody>
      </p:sp>
      <p:sp>
        <p:nvSpPr>
          <p:cNvPr id="875531" name="Rectangle 11"/>
          <p:cNvSpPr>
            <a:spLocks noChangeArrowheads="1"/>
          </p:cNvSpPr>
          <p:nvPr/>
        </p:nvSpPr>
        <p:spPr bwMode="auto">
          <a:xfrm>
            <a:off x="762000" y="4494213"/>
            <a:ext cx="3657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B) </a:t>
            </a:r>
            <a:r>
              <a:rPr lang="en-US" sz="1800" i="1"/>
              <a:t>Community Reinvestment Act</a:t>
            </a:r>
            <a:r>
              <a:rPr lang="en-US" sz="1800"/>
              <a:t>: banks cannot exclude loans to people with low income.</a:t>
            </a:r>
          </a:p>
        </p:txBody>
      </p:sp>
      <p:sp>
        <p:nvSpPr>
          <p:cNvPr id="875532" name="Rectangle 12"/>
          <p:cNvSpPr>
            <a:spLocks noChangeArrowheads="1"/>
          </p:cNvSpPr>
          <p:nvPr/>
        </p:nvSpPr>
        <p:spPr bwMode="auto">
          <a:xfrm>
            <a:off x="762000" y="53784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C) </a:t>
            </a:r>
            <a:r>
              <a:rPr lang="en-US" sz="1800" i="1"/>
              <a:t>Dodd-Frank Act</a:t>
            </a:r>
            <a:r>
              <a:rPr lang="en-US" sz="1800"/>
              <a:t>: supervision increases for large financial firms.</a:t>
            </a:r>
          </a:p>
        </p:txBody>
      </p:sp>
      <p:grpSp>
        <p:nvGrpSpPr>
          <p:cNvPr id="875536" name="Group 16"/>
          <p:cNvGrpSpPr>
            <a:grpSpLocks/>
          </p:cNvGrpSpPr>
          <p:nvPr/>
        </p:nvGrpSpPr>
        <p:grpSpPr bwMode="auto">
          <a:xfrm>
            <a:off x="4724400" y="2057400"/>
            <a:ext cx="4114800" cy="2819400"/>
            <a:chOff x="2976" y="1296"/>
            <a:chExt cx="2592" cy="1776"/>
          </a:xfrm>
        </p:grpSpPr>
        <p:sp>
          <p:nvSpPr>
            <p:cNvPr id="875535" name="Rectangle 15"/>
            <p:cNvSpPr>
              <a:spLocks noChangeArrowheads="1"/>
            </p:cNvSpPr>
            <p:nvPr/>
          </p:nvSpPr>
          <p:spPr bwMode="auto">
            <a:xfrm>
              <a:off x="2976" y="1296"/>
              <a:ext cx="2592" cy="1776"/>
            </a:xfrm>
            <a:prstGeom prst="rect">
              <a:avLst/>
            </a:prstGeom>
            <a:solidFill>
              <a:srgbClr val="FFFF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82962" name="Picture 14" descr="Dodd-Frank 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 y="1344"/>
              <a:ext cx="2496" cy="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6"/>
          <p:cNvGrpSpPr>
            <a:grpSpLocks/>
          </p:cNvGrpSpPr>
          <p:nvPr/>
        </p:nvGrpSpPr>
        <p:grpSpPr bwMode="auto">
          <a:xfrm>
            <a:off x="6172200" y="6096000"/>
            <a:ext cx="609600" cy="533400"/>
            <a:chOff x="2362200" y="6096000"/>
            <a:chExt cx="609600" cy="533400"/>
          </a:xfrm>
        </p:grpSpPr>
        <p:sp>
          <p:nvSpPr>
            <p:cNvPr id="82958" name="Rectangle 17"/>
            <p:cNvSpPr>
              <a:spLocks noChangeArrowheads="1"/>
            </p:cNvSpPr>
            <p:nvPr/>
          </p:nvSpPr>
          <p:spPr bwMode="auto">
            <a:xfrm>
              <a:off x="2362200" y="6096000"/>
              <a:ext cx="609600"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82959" name="Action Button: Movie 18">
              <a:hlinkClick r:id="" action="ppaction://noaction" highlightClick="1"/>
            </p:cNvPr>
            <p:cNvSpPr>
              <a:spLocks noChangeArrowheads="1"/>
            </p:cNvSpPr>
            <p:nvPr/>
          </p:nvSpPr>
          <p:spPr bwMode="auto">
            <a:xfrm>
              <a:off x="2438400" y="6172200"/>
              <a:ext cx="457200" cy="381000"/>
            </a:xfrm>
            <a:prstGeom prst="actionButtonMovie">
              <a:avLst/>
            </a:prstGeom>
            <a:solidFill>
              <a:schemeClr val="accent2">
                <a:alpha val="9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82960" name="Bevel 19">
              <a:hlinkClick r:id="rId4"/>
            </p:cNvPr>
            <p:cNvSpPr>
              <a:spLocks noChangeArrowheads="1"/>
            </p:cNvSpPr>
            <p:nvPr/>
          </p:nvSpPr>
          <p:spPr bwMode="auto">
            <a:xfrm>
              <a:off x="2362200" y="6096000"/>
              <a:ext cx="609600" cy="533400"/>
            </a:xfrm>
            <a:prstGeom prst="bevel">
              <a:avLst>
                <a:gd name="adj" fmla="val 12500"/>
              </a:avLst>
            </a:prstGeom>
            <a:solidFill>
              <a:schemeClr val="accent2">
                <a:alpha val="50980"/>
              </a:schemeClr>
            </a:solidFill>
            <a:ln w="9525">
              <a:solidFill>
                <a:schemeClr val="accent2"/>
              </a:solidFill>
              <a:miter lim="800000"/>
              <a:headEnd/>
              <a:tailEnd/>
            </a:ln>
          </p:spPr>
          <p:txBody>
            <a:bodyPr wrap="none" anchor="ctr"/>
            <a:lstStyle/>
            <a:p>
              <a:r>
                <a:rPr lang="en-US" sz="900">
                  <a:solidFill>
                    <a:srgbClr val="000000"/>
                  </a:solidFill>
                  <a:latin typeface="Comic Sans MS" charset="0"/>
                  <a:cs typeface="Comic Sans MS" charset="0"/>
                </a:rPr>
                <a:t>Video</a:t>
              </a:r>
            </a:p>
            <a:p>
              <a:endParaRPr lang="en-US" sz="900">
                <a:solidFill>
                  <a:srgbClr val="000000"/>
                </a:solidFill>
                <a:latin typeface="Comic Sans MS" charset="0"/>
                <a:cs typeface="Comic Sans MS" charset="0"/>
              </a:endParaRPr>
            </a:p>
            <a:p>
              <a:r>
                <a:rPr lang="en-US" sz="900">
                  <a:solidFill>
                    <a:srgbClr val="000000"/>
                  </a:solidFill>
                  <a:latin typeface="Comic Sans MS" charset="0"/>
                  <a:cs typeface="Comic Sans MS" charset="0"/>
                </a:rPr>
                <a:t>Recap</a:t>
              </a:r>
            </a:p>
          </p:txBody>
        </p:sp>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75532"/>
                                        </p:tgtEl>
                                        <p:attrNameLst>
                                          <p:attrName>style.visibility</p:attrName>
                                        </p:attrNameLst>
                                      </p:cBhvr>
                                      <p:to>
                                        <p:strVal val="visible"/>
                                      </p:to>
                                    </p:set>
                                    <p:animEffect transition="in" filter="wipe(left)">
                                      <p:cBhvr>
                                        <p:cTn id="7" dur="1000"/>
                                        <p:tgtEl>
                                          <p:spTgt spid="875532"/>
                                        </p:tgtEl>
                                      </p:cBhvr>
                                    </p:animEffect>
                                  </p:childTnLst>
                                </p:cTn>
                              </p:par>
                            </p:childTnLst>
                          </p:cTn>
                        </p:par>
                        <p:par>
                          <p:cTn id="8" fill="hold" nodeType="afterGroup">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875536"/>
                                        </p:tgtEl>
                                        <p:attrNameLst>
                                          <p:attrName>style.visibility</p:attrName>
                                        </p:attrNameLst>
                                      </p:cBhvr>
                                      <p:to>
                                        <p:strVal val="visible"/>
                                      </p:to>
                                    </p:set>
                                    <p:animEffect transition="in" filter="fade">
                                      <p:cBhvr>
                                        <p:cTn id="11" dur="2000"/>
                                        <p:tgtEl>
                                          <p:spTgt spid="875536"/>
                                        </p:tgtEl>
                                      </p:cBhvr>
                                    </p:animEffect>
                                  </p:childTnLst>
                                </p:cTn>
                              </p:par>
                            </p:childTnLst>
                          </p:cTn>
                        </p:par>
                        <p:par>
                          <p:cTn id="12" fill="hold" nodeType="afterGroup">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875527"/>
                                        </p:tgtEl>
                                        <p:attrNameLst>
                                          <p:attrName>style.visibility</p:attrName>
                                        </p:attrNameLst>
                                      </p:cBhvr>
                                      <p:to>
                                        <p:strVal val="visible"/>
                                      </p:to>
                                    </p:set>
                                    <p:animEffect transition="in" filter="wipe(left)">
                                      <p:cBhvr>
                                        <p:cTn id="15" dur="1000"/>
                                        <p:tgtEl>
                                          <p:spTgt spid="875527"/>
                                        </p:tgtEl>
                                      </p:cBhvr>
                                    </p:animEffect>
                                  </p:childTnLst>
                                </p:cTn>
                              </p:par>
                            </p:childTnLst>
                          </p:cTn>
                        </p:par>
                        <p:par>
                          <p:cTn id="16" fill="hold" nodeType="afterGroup">
                            <p:stCondLst>
                              <p:cond delay="5000"/>
                            </p:stCondLst>
                            <p:childTnLst>
                              <p:par>
                                <p:cTn id="17" presetID="10" presetClass="entr" presetSubtype="0" fill="hold"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5527" grpId="0" autoUpdateAnimBg="0"/>
      <p:bldP spid="8755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The Federal Reserve Note</a:t>
            </a:r>
          </a:p>
        </p:txBody>
      </p:sp>
      <p:sp>
        <p:nvSpPr>
          <p:cNvPr id="11266" name="Rectangle 3"/>
          <p:cNvSpPr>
            <a:spLocks noChangeArrowheads="1"/>
          </p:cNvSpPr>
          <p:nvPr/>
        </p:nvSpPr>
        <p:spPr bwMode="auto">
          <a:xfrm>
            <a:off x="152400" y="1066800"/>
            <a:ext cx="8839200" cy="104457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2000" b="1"/>
              <a:t>DIRECTIONS</a:t>
            </a:r>
            <a:endParaRPr lang="en-US" sz="2000"/>
          </a:p>
          <a:p>
            <a:pPr algn="just"/>
            <a:r>
              <a:rPr lang="en-US" sz="2000"/>
              <a:t>Use the Word Bank to correctly label this $1 bill.  If you have a $1 bill with you in class, take it out to see how it is similar and different to the one below.</a:t>
            </a:r>
            <a:endParaRPr lang="en-US" sz="1800"/>
          </a:p>
        </p:txBody>
      </p:sp>
      <p:pic>
        <p:nvPicPr>
          <p:cNvPr id="11267" name="Picture 4" descr="$1 Obver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188" y="2943225"/>
            <a:ext cx="5637212"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5"/>
          <p:cNvSpPr>
            <a:spLocks noChangeArrowheads="1"/>
          </p:cNvSpPr>
          <p:nvPr/>
        </p:nvSpPr>
        <p:spPr bwMode="auto">
          <a:xfrm>
            <a:off x="152400" y="2286000"/>
            <a:ext cx="2971800" cy="31242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2000" b="1"/>
              <a:t>WORD BANK</a:t>
            </a:r>
            <a:endParaRPr lang="en-US" sz="2000"/>
          </a:p>
          <a:p>
            <a:pPr algn="just"/>
            <a:r>
              <a:rPr lang="en-US" sz="1600"/>
              <a:t>Type of Note</a:t>
            </a:r>
          </a:p>
          <a:p>
            <a:pPr algn="just"/>
            <a:r>
              <a:rPr lang="en-US" sz="1600"/>
              <a:t>Treasury Department Seal</a:t>
            </a:r>
          </a:p>
          <a:p>
            <a:pPr algn="just"/>
            <a:r>
              <a:rPr lang="en-US" sz="1600"/>
              <a:t>Federal Reserve District Seal</a:t>
            </a:r>
          </a:p>
          <a:p>
            <a:pPr algn="just"/>
            <a:r>
              <a:rPr lang="en-US" sz="1600"/>
              <a:t>District Letter</a:t>
            </a:r>
          </a:p>
          <a:p>
            <a:pPr algn="just"/>
            <a:r>
              <a:rPr lang="en-US" sz="1600"/>
              <a:t>District Number</a:t>
            </a:r>
          </a:p>
          <a:p>
            <a:pPr algn="just"/>
            <a:r>
              <a:rPr lang="en-US" sz="1600"/>
              <a:t>Treasurer of the United States</a:t>
            </a:r>
          </a:p>
          <a:p>
            <a:pPr algn="just"/>
            <a:r>
              <a:rPr lang="en-US" sz="1600"/>
              <a:t>Secretary of the Treasury</a:t>
            </a:r>
          </a:p>
          <a:p>
            <a:pPr algn="just"/>
            <a:r>
              <a:rPr lang="en-US" sz="1600"/>
              <a:t>Serial Number</a:t>
            </a:r>
          </a:p>
          <a:p>
            <a:pPr algn="just"/>
            <a:r>
              <a:rPr lang="en-US" sz="1600"/>
              <a:t>Plate Serial Number</a:t>
            </a:r>
          </a:p>
          <a:p>
            <a:pPr algn="just"/>
            <a:r>
              <a:rPr lang="en-US" sz="1600"/>
              <a:t>Note Position Number</a:t>
            </a:r>
          </a:p>
          <a:p>
            <a:pPr algn="just"/>
            <a:r>
              <a:rPr lang="en-US" sz="1600"/>
              <a:t>Location of Printing</a:t>
            </a:r>
          </a:p>
        </p:txBody>
      </p:sp>
      <p:sp>
        <p:nvSpPr>
          <p:cNvPr id="801798" name="Freeform 6"/>
          <p:cNvSpPr>
            <a:spLocks/>
          </p:cNvSpPr>
          <p:nvPr/>
        </p:nvSpPr>
        <p:spPr bwMode="auto">
          <a:xfrm>
            <a:off x="3276600" y="2209800"/>
            <a:ext cx="1219200" cy="1743075"/>
          </a:xfrm>
          <a:custGeom>
            <a:avLst/>
            <a:gdLst>
              <a:gd name="T0" fmla="*/ 0 w 768"/>
              <a:gd name="T1" fmla="*/ 0 h 1098"/>
              <a:gd name="T2" fmla="*/ 768 w 768"/>
              <a:gd name="T3" fmla="*/ 0 h 1098"/>
              <a:gd name="T4" fmla="*/ 768 w 768"/>
              <a:gd name="T5" fmla="*/ 336 h 1098"/>
              <a:gd name="T6" fmla="*/ 432 w 768"/>
              <a:gd name="T7" fmla="*/ 336 h 1098"/>
              <a:gd name="T8" fmla="*/ 443 w 768"/>
              <a:gd name="T9" fmla="*/ 1098 h 1098"/>
              <a:gd name="T10" fmla="*/ 384 w 768"/>
              <a:gd name="T11" fmla="*/ 336 h 1098"/>
              <a:gd name="T12" fmla="*/ 0 w 768"/>
              <a:gd name="T13" fmla="*/ 336 h 1098"/>
              <a:gd name="T14" fmla="*/ 0 w 768"/>
              <a:gd name="T15" fmla="*/ 0 h 10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 h="1098">
                <a:moveTo>
                  <a:pt x="0" y="0"/>
                </a:moveTo>
                <a:lnTo>
                  <a:pt x="768" y="0"/>
                </a:lnTo>
                <a:lnTo>
                  <a:pt x="768" y="336"/>
                </a:lnTo>
                <a:lnTo>
                  <a:pt x="432" y="336"/>
                </a:lnTo>
                <a:lnTo>
                  <a:pt x="443" y="1098"/>
                </a:lnTo>
                <a:lnTo>
                  <a:pt x="384" y="336"/>
                </a:lnTo>
                <a:lnTo>
                  <a:pt x="0" y="336"/>
                </a:lnTo>
                <a:lnTo>
                  <a:pt x="0" y="0"/>
                </a:lnTo>
                <a:close/>
              </a:path>
            </a:pathLst>
          </a:custGeom>
          <a:solidFill>
            <a:srgbClr val="FFFFFF"/>
          </a:solidFill>
          <a:ln w="12700" cap="flat" cmpd="sng">
            <a:solidFill>
              <a:schemeClr val="tx1"/>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1799" name="Rectangle 7"/>
          <p:cNvSpPr>
            <a:spLocks noChangeArrowheads="1"/>
          </p:cNvSpPr>
          <p:nvPr/>
        </p:nvSpPr>
        <p:spPr bwMode="auto">
          <a:xfrm>
            <a:off x="3200400" y="2209800"/>
            <a:ext cx="13716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Note Position Number</a:t>
            </a:r>
          </a:p>
        </p:txBody>
      </p:sp>
      <p:sp>
        <p:nvSpPr>
          <p:cNvPr id="801800" name="Freeform 8"/>
          <p:cNvSpPr>
            <a:spLocks/>
          </p:cNvSpPr>
          <p:nvPr/>
        </p:nvSpPr>
        <p:spPr bwMode="auto">
          <a:xfrm>
            <a:off x="4495800" y="2200275"/>
            <a:ext cx="2516188" cy="1685925"/>
          </a:xfrm>
          <a:custGeom>
            <a:avLst/>
            <a:gdLst>
              <a:gd name="T0" fmla="*/ 48 w 1585"/>
              <a:gd name="T1" fmla="*/ 6 h 1062"/>
              <a:gd name="T2" fmla="*/ 48 w 1585"/>
              <a:gd name="T3" fmla="*/ 198 h 1062"/>
              <a:gd name="T4" fmla="*/ 96 w 1585"/>
              <a:gd name="T5" fmla="*/ 198 h 1062"/>
              <a:gd name="T6" fmla="*/ 0 w 1585"/>
              <a:gd name="T7" fmla="*/ 1062 h 1062"/>
              <a:gd name="T8" fmla="*/ 144 w 1585"/>
              <a:gd name="T9" fmla="*/ 198 h 1062"/>
              <a:gd name="T10" fmla="*/ 1584 w 1585"/>
              <a:gd name="T11" fmla="*/ 198 h 1062"/>
              <a:gd name="T12" fmla="*/ 1585 w 1585"/>
              <a:gd name="T13" fmla="*/ 0 h 1062"/>
              <a:gd name="T14" fmla="*/ 48 w 1585"/>
              <a:gd name="T15" fmla="*/ 6 h 10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5" h="1062">
                <a:moveTo>
                  <a:pt x="48" y="6"/>
                </a:moveTo>
                <a:lnTo>
                  <a:pt x="48" y="198"/>
                </a:lnTo>
                <a:lnTo>
                  <a:pt x="96" y="198"/>
                </a:lnTo>
                <a:lnTo>
                  <a:pt x="0" y="1062"/>
                </a:lnTo>
                <a:lnTo>
                  <a:pt x="144" y="198"/>
                </a:lnTo>
                <a:lnTo>
                  <a:pt x="1584" y="198"/>
                </a:lnTo>
                <a:cubicBezTo>
                  <a:pt x="1584" y="132"/>
                  <a:pt x="1584" y="66"/>
                  <a:pt x="1585" y="0"/>
                </a:cubicBezTo>
                <a:lnTo>
                  <a:pt x="48" y="6"/>
                </a:lnTo>
                <a:close/>
              </a:path>
            </a:pathLst>
          </a:custGeom>
          <a:solidFill>
            <a:srgbClr val="FFFFFF"/>
          </a:solidFill>
          <a:ln w="12700" cap="flat" cmpd="sng">
            <a:solidFill>
              <a:schemeClr val="tx1"/>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1801" name="Rectangle 9"/>
          <p:cNvSpPr>
            <a:spLocks noChangeArrowheads="1"/>
          </p:cNvSpPr>
          <p:nvPr/>
        </p:nvSpPr>
        <p:spPr bwMode="auto">
          <a:xfrm>
            <a:off x="4495800" y="2209800"/>
            <a:ext cx="2590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Federal Reserve District Seal</a:t>
            </a:r>
          </a:p>
        </p:txBody>
      </p:sp>
      <p:sp>
        <p:nvSpPr>
          <p:cNvPr id="801802" name="Freeform 10"/>
          <p:cNvSpPr>
            <a:spLocks/>
          </p:cNvSpPr>
          <p:nvPr/>
        </p:nvSpPr>
        <p:spPr bwMode="auto">
          <a:xfrm>
            <a:off x="4740275" y="2590800"/>
            <a:ext cx="1203325" cy="1452563"/>
          </a:xfrm>
          <a:custGeom>
            <a:avLst/>
            <a:gdLst>
              <a:gd name="T0" fmla="*/ 38 w 758"/>
              <a:gd name="T1" fmla="*/ 0 h 915"/>
              <a:gd name="T2" fmla="*/ 38 w 758"/>
              <a:gd name="T3" fmla="*/ 192 h 915"/>
              <a:gd name="T4" fmla="*/ 86 w 758"/>
              <a:gd name="T5" fmla="*/ 192 h 915"/>
              <a:gd name="T6" fmla="*/ 0 w 758"/>
              <a:gd name="T7" fmla="*/ 915 h 915"/>
              <a:gd name="T8" fmla="*/ 134 w 758"/>
              <a:gd name="T9" fmla="*/ 192 h 915"/>
              <a:gd name="T10" fmla="*/ 758 w 758"/>
              <a:gd name="T11" fmla="*/ 192 h 915"/>
              <a:gd name="T12" fmla="*/ 758 w 758"/>
              <a:gd name="T13" fmla="*/ 0 h 915"/>
              <a:gd name="T14" fmla="*/ 38 w 758"/>
              <a:gd name="T15" fmla="*/ 0 h 9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8" h="915">
                <a:moveTo>
                  <a:pt x="38" y="0"/>
                </a:moveTo>
                <a:lnTo>
                  <a:pt x="38" y="192"/>
                </a:lnTo>
                <a:lnTo>
                  <a:pt x="86" y="192"/>
                </a:lnTo>
                <a:lnTo>
                  <a:pt x="0" y="915"/>
                </a:lnTo>
                <a:lnTo>
                  <a:pt x="134" y="192"/>
                </a:lnTo>
                <a:lnTo>
                  <a:pt x="758" y="192"/>
                </a:lnTo>
                <a:lnTo>
                  <a:pt x="758" y="0"/>
                </a:lnTo>
                <a:lnTo>
                  <a:pt x="38" y="0"/>
                </a:lnTo>
                <a:close/>
              </a:path>
            </a:pathLst>
          </a:custGeom>
          <a:solidFill>
            <a:srgbClr val="FFFFFF"/>
          </a:solidFill>
          <a:ln w="12700" cap="flat" cmpd="sng">
            <a:solidFill>
              <a:schemeClr val="tx1"/>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1803" name="Rectangle 11"/>
          <p:cNvSpPr>
            <a:spLocks noChangeArrowheads="1"/>
          </p:cNvSpPr>
          <p:nvPr/>
        </p:nvSpPr>
        <p:spPr bwMode="auto">
          <a:xfrm>
            <a:off x="4724400" y="2590800"/>
            <a:ext cx="1295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District Letter</a:t>
            </a:r>
          </a:p>
        </p:txBody>
      </p:sp>
      <p:sp>
        <p:nvSpPr>
          <p:cNvPr id="801804" name="Freeform 12"/>
          <p:cNvSpPr>
            <a:spLocks/>
          </p:cNvSpPr>
          <p:nvPr/>
        </p:nvSpPr>
        <p:spPr bwMode="auto">
          <a:xfrm>
            <a:off x="6019800" y="2590800"/>
            <a:ext cx="1066800" cy="457200"/>
          </a:xfrm>
          <a:custGeom>
            <a:avLst/>
            <a:gdLst>
              <a:gd name="T0" fmla="*/ 0 w 672"/>
              <a:gd name="T1" fmla="*/ 0 h 288"/>
              <a:gd name="T2" fmla="*/ 0 w 672"/>
              <a:gd name="T3" fmla="*/ 192 h 288"/>
              <a:gd name="T4" fmla="*/ 264 w 672"/>
              <a:gd name="T5" fmla="*/ 193 h 288"/>
              <a:gd name="T6" fmla="*/ 288 w 672"/>
              <a:gd name="T7" fmla="*/ 288 h 288"/>
              <a:gd name="T8" fmla="*/ 321 w 672"/>
              <a:gd name="T9" fmla="*/ 193 h 288"/>
              <a:gd name="T10" fmla="*/ 672 w 672"/>
              <a:gd name="T11" fmla="*/ 192 h 288"/>
              <a:gd name="T12" fmla="*/ 672 w 672"/>
              <a:gd name="T13" fmla="*/ 0 h 288"/>
              <a:gd name="T14" fmla="*/ 0 w 672"/>
              <a:gd name="T15" fmla="*/ 0 h 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288">
                <a:moveTo>
                  <a:pt x="0" y="0"/>
                </a:moveTo>
                <a:lnTo>
                  <a:pt x="0" y="192"/>
                </a:lnTo>
                <a:lnTo>
                  <a:pt x="264" y="193"/>
                </a:lnTo>
                <a:lnTo>
                  <a:pt x="288" y="288"/>
                </a:lnTo>
                <a:lnTo>
                  <a:pt x="321" y="193"/>
                </a:lnTo>
                <a:lnTo>
                  <a:pt x="672" y="192"/>
                </a:lnTo>
                <a:lnTo>
                  <a:pt x="672" y="0"/>
                </a:lnTo>
                <a:lnTo>
                  <a:pt x="0" y="0"/>
                </a:lnTo>
                <a:close/>
              </a:path>
            </a:pathLst>
          </a:custGeom>
          <a:solidFill>
            <a:srgbClr val="FFFFFF"/>
          </a:solidFill>
          <a:ln w="12700" cap="flat" cmpd="sng">
            <a:solidFill>
              <a:schemeClr val="tx1"/>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1805" name="Rectangle 13"/>
          <p:cNvSpPr>
            <a:spLocks noChangeArrowheads="1"/>
          </p:cNvSpPr>
          <p:nvPr/>
        </p:nvSpPr>
        <p:spPr bwMode="auto">
          <a:xfrm>
            <a:off x="5943600" y="2590800"/>
            <a:ext cx="12192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Type of Note</a:t>
            </a:r>
          </a:p>
        </p:txBody>
      </p:sp>
      <p:sp>
        <p:nvSpPr>
          <p:cNvPr id="801806" name="Freeform 14"/>
          <p:cNvSpPr>
            <a:spLocks/>
          </p:cNvSpPr>
          <p:nvPr/>
        </p:nvSpPr>
        <p:spPr bwMode="auto">
          <a:xfrm>
            <a:off x="7162800" y="2209800"/>
            <a:ext cx="762000" cy="1395413"/>
          </a:xfrm>
          <a:custGeom>
            <a:avLst/>
            <a:gdLst>
              <a:gd name="T0" fmla="*/ 0 w 480"/>
              <a:gd name="T1" fmla="*/ 0 h 879"/>
              <a:gd name="T2" fmla="*/ 0 w 480"/>
              <a:gd name="T3" fmla="*/ 336 h 879"/>
              <a:gd name="T4" fmla="*/ 144 w 480"/>
              <a:gd name="T5" fmla="*/ 336 h 879"/>
              <a:gd name="T6" fmla="*/ 181 w 480"/>
              <a:gd name="T7" fmla="*/ 879 h 879"/>
              <a:gd name="T8" fmla="*/ 192 w 480"/>
              <a:gd name="T9" fmla="*/ 336 h 879"/>
              <a:gd name="T10" fmla="*/ 480 w 480"/>
              <a:gd name="T11" fmla="*/ 336 h 879"/>
              <a:gd name="T12" fmla="*/ 480 w 480"/>
              <a:gd name="T13" fmla="*/ 0 h 879"/>
              <a:gd name="T14" fmla="*/ 0 w 480"/>
              <a:gd name="T15" fmla="*/ 0 h 8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879">
                <a:moveTo>
                  <a:pt x="0" y="0"/>
                </a:moveTo>
                <a:lnTo>
                  <a:pt x="0" y="336"/>
                </a:lnTo>
                <a:lnTo>
                  <a:pt x="144" y="336"/>
                </a:lnTo>
                <a:lnTo>
                  <a:pt x="181" y="879"/>
                </a:lnTo>
                <a:lnTo>
                  <a:pt x="192" y="336"/>
                </a:lnTo>
                <a:lnTo>
                  <a:pt x="480" y="336"/>
                </a:lnTo>
                <a:lnTo>
                  <a:pt x="480" y="0"/>
                </a:lnTo>
                <a:lnTo>
                  <a:pt x="0" y="0"/>
                </a:lnTo>
                <a:close/>
              </a:path>
            </a:pathLst>
          </a:custGeom>
          <a:solidFill>
            <a:srgbClr val="FFFFFF"/>
          </a:solidFill>
          <a:ln w="12700" cap="flat" cmpd="sng">
            <a:solidFill>
              <a:schemeClr val="tx1"/>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1807" name="Rectangle 15"/>
          <p:cNvSpPr>
            <a:spLocks noChangeArrowheads="1"/>
          </p:cNvSpPr>
          <p:nvPr/>
        </p:nvSpPr>
        <p:spPr bwMode="auto">
          <a:xfrm>
            <a:off x="7086600" y="2209800"/>
            <a:ext cx="9144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Serial Number</a:t>
            </a:r>
          </a:p>
        </p:txBody>
      </p:sp>
      <p:sp>
        <p:nvSpPr>
          <p:cNvPr id="801808" name="Freeform 16"/>
          <p:cNvSpPr>
            <a:spLocks/>
          </p:cNvSpPr>
          <p:nvPr/>
        </p:nvSpPr>
        <p:spPr bwMode="auto">
          <a:xfrm>
            <a:off x="7566025" y="2209800"/>
            <a:ext cx="1425575" cy="1797050"/>
          </a:xfrm>
          <a:custGeom>
            <a:avLst/>
            <a:gdLst>
              <a:gd name="T0" fmla="*/ 274 w 898"/>
              <a:gd name="T1" fmla="*/ 0 h 1132"/>
              <a:gd name="T2" fmla="*/ 274 w 898"/>
              <a:gd name="T3" fmla="*/ 432 h 1132"/>
              <a:gd name="T4" fmla="*/ 418 w 898"/>
              <a:gd name="T5" fmla="*/ 432 h 1132"/>
              <a:gd name="T6" fmla="*/ 0 w 898"/>
              <a:gd name="T7" fmla="*/ 1132 h 1132"/>
              <a:gd name="T8" fmla="*/ 466 w 898"/>
              <a:gd name="T9" fmla="*/ 432 h 1132"/>
              <a:gd name="T10" fmla="*/ 898 w 898"/>
              <a:gd name="T11" fmla="*/ 432 h 1132"/>
              <a:gd name="T12" fmla="*/ 898 w 898"/>
              <a:gd name="T13" fmla="*/ 0 h 1132"/>
              <a:gd name="T14" fmla="*/ 274 w 898"/>
              <a:gd name="T15" fmla="*/ 0 h 1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8" h="1132">
                <a:moveTo>
                  <a:pt x="274" y="0"/>
                </a:moveTo>
                <a:lnTo>
                  <a:pt x="274" y="432"/>
                </a:lnTo>
                <a:lnTo>
                  <a:pt x="418" y="432"/>
                </a:lnTo>
                <a:lnTo>
                  <a:pt x="0" y="1132"/>
                </a:lnTo>
                <a:lnTo>
                  <a:pt x="466" y="432"/>
                </a:lnTo>
                <a:lnTo>
                  <a:pt x="898" y="432"/>
                </a:lnTo>
                <a:lnTo>
                  <a:pt x="898" y="0"/>
                </a:lnTo>
                <a:lnTo>
                  <a:pt x="274" y="0"/>
                </a:lnTo>
                <a:close/>
              </a:path>
            </a:pathLst>
          </a:custGeom>
          <a:solidFill>
            <a:srgbClr val="FFFFFF"/>
          </a:solidFill>
          <a:ln w="12700" cap="flat" cmpd="sng">
            <a:solidFill>
              <a:schemeClr val="tx1"/>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1809" name="Rectangle 17"/>
          <p:cNvSpPr>
            <a:spLocks noChangeArrowheads="1"/>
          </p:cNvSpPr>
          <p:nvPr/>
        </p:nvSpPr>
        <p:spPr bwMode="auto">
          <a:xfrm>
            <a:off x="7924800" y="2187575"/>
            <a:ext cx="114300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Treasury Department Seal</a:t>
            </a:r>
          </a:p>
        </p:txBody>
      </p:sp>
      <p:sp>
        <p:nvSpPr>
          <p:cNvPr id="801810" name="Freeform 18"/>
          <p:cNvSpPr>
            <a:spLocks/>
          </p:cNvSpPr>
          <p:nvPr/>
        </p:nvSpPr>
        <p:spPr bwMode="auto">
          <a:xfrm>
            <a:off x="4191000" y="5029200"/>
            <a:ext cx="1371600" cy="990600"/>
          </a:xfrm>
          <a:custGeom>
            <a:avLst/>
            <a:gdLst>
              <a:gd name="T0" fmla="*/ 0 w 864"/>
              <a:gd name="T1" fmla="*/ 288 h 624"/>
              <a:gd name="T2" fmla="*/ 0 w 864"/>
              <a:gd name="T3" fmla="*/ 624 h 624"/>
              <a:gd name="T4" fmla="*/ 864 w 864"/>
              <a:gd name="T5" fmla="*/ 624 h 624"/>
              <a:gd name="T6" fmla="*/ 864 w 864"/>
              <a:gd name="T7" fmla="*/ 288 h 624"/>
              <a:gd name="T8" fmla="*/ 336 w 864"/>
              <a:gd name="T9" fmla="*/ 288 h 624"/>
              <a:gd name="T10" fmla="*/ 288 w 864"/>
              <a:gd name="T11" fmla="*/ 0 h 624"/>
              <a:gd name="T12" fmla="*/ 288 w 864"/>
              <a:gd name="T13" fmla="*/ 288 h 624"/>
              <a:gd name="T14" fmla="*/ 0 w 864"/>
              <a:gd name="T15" fmla="*/ 288 h 6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4" h="624">
                <a:moveTo>
                  <a:pt x="0" y="288"/>
                </a:moveTo>
                <a:lnTo>
                  <a:pt x="0" y="624"/>
                </a:lnTo>
                <a:lnTo>
                  <a:pt x="864" y="624"/>
                </a:lnTo>
                <a:lnTo>
                  <a:pt x="864" y="288"/>
                </a:lnTo>
                <a:lnTo>
                  <a:pt x="336" y="288"/>
                </a:lnTo>
                <a:lnTo>
                  <a:pt x="288" y="0"/>
                </a:lnTo>
                <a:lnTo>
                  <a:pt x="288" y="288"/>
                </a:lnTo>
                <a:lnTo>
                  <a:pt x="0" y="288"/>
                </a:lnTo>
                <a:close/>
              </a:path>
            </a:pathLst>
          </a:custGeom>
          <a:solidFill>
            <a:srgbClr val="FFFFFF"/>
          </a:solidFill>
          <a:ln w="12700" cap="flat" cmpd="sng">
            <a:solidFill>
              <a:schemeClr val="tx1"/>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1811" name="Freeform 19"/>
          <p:cNvSpPr>
            <a:spLocks/>
          </p:cNvSpPr>
          <p:nvPr/>
        </p:nvSpPr>
        <p:spPr bwMode="auto">
          <a:xfrm>
            <a:off x="3276600" y="4876800"/>
            <a:ext cx="838200" cy="1143000"/>
          </a:xfrm>
          <a:custGeom>
            <a:avLst/>
            <a:gdLst>
              <a:gd name="T0" fmla="*/ 528 w 528"/>
              <a:gd name="T1" fmla="*/ 384 h 720"/>
              <a:gd name="T2" fmla="*/ 528 w 528"/>
              <a:gd name="T3" fmla="*/ 720 h 720"/>
              <a:gd name="T4" fmla="*/ 0 w 528"/>
              <a:gd name="T5" fmla="*/ 720 h 720"/>
              <a:gd name="T6" fmla="*/ 0 w 528"/>
              <a:gd name="T7" fmla="*/ 384 h 720"/>
              <a:gd name="T8" fmla="*/ 384 w 528"/>
              <a:gd name="T9" fmla="*/ 384 h 720"/>
              <a:gd name="T10" fmla="*/ 480 w 528"/>
              <a:gd name="T11" fmla="*/ 0 h 720"/>
              <a:gd name="T12" fmla="*/ 432 w 528"/>
              <a:gd name="T13" fmla="*/ 384 h 720"/>
              <a:gd name="T14" fmla="*/ 528 w 528"/>
              <a:gd name="T15" fmla="*/ 384 h 7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8" h="720">
                <a:moveTo>
                  <a:pt x="528" y="384"/>
                </a:moveTo>
                <a:lnTo>
                  <a:pt x="528" y="720"/>
                </a:lnTo>
                <a:lnTo>
                  <a:pt x="0" y="720"/>
                </a:lnTo>
                <a:lnTo>
                  <a:pt x="0" y="384"/>
                </a:lnTo>
                <a:lnTo>
                  <a:pt x="384" y="384"/>
                </a:lnTo>
                <a:lnTo>
                  <a:pt x="480" y="0"/>
                </a:lnTo>
                <a:lnTo>
                  <a:pt x="432" y="384"/>
                </a:lnTo>
                <a:lnTo>
                  <a:pt x="528" y="384"/>
                </a:lnTo>
                <a:close/>
              </a:path>
            </a:pathLst>
          </a:custGeom>
          <a:solidFill>
            <a:srgbClr val="FFFFFF"/>
          </a:solidFill>
          <a:ln w="12700" cap="flat" cmpd="sng">
            <a:solidFill>
              <a:schemeClr val="tx1"/>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1812" name="Freeform 20"/>
          <p:cNvSpPr>
            <a:spLocks/>
          </p:cNvSpPr>
          <p:nvPr/>
        </p:nvSpPr>
        <p:spPr bwMode="auto">
          <a:xfrm>
            <a:off x="5638800" y="5029200"/>
            <a:ext cx="1905000" cy="990600"/>
          </a:xfrm>
          <a:custGeom>
            <a:avLst/>
            <a:gdLst>
              <a:gd name="T0" fmla="*/ 0 w 1056"/>
              <a:gd name="T1" fmla="*/ 288 h 624"/>
              <a:gd name="T2" fmla="*/ 0 w 1056"/>
              <a:gd name="T3" fmla="*/ 624 h 624"/>
              <a:gd name="T4" fmla="*/ 672 w 1056"/>
              <a:gd name="T5" fmla="*/ 624 h 624"/>
              <a:gd name="T6" fmla="*/ 672 w 1056"/>
              <a:gd name="T7" fmla="*/ 288 h 624"/>
              <a:gd name="T8" fmla="*/ 624 w 1056"/>
              <a:gd name="T9" fmla="*/ 288 h 624"/>
              <a:gd name="T10" fmla="*/ 1056 w 1056"/>
              <a:gd name="T11" fmla="*/ 0 h 624"/>
              <a:gd name="T12" fmla="*/ 528 w 1056"/>
              <a:gd name="T13" fmla="*/ 288 h 624"/>
              <a:gd name="T14" fmla="*/ 0 w 1056"/>
              <a:gd name="T15" fmla="*/ 288 h 6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6" h="624">
                <a:moveTo>
                  <a:pt x="0" y="288"/>
                </a:moveTo>
                <a:lnTo>
                  <a:pt x="0" y="624"/>
                </a:lnTo>
                <a:lnTo>
                  <a:pt x="672" y="624"/>
                </a:lnTo>
                <a:lnTo>
                  <a:pt x="672" y="288"/>
                </a:lnTo>
                <a:lnTo>
                  <a:pt x="624" y="288"/>
                </a:lnTo>
                <a:lnTo>
                  <a:pt x="1056" y="0"/>
                </a:lnTo>
                <a:lnTo>
                  <a:pt x="528" y="288"/>
                </a:lnTo>
                <a:lnTo>
                  <a:pt x="0" y="288"/>
                </a:lnTo>
                <a:close/>
              </a:path>
            </a:pathLst>
          </a:custGeom>
          <a:solidFill>
            <a:srgbClr val="FFFFFF"/>
          </a:solidFill>
          <a:ln w="12700" cap="flat" cmpd="sng">
            <a:solidFill>
              <a:schemeClr val="tx1"/>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1813" name="Freeform 21"/>
          <p:cNvSpPr>
            <a:spLocks/>
          </p:cNvSpPr>
          <p:nvPr/>
        </p:nvSpPr>
        <p:spPr bwMode="auto">
          <a:xfrm>
            <a:off x="8001000" y="4579938"/>
            <a:ext cx="990600" cy="1439862"/>
          </a:xfrm>
          <a:custGeom>
            <a:avLst/>
            <a:gdLst>
              <a:gd name="T0" fmla="*/ 0 w 624"/>
              <a:gd name="T1" fmla="*/ 571 h 907"/>
              <a:gd name="T2" fmla="*/ 0 w 624"/>
              <a:gd name="T3" fmla="*/ 907 h 907"/>
              <a:gd name="T4" fmla="*/ 624 w 624"/>
              <a:gd name="T5" fmla="*/ 907 h 907"/>
              <a:gd name="T6" fmla="*/ 624 w 624"/>
              <a:gd name="T7" fmla="*/ 571 h 907"/>
              <a:gd name="T8" fmla="*/ 192 w 624"/>
              <a:gd name="T9" fmla="*/ 571 h 907"/>
              <a:gd name="T10" fmla="*/ 143 w 624"/>
              <a:gd name="T11" fmla="*/ 0 h 907"/>
              <a:gd name="T12" fmla="*/ 144 w 624"/>
              <a:gd name="T13" fmla="*/ 571 h 907"/>
              <a:gd name="T14" fmla="*/ 0 w 624"/>
              <a:gd name="T15" fmla="*/ 571 h 9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4" h="907">
                <a:moveTo>
                  <a:pt x="0" y="571"/>
                </a:moveTo>
                <a:lnTo>
                  <a:pt x="0" y="907"/>
                </a:lnTo>
                <a:lnTo>
                  <a:pt x="624" y="907"/>
                </a:lnTo>
                <a:lnTo>
                  <a:pt x="624" y="571"/>
                </a:lnTo>
                <a:lnTo>
                  <a:pt x="192" y="571"/>
                </a:lnTo>
                <a:lnTo>
                  <a:pt x="143" y="0"/>
                </a:lnTo>
                <a:lnTo>
                  <a:pt x="144" y="571"/>
                </a:lnTo>
                <a:lnTo>
                  <a:pt x="0" y="571"/>
                </a:lnTo>
                <a:close/>
              </a:path>
            </a:pathLst>
          </a:custGeom>
          <a:solidFill>
            <a:srgbClr val="FFFFFF"/>
          </a:solidFill>
          <a:ln w="12700" cap="flat" cmpd="sng">
            <a:solidFill>
              <a:schemeClr val="tx1"/>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1814" name="Rectangle 22"/>
          <p:cNvSpPr>
            <a:spLocks noChangeArrowheads="1"/>
          </p:cNvSpPr>
          <p:nvPr/>
        </p:nvSpPr>
        <p:spPr bwMode="auto">
          <a:xfrm>
            <a:off x="4114800" y="5486400"/>
            <a:ext cx="15240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Treasurer of the United States</a:t>
            </a:r>
          </a:p>
        </p:txBody>
      </p:sp>
      <p:sp>
        <p:nvSpPr>
          <p:cNvPr id="801815" name="Rectangle 23"/>
          <p:cNvSpPr>
            <a:spLocks noChangeArrowheads="1"/>
          </p:cNvSpPr>
          <p:nvPr/>
        </p:nvSpPr>
        <p:spPr bwMode="auto">
          <a:xfrm>
            <a:off x="5638800" y="5486400"/>
            <a:ext cx="12192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Secretary of the Treasury</a:t>
            </a:r>
          </a:p>
        </p:txBody>
      </p:sp>
      <p:sp>
        <p:nvSpPr>
          <p:cNvPr id="801816" name="Rectangle 24"/>
          <p:cNvSpPr>
            <a:spLocks noChangeArrowheads="1"/>
          </p:cNvSpPr>
          <p:nvPr/>
        </p:nvSpPr>
        <p:spPr bwMode="auto">
          <a:xfrm>
            <a:off x="3276600" y="5486400"/>
            <a:ext cx="8382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District Number</a:t>
            </a:r>
          </a:p>
        </p:txBody>
      </p:sp>
      <p:sp>
        <p:nvSpPr>
          <p:cNvPr id="801817" name="Rectangle 25"/>
          <p:cNvSpPr>
            <a:spLocks noChangeArrowheads="1"/>
          </p:cNvSpPr>
          <p:nvPr/>
        </p:nvSpPr>
        <p:spPr bwMode="auto">
          <a:xfrm>
            <a:off x="7924800" y="5486400"/>
            <a:ext cx="11430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Plate Serial Number</a:t>
            </a:r>
          </a:p>
        </p:txBody>
      </p:sp>
      <p:sp>
        <p:nvSpPr>
          <p:cNvPr id="801818" name="Freeform 26"/>
          <p:cNvSpPr>
            <a:spLocks/>
          </p:cNvSpPr>
          <p:nvPr/>
        </p:nvSpPr>
        <p:spPr bwMode="auto">
          <a:xfrm>
            <a:off x="6934200" y="4572000"/>
            <a:ext cx="1143000" cy="1447800"/>
          </a:xfrm>
          <a:custGeom>
            <a:avLst/>
            <a:gdLst>
              <a:gd name="T0" fmla="*/ 0 w 720"/>
              <a:gd name="T1" fmla="*/ 576 h 912"/>
              <a:gd name="T2" fmla="*/ 0 w 720"/>
              <a:gd name="T3" fmla="*/ 912 h 912"/>
              <a:gd name="T4" fmla="*/ 624 w 720"/>
              <a:gd name="T5" fmla="*/ 912 h 912"/>
              <a:gd name="T6" fmla="*/ 624 w 720"/>
              <a:gd name="T7" fmla="*/ 576 h 912"/>
              <a:gd name="T8" fmla="*/ 576 w 720"/>
              <a:gd name="T9" fmla="*/ 576 h 912"/>
              <a:gd name="T10" fmla="*/ 720 w 720"/>
              <a:gd name="T11" fmla="*/ 0 h 912"/>
              <a:gd name="T12" fmla="*/ 528 w 720"/>
              <a:gd name="T13" fmla="*/ 576 h 912"/>
              <a:gd name="T14" fmla="*/ 0 w 720"/>
              <a:gd name="T15" fmla="*/ 576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0" h="912">
                <a:moveTo>
                  <a:pt x="0" y="576"/>
                </a:moveTo>
                <a:lnTo>
                  <a:pt x="0" y="912"/>
                </a:lnTo>
                <a:lnTo>
                  <a:pt x="624" y="912"/>
                </a:lnTo>
                <a:lnTo>
                  <a:pt x="624" y="576"/>
                </a:lnTo>
                <a:lnTo>
                  <a:pt x="576" y="576"/>
                </a:lnTo>
                <a:lnTo>
                  <a:pt x="720" y="0"/>
                </a:lnTo>
                <a:lnTo>
                  <a:pt x="528" y="576"/>
                </a:lnTo>
                <a:lnTo>
                  <a:pt x="0" y="576"/>
                </a:lnTo>
                <a:close/>
              </a:path>
            </a:pathLst>
          </a:custGeom>
          <a:solidFill>
            <a:srgbClr val="FFFFFF"/>
          </a:solidFill>
          <a:ln w="12700" cap="flat" cmpd="sng">
            <a:solidFill>
              <a:schemeClr val="tx1"/>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1819" name="Rectangle 27"/>
          <p:cNvSpPr>
            <a:spLocks noChangeArrowheads="1"/>
          </p:cNvSpPr>
          <p:nvPr/>
        </p:nvSpPr>
        <p:spPr bwMode="auto">
          <a:xfrm>
            <a:off x="6934200" y="5486400"/>
            <a:ext cx="9906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Location of Printing</a:t>
            </a:r>
          </a:p>
        </p:txBody>
      </p:sp>
      <p:sp>
        <p:nvSpPr>
          <p:cNvPr id="3" name="Bevel 2">
            <a:hlinkClick r:id="rId4" action="ppaction://hlinksldjump"/>
          </p:cNvPr>
          <p:cNvSpPr>
            <a:spLocks noChangeArrowheads="1"/>
          </p:cNvSpPr>
          <p:nvPr/>
        </p:nvSpPr>
        <p:spPr bwMode="auto">
          <a:xfrm>
            <a:off x="1676400" y="5486400"/>
            <a:ext cx="1371600" cy="533400"/>
          </a:xfrm>
          <a:prstGeom prst="bevel">
            <a:avLst>
              <a:gd name="adj" fmla="val 12500"/>
            </a:avLst>
          </a:prstGeom>
          <a:solidFill>
            <a:schemeClr val="accent2"/>
          </a:solidFill>
          <a:ln w="9525">
            <a:solidFill>
              <a:schemeClr val="accent2"/>
            </a:solidFill>
            <a:miter lim="800000"/>
            <a:headEnd/>
            <a:tailEnd/>
          </a:ln>
        </p:spPr>
        <p:txBody>
          <a:bodyPr wrap="none" anchor="ctr"/>
          <a:lstStyle/>
          <a:p>
            <a:r>
              <a:rPr lang="en-US" sz="1200" dirty="0">
                <a:solidFill>
                  <a:srgbClr val="000000"/>
                </a:solidFill>
                <a:latin typeface="Comic Sans MS"/>
                <a:cs typeface="Comic Sans MS"/>
              </a:rPr>
              <a:t>Skip</a:t>
            </a:r>
          </a:p>
          <a:p>
            <a:r>
              <a:rPr lang="en-US" sz="1200" dirty="0">
                <a:solidFill>
                  <a:srgbClr val="000000"/>
                </a:solidFill>
                <a:latin typeface="Comic Sans MS"/>
                <a:cs typeface="Comic Sans MS"/>
              </a:rPr>
              <a:t>Explanatio</a:t>
            </a:r>
            <a:r>
              <a:rPr lang="en-US" sz="1200" dirty="0">
                <a:solidFill>
                  <a:srgbClr val="000000"/>
                </a:solidFill>
              </a:rPr>
              <a:t>n</a:t>
            </a:r>
          </a:p>
        </p:txBody>
      </p:sp>
      <p:sp>
        <p:nvSpPr>
          <p:cNvPr id="33" name="Bevel 32">
            <a:hlinkClick r:id="rId5" action="ppaction://hlinksldjump"/>
          </p:cNvPr>
          <p:cNvSpPr>
            <a:spLocks noChangeArrowheads="1"/>
          </p:cNvSpPr>
          <p:nvPr/>
        </p:nvSpPr>
        <p:spPr bwMode="auto">
          <a:xfrm>
            <a:off x="228600" y="5486400"/>
            <a:ext cx="1371600" cy="533400"/>
          </a:xfrm>
          <a:prstGeom prst="bevel">
            <a:avLst>
              <a:gd name="adj" fmla="val 12500"/>
            </a:avLst>
          </a:prstGeom>
          <a:solidFill>
            <a:srgbClr val="FFCC66"/>
          </a:solidFill>
          <a:ln w="9525">
            <a:solidFill>
              <a:srgbClr val="FFCC66"/>
            </a:solidFill>
            <a:miter lim="800000"/>
            <a:headEnd/>
            <a:tailEnd/>
          </a:ln>
        </p:spPr>
        <p:txBody>
          <a:bodyPr wrap="none" anchor="ctr"/>
          <a:lstStyle/>
          <a:p>
            <a:r>
              <a:rPr lang="en-US" sz="1200" dirty="0">
                <a:solidFill>
                  <a:srgbClr val="000000"/>
                </a:solidFill>
                <a:latin typeface="Comic Sans MS"/>
                <a:cs typeface="Comic Sans MS"/>
              </a:rPr>
              <a:t>District Letters</a:t>
            </a:r>
          </a:p>
          <a:p>
            <a:r>
              <a:rPr lang="en-US" sz="1200" dirty="0">
                <a:solidFill>
                  <a:srgbClr val="000000"/>
                </a:solidFill>
                <a:latin typeface="Comic Sans MS"/>
                <a:cs typeface="Comic Sans MS"/>
              </a:rPr>
              <a:t>And Numbers</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01799"/>
                                        </p:tgtEl>
                                        <p:attrNameLst>
                                          <p:attrName>style.visibility</p:attrName>
                                        </p:attrNameLst>
                                      </p:cBhvr>
                                      <p:to>
                                        <p:strVal val="visible"/>
                                      </p:to>
                                    </p:set>
                                    <p:animEffect transition="in" filter="wipe(left)">
                                      <p:cBhvr>
                                        <p:cTn id="7" dur="1000"/>
                                        <p:tgtEl>
                                          <p:spTgt spid="801799"/>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01801"/>
                                        </p:tgtEl>
                                        <p:attrNameLst>
                                          <p:attrName>style.visibility</p:attrName>
                                        </p:attrNameLst>
                                      </p:cBhvr>
                                      <p:to>
                                        <p:strVal val="visible"/>
                                      </p:to>
                                    </p:set>
                                    <p:animEffect transition="in" filter="wipe(left)">
                                      <p:cBhvr>
                                        <p:cTn id="11" dur="1000"/>
                                        <p:tgtEl>
                                          <p:spTgt spid="801801"/>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01803"/>
                                        </p:tgtEl>
                                        <p:attrNameLst>
                                          <p:attrName>style.visibility</p:attrName>
                                        </p:attrNameLst>
                                      </p:cBhvr>
                                      <p:to>
                                        <p:strVal val="visible"/>
                                      </p:to>
                                    </p:set>
                                    <p:animEffect transition="in" filter="wipe(left)">
                                      <p:cBhvr>
                                        <p:cTn id="15" dur="1000"/>
                                        <p:tgtEl>
                                          <p:spTgt spid="801803"/>
                                        </p:tgtEl>
                                      </p:cBhvr>
                                    </p:animEffect>
                                  </p:childTnLst>
                                </p:cTn>
                              </p:par>
                            </p:childTnLst>
                          </p:cTn>
                        </p:par>
                        <p:par>
                          <p:cTn id="16" fill="hold" nodeType="afterGroup">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801805"/>
                                        </p:tgtEl>
                                        <p:attrNameLst>
                                          <p:attrName>style.visibility</p:attrName>
                                        </p:attrNameLst>
                                      </p:cBhvr>
                                      <p:to>
                                        <p:strVal val="visible"/>
                                      </p:to>
                                    </p:set>
                                    <p:animEffect transition="in" filter="wipe(left)">
                                      <p:cBhvr>
                                        <p:cTn id="19" dur="1000"/>
                                        <p:tgtEl>
                                          <p:spTgt spid="801805"/>
                                        </p:tgtEl>
                                      </p:cBhvr>
                                    </p:animEffect>
                                  </p:childTnLst>
                                </p:cTn>
                              </p:par>
                            </p:childTnLst>
                          </p:cTn>
                        </p:par>
                        <p:par>
                          <p:cTn id="20" fill="hold" nodeType="afterGroup">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801807"/>
                                        </p:tgtEl>
                                        <p:attrNameLst>
                                          <p:attrName>style.visibility</p:attrName>
                                        </p:attrNameLst>
                                      </p:cBhvr>
                                      <p:to>
                                        <p:strVal val="visible"/>
                                      </p:to>
                                    </p:set>
                                    <p:animEffect transition="in" filter="wipe(left)">
                                      <p:cBhvr>
                                        <p:cTn id="23" dur="1000"/>
                                        <p:tgtEl>
                                          <p:spTgt spid="801807"/>
                                        </p:tgtEl>
                                      </p:cBhvr>
                                    </p:animEffect>
                                  </p:childTnLst>
                                </p:cTn>
                              </p:par>
                            </p:childTnLst>
                          </p:cTn>
                        </p:par>
                        <p:par>
                          <p:cTn id="24" fill="hold" nodeType="afterGroup">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801809"/>
                                        </p:tgtEl>
                                        <p:attrNameLst>
                                          <p:attrName>style.visibility</p:attrName>
                                        </p:attrNameLst>
                                      </p:cBhvr>
                                      <p:to>
                                        <p:strVal val="visible"/>
                                      </p:to>
                                    </p:set>
                                    <p:animEffect transition="in" filter="wipe(left)">
                                      <p:cBhvr>
                                        <p:cTn id="27" dur="1000"/>
                                        <p:tgtEl>
                                          <p:spTgt spid="801809"/>
                                        </p:tgtEl>
                                      </p:cBhvr>
                                    </p:animEffect>
                                  </p:childTnLst>
                                </p:cTn>
                              </p:par>
                            </p:childTnLst>
                          </p:cTn>
                        </p:par>
                        <p:par>
                          <p:cTn id="28" fill="hold" nodeType="afterGroup">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801816"/>
                                        </p:tgtEl>
                                        <p:attrNameLst>
                                          <p:attrName>style.visibility</p:attrName>
                                        </p:attrNameLst>
                                      </p:cBhvr>
                                      <p:to>
                                        <p:strVal val="visible"/>
                                      </p:to>
                                    </p:set>
                                    <p:animEffect transition="in" filter="wipe(left)">
                                      <p:cBhvr>
                                        <p:cTn id="31" dur="1000"/>
                                        <p:tgtEl>
                                          <p:spTgt spid="801816"/>
                                        </p:tgtEl>
                                      </p:cBhvr>
                                    </p:animEffect>
                                  </p:childTnLst>
                                </p:cTn>
                              </p:par>
                            </p:childTnLst>
                          </p:cTn>
                        </p:par>
                        <p:par>
                          <p:cTn id="32" fill="hold" nodeType="afterGroup">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801814"/>
                                        </p:tgtEl>
                                        <p:attrNameLst>
                                          <p:attrName>style.visibility</p:attrName>
                                        </p:attrNameLst>
                                      </p:cBhvr>
                                      <p:to>
                                        <p:strVal val="visible"/>
                                      </p:to>
                                    </p:set>
                                    <p:animEffect transition="in" filter="wipe(left)">
                                      <p:cBhvr>
                                        <p:cTn id="35" dur="1000"/>
                                        <p:tgtEl>
                                          <p:spTgt spid="801814"/>
                                        </p:tgtEl>
                                      </p:cBhvr>
                                    </p:animEffect>
                                  </p:childTnLst>
                                </p:cTn>
                              </p:par>
                            </p:childTnLst>
                          </p:cTn>
                        </p:par>
                        <p:par>
                          <p:cTn id="36" fill="hold" nodeType="afterGroup">
                            <p:stCondLst>
                              <p:cond delay="8000"/>
                            </p:stCondLst>
                            <p:childTnLst>
                              <p:par>
                                <p:cTn id="37" presetID="22" presetClass="entr" presetSubtype="8" fill="hold" grpId="0" nodeType="afterEffect">
                                  <p:stCondLst>
                                    <p:cond delay="0"/>
                                  </p:stCondLst>
                                  <p:childTnLst>
                                    <p:set>
                                      <p:cBhvr>
                                        <p:cTn id="38" dur="1" fill="hold">
                                          <p:stCondLst>
                                            <p:cond delay="0"/>
                                          </p:stCondLst>
                                        </p:cTn>
                                        <p:tgtEl>
                                          <p:spTgt spid="801815"/>
                                        </p:tgtEl>
                                        <p:attrNameLst>
                                          <p:attrName>style.visibility</p:attrName>
                                        </p:attrNameLst>
                                      </p:cBhvr>
                                      <p:to>
                                        <p:strVal val="visible"/>
                                      </p:to>
                                    </p:set>
                                    <p:animEffect transition="in" filter="wipe(left)">
                                      <p:cBhvr>
                                        <p:cTn id="39" dur="1000"/>
                                        <p:tgtEl>
                                          <p:spTgt spid="801815"/>
                                        </p:tgtEl>
                                      </p:cBhvr>
                                    </p:animEffect>
                                  </p:childTnLst>
                                </p:cTn>
                              </p:par>
                            </p:childTnLst>
                          </p:cTn>
                        </p:par>
                        <p:par>
                          <p:cTn id="40" fill="hold" nodeType="afterGroup">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801819"/>
                                        </p:tgtEl>
                                        <p:attrNameLst>
                                          <p:attrName>style.visibility</p:attrName>
                                        </p:attrNameLst>
                                      </p:cBhvr>
                                      <p:to>
                                        <p:strVal val="visible"/>
                                      </p:to>
                                    </p:set>
                                    <p:animEffect transition="in" filter="wipe(left)">
                                      <p:cBhvr>
                                        <p:cTn id="43" dur="1000"/>
                                        <p:tgtEl>
                                          <p:spTgt spid="801819"/>
                                        </p:tgtEl>
                                      </p:cBhvr>
                                    </p:animEffect>
                                  </p:childTnLst>
                                </p:cTn>
                              </p:par>
                            </p:childTnLst>
                          </p:cTn>
                        </p:par>
                        <p:par>
                          <p:cTn id="44" fill="hold" nodeType="afterGroup">
                            <p:stCondLst>
                              <p:cond delay="10000"/>
                            </p:stCondLst>
                            <p:childTnLst>
                              <p:par>
                                <p:cTn id="45" presetID="22" presetClass="entr" presetSubtype="8" fill="hold" grpId="0" nodeType="afterEffect">
                                  <p:stCondLst>
                                    <p:cond delay="0"/>
                                  </p:stCondLst>
                                  <p:childTnLst>
                                    <p:set>
                                      <p:cBhvr>
                                        <p:cTn id="46" dur="1" fill="hold">
                                          <p:stCondLst>
                                            <p:cond delay="0"/>
                                          </p:stCondLst>
                                        </p:cTn>
                                        <p:tgtEl>
                                          <p:spTgt spid="801817"/>
                                        </p:tgtEl>
                                        <p:attrNameLst>
                                          <p:attrName>style.visibility</p:attrName>
                                        </p:attrNameLst>
                                      </p:cBhvr>
                                      <p:to>
                                        <p:strVal val="visible"/>
                                      </p:to>
                                    </p:set>
                                    <p:animEffect transition="in" filter="wipe(left)">
                                      <p:cBhvr>
                                        <p:cTn id="47" dur="1000"/>
                                        <p:tgtEl>
                                          <p:spTgt spid="801817"/>
                                        </p:tgtEl>
                                      </p:cBhvr>
                                    </p:animEffect>
                                  </p:childTnLst>
                                </p:cTn>
                              </p:par>
                            </p:childTnLst>
                          </p:cTn>
                        </p:par>
                        <p:par>
                          <p:cTn id="48" fill="hold" nodeType="afterGroup">
                            <p:stCondLst>
                              <p:cond delay="11000"/>
                            </p:stCondLst>
                            <p:childTnLst>
                              <p:par>
                                <p:cTn id="49" presetID="10" presetClass="entr" presetSubtype="0" fill="hold" grpId="0" nodeType="afterEffect">
                                  <p:stCondLst>
                                    <p:cond delay="100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2000"/>
                                        <p:tgtEl>
                                          <p:spTgt spid="33"/>
                                        </p:tgtEl>
                                      </p:cBhvr>
                                    </p:animEffect>
                                  </p:childTnLst>
                                </p:cTn>
                              </p:par>
                              <p:par>
                                <p:cTn id="52" presetID="10" presetClass="entr" presetSubtype="0" fill="hold" grpId="0" nodeType="withEffect">
                                  <p:stCondLst>
                                    <p:cond delay="100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9" grpId="0"/>
      <p:bldP spid="801801" grpId="0"/>
      <p:bldP spid="801803" grpId="0"/>
      <p:bldP spid="801805" grpId="0"/>
      <p:bldP spid="801807" grpId="0"/>
      <p:bldP spid="801809" grpId="0"/>
      <p:bldP spid="801814" grpId="0"/>
      <p:bldP spid="801815" grpId="0"/>
      <p:bldP spid="801816" grpId="0"/>
      <p:bldP spid="801817" grpId="0"/>
      <p:bldP spid="801819" grpId="0"/>
      <p:bldP spid="3" grpId="0" animBg="1"/>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8" name="Rectangle 48"/>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4994" name="Rectangle 2"/>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The Fed and Monetary Policy</a:t>
            </a:r>
          </a:p>
        </p:txBody>
      </p:sp>
      <p:sp>
        <p:nvSpPr>
          <p:cNvPr id="409603" name="Rectangle 3"/>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third major function of the Fed is to conduct monetary policy.  This means the Fed alters the money supply to promote economic growth and stability.</a:t>
            </a:r>
          </a:p>
        </p:txBody>
      </p:sp>
      <p:grpSp>
        <p:nvGrpSpPr>
          <p:cNvPr id="6" name="Group 5"/>
          <p:cNvGrpSpPr>
            <a:grpSpLocks/>
          </p:cNvGrpSpPr>
          <p:nvPr/>
        </p:nvGrpSpPr>
        <p:grpSpPr bwMode="auto">
          <a:xfrm>
            <a:off x="6172200" y="6096000"/>
            <a:ext cx="609600" cy="533400"/>
            <a:chOff x="2362200" y="6096000"/>
            <a:chExt cx="609600" cy="533400"/>
          </a:xfrm>
        </p:grpSpPr>
        <p:sp>
          <p:nvSpPr>
            <p:cNvPr id="84997" name="Rectangle 6"/>
            <p:cNvSpPr>
              <a:spLocks noChangeArrowheads="1"/>
            </p:cNvSpPr>
            <p:nvPr/>
          </p:nvSpPr>
          <p:spPr bwMode="auto">
            <a:xfrm>
              <a:off x="2362200" y="6096000"/>
              <a:ext cx="609600"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84998" name="Action Button: Movie 7">
              <a:hlinkClick r:id="" action="ppaction://noaction" highlightClick="1"/>
            </p:cNvPr>
            <p:cNvSpPr>
              <a:spLocks noChangeArrowheads="1"/>
            </p:cNvSpPr>
            <p:nvPr/>
          </p:nvSpPr>
          <p:spPr bwMode="auto">
            <a:xfrm>
              <a:off x="2438400" y="6172200"/>
              <a:ext cx="457200" cy="381000"/>
            </a:xfrm>
            <a:prstGeom prst="actionButtonMovie">
              <a:avLst/>
            </a:prstGeom>
            <a:solidFill>
              <a:schemeClr val="accent2">
                <a:alpha val="9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84999" name="Bevel 8">
              <a:hlinkClick r:id="rId3"/>
            </p:cNvPr>
            <p:cNvSpPr>
              <a:spLocks noChangeArrowheads="1"/>
            </p:cNvSpPr>
            <p:nvPr/>
          </p:nvSpPr>
          <p:spPr bwMode="auto">
            <a:xfrm>
              <a:off x="2362200" y="6096000"/>
              <a:ext cx="609600" cy="533400"/>
            </a:xfrm>
            <a:prstGeom prst="bevel">
              <a:avLst>
                <a:gd name="adj" fmla="val 12500"/>
              </a:avLst>
            </a:prstGeom>
            <a:solidFill>
              <a:schemeClr val="accent2">
                <a:alpha val="50980"/>
              </a:schemeClr>
            </a:solidFill>
            <a:ln w="9525">
              <a:solidFill>
                <a:schemeClr val="accent2"/>
              </a:solidFill>
              <a:miter lim="800000"/>
              <a:headEnd/>
              <a:tailEnd/>
            </a:ln>
          </p:spPr>
          <p:txBody>
            <a:bodyPr wrap="none" anchor="ctr"/>
            <a:lstStyle/>
            <a:p>
              <a:r>
                <a:rPr lang="en-US" sz="900">
                  <a:solidFill>
                    <a:srgbClr val="000000"/>
                  </a:solidFill>
                  <a:latin typeface="Comic Sans MS" charset="0"/>
                  <a:cs typeface="Comic Sans MS" charset="0"/>
                </a:rPr>
                <a:t>Video</a:t>
              </a:r>
            </a:p>
            <a:p>
              <a:endParaRPr lang="en-US" sz="900">
                <a:solidFill>
                  <a:srgbClr val="000000"/>
                </a:solidFill>
                <a:latin typeface="Comic Sans MS" charset="0"/>
                <a:cs typeface="Comic Sans MS" charset="0"/>
              </a:endParaRPr>
            </a:p>
            <a:p>
              <a:r>
                <a:rPr lang="en-US" sz="900">
                  <a:solidFill>
                    <a:srgbClr val="000000"/>
                  </a:solidFill>
                  <a:latin typeface="Comic Sans MS" charset="0"/>
                  <a:cs typeface="Comic Sans MS" charset="0"/>
                </a:rPr>
                <a:t>Intro</a:t>
              </a:r>
            </a:p>
          </p:txBody>
        </p:sp>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9603"/>
                                        </p:tgtEl>
                                        <p:attrNameLst>
                                          <p:attrName>style.visibility</p:attrName>
                                        </p:attrNameLst>
                                      </p:cBhvr>
                                      <p:to>
                                        <p:strVal val="visible"/>
                                      </p:to>
                                    </p:set>
                                    <p:animEffect transition="in" filter="wipe(left)">
                                      <p:cBhvr>
                                        <p:cTn id="7" dur="1000"/>
                                        <p:tgtEl>
                                          <p:spTgt spid="409603"/>
                                        </p:tgtEl>
                                      </p:cBhvr>
                                    </p:animEffect>
                                  </p:childTnLst>
                                </p:cTn>
                              </p:par>
                            </p:childTnLst>
                          </p:cTn>
                        </p:par>
                        <p:par>
                          <p:cTn id="8" fill="hold" nodeType="afterGroup">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7042" name="Rectangle 3"/>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The Fed and Monetary Policy</a:t>
            </a:r>
          </a:p>
        </p:txBody>
      </p:sp>
      <p:sp>
        <p:nvSpPr>
          <p:cNvPr id="87043"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third major function of the Fed is to conduct monetary policy.  This means the Fed alters the money supply to promote economic growth and stability.</a:t>
            </a:r>
          </a:p>
        </p:txBody>
      </p:sp>
      <p:sp>
        <p:nvSpPr>
          <p:cNvPr id="879621" name="Rectangle 5"/>
          <p:cNvSpPr>
            <a:spLocks noChangeArrowheads="1"/>
          </p:cNvSpPr>
          <p:nvPr/>
        </p:nvSpPr>
        <p:spPr bwMode="auto">
          <a:xfrm>
            <a:off x="4572000" y="5137150"/>
            <a:ext cx="441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Each District Bank President highlights the economic situation in his/her region.  This, along with other data, brings a diversity of views to policy decisions.</a:t>
            </a:r>
          </a:p>
        </p:txBody>
      </p:sp>
      <p:sp>
        <p:nvSpPr>
          <p:cNvPr id="879622" name="Rectangle 6"/>
          <p:cNvSpPr>
            <a:spLocks noChangeArrowheads="1"/>
          </p:cNvSpPr>
          <p:nvPr/>
        </p:nvSpPr>
        <p:spPr bwMode="auto">
          <a:xfrm>
            <a:off x="762000" y="20574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 Meets to discuss nationwide economic data every 6 weeks.</a:t>
            </a:r>
          </a:p>
        </p:txBody>
      </p:sp>
      <p:sp>
        <p:nvSpPr>
          <p:cNvPr id="879623" name="Rectangle 7"/>
          <p:cNvSpPr>
            <a:spLocks noChangeArrowheads="1"/>
          </p:cNvSpPr>
          <p:nvPr/>
        </p:nvSpPr>
        <p:spPr bwMode="auto">
          <a:xfrm>
            <a:off x="381000" y="17526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1) The FOMC Meeting</a:t>
            </a:r>
          </a:p>
        </p:txBody>
      </p:sp>
      <p:pic>
        <p:nvPicPr>
          <p:cNvPr id="879627" name="Picture 11"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66938"/>
            <a:ext cx="441960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a:grpSpLocks/>
          </p:cNvGrpSpPr>
          <p:nvPr/>
        </p:nvGrpSpPr>
        <p:grpSpPr bwMode="auto">
          <a:xfrm>
            <a:off x="6172200" y="6096000"/>
            <a:ext cx="609600" cy="533400"/>
            <a:chOff x="2362200" y="6096000"/>
            <a:chExt cx="609600" cy="533400"/>
          </a:xfrm>
        </p:grpSpPr>
        <p:sp>
          <p:nvSpPr>
            <p:cNvPr id="87049" name="Rectangle 10"/>
            <p:cNvSpPr>
              <a:spLocks noChangeArrowheads="1"/>
            </p:cNvSpPr>
            <p:nvPr/>
          </p:nvSpPr>
          <p:spPr bwMode="auto">
            <a:xfrm>
              <a:off x="2362200" y="6096000"/>
              <a:ext cx="609600"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87050" name="Action Button: Movie 11">
              <a:hlinkClick r:id="" action="ppaction://noaction" highlightClick="1"/>
            </p:cNvPr>
            <p:cNvSpPr>
              <a:spLocks noChangeArrowheads="1"/>
            </p:cNvSpPr>
            <p:nvPr/>
          </p:nvSpPr>
          <p:spPr bwMode="auto">
            <a:xfrm>
              <a:off x="2438400" y="6172200"/>
              <a:ext cx="457200" cy="381000"/>
            </a:xfrm>
            <a:prstGeom prst="actionButtonMovie">
              <a:avLst/>
            </a:prstGeom>
            <a:solidFill>
              <a:schemeClr val="accent2">
                <a:alpha val="9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87051" name="Bevel 12">
              <a:hlinkClick r:id="rId4"/>
            </p:cNvPr>
            <p:cNvSpPr>
              <a:spLocks noChangeArrowheads="1"/>
            </p:cNvSpPr>
            <p:nvPr/>
          </p:nvSpPr>
          <p:spPr bwMode="auto">
            <a:xfrm>
              <a:off x="2362200" y="6096000"/>
              <a:ext cx="609600" cy="533400"/>
            </a:xfrm>
            <a:prstGeom prst="bevel">
              <a:avLst>
                <a:gd name="adj" fmla="val 12500"/>
              </a:avLst>
            </a:prstGeom>
            <a:solidFill>
              <a:schemeClr val="accent2">
                <a:alpha val="50980"/>
              </a:schemeClr>
            </a:solidFill>
            <a:ln w="9525">
              <a:solidFill>
                <a:schemeClr val="accent2"/>
              </a:solidFill>
              <a:miter lim="800000"/>
              <a:headEnd/>
              <a:tailEnd/>
            </a:ln>
          </p:spPr>
          <p:txBody>
            <a:bodyPr wrap="none" anchor="ctr"/>
            <a:lstStyle/>
            <a:p>
              <a:r>
                <a:rPr lang="en-US" sz="900">
                  <a:solidFill>
                    <a:srgbClr val="000000"/>
                  </a:solidFill>
                  <a:latin typeface="Comic Sans MS" charset="0"/>
                  <a:cs typeface="Comic Sans MS" charset="0"/>
                </a:rPr>
                <a:t>Video</a:t>
              </a:r>
            </a:p>
            <a:p>
              <a:endParaRPr lang="en-US" sz="900">
                <a:solidFill>
                  <a:srgbClr val="000000"/>
                </a:solidFill>
                <a:latin typeface="Comic Sans MS" charset="0"/>
                <a:cs typeface="Comic Sans MS" charset="0"/>
              </a:endParaRPr>
            </a:p>
            <a:p>
              <a:r>
                <a:rPr lang="en-US" sz="900">
                  <a:solidFill>
                    <a:srgbClr val="000000"/>
                  </a:solidFill>
                  <a:latin typeface="Comic Sans MS" charset="0"/>
                  <a:cs typeface="Comic Sans MS" charset="0"/>
                </a:rPr>
                <a:t>Clip</a:t>
              </a:r>
            </a:p>
          </p:txBody>
        </p:sp>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79623"/>
                                        </p:tgtEl>
                                        <p:attrNameLst>
                                          <p:attrName>style.visibility</p:attrName>
                                        </p:attrNameLst>
                                      </p:cBhvr>
                                      <p:to>
                                        <p:strVal val="visible"/>
                                      </p:to>
                                    </p:set>
                                    <p:animEffect transition="in" filter="wipe(left)">
                                      <p:cBhvr>
                                        <p:cTn id="7" dur="1000"/>
                                        <p:tgtEl>
                                          <p:spTgt spid="879623"/>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79622"/>
                                        </p:tgtEl>
                                        <p:attrNameLst>
                                          <p:attrName>style.visibility</p:attrName>
                                        </p:attrNameLst>
                                      </p:cBhvr>
                                      <p:to>
                                        <p:strVal val="visible"/>
                                      </p:to>
                                    </p:set>
                                    <p:animEffect transition="in" filter="wipe(left)">
                                      <p:cBhvr>
                                        <p:cTn id="11" dur="1000"/>
                                        <p:tgtEl>
                                          <p:spTgt spid="879622"/>
                                        </p:tgtEl>
                                      </p:cBhvr>
                                    </p:animEffect>
                                  </p:childTnLst>
                                </p:cTn>
                              </p:par>
                            </p:childTnLst>
                          </p:cTn>
                        </p:par>
                        <p:par>
                          <p:cTn id="12" fill="hold" nodeType="afterGroup">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879627"/>
                                        </p:tgtEl>
                                        <p:attrNameLst>
                                          <p:attrName>style.visibility</p:attrName>
                                        </p:attrNameLst>
                                      </p:cBhvr>
                                      <p:to>
                                        <p:strVal val="visible"/>
                                      </p:to>
                                    </p:set>
                                    <p:animEffect transition="in" filter="fade">
                                      <p:cBhvr>
                                        <p:cTn id="15" dur="2000"/>
                                        <p:tgtEl>
                                          <p:spTgt spid="879627"/>
                                        </p:tgtEl>
                                      </p:cBhvr>
                                    </p:animEffect>
                                  </p:childTnLst>
                                </p:cTn>
                              </p:par>
                            </p:childTnLst>
                          </p:cTn>
                        </p:par>
                        <p:par>
                          <p:cTn id="16" fill="hold" nodeType="afterGroup">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879621"/>
                                        </p:tgtEl>
                                        <p:attrNameLst>
                                          <p:attrName>style.visibility</p:attrName>
                                        </p:attrNameLst>
                                      </p:cBhvr>
                                      <p:to>
                                        <p:strVal val="visible"/>
                                      </p:to>
                                    </p:set>
                                    <p:animEffect transition="in" filter="wipe(left)">
                                      <p:cBhvr>
                                        <p:cTn id="19" dur="1000"/>
                                        <p:tgtEl>
                                          <p:spTgt spid="879621"/>
                                        </p:tgtEl>
                                      </p:cBhvr>
                                    </p:animEffect>
                                  </p:childTnLst>
                                </p:cTn>
                              </p:par>
                            </p:childTnLst>
                          </p:cTn>
                        </p:par>
                        <p:par>
                          <p:cTn id="20" fill="hold" nodeType="afterGroup">
                            <p:stCondLst>
                              <p:cond delay="6000"/>
                            </p:stCondLst>
                            <p:childTnLst>
                              <p:par>
                                <p:cTn id="21" presetID="10" presetClass="entr" presetSubtype="0" fill="hold" nodeType="after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621" grpId="0" autoUpdateAnimBg="0"/>
      <p:bldP spid="879622" grpId="0"/>
      <p:bldP spid="87962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9090" name="Rectangle 3"/>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The Fed and Monetary Policy</a:t>
            </a:r>
          </a:p>
        </p:txBody>
      </p:sp>
      <p:sp>
        <p:nvSpPr>
          <p:cNvPr id="89091"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third major function of the Fed is to conduct monetary policy.  This means the Fed alters the money supply to promote economic growth and stability.</a:t>
            </a:r>
          </a:p>
        </p:txBody>
      </p:sp>
      <p:sp>
        <p:nvSpPr>
          <p:cNvPr id="881669" name="Rectangle 5"/>
          <p:cNvSpPr>
            <a:spLocks noChangeArrowheads="1"/>
          </p:cNvSpPr>
          <p:nvPr/>
        </p:nvSpPr>
        <p:spPr bwMode="auto">
          <a:xfrm>
            <a:off x="4572000" y="5137150"/>
            <a:ext cx="441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To obtain these objectives, the FOMC uses open-market operations to affect the federal funds rate, which is the rate banks charge each other for loans.</a:t>
            </a:r>
          </a:p>
        </p:txBody>
      </p:sp>
      <p:sp>
        <p:nvSpPr>
          <p:cNvPr id="881670" name="Rectangle 6"/>
          <p:cNvSpPr>
            <a:spLocks noChangeArrowheads="1"/>
          </p:cNvSpPr>
          <p:nvPr/>
        </p:nvSpPr>
        <p:spPr bwMode="auto">
          <a:xfrm>
            <a:off x="762000" y="20574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 Meets to discuss nationwide economic data every 6 weeks.</a:t>
            </a:r>
          </a:p>
        </p:txBody>
      </p:sp>
      <p:sp>
        <p:nvSpPr>
          <p:cNvPr id="881671" name="Rectangle 7"/>
          <p:cNvSpPr>
            <a:spLocks noChangeArrowheads="1"/>
          </p:cNvSpPr>
          <p:nvPr/>
        </p:nvSpPr>
        <p:spPr bwMode="auto">
          <a:xfrm>
            <a:off x="381000" y="17526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1) The FOMC Meeting</a:t>
            </a:r>
          </a:p>
        </p:txBody>
      </p:sp>
      <p:sp>
        <p:nvSpPr>
          <p:cNvPr id="881675" name="Rectangle 11"/>
          <p:cNvSpPr>
            <a:spLocks noChangeArrowheads="1"/>
          </p:cNvSpPr>
          <p:nvPr/>
        </p:nvSpPr>
        <p:spPr bwMode="auto">
          <a:xfrm>
            <a:off x="762000" y="26670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B) Seeks both price stability and maximum employment.</a:t>
            </a:r>
          </a:p>
        </p:txBody>
      </p:sp>
      <p:grpSp>
        <p:nvGrpSpPr>
          <p:cNvPr id="881676" name="Group 12"/>
          <p:cNvGrpSpPr>
            <a:grpSpLocks/>
          </p:cNvGrpSpPr>
          <p:nvPr/>
        </p:nvGrpSpPr>
        <p:grpSpPr bwMode="auto">
          <a:xfrm>
            <a:off x="4724400" y="1981200"/>
            <a:ext cx="4114800" cy="3048000"/>
            <a:chOff x="2976" y="1248"/>
            <a:chExt cx="2592" cy="1920"/>
          </a:xfrm>
        </p:grpSpPr>
        <p:sp>
          <p:nvSpPr>
            <p:cNvPr id="881677" name="Rectangle 13"/>
            <p:cNvSpPr>
              <a:spLocks noChangeArrowheads="1"/>
            </p:cNvSpPr>
            <p:nvPr/>
          </p:nvSpPr>
          <p:spPr bwMode="auto">
            <a:xfrm>
              <a:off x="2976" y="1248"/>
              <a:ext cx="2592" cy="1920"/>
            </a:xfrm>
            <a:prstGeom prst="rect">
              <a:avLst/>
            </a:prstGeom>
            <a:solidFill>
              <a:srgbClr val="FFFF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89102" name="Picture 14" descr="FOMC M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 y="1296"/>
              <a:ext cx="2496" cy="1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p:cNvGrpSpPr>
          <p:nvPr/>
        </p:nvGrpSpPr>
        <p:grpSpPr bwMode="auto">
          <a:xfrm>
            <a:off x="6172200" y="6096000"/>
            <a:ext cx="609600" cy="533400"/>
            <a:chOff x="2362200" y="6096000"/>
            <a:chExt cx="609600" cy="533400"/>
          </a:xfrm>
        </p:grpSpPr>
        <p:sp>
          <p:nvSpPr>
            <p:cNvPr id="89098" name="Rectangle 13"/>
            <p:cNvSpPr>
              <a:spLocks noChangeArrowheads="1"/>
            </p:cNvSpPr>
            <p:nvPr/>
          </p:nvSpPr>
          <p:spPr bwMode="auto">
            <a:xfrm>
              <a:off x="2362200" y="6096000"/>
              <a:ext cx="609600"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89099" name="Action Button: Movie 14">
              <a:hlinkClick r:id="" action="ppaction://noaction" highlightClick="1"/>
            </p:cNvPr>
            <p:cNvSpPr>
              <a:spLocks noChangeArrowheads="1"/>
            </p:cNvSpPr>
            <p:nvPr/>
          </p:nvSpPr>
          <p:spPr bwMode="auto">
            <a:xfrm>
              <a:off x="2438400" y="6172200"/>
              <a:ext cx="457200" cy="381000"/>
            </a:xfrm>
            <a:prstGeom prst="actionButtonMovie">
              <a:avLst/>
            </a:prstGeom>
            <a:solidFill>
              <a:schemeClr val="accent2">
                <a:alpha val="9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89100" name="Bevel 15">
              <a:hlinkClick r:id="rId4"/>
            </p:cNvPr>
            <p:cNvSpPr>
              <a:spLocks noChangeArrowheads="1"/>
            </p:cNvSpPr>
            <p:nvPr/>
          </p:nvSpPr>
          <p:spPr bwMode="auto">
            <a:xfrm>
              <a:off x="2362200" y="6096000"/>
              <a:ext cx="609600" cy="533400"/>
            </a:xfrm>
            <a:prstGeom prst="bevel">
              <a:avLst>
                <a:gd name="adj" fmla="val 12500"/>
              </a:avLst>
            </a:prstGeom>
            <a:solidFill>
              <a:schemeClr val="accent2">
                <a:alpha val="50980"/>
              </a:schemeClr>
            </a:solidFill>
            <a:ln w="9525">
              <a:solidFill>
                <a:schemeClr val="accent2"/>
              </a:solidFill>
              <a:miter lim="800000"/>
              <a:headEnd/>
              <a:tailEnd/>
            </a:ln>
          </p:spPr>
          <p:txBody>
            <a:bodyPr wrap="none" anchor="ctr"/>
            <a:lstStyle/>
            <a:p>
              <a:r>
                <a:rPr lang="en-US" sz="900">
                  <a:solidFill>
                    <a:srgbClr val="000000"/>
                  </a:solidFill>
                  <a:latin typeface="Comic Sans MS" charset="0"/>
                  <a:cs typeface="Comic Sans MS" charset="0"/>
                </a:rPr>
                <a:t>Video</a:t>
              </a:r>
            </a:p>
            <a:p>
              <a:endParaRPr lang="en-US" sz="900">
                <a:solidFill>
                  <a:srgbClr val="000000"/>
                </a:solidFill>
                <a:latin typeface="Comic Sans MS" charset="0"/>
                <a:cs typeface="Comic Sans MS" charset="0"/>
              </a:endParaRPr>
            </a:p>
            <a:p>
              <a:r>
                <a:rPr lang="en-US" sz="900">
                  <a:solidFill>
                    <a:srgbClr val="000000"/>
                  </a:solidFill>
                  <a:latin typeface="Comic Sans MS" charset="0"/>
                  <a:cs typeface="Comic Sans MS" charset="0"/>
                </a:rPr>
                <a:t>Clip</a:t>
              </a:r>
            </a:p>
          </p:txBody>
        </p:sp>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81675"/>
                                        </p:tgtEl>
                                        <p:attrNameLst>
                                          <p:attrName>style.visibility</p:attrName>
                                        </p:attrNameLst>
                                      </p:cBhvr>
                                      <p:to>
                                        <p:strVal val="visible"/>
                                      </p:to>
                                    </p:set>
                                    <p:animEffect transition="in" filter="wipe(left)">
                                      <p:cBhvr>
                                        <p:cTn id="7" dur="1000"/>
                                        <p:tgtEl>
                                          <p:spTgt spid="881675"/>
                                        </p:tgtEl>
                                      </p:cBhvr>
                                    </p:animEffect>
                                  </p:childTnLst>
                                </p:cTn>
                              </p:par>
                            </p:childTnLst>
                          </p:cTn>
                        </p:par>
                        <p:par>
                          <p:cTn id="8" fill="hold" nodeType="afterGroup">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881676"/>
                                        </p:tgtEl>
                                        <p:attrNameLst>
                                          <p:attrName>style.visibility</p:attrName>
                                        </p:attrNameLst>
                                      </p:cBhvr>
                                      <p:to>
                                        <p:strVal val="visible"/>
                                      </p:to>
                                    </p:set>
                                    <p:animEffect transition="in" filter="fade">
                                      <p:cBhvr>
                                        <p:cTn id="11" dur="2000"/>
                                        <p:tgtEl>
                                          <p:spTgt spid="881676"/>
                                        </p:tgtEl>
                                      </p:cBhvr>
                                    </p:animEffect>
                                  </p:childTnLst>
                                </p:cTn>
                              </p:par>
                            </p:childTnLst>
                          </p:cTn>
                        </p:par>
                        <p:par>
                          <p:cTn id="12" fill="hold" nodeType="afterGroup">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881669"/>
                                        </p:tgtEl>
                                        <p:attrNameLst>
                                          <p:attrName>style.visibility</p:attrName>
                                        </p:attrNameLst>
                                      </p:cBhvr>
                                      <p:to>
                                        <p:strVal val="visible"/>
                                      </p:to>
                                    </p:set>
                                    <p:animEffect transition="in" filter="wipe(left)">
                                      <p:cBhvr>
                                        <p:cTn id="15" dur="1000"/>
                                        <p:tgtEl>
                                          <p:spTgt spid="881669"/>
                                        </p:tgtEl>
                                      </p:cBhvr>
                                    </p:animEffect>
                                  </p:childTnLst>
                                </p:cTn>
                              </p:par>
                            </p:childTnLst>
                          </p:cTn>
                        </p:par>
                        <p:par>
                          <p:cTn id="16" fill="hold" nodeType="afterGroup">
                            <p:stCondLst>
                              <p:cond delay="5000"/>
                            </p:stCondLst>
                            <p:childTnLst>
                              <p:par>
                                <p:cTn id="17" presetID="10" presetClass="entr" presetSubtype="0" fill="hold"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69" grpId="0" autoUpdateAnimBg="0"/>
      <p:bldP spid="88167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1138" name="Rectangle 3"/>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The Fed and Monetary Policy</a:t>
            </a:r>
          </a:p>
        </p:txBody>
      </p:sp>
      <p:sp>
        <p:nvSpPr>
          <p:cNvPr id="91139"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third major function of the Fed is to conduct monetary policy.  This means the Fed alters the money supply to promote economic growth and stability.</a:t>
            </a:r>
          </a:p>
        </p:txBody>
      </p:sp>
      <p:sp>
        <p:nvSpPr>
          <p:cNvPr id="883717" name="Rectangle 5"/>
          <p:cNvSpPr>
            <a:spLocks noChangeArrowheads="1"/>
          </p:cNvSpPr>
          <p:nvPr/>
        </p:nvSpPr>
        <p:spPr bwMode="auto">
          <a:xfrm>
            <a:off x="4572000" y="5137150"/>
            <a:ext cx="441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If the Fed sells securities, investors pay the Fed, reducing the money supply.  If the Fed buys them, investors receive money, raising the money supply.</a:t>
            </a:r>
          </a:p>
        </p:txBody>
      </p:sp>
      <p:sp>
        <p:nvSpPr>
          <p:cNvPr id="883718" name="Rectangle 6"/>
          <p:cNvSpPr>
            <a:spLocks noChangeArrowheads="1"/>
          </p:cNvSpPr>
          <p:nvPr/>
        </p:nvSpPr>
        <p:spPr bwMode="auto">
          <a:xfrm>
            <a:off x="762000" y="20574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 Meets to discuss nationwide economic data every 6 weeks.</a:t>
            </a:r>
          </a:p>
        </p:txBody>
      </p:sp>
      <p:sp>
        <p:nvSpPr>
          <p:cNvPr id="883719" name="Rectangle 7"/>
          <p:cNvSpPr>
            <a:spLocks noChangeArrowheads="1"/>
          </p:cNvSpPr>
          <p:nvPr/>
        </p:nvSpPr>
        <p:spPr bwMode="auto">
          <a:xfrm>
            <a:off x="381000" y="17526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1) The FOMC Meeting</a:t>
            </a:r>
          </a:p>
        </p:txBody>
      </p:sp>
      <p:sp>
        <p:nvSpPr>
          <p:cNvPr id="883720" name="Rectangle 8"/>
          <p:cNvSpPr>
            <a:spLocks noChangeArrowheads="1"/>
          </p:cNvSpPr>
          <p:nvPr/>
        </p:nvSpPr>
        <p:spPr bwMode="auto">
          <a:xfrm>
            <a:off x="762000" y="26670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B) Seeks both price stability and maximum employment.</a:t>
            </a:r>
          </a:p>
        </p:txBody>
      </p:sp>
      <p:sp>
        <p:nvSpPr>
          <p:cNvPr id="883721" name="Rectangle 9"/>
          <p:cNvSpPr>
            <a:spLocks noChangeArrowheads="1"/>
          </p:cNvSpPr>
          <p:nvPr/>
        </p:nvSpPr>
        <p:spPr bwMode="auto">
          <a:xfrm>
            <a:off x="762000" y="3627438"/>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 </a:t>
            </a:r>
            <a:r>
              <a:rPr lang="en-US" sz="1800" i="1"/>
              <a:t>Open-Market Operations</a:t>
            </a:r>
            <a:r>
              <a:rPr lang="en-US" sz="1800"/>
              <a:t>: sell or buy government securities</a:t>
            </a:r>
          </a:p>
        </p:txBody>
      </p:sp>
      <p:sp>
        <p:nvSpPr>
          <p:cNvPr id="883722" name="Rectangle 10"/>
          <p:cNvSpPr>
            <a:spLocks noChangeArrowheads="1"/>
          </p:cNvSpPr>
          <p:nvPr/>
        </p:nvSpPr>
        <p:spPr bwMode="auto">
          <a:xfrm>
            <a:off x="381000" y="3322638"/>
            <a:ext cx="403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2) Four Tools of Monetary Policy</a:t>
            </a:r>
          </a:p>
        </p:txBody>
      </p:sp>
      <p:pic>
        <p:nvPicPr>
          <p:cNvPr id="883727" name="Picture 15"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13" y="1900238"/>
            <a:ext cx="3500437"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3730" name="Picture 18" descr="Untitled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7613" y="3527425"/>
            <a:ext cx="3500437"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a:grpSpLocks/>
          </p:cNvGrpSpPr>
          <p:nvPr/>
        </p:nvGrpSpPr>
        <p:grpSpPr bwMode="auto">
          <a:xfrm>
            <a:off x="6172200" y="6096000"/>
            <a:ext cx="609600" cy="533400"/>
            <a:chOff x="2362200" y="6096000"/>
            <a:chExt cx="609600" cy="533400"/>
          </a:xfrm>
        </p:grpSpPr>
        <p:sp>
          <p:nvSpPr>
            <p:cNvPr id="91149" name="Rectangle 14"/>
            <p:cNvSpPr>
              <a:spLocks noChangeArrowheads="1"/>
            </p:cNvSpPr>
            <p:nvPr/>
          </p:nvSpPr>
          <p:spPr bwMode="auto">
            <a:xfrm>
              <a:off x="2362200" y="6096000"/>
              <a:ext cx="609600"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91150" name="Action Button: Movie 15">
              <a:hlinkClick r:id="" action="ppaction://noaction" highlightClick="1"/>
            </p:cNvPr>
            <p:cNvSpPr>
              <a:spLocks noChangeArrowheads="1"/>
            </p:cNvSpPr>
            <p:nvPr/>
          </p:nvSpPr>
          <p:spPr bwMode="auto">
            <a:xfrm>
              <a:off x="2438400" y="6172200"/>
              <a:ext cx="457200" cy="381000"/>
            </a:xfrm>
            <a:prstGeom prst="actionButtonMovie">
              <a:avLst/>
            </a:prstGeom>
            <a:solidFill>
              <a:schemeClr val="accent2">
                <a:alpha val="9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91151" name="Bevel 16">
              <a:hlinkClick r:id="rId5"/>
            </p:cNvPr>
            <p:cNvSpPr>
              <a:spLocks noChangeArrowheads="1"/>
            </p:cNvSpPr>
            <p:nvPr/>
          </p:nvSpPr>
          <p:spPr bwMode="auto">
            <a:xfrm>
              <a:off x="2362200" y="6096000"/>
              <a:ext cx="609600" cy="533400"/>
            </a:xfrm>
            <a:prstGeom prst="bevel">
              <a:avLst>
                <a:gd name="adj" fmla="val 12500"/>
              </a:avLst>
            </a:prstGeom>
            <a:solidFill>
              <a:schemeClr val="accent2">
                <a:alpha val="50980"/>
              </a:schemeClr>
            </a:solidFill>
            <a:ln w="9525">
              <a:solidFill>
                <a:schemeClr val="accent2"/>
              </a:solidFill>
              <a:miter lim="800000"/>
              <a:headEnd/>
              <a:tailEnd/>
            </a:ln>
          </p:spPr>
          <p:txBody>
            <a:bodyPr wrap="none" anchor="ctr"/>
            <a:lstStyle/>
            <a:p>
              <a:r>
                <a:rPr lang="en-US" sz="900">
                  <a:solidFill>
                    <a:srgbClr val="000000"/>
                  </a:solidFill>
                  <a:latin typeface="Comic Sans MS" charset="0"/>
                  <a:cs typeface="Comic Sans MS" charset="0"/>
                </a:rPr>
                <a:t>Video</a:t>
              </a:r>
            </a:p>
            <a:p>
              <a:endParaRPr lang="en-US" sz="900">
                <a:solidFill>
                  <a:srgbClr val="000000"/>
                </a:solidFill>
                <a:latin typeface="Comic Sans MS" charset="0"/>
                <a:cs typeface="Comic Sans MS" charset="0"/>
              </a:endParaRPr>
            </a:p>
            <a:p>
              <a:r>
                <a:rPr lang="en-US" sz="900">
                  <a:solidFill>
                    <a:srgbClr val="000000"/>
                  </a:solidFill>
                  <a:latin typeface="Comic Sans MS" charset="0"/>
                  <a:cs typeface="Comic Sans MS" charset="0"/>
                </a:rPr>
                <a:t>Clip</a:t>
              </a:r>
            </a:p>
          </p:txBody>
        </p:sp>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83722"/>
                                        </p:tgtEl>
                                        <p:attrNameLst>
                                          <p:attrName>style.visibility</p:attrName>
                                        </p:attrNameLst>
                                      </p:cBhvr>
                                      <p:to>
                                        <p:strVal val="visible"/>
                                      </p:to>
                                    </p:set>
                                    <p:animEffect transition="in" filter="wipe(left)">
                                      <p:cBhvr>
                                        <p:cTn id="7" dur="1000"/>
                                        <p:tgtEl>
                                          <p:spTgt spid="883722"/>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3721"/>
                                        </p:tgtEl>
                                        <p:attrNameLst>
                                          <p:attrName>style.visibility</p:attrName>
                                        </p:attrNameLst>
                                      </p:cBhvr>
                                      <p:to>
                                        <p:strVal val="visible"/>
                                      </p:to>
                                    </p:set>
                                    <p:animEffect transition="in" filter="wipe(left)">
                                      <p:cBhvr>
                                        <p:cTn id="11" dur="1000"/>
                                        <p:tgtEl>
                                          <p:spTgt spid="883721"/>
                                        </p:tgtEl>
                                      </p:cBhvr>
                                    </p:animEffect>
                                  </p:childTnLst>
                                </p:cTn>
                              </p:par>
                            </p:childTnLst>
                          </p:cTn>
                        </p:par>
                        <p:par>
                          <p:cTn id="12" fill="hold" nodeType="afterGroup">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883727"/>
                                        </p:tgtEl>
                                        <p:attrNameLst>
                                          <p:attrName>style.visibility</p:attrName>
                                        </p:attrNameLst>
                                      </p:cBhvr>
                                      <p:to>
                                        <p:strVal val="visible"/>
                                      </p:to>
                                    </p:set>
                                    <p:animEffect transition="in" filter="fade">
                                      <p:cBhvr>
                                        <p:cTn id="15" dur="2000"/>
                                        <p:tgtEl>
                                          <p:spTgt spid="883727"/>
                                        </p:tgtEl>
                                      </p:cBhvr>
                                    </p:animEffect>
                                  </p:childTnLst>
                                </p:cTn>
                              </p:par>
                            </p:childTnLst>
                          </p:cTn>
                        </p:par>
                        <p:par>
                          <p:cTn id="16" fill="hold" nodeType="afterGroup">
                            <p:stCondLst>
                              <p:cond delay="5000"/>
                            </p:stCondLst>
                            <p:childTnLst>
                              <p:par>
                                <p:cTn id="17" presetID="10" presetClass="entr" presetSubtype="0" fill="hold" nodeType="afterEffect">
                                  <p:stCondLst>
                                    <p:cond delay="0"/>
                                  </p:stCondLst>
                                  <p:childTnLst>
                                    <p:set>
                                      <p:cBhvr>
                                        <p:cTn id="18" dur="1" fill="hold">
                                          <p:stCondLst>
                                            <p:cond delay="0"/>
                                          </p:stCondLst>
                                        </p:cTn>
                                        <p:tgtEl>
                                          <p:spTgt spid="883730"/>
                                        </p:tgtEl>
                                        <p:attrNameLst>
                                          <p:attrName>style.visibility</p:attrName>
                                        </p:attrNameLst>
                                      </p:cBhvr>
                                      <p:to>
                                        <p:strVal val="visible"/>
                                      </p:to>
                                    </p:set>
                                    <p:animEffect transition="in" filter="fade">
                                      <p:cBhvr>
                                        <p:cTn id="19" dur="2000"/>
                                        <p:tgtEl>
                                          <p:spTgt spid="883730"/>
                                        </p:tgtEl>
                                      </p:cBhvr>
                                    </p:animEffect>
                                  </p:childTnLst>
                                </p:cTn>
                              </p:par>
                            </p:childTnLst>
                          </p:cTn>
                        </p:par>
                        <p:par>
                          <p:cTn id="20" fill="hold" nodeType="afterGroup">
                            <p:stCondLst>
                              <p:cond delay="7000"/>
                            </p:stCondLst>
                            <p:childTnLst>
                              <p:par>
                                <p:cTn id="21" presetID="22" presetClass="entr" presetSubtype="8" fill="hold" grpId="0" nodeType="afterEffect">
                                  <p:stCondLst>
                                    <p:cond delay="0"/>
                                  </p:stCondLst>
                                  <p:childTnLst>
                                    <p:set>
                                      <p:cBhvr>
                                        <p:cTn id="22" dur="1" fill="hold">
                                          <p:stCondLst>
                                            <p:cond delay="0"/>
                                          </p:stCondLst>
                                        </p:cTn>
                                        <p:tgtEl>
                                          <p:spTgt spid="883717"/>
                                        </p:tgtEl>
                                        <p:attrNameLst>
                                          <p:attrName>style.visibility</p:attrName>
                                        </p:attrNameLst>
                                      </p:cBhvr>
                                      <p:to>
                                        <p:strVal val="visible"/>
                                      </p:to>
                                    </p:set>
                                    <p:animEffect transition="in" filter="wipe(left)">
                                      <p:cBhvr>
                                        <p:cTn id="23" dur="1000"/>
                                        <p:tgtEl>
                                          <p:spTgt spid="883717"/>
                                        </p:tgtEl>
                                      </p:cBhvr>
                                    </p:animEffect>
                                  </p:childTnLst>
                                </p:cTn>
                              </p:par>
                            </p:childTnLst>
                          </p:cTn>
                        </p:par>
                        <p:par>
                          <p:cTn id="24" fill="hold" nodeType="afterGroup">
                            <p:stCondLst>
                              <p:cond delay="8000"/>
                            </p:stCondLst>
                            <p:childTnLst>
                              <p:par>
                                <p:cTn id="25" presetID="10" presetClass="entr" presetSubtype="0" fill="hold" nodeType="afterEffect">
                                  <p:stCondLst>
                                    <p:cond delay="10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7" grpId="0" autoUpdateAnimBg="0"/>
      <p:bldP spid="883721" grpId="0"/>
      <p:bldP spid="8837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3186" name="Rectangle 3"/>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The Fed and Monetary Policy</a:t>
            </a:r>
          </a:p>
        </p:txBody>
      </p:sp>
      <p:sp>
        <p:nvSpPr>
          <p:cNvPr id="93187"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third major function of the Fed is to conduct monetary policy.  This means the Fed alters the money supply to promote economic growth and stability.</a:t>
            </a:r>
          </a:p>
        </p:txBody>
      </p:sp>
      <p:sp>
        <p:nvSpPr>
          <p:cNvPr id="885765" name="Rectangle 5"/>
          <p:cNvSpPr>
            <a:spLocks noChangeArrowheads="1"/>
          </p:cNvSpPr>
          <p:nvPr/>
        </p:nvSpPr>
        <p:spPr bwMode="auto">
          <a:xfrm>
            <a:off x="4572000" y="5137150"/>
            <a:ext cx="441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When the discount rate increases, banks borrow less from the Fed.  When it decreases, the money supply rises since money is not as expensive.</a:t>
            </a:r>
          </a:p>
        </p:txBody>
      </p:sp>
      <p:sp>
        <p:nvSpPr>
          <p:cNvPr id="885766" name="Rectangle 6"/>
          <p:cNvSpPr>
            <a:spLocks noChangeArrowheads="1"/>
          </p:cNvSpPr>
          <p:nvPr/>
        </p:nvSpPr>
        <p:spPr bwMode="auto">
          <a:xfrm>
            <a:off x="762000" y="20574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 Meets to discuss nationwide economic data every 6 weeks.</a:t>
            </a:r>
          </a:p>
        </p:txBody>
      </p:sp>
      <p:sp>
        <p:nvSpPr>
          <p:cNvPr id="885767" name="Rectangle 7"/>
          <p:cNvSpPr>
            <a:spLocks noChangeArrowheads="1"/>
          </p:cNvSpPr>
          <p:nvPr/>
        </p:nvSpPr>
        <p:spPr bwMode="auto">
          <a:xfrm>
            <a:off x="381000" y="17526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1) The FOMC Meeting</a:t>
            </a:r>
          </a:p>
        </p:txBody>
      </p:sp>
      <p:sp>
        <p:nvSpPr>
          <p:cNvPr id="885768" name="Rectangle 8"/>
          <p:cNvSpPr>
            <a:spLocks noChangeArrowheads="1"/>
          </p:cNvSpPr>
          <p:nvPr/>
        </p:nvSpPr>
        <p:spPr bwMode="auto">
          <a:xfrm>
            <a:off x="762000" y="26670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B) Seeks both price stability and maximum employment.</a:t>
            </a:r>
          </a:p>
        </p:txBody>
      </p:sp>
      <p:sp>
        <p:nvSpPr>
          <p:cNvPr id="885769" name="Rectangle 9"/>
          <p:cNvSpPr>
            <a:spLocks noChangeArrowheads="1"/>
          </p:cNvSpPr>
          <p:nvPr/>
        </p:nvSpPr>
        <p:spPr bwMode="auto">
          <a:xfrm>
            <a:off x="762000" y="3627438"/>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 </a:t>
            </a:r>
            <a:r>
              <a:rPr lang="en-US" sz="1800" i="1"/>
              <a:t>Open-Market Operations</a:t>
            </a:r>
            <a:r>
              <a:rPr lang="en-US" sz="1800"/>
              <a:t>: sell or buy government securities</a:t>
            </a:r>
          </a:p>
        </p:txBody>
      </p:sp>
      <p:sp>
        <p:nvSpPr>
          <p:cNvPr id="885770" name="Rectangle 10"/>
          <p:cNvSpPr>
            <a:spLocks noChangeArrowheads="1"/>
          </p:cNvSpPr>
          <p:nvPr/>
        </p:nvSpPr>
        <p:spPr bwMode="auto">
          <a:xfrm>
            <a:off x="381000" y="3322638"/>
            <a:ext cx="403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2) Four Tools of Monetary Policy</a:t>
            </a:r>
          </a:p>
        </p:txBody>
      </p:sp>
      <p:sp>
        <p:nvSpPr>
          <p:cNvPr id="885771" name="Rectangle 11"/>
          <p:cNvSpPr>
            <a:spLocks noChangeArrowheads="1"/>
          </p:cNvSpPr>
          <p:nvPr/>
        </p:nvSpPr>
        <p:spPr bwMode="auto">
          <a:xfrm>
            <a:off x="762000" y="42354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B) </a:t>
            </a:r>
            <a:r>
              <a:rPr lang="en-US" sz="1800" i="1"/>
              <a:t>Discount Rate: </a:t>
            </a:r>
            <a:r>
              <a:rPr lang="en-US" sz="1800"/>
              <a:t>interest rate on money borrowed from the Fed</a:t>
            </a:r>
          </a:p>
        </p:txBody>
      </p:sp>
      <p:pic>
        <p:nvPicPr>
          <p:cNvPr id="885776" name="Picture 16" descr="Untitle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13" y="1900238"/>
            <a:ext cx="3500437"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5777" name="Picture 17" descr="Untitled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7613" y="3527425"/>
            <a:ext cx="3500437"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a:grpSpLocks/>
          </p:cNvGrpSpPr>
          <p:nvPr/>
        </p:nvGrpSpPr>
        <p:grpSpPr bwMode="auto">
          <a:xfrm>
            <a:off x="6172200" y="6096000"/>
            <a:ext cx="609600" cy="533400"/>
            <a:chOff x="2362200" y="6096000"/>
            <a:chExt cx="609600" cy="533400"/>
          </a:xfrm>
        </p:grpSpPr>
        <p:sp>
          <p:nvSpPr>
            <p:cNvPr id="93198" name="Rectangle 15"/>
            <p:cNvSpPr>
              <a:spLocks noChangeArrowheads="1"/>
            </p:cNvSpPr>
            <p:nvPr/>
          </p:nvSpPr>
          <p:spPr bwMode="auto">
            <a:xfrm>
              <a:off x="2362200" y="6096000"/>
              <a:ext cx="609600"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93199" name="Action Button: Movie 16">
              <a:hlinkClick r:id="" action="ppaction://noaction" highlightClick="1"/>
            </p:cNvPr>
            <p:cNvSpPr>
              <a:spLocks noChangeArrowheads="1"/>
            </p:cNvSpPr>
            <p:nvPr/>
          </p:nvSpPr>
          <p:spPr bwMode="auto">
            <a:xfrm>
              <a:off x="2438400" y="6172200"/>
              <a:ext cx="457200" cy="381000"/>
            </a:xfrm>
            <a:prstGeom prst="actionButtonMovie">
              <a:avLst/>
            </a:prstGeom>
            <a:solidFill>
              <a:schemeClr val="accent2">
                <a:alpha val="9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93200" name="Bevel 17">
              <a:hlinkClick r:id="rId5"/>
            </p:cNvPr>
            <p:cNvSpPr>
              <a:spLocks noChangeArrowheads="1"/>
            </p:cNvSpPr>
            <p:nvPr/>
          </p:nvSpPr>
          <p:spPr bwMode="auto">
            <a:xfrm>
              <a:off x="2362200" y="6096000"/>
              <a:ext cx="609600" cy="533400"/>
            </a:xfrm>
            <a:prstGeom prst="bevel">
              <a:avLst>
                <a:gd name="adj" fmla="val 12500"/>
              </a:avLst>
            </a:prstGeom>
            <a:solidFill>
              <a:schemeClr val="accent2">
                <a:alpha val="50980"/>
              </a:schemeClr>
            </a:solidFill>
            <a:ln w="9525">
              <a:solidFill>
                <a:schemeClr val="accent2"/>
              </a:solidFill>
              <a:miter lim="800000"/>
              <a:headEnd/>
              <a:tailEnd/>
            </a:ln>
          </p:spPr>
          <p:txBody>
            <a:bodyPr wrap="none" anchor="ctr"/>
            <a:lstStyle/>
            <a:p>
              <a:r>
                <a:rPr lang="en-US" sz="900">
                  <a:solidFill>
                    <a:srgbClr val="000000"/>
                  </a:solidFill>
                  <a:latin typeface="Comic Sans MS" charset="0"/>
                  <a:cs typeface="Comic Sans MS" charset="0"/>
                </a:rPr>
                <a:t>Video</a:t>
              </a:r>
            </a:p>
            <a:p>
              <a:endParaRPr lang="en-US" sz="900">
                <a:solidFill>
                  <a:srgbClr val="000000"/>
                </a:solidFill>
                <a:latin typeface="Comic Sans MS" charset="0"/>
                <a:cs typeface="Comic Sans MS" charset="0"/>
              </a:endParaRPr>
            </a:p>
            <a:p>
              <a:r>
                <a:rPr lang="en-US" sz="900">
                  <a:solidFill>
                    <a:srgbClr val="000000"/>
                  </a:solidFill>
                  <a:latin typeface="Comic Sans MS" charset="0"/>
                  <a:cs typeface="Comic Sans MS" charset="0"/>
                </a:rPr>
                <a:t>Clip</a:t>
              </a:r>
            </a:p>
          </p:txBody>
        </p:sp>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85771"/>
                                        </p:tgtEl>
                                        <p:attrNameLst>
                                          <p:attrName>style.visibility</p:attrName>
                                        </p:attrNameLst>
                                      </p:cBhvr>
                                      <p:to>
                                        <p:strVal val="visible"/>
                                      </p:to>
                                    </p:set>
                                    <p:animEffect transition="in" filter="wipe(left)">
                                      <p:cBhvr>
                                        <p:cTn id="7" dur="1000"/>
                                        <p:tgtEl>
                                          <p:spTgt spid="885771"/>
                                        </p:tgtEl>
                                      </p:cBhvr>
                                    </p:animEffect>
                                  </p:childTnLst>
                                </p:cTn>
                              </p:par>
                            </p:childTnLst>
                          </p:cTn>
                        </p:par>
                        <p:par>
                          <p:cTn id="8" fill="hold" nodeType="afterGroup">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885776"/>
                                        </p:tgtEl>
                                        <p:attrNameLst>
                                          <p:attrName>style.visibility</p:attrName>
                                        </p:attrNameLst>
                                      </p:cBhvr>
                                      <p:to>
                                        <p:strVal val="visible"/>
                                      </p:to>
                                    </p:set>
                                    <p:animEffect transition="in" filter="fade">
                                      <p:cBhvr>
                                        <p:cTn id="11" dur="2000"/>
                                        <p:tgtEl>
                                          <p:spTgt spid="885776"/>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885777"/>
                                        </p:tgtEl>
                                        <p:attrNameLst>
                                          <p:attrName>style.visibility</p:attrName>
                                        </p:attrNameLst>
                                      </p:cBhvr>
                                      <p:to>
                                        <p:strVal val="visible"/>
                                      </p:to>
                                    </p:set>
                                    <p:animEffect transition="in" filter="fade">
                                      <p:cBhvr>
                                        <p:cTn id="15" dur="2000"/>
                                        <p:tgtEl>
                                          <p:spTgt spid="885777"/>
                                        </p:tgtEl>
                                      </p:cBhvr>
                                    </p:animEffect>
                                  </p:childTnLst>
                                </p:cTn>
                              </p:par>
                            </p:childTnLst>
                          </p:cTn>
                        </p:par>
                        <p:par>
                          <p:cTn id="16" fill="hold" nodeType="afterGroup">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885765"/>
                                        </p:tgtEl>
                                        <p:attrNameLst>
                                          <p:attrName>style.visibility</p:attrName>
                                        </p:attrNameLst>
                                      </p:cBhvr>
                                      <p:to>
                                        <p:strVal val="visible"/>
                                      </p:to>
                                    </p:set>
                                    <p:animEffect transition="in" filter="wipe(left)">
                                      <p:cBhvr>
                                        <p:cTn id="19" dur="1000"/>
                                        <p:tgtEl>
                                          <p:spTgt spid="885765"/>
                                        </p:tgtEl>
                                      </p:cBhvr>
                                    </p:animEffect>
                                  </p:childTnLst>
                                </p:cTn>
                              </p:par>
                            </p:childTnLst>
                          </p:cTn>
                        </p:par>
                        <p:par>
                          <p:cTn id="20" fill="hold" nodeType="afterGroup">
                            <p:stCondLst>
                              <p:cond delay="7000"/>
                            </p:stCondLst>
                            <p:childTnLst>
                              <p:par>
                                <p:cTn id="21" presetID="10" presetClass="entr" presetSubtype="0" fill="hold" nodeType="after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765" grpId="0" autoUpdateAnimBg="0"/>
      <p:bldP spid="88577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7827" name="Picture 19" descr="Untitled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95475"/>
            <a:ext cx="3500438"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7828" name="Picture 20" descr="Untitled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522663"/>
            <a:ext cx="3500438"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7810" name="Rectangle 2"/>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5236" name="Rectangle 3"/>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The Fed and Monetary Policy</a:t>
            </a:r>
          </a:p>
        </p:txBody>
      </p:sp>
      <p:sp>
        <p:nvSpPr>
          <p:cNvPr id="95237"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third major function of the Fed is to conduct monetary policy.  This means the Fed alters the money supply to promote economic growth and stability.</a:t>
            </a:r>
          </a:p>
        </p:txBody>
      </p:sp>
      <p:sp>
        <p:nvSpPr>
          <p:cNvPr id="887813" name="Rectangle 5"/>
          <p:cNvSpPr>
            <a:spLocks noChangeArrowheads="1"/>
          </p:cNvSpPr>
          <p:nvPr/>
        </p:nvSpPr>
        <p:spPr bwMode="auto">
          <a:xfrm>
            <a:off x="4572000" y="5137150"/>
            <a:ext cx="441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When reserve requirements increase, a bank cannot lend out as much money.  When they decrease, the money supply rises since banks can lend more.</a:t>
            </a:r>
          </a:p>
        </p:txBody>
      </p:sp>
      <p:sp>
        <p:nvSpPr>
          <p:cNvPr id="887814" name="Rectangle 6"/>
          <p:cNvSpPr>
            <a:spLocks noChangeArrowheads="1"/>
          </p:cNvSpPr>
          <p:nvPr/>
        </p:nvSpPr>
        <p:spPr bwMode="auto">
          <a:xfrm>
            <a:off x="762000" y="20574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 Meets to discuss nationwide economic data every 6 weeks.</a:t>
            </a:r>
          </a:p>
        </p:txBody>
      </p:sp>
      <p:sp>
        <p:nvSpPr>
          <p:cNvPr id="887815" name="Rectangle 7"/>
          <p:cNvSpPr>
            <a:spLocks noChangeArrowheads="1"/>
          </p:cNvSpPr>
          <p:nvPr/>
        </p:nvSpPr>
        <p:spPr bwMode="auto">
          <a:xfrm>
            <a:off x="381000" y="17526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1) The FOMC Meeting</a:t>
            </a:r>
          </a:p>
        </p:txBody>
      </p:sp>
      <p:sp>
        <p:nvSpPr>
          <p:cNvPr id="887816" name="Rectangle 8"/>
          <p:cNvSpPr>
            <a:spLocks noChangeArrowheads="1"/>
          </p:cNvSpPr>
          <p:nvPr/>
        </p:nvSpPr>
        <p:spPr bwMode="auto">
          <a:xfrm>
            <a:off x="762000" y="26670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B) Seeks both price stability and maximum employment.</a:t>
            </a:r>
          </a:p>
        </p:txBody>
      </p:sp>
      <p:sp>
        <p:nvSpPr>
          <p:cNvPr id="887817" name="Rectangle 9"/>
          <p:cNvSpPr>
            <a:spLocks noChangeArrowheads="1"/>
          </p:cNvSpPr>
          <p:nvPr/>
        </p:nvSpPr>
        <p:spPr bwMode="auto">
          <a:xfrm>
            <a:off x="762000" y="3627438"/>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 </a:t>
            </a:r>
            <a:r>
              <a:rPr lang="en-US" sz="1800" i="1"/>
              <a:t>Open-Market Operations</a:t>
            </a:r>
            <a:r>
              <a:rPr lang="en-US" sz="1800"/>
              <a:t>: sell or buy government securities</a:t>
            </a:r>
          </a:p>
        </p:txBody>
      </p:sp>
      <p:sp>
        <p:nvSpPr>
          <p:cNvPr id="887818" name="Rectangle 10"/>
          <p:cNvSpPr>
            <a:spLocks noChangeArrowheads="1"/>
          </p:cNvSpPr>
          <p:nvPr/>
        </p:nvSpPr>
        <p:spPr bwMode="auto">
          <a:xfrm>
            <a:off x="381000" y="3322638"/>
            <a:ext cx="403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2) Four Tools of Monetary Policy</a:t>
            </a:r>
          </a:p>
        </p:txBody>
      </p:sp>
      <p:sp>
        <p:nvSpPr>
          <p:cNvPr id="887819" name="Rectangle 11"/>
          <p:cNvSpPr>
            <a:spLocks noChangeArrowheads="1"/>
          </p:cNvSpPr>
          <p:nvPr/>
        </p:nvSpPr>
        <p:spPr bwMode="auto">
          <a:xfrm>
            <a:off x="762000" y="42354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B) </a:t>
            </a:r>
            <a:r>
              <a:rPr lang="en-US" sz="1800" i="1"/>
              <a:t>Discount Rate: </a:t>
            </a:r>
            <a:r>
              <a:rPr lang="en-US" sz="1800"/>
              <a:t>interest rate on money borrowed from the Fed</a:t>
            </a:r>
          </a:p>
        </p:txBody>
      </p:sp>
      <p:sp>
        <p:nvSpPr>
          <p:cNvPr id="887820" name="Rectangle 12"/>
          <p:cNvSpPr>
            <a:spLocks noChangeArrowheads="1"/>
          </p:cNvSpPr>
          <p:nvPr/>
        </p:nvSpPr>
        <p:spPr bwMode="auto">
          <a:xfrm>
            <a:off x="762000" y="48450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C) </a:t>
            </a:r>
            <a:r>
              <a:rPr lang="en-US" sz="1800" i="1"/>
              <a:t>Reserve Requirement</a:t>
            </a:r>
            <a:r>
              <a:rPr lang="en-US" sz="1800"/>
              <a:t>: ratio of bank deposits kept as reserves</a:t>
            </a:r>
          </a:p>
        </p:txBody>
      </p:sp>
      <p:grpSp>
        <p:nvGrpSpPr>
          <p:cNvPr id="16" name="Group 15"/>
          <p:cNvGrpSpPr>
            <a:grpSpLocks/>
          </p:cNvGrpSpPr>
          <p:nvPr/>
        </p:nvGrpSpPr>
        <p:grpSpPr bwMode="auto">
          <a:xfrm>
            <a:off x="6172200" y="6096000"/>
            <a:ext cx="609600" cy="533400"/>
            <a:chOff x="2362200" y="6096000"/>
            <a:chExt cx="609600" cy="533400"/>
          </a:xfrm>
        </p:grpSpPr>
        <p:sp>
          <p:nvSpPr>
            <p:cNvPr id="95247" name="Rectangle 16"/>
            <p:cNvSpPr>
              <a:spLocks noChangeArrowheads="1"/>
            </p:cNvSpPr>
            <p:nvPr/>
          </p:nvSpPr>
          <p:spPr bwMode="auto">
            <a:xfrm>
              <a:off x="2362200" y="6096000"/>
              <a:ext cx="609600"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95248" name="Action Button: Movie 17">
              <a:hlinkClick r:id="" action="ppaction://noaction" highlightClick="1"/>
            </p:cNvPr>
            <p:cNvSpPr>
              <a:spLocks noChangeArrowheads="1"/>
            </p:cNvSpPr>
            <p:nvPr/>
          </p:nvSpPr>
          <p:spPr bwMode="auto">
            <a:xfrm>
              <a:off x="2438400" y="6172200"/>
              <a:ext cx="457200" cy="381000"/>
            </a:xfrm>
            <a:prstGeom prst="actionButtonMovie">
              <a:avLst/>
            </a:prstGeom>
            <a:solidFill>
              <a:schemeClr val="accent2">
                <a:alpha val="9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95249" name="Bevel 18">
              <a:hlinkClick r:id="rId5"/>
            </p:cNvPr>
            <p:cNvSpPr>
              <a:spLocks noChangeArrowheads="1"/>
            </p:cNvSpPr>
            <p:nvPr/>
          </p:nvSpPr>
          <p:spPr bwMode="auto">
            <a:xfrm>
              <a:off x="2362200" y="6096000"/>
              <a:ext cx="609600" cy="533400"/>
            </a:xfrm>
            <a:prstGeom prst="bevel">
              <a:avLst>
                <a:gd name="adj" fmla="val 12500"/>
              </a:avLst>
            </a:prstGeom>
            <a:solidFill>
              <a:schemeClr val="accent2">
                <a:alpha val="50980"/>
              </a:schemeClr>
            </a:solidFill>
            <a:ln w="9525">
              <a:solidFill>
                <a:schemeClr val="accent2"/>
              </a:solidFill>
              <a:miter lim="800000"/>
              <a:headEnd/>
              <a:tailEnd/>
            </a:ln>
          </p:spPr>
          <p:txBody>
            <a:bodyPr wrap="none" anchor="ctr"/>
            <a:lstStyle/>
            <a:p>
              <a:r>
                <a:rPr lang="en-US" sz="900">
                  <a:solidFill>
                    <a:srgbClr val="000000"/>
                  </a:solidFill>
                  <a:latin typeface="Comic Sans MS" charset="0"/>
                  <a:cs typeface="Comic Sans MS" charset="0"/>
                </a:rPr>
                <a:t>Video</a:t>
              </a:r>
            </a:p>
            <a:p>
              <a:endParaRPr lang="en-US" sz="900">
                <a:solidFill>
                  <a:srgbClr val="000000"/>
                </a:solidFill>
                <a:latin typeface="Comic Sans MS" charset="0"/>
                <a:cs typeface="Comic Sans MS" charset="0"/>
              </a:endParaRPr>
            </a:p>
            <a:p>
              <a:r>
                <a:rPr lang="en-US" sz="900">
                  <a:solidFill>
                    <a:srgbClr val="000000"/>
                  </a:solidFill>
                  <a:latin typeface="Comic Sans MS" charset="0"/>
                  <a:cs typeface="Comic Sans MS" charset="0"/>
                </a:rPr>
                <a:t>Clip</a:t>
              </a:r>
            </a:p>
          </p:txBody>
        </p:sp>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87820"/>
                                        </p:tgtEl>
                                        <p:attrNameLst>
                                          <p:attrName>style.visibility</p:attrName>
                                        </p:attrNameLst>
                                      </p:cBhvr>
                                      <p:to>
                                        <p:strVal val="visible"/>
                                      </p:to>
                                    </p:set>
                                    <p:animEffect transition="in" filter="wipe(left)">
                                      <p:cBhvr>
                                        <p:cTn id="7" dur="1000"/>
                                        <p:tgtEl>
                                          <p:spTgt spid="887820"/>
                                        </p:tgtEl>
                                      </p:cBhvr>
                                    </p:animEffect>
                                  </p:childTnLst>
                                </p:cTn>
                              </p:par>
                            </p:childTnLst>
                          </p:cTn>
                        </p:par>
                        <p:par>
                          <p:cTn id="8" fill="hold" nodeType="afterGroup">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887827"/>
                                        </p:tgtEl>
                                        <p:attrNameLst>
                                          <p:attrName>style.visibility</p:attrName>
                                        </p:attrNameLst>
                                      </p:cBhvr>
                                      <p:to>
                                        <p:strVal val="visible"/>
                                      </p:to>
                                    </p:set>
                                    <p:animEffect transition="in" filter="fade">
                                      <p:cBhvr>
                                        <p:cTn id="11" dur="2000"/>
                                        <p:tgtEl>
                                          <p:spTgt spid="887827"/>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887828"/>
                                        </p:tgtEl>
                                        <p:attrNameLst>
                                          <p:attrName>style.visibility</p:attrName>
                                        </p:attrNameLst>
                                      </p:cBhvr>
                                      <p:to>
                                        <p:strVal val="visible"/>
                                      </p:to>
                                    </p:set>
                                    <p:animEffect transition="in" filter="fade">
                                      <p:cBhvr>
                                        <p:cTn id="15" dur="2000"/>
                                        <p:tgtEl>
                                          <p:spTgt spid="887828"/>
                                        </p:tgtEl>
                                      </p:cBhvr>
                                    </p:animEffect>
                                  </p:childTnLst>
                                </p:cTn>
                              </p:par>
                            </p:childTnLst>
                          </p:cTn>
                        </p:par>
                        <p:par>
                          <p:cTn id="16" fill="hold" nodeType="afterGroup">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887813"/>
                                        </p:tgtEl>
                                        <p:attrNameLst>
                                          <p:attrName>style.visibility</p:attrName>
                                        </p:attrNameLst>
                                      </p:cBhvr>
                                      <p:to>
                                        <p:strVal val="visible"/>
                                      </p:to>
                                    </p:set>
                                    <p:animEffect transition="in" filter="wipe(left)">
                                      <p:cBhvr>
                                        <p:cTn id="19" dur="1000"/>
                                        <p:tgtEl>
                                          <p:spTgt spid="887813"/>
                                        </p:tgtEl>
                                      </p:cBhvr>
                                    </p:animEffect>
                                  </p:childTnLst>
                                </p:cTn>
                              </p:par>
                            </p:childTnLst>
                          </p:cTn>
                        </p:par>
                        <p:par>
                          <p:cTn id="20" fill="hold" nodeType="afterGroup">
                            <p:stCondLst>
                              <p:cond delay="7000"/>
                            </p:stCondLst>
                            <p:childTnLst>
                              <p:par>
                                <p:cTn id="21" presetID="10"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813" grpId="0" autoUpdateAnimBg="0"/>
      <p:bldP spid="88782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ChangeArrowheads="1"/>
          </p:cNvSpPr>
          <p:nvPr/>
        </p:nvSpPr>
        <p:spPr bwMode="auto">
          <a:xfrm>
            <a:off x="0" y="1066800"/>
            <a:ext cx="9144000" cy="685800"/>
          </a:xfrm>
          <a:prstGeom prst="rect">
            <a:avLst/>
          </a:prstGeom>
          <a:solidFill>
            <a:srgbClr val="6666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7282" name="Rectangle 3"/>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The Fed and Monetary Policy</a:t>
            </a:r>
          </a:p>
        </p:txBody>
      </p:sp>
      <p:sp>
        <p:nvSpPr>
          <p:cNvPr id="97283" name="Rectangle 4"/>
          <p:cNvSpPr>
            <a:spLocks noChangeArrowheads="1"/>
          </p:cNvSpPr>
          <p:nvPr/>
        </p:nvSpPr>
        <p:spPr bwMode="auto">
          <a:xfrm>
            <a:off x="0" y="1066800"/>
            <a:ext cx="914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solidFill>
                  <a:schemeClr val="bg1"/>
                </a:solidFill>
              </a:rPr>
              <a:t>The third major function of the Fed is to conduct monetary policy.  This means the Fed alters the money supply to promote economic growth and stability.</a:t>
            </a:r>
          </a:p>
        </p:txBody>
      </p:sp>
      <p:sp>
        <p:nvSpPr>
          <p:cNvPr id="889861" name="Rectangle 5"/>
          <p:cNvSpPr>
            <a:spLocks noChangeArrowheads="1"/>
          </p:cNvSpPr>
          <p:nvPr/>
        </p:nvSpPr>
        <p:spPr bwMode="auto">
          <a:xfrm>
            <a:off x="4572000" y="5137150"/>
            <a:ext cx="441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When interest on reserves increases, banks hold more money with the Fed.  When it decreases, the money supply rises since lending is a better option.</a:t>
            </a:r>
          </a:p>
        </p:txBody>
      </p:sp>
      <p:sp>
        <p:nvSpPr>
          <p:cNvPr id="889862" name="Rectangle 6"/>
          <p:cNvSpPr>
            <a:spLocks noChangeArrowheads="1"/>
          </p:cNvSpPr>
          <p:nvPr/>
        </p:nvSpPr>
        <p:spPr bwMode="auto">
          <a:xfrm>
            <a:off x="762000" y="20574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A) Meets to discuss nationwide economic data every 6 weeks.</a:t>
            </a:r>
          </a:p>
        </p:txBody>
      </p:sp>
      <p:sp>
        <p:nvSpPr>
          <p:cNvPr id="889863" name="Rectangle 7"/>
          <p:cNvSpPr>
            <a:spLocks noChangeArrowheads="1"/>
          </p:cNvSpPr>
          <p:nvPr/>
        </p:nvSpPr>
        <p:spPr bwMode="auto">
          <a:xfrm>
            <a:off x="381000" y="17526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1) The FOMC Meeting</a:t>
            </a:r>
          </a:p>
        </p:txBody>
      </p:sp>
      <p:sp>
        <p:nvSpPr>
          <p:cNvPr id="889864" name="Rectangle 8"/>
          <p:cNvSpPr>
            <a:spLocks noChangeArrowheads="1"/>
          </p:cNvSpPr>
          <p:nvPr/>
        </p:nvSpPr>
        <p:spPr bwMode="auto">
          <a:xfrm>
            <a:off x="762000" y="26670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B) Seeks both price stability and maximum employment.</a:t>
            </a:r>
          </a:p>
        </p:txBody>
      </p:sp>
      <p:sp>
        <p:nvSpPr>
          <p:cNvPr id="889865" name="Rectangle 9"/>
          <p:cNvSpPr>
            <a:spLocks noChangeArrowheads="1"/>
          </p:cNvSpPr>
          <p:nvPr/>
        </p:nvSpPr>
        <p:spPr bwMode="auto">
          <a:xfrm>
            <a:off x="762000" y="3627438"/>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A) </a:t>
            </a:r>
            <a:r>
              <a:rPr lang="en-US" sz="1800" i="1" dirty="0"/>
              <a:t>Open-Market Operations</a:t>
            </a:r>
            <a:r>
              <a:rPr lang="en-US" sz="1800" dirty="0"/>
              <a:t>: sell or buy government securities</a:t>
            </a:r>
          </a:p>
        </p:txBody>
      </p:sp>
      <p:sp>
        <p:nvSpPr>
          <p:cNvPr id="889866" name="Rectangle 10"/>
          <p:cNvSpPr>
            <a:spLocks noChangeArrowheads="1"/>
          </p:cNvSpPr>
          <p:nvPr/>
        </p:nvSpPr>
        <p:spPr bwMode="auto">
          <a:xfrm>
            <a:off x="381000" y="3322638"/>
            <a:ext cx="403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a:t>2) Four Tools of Monetary Policy</a:t>
            </a:r>
          </a:p>
        </p:txBody>
      </p:sp>
      <p:sp>
        <p:nvSpPr>
          <p:cNvPr id="889867" name="Rectangle 11"/>
          <p:cNvSpPr>
            <a:spLocks noChangeArrowheads="1"/>
          </p:cNvSpPr>
          <p:nvPr/>
        </p:nvSpPr>
        <p:spPr bwMode="auto">
          <a:xfrm>
            <a:off x="762000" y="42354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B) </a:t>
            </a:r>
            <a:r>
              <a:rPr lang="en-US" sz="1800" i="1"/>
              <a:t>Discount Rate: </a:t>
            </a:r>
            <a:r>
              <a:rPr lang="en-US" sz="1800"/>
              <a:t>interest rate on money borrowed from the Fed</a:t>
            </a:r>
          </a:p>
        </p:txBody>
      </p:sp>
      <p:sp>
        <p:nvSpPr>
          <p:cNvPr id="889868" name="Rectangle 12"/>
          <p:cNvSpPr>
            <a:spLocks noChangeArrowheads="1"/>
          </p:cNvSpPr>
          <p:nvPr/>
        </p:nvSpPr>
        <p:spPr bwMode="auto">
          <a:xfrm>
            <a:off x="762000" y="48450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a:t>C) </a:t>
            </a:r>
            <a:r>
              <a:rPr lang="en-US" sz="1800" i="1"/>
              <a:t>Reserve Requirement</a:t>
            </a:r>
            <a:r>
              <a:rPr lang="en-US" sz="1800"/>
              <a:t>: ratio of bank deposits kept as reserves</a:t>
            </a:r>
          </a:p>
        </p:txBody>
      </p:sp>
      <p:sp>
        <p:nvSpPr>
          <p:cNvPr id="889869" name="Rectangle 13"/>
          <p:cNvSpPr>
            <a:spLocks noChangeArrowheads="1"/>
          </p:cNvSpPr>
          <p:nvPr/>
        </p:nvSpPr>
        <p:spPr bwMode="auto">
          <a:xfrm>
            <a:off x="762000" y="54546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D) </a:t>
            </a:r>
            <a:r>
              <a:rPr lang="en-US" sz="1800" i="1" dirty="0"/>
              <a:t>Interest on Reserves</a:t>
            </a:r>
            <a:r>
              <a:rPr lang="en-US" sz="1800" dirty="0"/>
              <a:t>: interest earned from deposits with the Fed</a:t>
            </a:r>
          </a:p>
        </p:txBody>
      </p:sp>
      <p:pic>
        <p:nvPicPr>
          <p:cNvPr id="889870" name="Picture 14" descr="Untitle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13" y="1900238"/>
            <a:ext cx="3500437"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9871" name="Picture 15" descr="Untitled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7613" y="3527425"/>
            <a:ext cx="3500437"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p:cNvGrpSpPr>
            <a:grpSpLocks/>
          </p:cNvGrpSpPr>
          <p:nvPr/>
        </p:nvGrpSpPr>
        <p:grpSpPr bwMode="auto">
          <a:xfrm>
            <a:off x="6172200" y="6096000"/>
            <a:ext cx="609600" cy="533400"/>
            <a:chOff x="2362200" y="6096000"/>
            <a:chExt cx="609600" cy="533400"/>
          </a:xfrm>
        </p:grpSpPr>
        <p:sp>
          <p:nvSpPr>
            <p:cNvPr id="97296" name="Rectangle 17"/>
            <p:cNvSpPr>
              <a:spLocks noChangeArrowheads="1"/>
            </p:cNvSpPr>
            <p:nvPr/>
          </p:nvSpPr>
          <p:spPr bwMode="auto">
            <a:xfrm>
              <a:off x="2362200" y="6096000"/>
              <a:ext cx="609600"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97297" name="Action Button: Movie 18">
              <a:hlinkClick r:id="" action="ppaction://noaction" highlightClick="1"/>
            </p:cNvPr>
            <p:cNvSpPr>
              <a:spLocks noChangeArrowheads="1"/>
            </p:cNvSpPr>
            <p:nvPr/>
          </p:nvSpPr>
          <p:spPr bwMode="auto">
            <a:xfrm>
              <a:off x="2438400" y="6172200"/>
              <a:ext cx="457200" cy="381000"/>
            </a:xfrm>
            <a:prstGeom prst="actionButtonMovie">
              <a:avLst/>
            </a:prstGeom>
            <a:solidFill>
              <a:schemeClr val="accent2">
                <a:alpha val="9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97298" name="Bevel 19">
              <a:hlinkClick r:id="rId5"/>
            </p:cNvPr>
            <p:cNvSpPr>
              <a:spLocks noChangeArrowheads="1"/>
            </p:cNvSpPr>
            <p:nvPr/>
          </p:nvSpPr>
          <p:spPr bwMode="auto">
            <a:xfrm>
              <a:off x="2362200" y="6096000"/>
              <a:ext cx="609600" cy="533400"/>
            </a:xfrm>
            <a:prstGeom prst="bevel">
              <a:avLst>
                <a:gd name="adj" fmla="val 12500"/>
              </a:avLst>
            </a:prstGeom>
            <a:solidFill>
              <a:schemeClr val="accent2">
                <a:alpha val="50980"/>
              </a:schemeClr>
            </a:solidFill>
            <a:ln w="9525">
              <a:solidFill>
                <a:schemeClr val="accent2"/>
              </a:solidFill>
              <a:miter lim="800000"/>
              <a:headEnd/>
              <a:tailEnd/>
            </a:ln>
          </p:spPr>
          <p:txBody>
            <a:bodyPr wrap="none" anchor="ctr"/>
            <a:lstStyle/>
            <a:p>
              <a:r>
                <a:rPr lang="en-US" sz="900">
                  <a:solidFill>
                    <a:srgbClr val="000000"/>
                  </a:solidFill>
                  <a:latin typeface="Comic Sans MS" charset="0"/>
                  <a:cs typeface="Comic Sans MS" charset="0"/>
                </a:rPr>
                <a:t>Video</a:t>
              </a:r>
            </a:p>
            <a:p>
              <a:endParaRPr lang="en-US" sz="900">
                <a:solidFill>
                  <a:srgbClr val="000000"/>
                </a:solidFill>
                <a:latin typeface="Comic Sans MS" charset="0"/>
                <a:cs typeface="Comic Sans MS" charset="0"/>
              </a:endParaRPr>
            </a:p>
            <a:p>
              <a:r>
                <a:rPr lang="en-US" sz="900">
                  <a:solidFill>
                    <a:srgbClr val="000000"/>
                  </a:solidFill>
                  <a:latin typeface="Comic Sans MS" charset="0"/>
                  <a:cs typeface="Comic Sans MS" charset="0"/>
                </a:rPr>
                <a:t>Clip</a:t>
              </a:r>
            </a:p>
          </p:txBody>
        </p:sp>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89869"/>
                                        </p:tgtEl>
                                        <p:attrNameLst>
                                          <p:attrName>style.visibility</p:attrName>
                                        </p:attrNameLst>
                                      </p:cBhvr>
                                      <p:to>
                                        <p:strVal val="visible"/>
                                      </p:to>
                                    </p:set>
                                    <p:animEffect transition="in" filter="wipe(left)">
                                      <p:cBhvr>
                                        <p:cTn id="7" dur="1000"/>
                                        <p:tgtEl>
                                          <p:spTgt spid="889869"/>
                                        </p:tgtEl>
                                      </p:cBhvr>
                                    </p:animEffect>
                                  </p:childTnLst>
                                </p:cTn>
                              </p:par>
                            </p:childTnLst>
                          </p:cTn>
                        </p:par>
                        <p:par>
                          <p:cTn id="8" fill="hold" nodeType="afterGroup">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889870"/>
                                        </p:tgtEl>
                                        <p:attrNameLst>
                                          <p:attrName>style.visibility</p:attrName>
                                        </p:attrNameLst>
                                      </p:cBhvr>
                                      <p:to>
                                        <p:strVal val="visible"/>
                                      </p:to>
                                    </p:set>
                                    <p:animEffect transition="in" filter="fade">
                                      <p:cBhvr>
                                        <p:cTn id="11" dur="2000"/>
                                        <p:tgtEl>
                                          <p:spTgt spid="889870"/>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889871"/>
                                        </p:tgtEl>
                                        <p:attrNameLst>
                                          <p:attrName>style.visibility</p:attrName>
                                        </p:attrNameLst>
                                      </p:cBhvr>
                                      <p:to>
                                        <p:strVal val="visible"/>
                                      </p:to>
                                    </p:set>
                                    <p:animEffect transition="in" filter="fade">
                                      <p:cBhvr>
                                        <p:cTn id="15" dur="2000"/>
                                        <p:tgtEl>
                                          <p:spTgt spid="889871"/>
                                        </p:tgtEl>
                                      </p:cBhvr>
                                    </p:animEffect>
                                  </p:childTnLst>
                                </p:cTn>
                              </p:par>
                            </p:childTnLst>
                          </p:cTn>
                        </p:par>
                        <p:par>
                          <p:cTn id="16" fill="hold" nodeType="afterGroup">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889861"/>
                                        </p:tgtEl>
                                        <p:attrNameLst>
                                          <p:attrName>style.visibility</p:attrName>
                                        </p:attrNameLst>
                                      </p:cBhvr>
                                      <p:to>
                                        <p:strVal val="visible"/>
                                      </p:to>
                                    </p:set>
                                    <p:animEffect transition="in" filter="wipe(left)">
                                      <p:cBhvr>
                                        <p:cTn id="19" dur="1000"/>
                                        <p:tgtEl>
                                          <p:spTgt spid="889861"/>
                                        </p:tgtEl>
                                      </p:cBhvr>
                                    </p:animEffect>
                                  </p:childTnLst>
                                </p:cTn>
                              </p:par>
                            </p:childTnLst>
                          </p:cTn>
                        </p:par>
                        <p:par>
                          <p:cTn id="20" fill="hold" nodeType="afterGroup">
                            <p:stCondLst>
                              <p:cond delay="7000"/>
                            </p:stCondLst>
                            <p:childTnLst>
                              <p:par>
                                <p:cTn id="21" presetID="10" presetClass="entr" presetSubtype="0" fill="hold" nodeType="afterEffect">
                                  <p:stCondLst>
                                    <p:cond delay="10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9861" grpId="0" autoUpdateAnimBg="0"/>
      <p:bldP spid="88986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The FOMC Decides</a:t>
            </a:r>
          </a:p>
        </p:txBody>
      </p:sp>
      <p:sp>
        <p:nvSpPr>
          <p:cNvPr id="90121" name="Rectangle 9"/>
          <p:cNvSpPr>
            <a:spLocks noChangeArrowheads="1"/>
          </p:cNvSpPr>
          <p:nvPr/>
        </p:nvSpPr>
        <p:spPr bwMode="auto">
          <a:xfrm>
            <a:off x="152400" y="1524000"/>
            <a:ext cx="4267200" cy="4247317"/>
          </a:xfrm>
          <a:prstGeom prst="rect">
            <a:avLst/>
          </a:prstGeom>
          <a:noFill/>
          <a:ln w="25400" cmpd="sng">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800" b="1" dirty="0" smtClean="0"/>
              <a:t>BACKGROUND</a:t>
            </a:r>
            <a:endParaRPr lang="en-US" sz="1800" dirty="0"/>
          </a:p>
          <a:p>
            <a:pPr algn="just"/>
            <a:r>
              <a:rPr lang="en-US" sz="1800" dirty="0" smtClean="0"/>
              <a:t>The Federal Open Market Committee (FOMC) is one of the most economically powerful groups in the world.  They meet every six weeks to discuss the condition of the U.S. economy.  The Board of Governors prepares a report about the current and projected state of the economy (Green Book), and each District Bank creates a report about its regional economy (Beige Book).  Lasting two days, these meetings conclude with a vote that determines the best proposed change to the target federal funds rate (Blue Book).</a:t>
            </a:r>
            <a:endParaRPr lang="en-US" altLang="ja-JP" sz="1800" dirty="0"/>
          </a:p>
        </p:txBody>
      </p:sp>
      <p:sp>
        <p:nvSpPr>
          <p:cNvPr id="99331" name="Rectangle 21"/>
          <p:cNvSpPr>
            <a:spLocks noChangeArrowheads="1"/>
          </p:cNvSpPr>
          <p:nvPr/>
        </p:nvSpPr>
        <p:spPr bwMode="auto">
          <a:xfrm>
            <a:off x="0" y="1066800"/>
            <a:ext cx="9144000" cy="381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0134" name="Rectangle 22"/>
          <p:cNvSpPr>
            <a:spLocks noChangeArrowheads="1"/>
          </p:cNvSpPr>
          <p:nvPr/>
        </p:nvSpPr>
        <p:spPr bwMode="auto">
          <a:xfrm>
            <a:off x="0" y="1066800"/>
            <a:ext cx="91440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dirty="0" smtClean="0">
                <a:solidFill>
                  <a:schemeClr val="bg1"/>
                </a:solidFill>
              </a:rPr>
              <a:t>Class </a:t>
            </a:r>
            <a:r>
              <a:rPr lang="en-US" sz="2000" dirty="0">
                <a:solidFill>
                  <a:schemeClr val="bg1"/>
                </a:solidFill>
              </a:rPr>
              <a:t>Activity</a:t>
            </a:r>
          </a:p>
        </p:txBody>
      </p:sp>
      <p:grpSp>
        <p:nvGrpSpPr>
          <p:cNvPr id="12" name="Group 12"/>
          <p:cNvGrpSpPr>
            <a:grpSpLocks noChangeAspect="1"/>
          </p:cNvGrpSpPr>
          <p:nvPr/>
        </p:nvGrpSpPr>
        <p:grpSpPr bwMode="auto">
          <a:xfrm>
            <a:off x="5105400" y="1600200"/>
            <a:ext cx="3394710" cy="2514600"/>
            <a:chOff x="2976" y="1248"/>
            <a:chExt cx="2592" cy="1920"/>
          </a:xfrm>
        </p:grpSpPr>
        <p:sp>
          <p:nvSpPr>
            <p:cNvPr id="13" name="Rectangle 13"/>
            <p:cNvSpPr>
              <a:spLocks noChangeArrowheads="1"/>
            </p:cNvSpPr>
            <p:nvPr/>
          </p:nvSpPr>
          <p:spPr bwMode="auto">
            <a:xfrm>
              <a:off x="2976" y="1248"/>
              <a:ext cx="2592" cy="1920"/>
            </a:xfrm>
            <a:prstGeom prst="rect">
              <a:avLst/>
            </a:prstGeom>
            <a:solidFill>
              <a:srgbClr val="FFFF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14" name="Picture 14" descr="FOMC M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 y="1296"/>
              <a:ext cx="2496" cy="1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descr="Untitled1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4191000"/>
            <a:ext cx="1292711" cy="1600200"/>
          </a:xfrm>
          <a:prstGeom prst="rect">
            <a:avLst/>
          </a:prstGeom>
        </p:spPr>
      </p:pic>
      <p:pic>
        <p:nvPicPr>
          <p:cNvPr id="3" name="Picture 2" descr="Untitled21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7162" y="4191000"/>
            <a:ext cx="1292711" cy="1600200"/>
          </a:xfrm>
          <a:prstGeom prst="rect">
            <a:avLst/>
          </a:prstGeom>
        </p:spPr>
      </p:pic>
      <p:pic>
        <p:nvPicPr>
          <p:cNvPr id="4" name="Picture 3" descr="Untitled112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6200" y="4191000"/>
            <a:ext cx="1292711" cy="1600200"/>
          </a:xfrm>
          <a:prstGeom prst="rect">
            <a:avLst/>
          </a:prstGeom>
        </p:spPr>
      </p:pic>
      <p:sp>
        <p:nvSpPr>
          <p:cNvPr id="18" name="Bevel 17">
            <a:hlinkClick r:id="rId7" action="ppaction://hlinksldjump"/>
          </p:cNvPr>
          <p:cNvSpPr>
            <a:spLocks noChangeArrowheads="1"/>
          </p:cNvSpPr>
          <p:nvPr/>
        </p:nvSpPr>
        <p:spPr bwMode="auto">
          <a:xfrm>
            <a:off x="6172200" y="6096000"/>
            <a:ext cx="609600" cy="533400"/>
          </a:xfrm>
          <a:prstGeom prst="bevel">
            <a:avLst>
              <a:gd name="adj" fmla="val 12500"/>
            </a:avLst>
          </a:prstGeom>
          <a:solidFill>
            <a:srgbClr val="FFCC66"/>
          </a:solidFill>
          <a:ln w="9525">
            <a:solidFill>
              <a:srgbClr val="FFCC66"/>
            </a:solidFill>
            <a:miter lim="800000"/>
            <a:headEnd/>
            <a:tailEnd/>
          </a:ln>
        </p:spPr>
        <p:txBody>
          <a:bodyPr wrap="none" anchor="ctr"/>
          <a:lstStyle/>
          <a:p>
            <a:r>
              <a:rPr lang="en-US" sz="1200" dirty="0" smtClean="0">
                <a:solidFill>
                  <a:srgbClr val="000000"/>
                </a:solidFill>
                <a:latin typeface="Comic Sans MS"/>
                <a:cs typeface="Comic Sans MS"/>
              </a:rPr>
              <a:t>Go to</a:t>
            </a:r>
          </a:p>
          <a:p>
            <a:r>
              <a:rPr lang="en-US" sz="1200" dirty="0" smtClean="0">
                <a:solidFill>
                  <a:srgbClr val="000000"/>
                </a:solidFill>
                <a:latin typeface="Comic Sans MS"/>
                <a:cs typeface="Comic Sans MS"/>
              </a:rPr>
              <a:t>Quiz</a:t>
            </a:r>
            <a:endParaRPr lang="en-US" sz="1200" dirty="0">
              <a:solidFill>
                <a:srgbClr val="000000"/>
              </a:solidFill>
              <a:latin typeface="Comic Sans MS"/>
              <a:cs typeface="Comic Sans MS"/>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0134"/>
                                        </p:tgtEl>
                                        <p:attrNameLst>
                                          <p:attrName>style.visibility</p:attrName>
                                        </p:attrNameLst>
                                      </p:cBhvr>
                                      <p:to>
                                        <p:strVal val="visible"/>
                                      </p:to>
                                    </p:set>
                                    <p:animEffect transition="in" filter="wipe(left)">
                                      <p:cBhvr>
                                        <p:cTn id="7" dur="1000"/>
                                        <p:tgtEl>
                                          <p:spTgt spid="90134"/>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0121"/>
                                        </p:tgtEl>
                                        <p:attrNameLst>
                                          <p:attrName>style.visibility</p:attrName>
                                        </p:attrNameLst>
                                      </p:cBhvr>
                                      <p:to>
                                        <p:strVal val="visible"/>
                                      </p:to>
                                    </p:set>
                                    <p:animEffect transition="in" filter="wipe(up)">
                                      <p:cBhvr>
                                        <p:cTn id="11" dur="2000"/>
                                        <p:tgtEl>
                                          <p:spTgt spid="90121"/>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par>
                          <p:cTn id="16" fill="hold">
                            <p:stCondLst>
                              <p:cond delay="6000"/>
                            </p:stCondLst>
                            <p:childTnLst>
                              <p:par>
                                <p:cTn id="17" presetID="31"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par>
                          <p:cTn id="23" fill="hold">
                            <p:stCondLst>
                              <p:cond delay="7000"/>
                            </p:stCondLst>
                            <p:childTnLst>
                              <p:par>
                                <p:cTn id="24" presetID="31"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fltVal val="0"/>
                                          </p:val>
                                        </p:tav>
                                        <p:tav tm="100000">
                                          <p:val>
                                            <p:strVal val="#ppt_w"/>
                                          </p:val>
                                        </p:tav>
                                      </p:tavLst>
                                    </p:anim>
                                    <p:anim calcmode="lin" valueType="num">
                                      <p:cBhvr>
                                        <p:cTn id="27" dur="1000" fill="hold"/>
                                        <p:tgtEl>
                                          <p:spTgt spid="3"/>
                                        </p:tgtEl>
                                        <p:attrNameLst>
                                          <p:attrName>ppt_h</p:attrName>
                                        </p:attrNameLst>
                                      </p:cBhvr>
                                      <p:tavLst>
                                        <p:tav tm="0">
                                          <p:val>
                                            <p:fltVal val="0"/>
                                          </p:val>
                                        </p:tav>
                                        <p:tav tm="100000">
                                          <p:val>
                                            <p:strVal val="#ppt_h"/>
                                          </p:val>
                                        </p:tav>
                                      </p:tavLst>
                                    </p:anim>
                                    <p:anim calcmode="lin" valueType="num">
                                      <p:cBhvr>
                                        <p:cTn id="28" dur="1000" fill="hold"/>
                                        <p:tgtEl>
                                          <p:spTgt spid="3"/>
                                        </p:tgtEl>
                                        <p:attrNameLst>
                                          <p:attrName>style.rotation</p:attrName>
                                        </p:attrNameLst>
                                      </p:cBhvr>
                                      <p:tavLst>
                                        <p:tav tm="0">
                                          <p:val>
                                            <p:fltVal val="90"/>
                                          </p:val>
                                        </p:tav>
                                        <p:tav tm="100000">
                                          <p:val>
                                            <p:fltVal val="0"/>
                                          </p:val>
                                        </p:tav>
                                      </p:tavLst>
                                    </p:anim>
                                    <p:animEffect transition="in" filter="fade">
                                      <p:cBhvr>
                                        <p:cTn id="29" dur="1000"/>
                                        <p:tgtEl>
                                          <p:spTgt spid="3"/>
                                        </p:tgtEl>
                                      </p:cBhvr>
                                    </p:animEffect>
                                  </p:childTnLst>
                                </p:cTn>
                              </p:par>
                            </p:childTnLst>
                          </p:cTn>
                        </p:par>
                        <p:par>
                          <p:cTn id="30" fill="hold">
                            <p:stCondLst>
                              <p:cond delay="8000"/>
                            </p:stCondLst>
                            <p:childTnLst>
                              <p:par>
                                <p:cTn id="31" presetID="31"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1" grpId="0" animBg="1" autoUpdateAnimBg="0"/>
      <p:bldP spid="90134"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The FOMC Decides</a:t>
            </a:r>
          </a:p>
        </p:txBody>
      </p:sp>
      <p:sp>
        <p:nvSpPr>
          <p:cNvPr id="90121" name="Rectangle 9"/>
          <p:cNvSpPr>
            <a:spLocks noChangeArrowheads="1"/>
          </p:cNvSpPr>
          <p:nvPr/>
        </p:nvSpPr>
        <p:spPr bwMode="auto">
          <a:xfrm>
            <a:off x="152400" y="1524000"/>
            <a:ext cx="4267200" cy="369332"/>
          </a:xfrm>
          <a:prstGeom prst="rect">
            <a:avLst/>
          </a:prstGeom>
          <a:noFill/>
          <a:ln w="25400" cmpd="sng">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800" b="1" dirty="0" smtClean="0"/>
              <a:t>DIRECTIONS - RESEARCH</a:t>
            </a:r>
            <a:endParaRPr lang="en-US" sz="1800" dirty="0"/>
          </a:p>
        </p:txBody>
      </p:sp>
      <p:sp>
        <p:nvSpPr>
          <p:cNvPr id="99331" name="Rectangle 21"/>
          <p:cNvSpPr>
            <a:spLocks noChangeArrowheads="1"/>
          </p:cNvSpPr>
          <p:nvPr/>
        </p:nvSpPr>
        <p:spPr bwMode="auto">
          <a:xfrm>
            <a:off x="0" y="1066800"/>
            <a:ext cx="9144000" cy="381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0134" name="Rectangle 22"/>
          <p:cNvSpPr>
            <a:spLocks noChangeArrowheads="1"/>
          </p:cNvSpPr>
          <p:nvPr/>
        </p:nvSpPr>
        <p:spPr bwMode="auto">
          <a:xfrm>
            <a:off x="0" y="1066800"/>
            <a:ext cx="91440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dirty="0" smtClean="0">
                <a:solidFill>
                  <a:schemeClr val="bg1"/>
                </a:solidFill>
              </a:rPr>
              <a:t>Class </a:t>
            </a:r>
            <a:r>
              <a:rPr lang="en-US" sz="2000" dirty="0">
                <a:solidFill>
                  <a:schemeClr val="bg1"/>
                </a:solidFill>
              </a:rPr>
              <a:t>Activity</a:t>
            </a:r>
          </a:p>
        </p:txBody>
      </p:sp>
      <p:pic>
        <p:nvPicPr>
          <p:cNvPr id="2" name="Picture 1" descr="Untitled1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4191000"/>
            <a:ext cx="1292711" cy="1600200"/>
          </a:xfrm>
          <a:prstGeom prst="rect">
            <a:avLst/>
          </a:prstGeom>
        </p:spPr>
      </p:pic>
      <p:pic>
        <p:nvPicPr>
          <p:cNvPr id="3" name="Picture 2" descr="Untitled2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7162" y="4191000"/>
            <a:ext cx="1292711" cy="1600200"/>
          </a:xfrm>
          <a:prstGeom prst="rect">
            <a:avLst/>
          </a:prstGeom>
        </p:spPr>
      </p:pic>
      <p:pic>
        <p:nvPicPr>
          <p:cNvPr id="4" name="Picture 3" descr="Untitled112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6200" y="4191000"/>
            <a:ext cx="1292711" cy="1600200"/>
          </a:xfrm>
          <a:prstGeom prst="rect">
            <a:avLst/>
          </a:prstGeom>
        </p:spPr>
      </p:pic>
      <p:sp>
        <p:nvSpPr>
          <p:cNvPr id="15" name="Rectangle 9"/>
          <p:cNvSpPr>
            <a:spLocks noChangeArrowheads="1"/>
          </p:cNvSpPr>
          <p:nvPr/>
        </p:nvSpPr>
        <p:spPr bwMode="auto">
          <a:xfrm>
            <a:off x="152400" y="1905000"/>
            <a:ext cx="4267200" cy="1323439"/>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dirty="0" smtClean="0"/>
              <a:t>1) In groups of four, we will replicate the FOMC meeting from January 29 – 30, 2008.  Each student will read an excerpt from one of the reports prepared for the meeting.  (Only three of twelve districts have been included.)</a:t>
            </a:r>
            <a:endParaRPr lang="en-US" altLang="ja-JP" sz="1600" dirty="0"/>
          </a:p>
        </p:txBody>
      </p:sp>
      <p:sp>
        <p:nvSpPr>
          <p:cNvPr id="19" name="Rectangle 9"/>
          <p:cNvSpPr>
            <a:spLocks noChangeArrowheads="1"/>
          </p:cNvSpPr>
          <p:nvPr/>
        </p:nvSpPr>
        <p:spPr bwMode="auto">
          <a:xfrm>
            <a:off x="4724400" y="1600200"/>
            <a:ext cx="4267200" cy="584776"/>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b="1" dirty="0" smtClean="0"/>
              <a:t>Green Book</a:t>
            </a:r>
          </a:p>
          <a:p>
            <a:pPr algn="just"/>
            <a:r>
              <a:rPr lang="en-US" altLang="ja-JP" sz="1600" dirty="0" smtClean="0"/>
              <a:t>Projected economic conditions in the U.S.</a:t>
            </a:r>
            <a:endParaRPr lang="en-US" altLang="ja-JP" sz="1600" dirty="0"/>
          </a:p>
        </p:txBody>
      </p:sp>
      <p:sp>
        <p:nvSpPr>
          <p:cNvPr id="20" name="Rectangle 9"/>
          <p:cNvSpPr>
            <a:spLocks noChangeArrowheads="1"/>
          </p:cNvSpPr>
          <p:nvPr/>
        </p:nvSpPr>
        <p:spPr bwMode="auto">
          <a:xfrm>
            <a:off x="4724400" y="2209800"/>
            <a:ext cx="4267200" cy="584776"/>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b="1" dirty="0" smtClean="0"/>
              <a:t>Beige Book – New York</a:t>
            </a:r>
          </a:p>
          <a:p>
            <a:pPr algn="just"/>
            <a:r>
              <a:rPr lang="en-US" altLang="ja-JP" sz="1600" dirty="0" smtClean="0"/>
              <a:t>Current economic conditions in the 1</a:t>
            </a:r>
            <a:r>
              <a:rPr lang="en-US" altLang="ja-JP" sz="1600" baseline="30000" dirty="0" smtClean="0"/>
              <a:t>st</a:t>
            </a:r>
            <a:r>
              <a:rPr lang="en-US" altLang="ja-JP" sz="1600" dirty="0" smtClean="0"/>
              <a:t> district</a:t>
            </a:r>
            <a:endParaRPr lang="en-US" altLang="ja-JP" sz="1600" dirty="0"/>
          </a:p>
        </p:txBody>
      </p:sp>
      <p:sp>
        <p:nvSpPr>
          <p:cNvPr id="21" name="Rectangle 20"/>
          <p:cNvSpPr>
            <a:spLocks noChangeArrowheads="1"/>
          </p:cNvSpPr>
          <p:nvPr/>
        </p:nvSpPr>
        <p:spPr bwMode="auto">
          <a:xfrm>
            <a:off x="4724400" y="2819400"/>
            <a:ext cx="4267200" cy="584776"/>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b="1" dirty="0" smtClean="0"/>
              <a:t>Beige Book – Atlanta</a:t>
            </a:r>
          </a:p>
          <a:p>
            <a:pPr algn="just"/>
            <a:r>
              <a:rPr lang="en-US" altLang="ja-JP" sz="1600" dirty="0" smtClean="0"/>
              <a:t>Current economic conditions in the 6</a:t>
            </a:r>
            <a:r>
              <a:rPr lang="en-US" altLang="ja-JP" sz="1600" baseline="30000" dirty="0" smtClean="0"/>
              <a:t>th</a:t>
            </a:r>
            <a:r>
              <a:rPr lang="en-US" altLang="ja-JP" sz="1600" dirty="0" smtClean="0"/>
              <a:t> district</a:t>
            </a:r>
            <a:endParaRPr lang="en-US" altLang="ja-JP" sz="1600" dirty="0"/>
          </a:p>
        </p:txBody>
      </p:sp>
      <p:sp>
        <p:nvSpPr>
          <p:cNvPr id="22" name="Rectangle 9"/>
          <p:cNvSpPr>
            <a:spLocks noChangeArrowheads="1"/>
          </p:cNvSpPr>
          <p:nvPr/>
        </p:nvSpPr>
        <p:spPr bwMode="auto">
          <a:xfrm>
            <a:off x="4724400" y="3429000"/>
            <a:ext cx="4419600" cy="584776"/>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b="1" dirty="0" smtClean="0"/>
              <a:t>Beige Book – San Francisco</a:t>
            </a:r>
          </a:p>
          <a:p>
            <a:pPr algn="just"/>
            <a:r>
              <a:rPr lang="en-US" altLang="ja-JP" sz="1600" dirty="0" smtClean="0"/>
              <a:t>Current economic conditions in the 12</a:t>
            </a:r>
            <a:r>
              <a:rPr lang="en-US" altLang="ja-JP" sz="1600" baseline="30000" dirty="0" smtClean="0"/>
              <a:t>th</a:t>
            </a:r>
            <a:r>
              <a:rPr lang="en-US" altLang="ja-JP" sz="1600" dirty="0" smtClean="0"/>
              <a:t> district</a:t>
            </a:r>
            <a:endParaRPr lang="en-US" altLang="ja-JP" sz="1600" dirty="0"/>
          </a:p>
        </p:txBody>
      </p:sp>
      <p:sp>
        <p:nvSpPr>
          <p:cNvPr id="23" name="Bevel 22">
            <a:hlinkClick r:id="rId6" action="ppaction://hlinksldjump"/>
          </p:cNvPr>
          <p:cNvSpPr>
            <a:spLocks noChangeArrowheads="1"/>
          </p:cNvSpPr>
          <p:nvPr/>
        </p:nvSpPr>
        <p:spPr bwMode="auto">
          <a:xfrm>
            <a:off x="6172200" y="6096000"/>
            <a:ext cx="609600" cy="533400"/>
          </a:xfrm>
          <a:prstGeom prst="bevel">
            <a:avLst>
              <a:gd name="adj" fmla="val 12500"/>
            </a:avLst>
          </a:prstGeom>
          <a:solidFill>
            <a:srgbClr val="FFCC66"/>
          </a:solidFill>
          <a:ln w="9525">
            <a:solidFill>
              <a:srgbClr val="FFCC66"/>
            </a:solidFill>
            <a:miter lim="800000"/>
            <a:headEnd/>
            <a:tailEnd/>
          </a:ln>
        </p:spPr>
        <p:txBody>
          <a:bodyPr wrap="none" anchor="ctr"/>
          <a:lstStyle/>
          <a:p>
            <a:r>
              <a:rPr lang="en-US" sz="1200" dirty="0" smtClean="0">
                <a:solidFill>
                  <a:srgbClr val="000000"/>
                </a:solidFill>
                <a:latin typeface="Comic Sans MS"/>
                <a:cs typeface="Comic Sans MS"/>
              </a:rPr>
              <a:t>Go to</a:t>
            </a:r>
          </a:p>
          <a:p>
            <a:r>
              <a:rPr lang="en-US" sz="1200" dirty="0" smtClean="0">
                <a:solidFill>
                  <a:srgbClr val="000000"/>
                </a:solidFill>
                <a:latin typeface="Comic Sans MS"/>
                <a:cs typeface="Comic Sans MS"/>
              </a:rPr>
              <a:t>Quiz</a:t>
            </a:r>
            <a:endParaRPr lang="en-US" sz="1200" dirty="0">
              <a:solidFill>
                <a:srgbClr val="000000"/>
              </a:solidFill>
              <a:latin typeface="Comic Sans MS"/>
              <a:cs typeface="Comic Sans MS"/>
            </a:endParaRPr>
          </a:p>
        </p:txBody>
      </p:sp>
    </p:spTree>
    <p:extLst>
      <p:ext uri="{BB962C8B-B14F-4D97-AF65-F5344CB8AC3E}">
        <p14:creationId xmlns:p14="http://schemas.microsoft.com/office/powerpoint/2010/main" val="2330756256"/>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0121"/>
                                        </p:tgtEl>
                                        <p:attrNameLst>
                                          <p:attrName>style.visibility</p:attrName>
                                        </p:attrNameLst>
                                      </p:cBhvr>
                                      <p:to>
                                        <p:strVal val="visible"/>
                                      </p:to>
                                    </p:set>
                                    <p:animEffect transition="in" filter="wipe(left)">
                                      <p:cBhvr>
                                        <p:cTn id="7" dur="1000"/>
                                        <p:tgtEl>
                                          <p:spTgt spid="9012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2" presetClass="entr" presetSubtype="8" fill="hold" grpId="0" nodeType="afterEffect">
                                  <p:stCondLst>
                                    <p:cond delay="100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1000"/>
                                        <p:tgtEl>
                                          <p:spTgt spid="19"/>
                                        </p:tgtEl>
                                      </p:cBhvr>
                                    </p:animEffect>
                                  </p:childTnLst>
                                </p:cTn>
                              </p:par>
                              <p:par>
                                <p:cTn id="16" presetID="22" presetClass="entr" presetSubtype="8" fill="hold" grpId="0" nodeType="withEffect">
                                  <p:stCondLst>
                                    <p:cond delay="100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1000"/>
                                        <p:tgtEl>
                                          <p:spTgt spid="20"/>
                                        </p:tgtEl>
                                      </p:cBhvr>
                                    </p:animEffect>
                                  </p:childTnLst>
                                </p:cTn>
                              </p:par>
                              <p:par>
                                <p:cTn id="19" presetID="22" presetClass="entr" presetSubtype="8" fill="hold" grpId="0" nodeType="withEffect">
                                  <p:stCondLst>
                                    <p:cond delay="100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1000"/>
                                        <p:tgtEl>
                                          <p:spTgt spid="21"/>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1" grpId="0" animBg="1" autoUpdateAnimBg="0"/>
      <p:bldP spid="15" grpId="0" autoUpdateAnimBg="0"/>
      <p:bldP spid="19" grpId="0" autoUpdateAnimBg="0"/>
      <p:bldP spid="20" grpId="0" autoUpdateAnimBg="0"/>
      <p:bldP spid="21" grpId="0" autoUpdateAnimBg="0"/>
      <p:bldP spid="22"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The FOMC Decides</a:t>
            </a:r>
          </a:p>
        </p:txBody>
      </p:sp>
      <p:sp>
        <p:nvSpPr>
          <p:cNvPr id="90121" name="Rectangle 9"/>
          <p:cNvSpPr>
            <a:spLocks noChangeArrowheads="1"/>
          </p:cNvSpPr>
          <p:nvPr/>
        </p:nvSpPr>
        <p:spPr bwMode="auto">
          <a:xfrm>
            <a:off x="152400" y="1524000"/>
            <a:ext cx="4267200" cy="369332"/>
          </a:xfrm>
          <a:prstGeom prst="rect">
            <a:avLst/>
          </a:prstGeom>
          <a:noFill/>
          <a:ln w="25400" cmpd="sng">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800" b="1" dirty="0" smtClean="0"/>
              <a:t>DIRECTIONS - RESEARCH</a:t>
            </a:r>
            <a:endParaRPr lang="en-US" sz="1800" dirty="0"/>
          </a:p>
        </p:txBody>
      </p:sp>
      <p:sp>
        <p:nvSpPr>
          <p:cNvPr id="99331" name="Rectangle 21"/>
          <p:cNvSpPr>
            <a:spLocks noChangeArrowheads="1"/>
          </p:cNvSpPr>
          <p:nvPr/>
        </p:nvSpPr>
        <p:spPr bwMode="auto">
          <a:xfrm>
            <a:off x="0" y="1066800"/>
            <a:ext cx="9144000" cy="381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0134" name="Rectangle 22"/>
          <p:cNvSpPr>
            <a:spLocks noChangeArrowheads="1"/>
          </p:cNvSpPr>
          <p:nvPr/>
        </p:nvSpPr>
        <p:spPr bwMode="auto">
          <a:xfrm>
            <a:off x="0" y="1066800"/>
            <a:ext cx="91440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dirty="0" smtClean="0">
                <a:solidFill>
                  <a:schemeClr val="bg1"/>
                </a:solidFill>
              </a:rPr>
              <a:t>Class </a:t>
            </a:r>
            <a:r>
              <a:rPr lang="en-US" sz="2000" dirty="0">
                <a:solidFill>
                  <a:schemeClr val="bg1"/>
                </a:solidFill>
              </a:rPr>
              <a:t>Activity</a:t>
            </a:r>
          </a:p>
        </p:txBody>
      </p:sp>
      <p:pic>
        <p:nvPicPr>
          <p:cNvPr id="2" name="Picture 1" descr="Untitled1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4191000"/>
            <a:ext cx="1292711" cy="1600200"/>
          </a:xfrm>
          <a:prstGeom prst="rect">
            <a:avLst/>
          </a:prstGeom>
        </p:spPr>
      </p:pic>
      <p:pic>
        <p:nvPicPr>
          <p:cNvPr id="3" name="Picture 2" descr="Untitled2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7162" y="4191000"/>
            <a:ext cx="1292711" cy="1600200"/>
          </a:xfrm>
          <a:prstGeom prst="rect">
            <a:avLst/>
          </a:prstGeom>
        </p:spPr>
      </p:pic>
      <p:pic>
        <p:nvPicPr>
          <p:cNvPr id="4" name="Picture 3" descr="Untitled112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6200" y="4191000"/>
            <a:ext cx="1292711" cy="1600200"/>
          </a:xfrm>
          <a:prstGeom prst="rect">
            <a:avLst/>
          </a:prstGeom>
        </p:spPr>
      </p:pic>
      <p:sp>
        <p:nvSpPr>
          <p:cNvPr id="15" name="Rectangle 9"/>
          <p:cNvSpPr>
            <a:spLocks noChangeArrowheads="1"/>
          </p:cNvSpPr>
          <p:nvPr/>
        </p:nvSpPr>
        <p:spPr bwMode="auto">
          <a:xfrm>
            <a:off x="152400" y="1905000"/>
            <a:ext cx="4267200" cy="1323439"/>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dirty="0" smtClean="0"/>
              <a:t>1) In groups of four, we will replicate the FOMC meeting from January 29 – 30, 2008.  Each student will read an excerpt from one of the reports prepared for the meeting.  (Only three of twelve districts have been included.)</a:t>
            </a:r>
            <a:endParaRPr lang="en-US" altLang="ja-JP" sz="1600" dirty="0"/>
          </a:p>
        </p:txBody>
      </p:sp>
      <p:sp>
        <p:nvSpPr>
          <p:cNvPr id="19" name="Rectangle 9"/>
          <p:cNvSpPr>
            <a:spLocks noChangeArrowheads="1"/>
          </p:cNvSpPr>
          <p:nvPr/>
        </p:nvSpPr>
        <p:spPr bwMode="auto">
          <a:xfrm>
            <a:off x="4724400" y="1600200"/>
            <a:ext cx="4267200" cy="338554"/>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b="1" dirty="0" smtClean="0"/>
              <a:t>1) Real Gross Domestic Product (GDP)</a:t>
            </a:r>
          </a:p>
        </p:txBody>
      </p:sp>
      <p:sp>
        <p:nvSpPr>
          <p:cNvPr id="20" name="Rectangle 9"/>
          <p:cNvSpPr>
            <a:spLocks noChangeArrowheads="1"/>
          </p:cNvSpPr>
          <p:nvPr/>
        </p:nvSpPr>
        <p:spPr bwMode="auto">
          <a:xfrm>
            <a:off x="4724400" y="2328446"/>
            <a:ext cx="4267200" cy="338554"/>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b="1" dirty="0" smtClean="0"/>
              <a:t>2) Unemployment and Wages</a:t>
            </a:r>
          </a:p>
        </p:txBody>
      </p:sp>
      <p:sp>
        <p:nvSpPr>
          <p:cNvPr id="21" name="Rectangle 20"/>
          <p:cNvSpPr>
            <a:spLocks noChangeArrowheads="1"/>
          </p:cNvSpPr>
          <p:nvPr/>
        </p:nvSpPr>
        <p:spPr bwMode="auto">
          <a:xfrm>
            <a:off x="4724400" y="3090446"/>
            <a:ext cx="4267200" cy="338554"/>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b="1" dirty="0" smtClean="0"/>
              <a:t>3) Inflation and Prices</a:t>
            </a:r>
          </a:p>
        </p:txBody>
      </p:sp>
      <p:sp>
        <p:nvSpPr>
          <p:cNvPr id="23" name="Bevel 22">
            <a:hlinkClick r:id="rId6" action="ppaction://hlinksldjump"/>
          </p:cNvPr>
          <p:cNvSpPr>
            <a:spLocks noChangeArrowheads="1"/>
          </p:cNvSpPr>
          <p:nvPr/>
        </p:nvSpPr>
        <p:spPr bwMode="auto">
          <a:xfrm>
            <a:off x="6172200" y="6096000"/>
            <a:ext cx="609600" cy="533400"/>
          </a:xfrm>
          <a:prstGeom prst="bevel">
            <a:avLst>
              <a:gd name="adj" fmla="val 12500"/>
            </a:avLst>
          </a:prstGeom>
          <a:solidFill>
            <a:srgbClr val="FFCC66"/>
          </a:solidFill>
          <a:ln w="9525">
            <a:solidFill>
              <a:srgbClr val="FFCC66"/>
            </a:solidFill>
            <a:miter lim="800000"/>
            <a:headEnd/>
            <a:tailEnd/>
          </a:ln>
        </p:spPr>
        <p:txBody>
          <a:bodyPr wrap="none" anchor="ctr"/>
          <a:lstStyle/>
          <a:p>
            <a:r>
              <a:rPr lang="en-US" sz="1200" dirty="0" smtClean="0">
                <a:solidFill>
                  <a:srgbClr val="000000"/>
                </a:solidFill>
                <a:latin typeface="Comic Sans MS"/>
                <a:cs typeface="Comic Sans MS"/>
              </a:rPr>
              <a:t>Go to</a:t>
            </a:r>
          </a:p>
          <a:p>
            <a:r>
              <a:rPr lang="en-US" sz="1200" dirty="0" smtClean="0">
                <a:solidFill>
                  <a:srgbClr val="000000"/>
                </a:solidFill>
                <a:latin typeface="Comic Sans MS"/>
                <a:cs typeface="Comic Sans MS"/>
              </a:rPr>
              <a:t>Quiz</a:t>
            </a:r>
            <a:endParaRPr lang="en-US" sz="1200" dirty="0">
              <a:solidFill>
                <a:srgbClr val="000000"/>
              </a:solidFill>
              <a:latin typeface="Comic Sans MS"/>
              <a:cs typeface="Comic Sans MS"/>
            </a:endParaRPr>
          </a:p>
        </p:txBody>
      </p:sp>
      <p:sp>
        <p:nvSpPr>
          <p:cNvPr id="16" name="Rectangle 9"/>
          <p:cNvSpPr>
            <a:spLocks noChangeArrowheads="1"/>
          </p:cNvSpPr>
          <p:nvPr/>
        </p:nvSpPr>
        <p:spPr bwMode="auto">
          <a:xfrm>
            <a:off x="152400" y="3189982"/>
            <a:ext cx="4267200" cy="1077218"/>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dirty="0" smtClean="0"/>
              <a:t>2) Working individually, use the data in your Green Book or Beige Book to take notes on the back of this sheet (ten minutes).  Write down what you learned about each category.</a:t>
            </a:r>
            <a:endParaRPr lang="en-US" altLang="ja-JP" sz="1600" dirty="0"/>
          </a:p>
        </p:txBody>
      </p:sp>
    </p:spTree>
    <p:extLst>
      <p:ext uri="{BB962C8B-B14F-4D97-AF65-F5344CB8AC3E}">
        <p14:creationId xmlns:p14="http://schemas.microsoft.com/office/powerpoint/2010/main" val="595482505"/>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2" presetClass="entr" presetSubtype="8"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000"/>
                                        <p:tgtEl>
                                          <p:spTgt spid="19"/>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1000"/>
                                        <p:tgtEl>
                                          <p:spTgt spid="20"/>
                                        </p:tgtEl>
                                      </p:cBhvr>
                                    </p:animEffect>
                                  </p:childTnLst>
                                </p:cTn>
                              </p:par>
                              <p:par>
                                <p:cTn id="15" presetID="22" presetClass="entr" presetSubtype="8" fill="hold" grpId="0" nodeType="withEffect">
                                  <p:stCondLst>
                                    <p:cond delay="100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1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The Federal Reserve Note</a:t>
            </a:r>
          </a:p>
        </p:txBody>
      </p:sp>
      <p:sp>
        <p:nvSpPr>
          <p:cNvPr id="13314" name="Rectangle 3"/>
          <p:cNvSpPr>
            <a:spLocks noChangeArrowheads="1"/>
          </p:cNvSpPr>
          <p:nvPr/>
        </p:nvSpPr>
        <p:spPr bwMode="auto">
          <a:xfrm>
            <a:off x="152400" y="1066800"/>
            <a:ext cx="8839200" cy="104457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2000" b="1"/>
              <a:t>DIRECTIONS</a:t>
            </a:r>
            <a:endParaRPr lang="en-US" sz="2000"/>
          </a:p>
          <a:p>
            <a:pPr algn="just"/>
            <a:r>
              <a:rPr lang="en-US" sz="2000"/>
              <a:t>Use the Word Bank to correctly label this $1 bill.  If you have a $1 bill with you in class, take it out to see how it is similar and different to the one below.</a:t>
            </a:r>
          </a:p>
        </p:txBody>
      </p:sp>
      <p:sp>
        <p:nvSpPr>
          <p:cNvPr id="13315" name="Rectangle 5"/>
          <p:cNvSpPr>
            <a:spLocks noChangeArrowheads="1"/>
          </p:cNvSpPr>
          <p:nvPr/>
        </p:nvSpPr>
        <p:spPr bwMode="auto">
          <a:xfrm>
            <a:off x="152400" y="2286000"/>
            <a:ext cx="2971800" cy="31242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2000" b="1"/>
              <a:t>WORD BANK</a:t>
            </a:r>
            <a:endParaRPr lang="en-US" sz="2000"/>
          </a:p>
          <a:p>
            <a:pPr algn="just"/>
            <a:r>
              <a:rPr lang="en-US" sz="1600"/>
              <a:t>Type of Note</a:t>
            </a:r>
          </a:p>
          <a:p>
            <a:pPr algn="just"/>
            <a:r>
              <a:rPr lang="en-US" sz="1600"/>
              <a:t>Treasury Department Seal</a:t>
            </a:r>
          </a:p>
          <a:p>
            <a:pPr algn="just"/>
            <a:r>
              <a:rPr lang="en-US" sz="1600"/>
              <a:t>Federal Reserve District Seal</a:t>
            </a:r>
          </a:p>
          <a:p>
            <a:pPr algn="just"/>
            <a:r>
              <a:rPr lang="en-US" sz="1600"/>
              <a:t>District Letter</a:t>
            </a:r>
          </a:p>
          <a:p>
            <a:pPr algn="just"/>
            <a:r>
              <a:rPr lang="en-US" sz="1600"/>
              <a:t>District Number</a:t>
            </a:r>
          </a:p>
          <a:p>
            <a:pPr algn="just"/>
            <a:r>
              <a:rPr lang="en-US" sz="1600"/>
              <a:t>Treasurer of the United States</a:t>
            </a:r>
          </a:p>
          <a:p>
            <a:pPr algn="just"/>
            <a:r>
              <a:rPr lang="en-US" sz="1600"/>
              <a:t>Secretary of the Treasury</a:t>
            </a:r>
          </a:p>
          <a:p>
            <a:pPr algn="just"/>
            <a:r>
              <a:rPr lang="en-US" sz="1600"/>
              <a:t>Serial Number</a:t>
            </a:r>
          </a:p>
          <a:p>
            <a:pPr algn="just"/>
            <a:r>
              <a:rPr lang="en-US" sz="1600"/>
              <a:t>Plate Serial Number</a:t>
            </a:r>
          </a:p>
          <a:p>
            <a:pPr algn="just"/>
            <a:r>
              <a:rPr lang="en-US" sz="1600"/>
              <a:t>Note Position Number</a:t>
            </a:r>
          </a:p>
          <a:p>
            <a:pPr algn="just"/>
            <a:r>
              <a:rPr lang="en-US" sz="1600"/>
              <a:t>Location of Printing</a:t>
            </a:r>
          </a:p>
        </p:txBody>
      </p:sp>
      <p:graphicFrame>
        <p:nvGraphicFramePr>
          <p:cNvPr id="806041" name="Group 153"/>
          <p:cNvGraphicFramePr>
            <a:graphicFrameLocks noGrp="1"/>
          </p:cNvGraphicFramePr>
          <p:nvPr/>
        </p:nvGraphicFramePr>
        <p:xfrm>
          <a:off x="3352800" y="2276475"/>
          <a:ext cx="5638800" cy="3565614"/>
        </p:xfrm>
        <a:graphic>
          <a:graphicData uri="http://schemas.openxmlformats.org/drawingml/2006/table">
            <a:tbl>
              <a:tblPr firstRow="1" bandRow="1">
                <a:tableStyleId>{B301B821-A1FF-4177-AEE7-76D212191A09}</a:tableStyleId>
              </a:tblPr>
              <a:tblGrid>
                <a:gridCol w="990600"/>
                <a:gridCol w="990600"/>
                <a:gridCol w="3657600"/>
              </a:tblGrid>
              <a:tr h="2742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Letter</a:t>
                      </a: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699" marB="45699"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Number</a:t>
                      </a: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699" marB="45699"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Location of Federal Reserve District Bank</a:t>
                      </a: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699" marB="45699" horzOverflow="overflow">
                    <a:lnL w="12700" cap="flat" cmpd="sng" algn="ctr">
                      <a:solidFill>
                        <a:srgbClr val="6666FF"/>
                      </a:solidFill>
                      <a:prstDash val="solid"/>
                      <a:round/>
                      <a:headEnd type="none" w="med" len="med"/>
                      <a:tailEnd type="none" w="med" len="med"/>
                    </a:lnL>
                  </a:tcPr>
                </a:tc>
              </a:tr>
              <a:tr h="2742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A</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1</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Boston</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L w="12700" cap="flat" cmpd="sng" algn="ctr">
                      <a:solidFill>
                        <a:srgbClr val="6666FF"/>
                      </a:solidFill>
                      <a:prstDash val="solid"/>
                      <a:round/>
                      <a:headEnd type="none" w="med" len="med"/>
                      <a:tailEnd type="none" w="med" len="med"/>
                    </a:lnL>
                  </a:tcPr>
                </a:tc>
              </a:tr>
              <a:tr h="2742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B</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2</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New York</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L w="12700" cap="flat" cmpd="sng" algn="ctr">
                      <a:solidFill>
                        <a:srgbClr val="6666FF"/>
                      </a:solidFill>
                      <a:prstDash val="solid"/>
                      <a:round/>
                      <a:headEnd type="none" w="med" len="med"/>
                      <a:tailEnd type="none" w="med" len="med"/>
                    </a:lnL>
                  </a:tcPr>
                </a:tc>
              </a:tr>
              <a:tr h="2742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C</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Philadelphia</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L w="12700" cap="flat" cmpd="sng" algn="ctr">
                      <a:solidFill>
                        <a:srgbClr val="6666FF"/>
                      </a:solidFill>
                      <a:prstDash val="solid"/>
                      <a:round/>
                      <a:headEnd type="none" w="med" len="med"/>
                      <a:tailEnd type="none" w="med" len="med"/>
                    </a:lnL>
                  </a:tcPr>
                </a:tc>
              </a:tr>
              <a:tr h="2742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D</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4</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Cleveland</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L w="12700" cap="flat" cmpd="sng" algn="ctr">
                      <a:solidFill>
                        <a:srgbClr val="6666FF"/>
                      </a:solidFill>
                      <a:prstDash val="solid"/>
                      <a:round/>
                      <a:headEnd type="none" w="med" len="med"/>
                      <a:tailEnd type="none" w="med" len="med"/>
                    </a:lnL>
                  </a:tcPr>
                </a:tc>
              </a:tr>
              <a:tr h="2742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E</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5</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Richmond</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L w="12700" cap="flat" cmpd="sng" algn="ctr">
                      <a:solidFill>
                        <a:srgbClr val="6666FF"/>
                      </a:solidFill>
                      <a:prstDash val="solid"/>
                      <a:round/>
                      <a:headEnd type="none" w="med" len="med"/>
                      <a:tailEnd type="none" w="med" len="med"/>
                    </a:lnL>
                  </a:tcPr>
                </a:tc>
              </a:tr>
              <a:tr h="2742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F</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Atlanta</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L w="12700" cap="flat" cmpd="sng" algn="ctr">
                      <a:solidFill>
                        <a:srgbClr val="6666FF"/>
                      </a:solidFill>
                      <a:prstDash val="solid"/>
                      <a:round/>
                      <a:headEnd type="none" w="med" len="med"/>
                      <a:tailEnd type="none" w="med" len="med"/>
                    </a:lnL>
                  </a:tcPr>
                </a:tc>
              </a:tr>
              <a:tr h="2742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G</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7</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Chicago</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L w="12700" cap="flat" cmpd="sng" algn="ctr">
                      <a:solidFill>
                        <a:srgbClr val="6666FF"/>
                      </a:solidFill>
                      <a:prstDash val="solid"/>
                      <a:round/>
                      <a:headEnd type="none" w="med" len="med"/>
                      <a:tailEnd type="none" w="med" len="med"/>
                    </a:lnL>
                  </a:tcPr>
                </a:tc>
              </a:tr>
              <a:tr h="2742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8</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St. Louis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L w="12700" cap="flat" cmpd="sng" algn="ctr">
                      <a:solidFill>
                        <a:srgbClr val="6666FF"/>
                      </a:solidFill>
                      <a:prstDash val="solid"/>
                      <a:round/>
                      <a:headEnd type="none" w="med" len="med"/>
                      <a:tailEnd type="none" w="med" len="med"/>
                    </a:lnL>
                  </a:tcPr>
                </a:tc>
              </a:tr>
              <a:tr h="2742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I</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9</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Minneapolis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L w="12700" cap="flat" cmpd="sng" algn="ctr">
                      <a:solidFill>
                        <a:srgbClr val="6666FF"/>
                      </a:solidFill>
                      <a:prstDash val="solid"/>
                      <a:round/>
                      <a:headEnd type="none" w="med" len="med"/>
                      <a:tailEnd type="none" w="med" len="med"/>
                    </a:lnL>
                  </a:tcPr>
                </a:tc>
              </a:tr>
              <a:tr h="2742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J</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10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Kansas City</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L w="12700" cap="flat" cmpd="sng" algn="ctr">
                      <a:solidFill>
                        <a:srgbClr val="6666FF"/>
                      </a:solidFill>
                      <a:prstDash val="solid"/>
                      <a:round/>
                      <a:headEnd type="none" w="med" len="med"/>
                      <a:tailEnd type="none" w="med" len="med"/>
                    </a:lnL>
                  </a:tcPr>
                </a:tc>
              </a:tr>
              <a:tr h="2742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K</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11</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Dallas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L w="12700" cap="flat" cmpd="sng" algn="ctr">
                      <a:solidFill>
                        <a:srgbClr val="6666FF"/>
                      </a:solidFill>
                      <a:prstDash val="solid"/>
                      <a:round/>
                      <a:headEnd type="none" w="med" len="med"/>
                      <a:tailEnd type="none" w="med" len="med"/>
                    </a:lnL>
                  </a:tcPr>
                </a:tc>
              </a:tr>
              <a:tr h="2742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L</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12</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San Francisco</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699" marB="45699" horzOverflow="overflow">
                    <a:lnL w="12700" cap="flat" cmpd="sng" algn="ctr">
                      <a:solidFill>
                        <a:srgbClr val="6666FF"/>
                      </a:solidFill>
                      <a:prstDash val="solid"/>
                      <a:round/>
                      <a:headEnd type="none" w="med" len="med"/>
                      <a:tailEnd type="none" w="med" len="med"/>
                    </a:lnL>
                  </a:tcPr>
                </a:tc>
              </a:tr>
            </a:tbl>
          </a:graphicData>
        </a:graphic>
      </p:graphicFrame>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806041"/>
                                        </p:tgtEl>
                                        <p:attrNameLst>
                                          <p:attrName>style.visibility</p:attrName>
                                        </p:attrNameLst>
                                      </p:cBhvr>
                                      <p:to>
                                        <p:strVal val="visible"/>
                                      </p:to>
                                    </p:set>
                                    <p:animEffect transition="in" filter="wipe(up)">
                                      <p:cBhvr>
                                        <p:cTn id="7" dur="2000"/>
                                        <p:tgtEl>
                                          <p:spTgt spid="806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The FOMC Decides</a:t>
            </a:r>
          </a:p>
        </p:txBody>
      </p:sp>
      <p:sp>
        <p:nvSpPr>
          <p:cNvPr id="90121" name="Rectangle 9"/>
          <p:cNvSpPr>
            <a:spLocks noChangeArrowheads="1"/>
          </p:cNvSpPr>
          <p:nvPr/>
        </p:nvSpPr>
        <p:spPr bwMode="auto">
          <a:xfrm>
            <a:off x="152400" y="1524000"/>
            <a:ext cx="4267200" cy="369332"/>
          </a:xfrm>
          <a:prstGeom prst="rect">
            <a:avLst/>
          </a:prstGeom>
          <a:noFill/>
          <a:ln w="25400" cmpd="sng">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800" b="1" dirty="0" smtClean="0"/>
              <a:t>DIRECTIONS - RESEARCH</a:t>
            </a:r>
            <a:endParaRPr lang="en-US" sz="1800" dirty="0"/>
          </a:p>
        </p:txBody>
      </p:sp>
      <p:sp>
        <p:nvSpPr>
          <p:cNvPr id="99331" name="Rectangle 21"/>
          <p:cNvSpPr>
            <a:spLocks noChangeArrowheads="1"/>
          </p:cNvSpPr>
          <p:nvPr/>
        </p:nvSpPr>
        <p:spPr bwMode="auto">
          <a:xfrm>
            <a:off x="0" y="1066800"/>
            <a:ext cx="9144000" cy="381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0134" name="Rectangle 22"/>
          <p:cNvSpPr>
            <a:spLocks noChangeArrowheads="1"/>
          </p:cNvSpPr>
          <p:nvPr/>
        </p:nvSpPr>
        <p:spPr bwMode="auto">
          <a:xfrm>
            <a:off x="0" y="1066800"/>
            <a:ext cx="91440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dirty="0" smtClean="0">
                <a:solidFill>
                  <a:schemeClr val="bg1"/>
                </a:solidFill>
              </a:rPr>
              <a:t>Class </a:t>
            </a:r>
            <a:r>
              <a:rPr lang="en-US" sz="2000" dirty="0">
                <a:solidFill>
                  <a:schemeClr val="bg1"/>
                </a:solidFill>
              </a:rPr>
              <a:t>Activity</a:t>
            </a:r>
          </a:p>
        </p:txBody>
      </p:sp>
      <p:pic>
        <p:nvPicPr>
          <p:cNvPr id="2" name="Picture 1" descr="Untitled1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4191000"/>
            <a:ext cx="1292711" cy="1600200"/>
          </a:xfrm>
          <a:prstGeom prst="rect">
            <a:avLst/>
          </a:prstGeom>
        </p:spPr>
      </p:pic>
      <p:pic>
        <p:nvPicPr>
          <p:cNvPr id="3" name="Picture 2" descr="Untitled2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7162" y="4191000"/>
            <a:ext cx="1292711" cy="1600200"/>
          </a:xfrm>
          <a:prstGeom prst="rect">
            <a:avLst/>
          </a:prstGeom>
        </p:spPr>
      </p:pic>
      <p:pic>
        <p:nvPicPr>
          <p:cNvPr id="4" name="Picture 3" descr="Untitled112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6200" y="4191000"/>
            <a:ext cx="1292711" cy="1600200"/>
          </a:xfrm>
          <a:prstGeom prst="rect">
            <a:avLst/>
          </a:prstGeom>
        </p:spPr>
      </p:pic>
      <p:sp>
        <p:nvSpPr>
          <p:cNvPr id="15" name="Rectangle 9"/>
          <p:cNvSpPr>
            <a:spLocks noChangeArrowheads="1"/>
          </p:cNvSpPr>
          <p:nvPr/>
        </p:nvSpPr>
        <p:spPr bwMode="auto">
          <a:xfrm>
            <a:off x="152400" y="1905000"/>
            <a:ext cx="4267200" cy="1323439"/>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dirty="0" smtClean="0"/>
              <a:t>1) In groups of four, we will replicate the FOMC meeting from January 29 – 30, 2008.  Each student will read an excerpt from one of the reports prepared for the meeting.  (Only three of twelve districts have been included.)</a:t>
            </a:r>
            <a:endParaRPr lang="en-US" altLang="ja-JP" sz="1600" dirty="0"/>
          </a:p>
        </p:txBody>
      </p:sp>
      <p:sp>
        <p:nvSpPr>
          <p:cNvPr id="23" name="Bevel 22">
            <a:hlinkClick r:id="rId6" action="ppaction://hlinksldjump"/>
          </p:cNvPr>
          <p:cNvSpPr>
            <a:spLocks noChangeArrowheads="1"/>
          </p:cNvSpPr>
          <p:nvPr/>
        </p:nvSpPr>
        <p:spPr bwMode="auto">
          <a:xfrm>
            <a:off x="6172200" y="6096000"/>
            <a:ext cx="609600" cy="533400"/>
          </a:xfrm>
          <a:prstGeom prst="bevel">
            <a:avLst>
              <a:gd name="adj" fmla="val 12500"/>
            </a:avLst>
          </a:prstGeom>
          <a:solidFill>
            <a:srgbClr val="FFCC66"/>
          </a:solidFill>
          <a:ln w="9525">
            <a:solidFill>
              <a:srgbClr val="FFCC66"/>
            </a:solidFill>
            <a:miter lim="800000"/>
            <a:headEnd/>
            <a:tailEnd/>
          </a:ln>
        </p:spPr>
        <p:txBody>
          <a:bodyPr wrap="none" anchor="ctr"/>
          <a:lstStyle/>
          <a:p>
            <a:r>
              <a:rPr lang="en-US" sz="1200" dirty="0" smtClean="0">
                <a:solidFill>
                  <a:srgbClr val="000000"/>
                </a:solidFill>
                <a:latin typeface="Comic Sans MS"/>
                <a:cs typeface="Comic Sans MS"/>
              </a:rPr>
              <a:t>Go to</a:t>
            </a:r>
          </a:p>
          <a:p>
            <a:r>
              <a:rPr lang="en-US" sz="1200" dirty="0" smtClean="0">
                <a:solidFill>
                  <a:srgbClr val="000000"/>
                </a:solidFill>
                <a:latin typeface="Comic Sans MS"/>
                <a:cs typeface="Comic Sans MS"/>
              </a:rPr>
              <a:t>Quiz</a:t>
            </a:r>
            <a:endParaRPr lang="en-US" sz="1200" dirty="0">
              <a:solidFill>
                <a:srgbClr val="000000"/>
              </a:solidFill>
              <a:latin typeface="Comic Sans MS"/>
              <a:cs typeface="Comic Sans MS"/>
            </a:endParaRPr>
          </a:p>
        </p:txBody>
      </p:sp>
      <p:sp>
        <p:nvSpPr>
          <p:cNvPr id="16" name="Rectangle 9"/>
          <p:cNvSpPr>
            <a:spLocks noChangeArrowheads="1"/>
          </p:cNvSpPr>
          <p:nvPr/>
        </p:nvSpPr>
        <p:spPr bwMode="auto">
          <a:xfrm>
            <a:off x="152400" y="3189982"/>
            <a:ext cx="4267200" cy="1077218"/>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dirty="0" smtClean="0"/>
              <a:t>2) Working individually, use the data in your Green Book or Beige Book to take notes on the back of this sheet (ten minutes).  Write down what you learned about each category.</a:t>
            </a:r>
            <a:endParaRPr lang="en-US" altLang="ja-JP" sz="1600" dirty="0"/>
          </a:p>
        </p:txBody>
      </p:sp>
      <p:sp>
        <p:nvSpPr>
          <p:cNvPr id="17" name="Rectangle 9"/>
          <p:cNvSpPr>
            <a:spLocks noChangeArrowheads="1"/>
          </p:cNvSpPr>
          <p:nvPr/>
        </p:nvSpPr>
        <p:spPr bwMode="auto">
          <a:xfrm>
            <a:off x="152400" y="4267200"/>
            <a:ext cx="4267200" cy="1077218"/>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dirty="0" smtClean="0"/>
              <a:t>3) Allow each person one minute to describe his/her findings to the group.  Begin with the student with the Green Book, followed by each student with a Beige Book.</a:t>
            </a:r>
            <a:endParaRPr lang="en-US" altLang="ja-JP" sz="1600" dirty="0"/>
          </a:p>
        </p:txBody>
      </p:sp>
      <p:sp>
        <p:nvSpPr>
          <p:cNvPr id="25" name="Rectangle 9"/>
          <p:cNvSpPr>
            <a:spLocks noChangeArrowheads="1"/>
          </p:cNvSpPr>
          <p:nvPr/>
        </p:nvSpPr>
        <p:spPr bwMode="auto">
          <a:xfrm>
            <a:off x="4724400" y="1600200"/>
            <a:ext cx="4267200" cy="338554"/>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b="1" dirty="0" smtClean="0"/>
              <a:t>1) Real Gross Domestic Product (GDP)</a:t>
            </a:r>
          </a:p>
        </p:txBody>
      </p:sp>
      <p:sp>
        <p:nvSpPr>
          <p:cNvPr id="26" name="Rectangle 9"/>
          <p:cNvSpPr>
            <a:spLocks noChangeArrowheads="1"/>
          </p:cNvSpPr>
          <p:nvPr/>
        </p:nvSpPr>
        <p:spPr bwMode="auto">
          <a:xfrm>
            <a:off x="4724400" y="2328446"/>
            <a:ext cx="4267200" cy="338554"/>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b="1" dirty="0" smtClean="0"/>
              <a:t>2) Unemployment and Wages</a:t>
            </a:r>
          </a:p>
        </p:txBody>
      </p:sp>
      <p:sp>
        <p:nvSpPr>
          <p:cNvPr id="27" name="Rectangle 26"/>
          <p:cNvSpPr>
            <a:spLocks noChangeArrowheads="1"/>
          </p:cNvSpPr>
          <p:nvPr/>
        </p:nvSpPr>
        <p:spPr bwMode="auto">
          <a:xfrm>
            <a:off x="4724400" y="3090446"/>
            <a:ext cx="4267200" cy="338554"/>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b="1" dirty="0" smtClean="0"/>
              <a:t>3) Inflation and Prices</a:t>
            </a:r>
          </a:p>
        </p:txBody>
      </p:sp>
    </p:spTree>
    <p:extLst>
      <p:ext uri="{BB962C8B-B14F-4D97-AF65-F5344CB8AC3E}">
        <p14:creationId xmlns:p14="http://schemas.microsoft.com/office/powerpoint/2010/main" val="3723893021"/>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6" presetClass="emph" presetSubtype="0" fill="hold" nodeType="afterEffect">
                                  <p:stCondLst>
                                    <p:cond delay="1000"/>
                                  </p:stCondLst>
                                  <p:childTnLst>
                                    <p:animEffect transition="out" filter="fade">
                                      <p:cBhvr>
                                        <p:cTn id="10" dur="1000" tmFilter="0, 0; .2, .5; .8, .5; 1, 0"/>
                                        <p:tgtEl>
                                          <p:spTgt spid="2"/>
                                        </p:tgtEl>
                                      </p:cBhvr>
                                    </p:animEffect>
                                    <p:animScale>
                                      <p:cBhvr>
                                        <p:cTn id="11" dur="500" autoRev="1" fill="hold"/>
                                        <p:tgtEl>
                                          <p:spTgt spid="2"/>
                                        </p:tgtEl>
                                      </p:cBhvr>
                                      <p:by x="105000" y="105000"/>
                                    </p:animScale>
                                  </p:childTnLst>
                                </p:cTn>
                              </p:par>
                            </p:childTnLst>
                          </p:cTn>
                        </p:par>
                        <p:par>
                          <p:cTn id="12" fill="hold">
                            <p:stCondLst>
                              <p:cond delay="3000"/>
                            </p:stCondLst>
                            <p:childTnLst>
                              <p:par>
                                <p:cTn id="13" presetID="26" presetClass="emph" presetSubtype="0" fill="hold" nodeType="afterEffect">
                                  <p:stCondLst>
                                    <p:cond delay="0"/>
                                  </p:stCondLst>
                                  <p:childTnLst>
                                    <p:animEffect transition="out" filter="fade">
                                      <p:cBhvr>
                                        <p:cTn id="14" dur="1000" tmFilter="0, 0; .2, .5; .8, .5; 1, 0"/>
                                        <p:tgtEl>
                                          <p:spTgt spid="3"/>
                                        </p:tgtEl>
                                      </p:cBhvr>
                                    </p:animEffect>
                                    <p:animScale>
                                      <p:cBhvr>
                                        <p:cTn id="15" dur="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The FOMC Decides</a:t>
            </a:r>
          </a:p>
        </p:txBody>
      </p:sp>
      <p:sp>
        <p:nvSpPr>
          <p:cNvPr id="90121" name="Rectangle 9"/>
          <p:cNvSpPr>
            <a:spLocks noChangeArrowheads="1"/>
          </p:cNvSpPr>
          <p:nvPr/>
        </p:nvSpPr>
        <p:spPr bwMode="auto">
          <a:xfrm>
            <a:off x="152400" y="1524000"/>
            <a:ext cx="4267200" cy="369332"/>
          </a:xfrm>
          <a:prstGeom prst="rect">
            <a:avLst/>
          </a:prstGeom>
          <a:noFill/>
          <a:ln w="25400" cmpd="sng">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800" b="1" dirty="0" smtClean="0"/>
              <a:t>DIRECTIONS - RESEARCH</a:t>
            </a:r>
            <a:endParaRPr lang="en-US" sz="1800" dirty="0"/>
          </a:p>
        </p:txBody>
      </p:sp>
      <p:sp>
        <p:nvSpPr>
          <p:cNvPr id="99331" name="Rectangle 21"/>
          <p:cNvSpPr>
            <a:spLocks noChangeArrowheads="1"/>
          </p:cNvSpPr>
          <p:nvPr/>
        </p:nvSpPr>
        <p:spPr bwMode="auto">
          <a:xfrm>
            <a:off x="0" y="1066800"/>
            <a:ext cx="9144000" cy="381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0134" name="Rectangle 22"/>
          <p:cNvSpPr>
            <a:spLocks noChangeArrowheads="1"/>
          </p:cNvSpPr>
          <p:nvPr/>
        </p:nvSpPr>
        <p:spPr bwMode="auto">
          <a:xfrm>
            <a:off x="0" y="1066800"/>
            <a:ext cx="91440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dirty="0" smtClean="0">
                <a:solidFill>
                  <a:schemeClr val="bg1"/>
                </a:solidFill>
              </a:rPr>
              <a:t>Class </a:t>
            </a:r>
            <a:r>
              <a:rPr lang="en-US" sz="2000" dirty="0">
                <a:solidFill>
                  <a:schemeClr val="bg1"/>
                </a:solidFill>
              </a:rPr>
              <a:t>Activity</a:t>
            </a:r>
          </a:p>
        </p:txBody>
      </p:sp>
      <p:pic>
        <p:nvPicPr>
          <p:cNvPr id="2" name="Picture 1" descr="Untitled1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4191000"/>
            <a:ext cx="1292711" cy="1600200"/>
          </a:xfrm>
          <a:prstGeom prst="rect">
            <a:avLst/>
          </a:prstGeom>
        </p:spPr>
      </p:pic>
      <p:pic>
        <p:nvPicPr>
          <p:cNvPr id="3" name="Picture 2" descr="Untitled2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7162" y="4191000"/>
            <a:ext cx="1292711" cy="1600200"/>
          </a:xfrm>
          <a:prstGeom prst="rect">
            <a:avLst/>
          </a:prstGeom>
        </p:spPr>
      </p:pic>
      <p:pic>
        <p:nvPicPr>
          <p:cNvPr id="4" name="Picture 3" descr="Untitled112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6200" y="4191000"/>
            <a:ext cx="1292711" cy="1600200"/>
          </a:xfrm>
          <a:prstGeom prst="rect">
            <a:avLst/>
          </a:prstGeom>
        </p:spPr>
      </p:pic>
      <p:sp>
        <p:nvSpPr>
          <p:cNvPr id="15" name="Rectangle 9"/>
          <p:cNvSpPr>
            <a:spLocks noChangeArrowheads="1"/>
          </p:cNvSpPr>
          <p:nvPr/>
        </p:nvSpPr>
        <p:spPr bwMode="auto">
          <a:xfrm>
            <a:off x="152400" y="1905000"/>
            <a:ext cx="4267200" cy="1323439"/>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dirty="0" smtClean="0"/>
              <a:t>1) In groups of four, we will replicate the FOMC meeting from January 29 – 30, 2008.  Each student will read an excerpt from one of the reports prepared for the meeting.  (Only three of twelve districts have been included.)</a:t>
            </a:r>
            <a:endParaRPr lang="en-US" altLang="ja-JP" sz="1600" dirty="0"/>
          </a:p>
        </p:txBody>
      </p:sp>
      <p:sp>
        <p:nvSpPr>
          <p:cNvPr id="23" name="Bevel 22">
            <a:hlinkClick r:id="rId6" action="ppaction://hlinksldjump"/>
          </p:cNvPr>
          <p:cNvSpPr>
            <a:spLocks noChangeArrowheads="1"/>
          </p:cNvSpPr>
          <p:nvPr/>
        </p:nvSpPr>
        <p:spPr bwMode="auto">
          <a:xfrm>
            <a:off x="6172200" y="6096000"/>
            <a:ext cx="609600" cy="533400"/>
          </a:xfrm>
          <a:prstGeom prst="bevel">
            <a:avLst>
              <a:gd name="adj" fmla="val 12500"/>
            </a:avLst>
          </a:prstGeom>
          <a:solidFill>
            <a:srgbClr val="FFCC66"/>
          </a:solidFill>
          <a:ln w="9525">
            <a:solidFill>
              <a:srgbClr val="FFCC66"/>
            </a:solidFill>
            <a:miter lim="800000"/>
            <a:headEnd/>
            <a:tailEnd/>
          </a:ln>
        </p:spPr>
        <p:txBody>
          <a:bodyPr wrap="none" anchor="ctr"/>
          <a:lstStyle/>
          <a:p>
            <a:r>
              <a:rPr lang="en-US" sz="1200" dirty="0" smtClean="0">
                <a:solidFill>
                  <a:srgbClr val="000000"/>
                </a:solidFill>
                <a:latin typeface="Comic Sans MS"/>
                <a:cs typeface="Comic Sans MS"/>
              </a:rPr>
              <a:t>Go to</a:t>
            </a:r>
          </a:p>
          <a:p>
            <a:r>
              <a:rPr lang="en-US" sz="1200" dirty="0" smtClean="0">
                <a:solidFill>
                  <a:srgbClr val="000000"/>
                </a:solidFill>
                <a:latin typeface="Comic Sans MS"/>
                <a:cs typeface="Comic Sans MS"/>
              </a:rPr>
              <a:t>Quiz</a:t>
            </a:r>
            <a:endParaRPr lang="en-US" sz="1200" dirty="0">
              <a:solidFill>
                <a:srgbClr val="000000"/>
              </a:solidFill>
              <a:latin typeface="Comic Sans MS"/>
              <a:cs typeface="Comic Sans MS"/>
            </a:endParaRPr>
          </a:p>
        </p:txBody>
      </p:sp>
      <p:sp>
        <p:nvSpPr>
          <p:cNvPr id="16" name="Rectangle 9"/>
          <p:cNvSpPr>
            <a:spLocks noChangeArrowheads="1"/>
          </p:cNvSpPr>
          <p:nvPr/>
        </p:nvSpPr>
        <p:spPr bwMode="auto">
          <a:xfrm>
            <a:off x="152400" y="3189982"/>
            <a:ext cx="4267200" cy="1077218"/>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dirty="0" smtClean="0"/>
              <a:t>2) Working individually, use the data in your Green Book or Beige Book to take notes on the back of this sheet (ten minutes).  Write down what you learned about each category.</a:t>
            </a:r>
            <a:endParaRPr lang="en-US" altLang="ja-JP" sz="1600" dirty="0"/>
          </a:p>
        </p:txBody>
      </p:sp>
      <p:sp>
        <p:nvSpPr>
          <p:cNvPr id="17" name="Rectangle 9"/>
          <p:cNvSpPr>
            <a:spLocks noChangeArrowheads="1"/>
          </p:cNvSpPr>
          <p:nvPr/>
        </p:nvSpPr>
        <p:spPr bwMode="auto">
          <a:xfrm>
            <a:off x="152400" y="4267200"/>
            <a:ext cx="4267200" cy="1077218"/>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dirty="0" smtClean="0"/>
              <a:t>3) Allow each person one minute to describe his/her findings to the group.  Begin with the student with the Green Book, followed by each student with a Beige Book.</a:t>
            </a:r>
            <a:endParaRPr lang="en-US" altLang="ja-JP" sz="1600" dirty="0"/>
          </a:p>
        </p:txBody>
      </p:sp>
      <p:sp>
        <p:nvSpPr>
          <p:cNvPr id="18" name="Rectangle 9"/>
          <p:cNvSpPr>
            <a:spLocks noChangeArrowheads="1"/>
          </p:cNvSpPr>
          <p:nvPr/>
        </p:nvSpPr>
        <p:spPr bwMode="auto">
          <a:xfrm>
            <a:off x="152400" y="5334000"/>
            <a:ext cx="4267200" cy="830997"/>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dirty="0" smtClean="0"/>
              <a:t>4) Once everyone has summarized his/her findings, discuss the state of the economy as a group for two minutes.</a:t>
            </a:r>
            <a:endParaRPr lang="en-US" altLang="ja-JP" sz="1600" dirty="0"/>
          </a:p>
        </p:txBody>
      </p:sp>
      <p:grpSp>
        <p:nvGrpSpPr>
          <p:cNvPr id="22" name="Group 12"/>
          <p:cNvGrpSpPr>
            <a:grpSpLocks noChangeAspect="1"/>
          </p:cNvGrpSpPr>
          <p:nvPr/>
        </p:nvGrpSpPr>
        <p:grpSpPr bwMode="auto">
          <a:xfrm>
            <a:off x="5105400" y="1600200"/>
            <a:ext cx="3394710" cy="2514600"/>
            <a:chOff x="2976" y="1248"/>
            <a:chExt cx="2592" cy="1920"/>
          </a:xfrm>
        </p:grpSpPr>
        <p:sp>
          <p:nvSpPr>
            <p:cNvPr id="24" name="Rectangle 13"/>
            <p:cNvSpPr>
              <a:spLocks noChangeArrowheads="1"/>
            </p:cNvSpPr>
            <p:nvPr/>
          </p:nvSpPr>
          <p:spPr bwMode="auto">
            <a:xfrm>
              <a:off x="2976" y="1248"/>
              <a:ext cx="2592" cy="1920"/>
            </a:xfrm>
            <a:prstGeom prst="rect">
              <a:avLst/>
            </a:prstGeom>
            <a:solidFill>
              <a:srgbClr val="FFFF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25" name="Picture 14" descr="FOMC Meet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0" y="1296"/>
              <a:ext cx="2496" cy="1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13760087"/>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The FOMC Decides</a:t>
            </a:r>
          </a:p>
        </p:txBody>
      </p:sp>
      <p:sp>
        <p:nvSpPr>
          <p:cNvPr id="90121" name="Rectangle 9"/>
          <p:cNvSpPr>
            <a:spLocks noChangeArrowheads="1"/>
          </p:cNvSpPr>
          <p:nvPr/>
        </p:nvSpPr>
        <p:spPr bwMode="auto">
          <a:xfrm>
            <a:off x="152400" y="1524000"/>
            <a:ext cx="4267200" cy="369332"/>
          </a:xfrm>
          <a:prstGeom prst="rect">
            <a:avLst/>
          </a:prstGeom>
          <a:noFill/>
          <a:ln w="25400" cmpd="sng">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800" b="1" dirty="0" smtClean="0"/>
              <a:t>DIRECTIONS - CONCLUSION</a:t>
            </a:r>
            <a:endParaRPr lang="en-US" sz="1800" dirty="0"/>
          </a:p>
        </p:txBody>
      </p:sp>
      <p:sp>
        <p:nvSpPr>
          <p:cNvPr id="99331" name="Rectangle 21"/>
          <p:cNvSpPr>
            <a:spLocks noChangeArrowheads="1"/>
          </p:cNvSpPr>
          <p:nvPr/>
        </p:nvSpPr>
        <p:spPr bwMode="auto">
          <a:xfrm>
            <a:off x="0" y="1066800"/>
            <a:ext cx="9144000" cy="381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0134" name="Rectangle 22"/>
          <p:cNvSpPr>
            <a:spLocks noChangeArrowheads="1"/>
          </p:cNvSpPr>
          <p:nvPr/>
        </p:nvSpPr>
        <p:spPr bwMode="auto">
          <a:xfrm>
            <a:off x="0" y="1066800"/>
            <a:ext cx="91440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dirty="0" smtClean="0">
                <a:solidFill>
                  <a:schemeClr val="bg1"/>
                </a:solidFill>
              </a:rPr>
              <a:t>Class </a:t>
            </a:r>
            <a:r>
              <a:rPr lang="en-US" sz="2000" dirty="0">
                <a:solidFill>
                  <a:schemeClr val="bg1"/>
                </a:solidFill>
              </a:rPr>
              <a:t>Activity</a:t>
            </a:r>
          </a:p>
        </p:txBody>
      </p:sp>
      <p:pic>
        <p:nvPicPr>
          <p:cNvPr id="2" name="Picture 1" descr="Untitled1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4191000"/>
            <a:ext cx="1292711" cy="1600200"/>
          </a:xfrm>
          <a:prstGeom prst="rect">
            <a:avLst/>
          </a:prstGeom>
        </p:spPr>
      </p:pic>
      <p:pic>
        <p:nvPicPr>
          <p:cNvPr id="3" name="Picture 2" descr="Untitled2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7162" y="4191000"/>
            <a:ext cx="1292711" cy="1600200"/>
          </a:xfrm>
          <a:prstGeom prst="rect">
            <a:avLst/>
          </a:prstGeom>
        </p:spPr>
      </p:pic>
      <p:pic>
        <p:nvPicPr>
          <p:cNvPr id="4" name="Picture 3" descr="Untitled112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6200" y="4191000"/>
            <a:ext cx="1292711" cy="1600200"/>
          </a:xfrm>
          <a:prstGeom prst="rect">
            <a:avLst/>
          </a:prstGeom>
        </p:spPr>
      </p:pic>
      <p:sp>
        <p:nvSpPr>
          <p:cNvPr id="15" name="Rectangle 9"/>
          <p:cNvSpPr>
            <a:spLocks noChangeArrowheads="1"/>
          </p:cNvSpPr>
          <p:nvPr/>
        </p:nvSpPr>
        <p:spPr bwMode="auto">
          <a:xfrm>
            <a:off x="152400" y="1905000"/>
            <a:ext cx="4267200" cy="2062103"/>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dirty="0" smtClean="0"/>
              <a:t>1) Discuss the potential changes to the federal funds rate, published in the Blue Book.  Consider the options below as a group for two minutes.  A decrease in the federal funds </a:t>
            </a:r>
            <a:r>
              <a:rPr lang="en-US" sz="1600" dirty="0"/>
              <a:t>rate helps stimulate a weak </a:t>
            </a:r>
            <a:r>
              <a:rPr lang="en-US" sz="1600" dirty="0" smtClean="0"/>
              <a:t>economy, while an increase helps cool off an overly strong economy.  (Note that a basis point is worth 0.01%.)</a:t>
            </a:r>
            <a:endParaRPr lang="en-US" altLang="ja-JP" sz="1600" dirty="0"/>
          </a:p>
        </p:txBody>
      </p:sp>
      <p:sp>
        <p:nvSpPr>
          <p:cNvPr id="23" name="Bevel 22">
            <a:hlinkClick r:id="rId6" action="ppaction://hlinksldjump"/>
          </p:cNvPr>
          <p:cNvSpPr>
            <a:spLocks noChangeArrowheads="1"/>
          </p:cNvSpPr>
          <p:nvPr/>
        </p:nvSpPr>
        <p:spPr bwMode="auto">
          <a:xfrm>
            <a:off x="6172200" y="6096000"/>
            <a:ext cx="609600" cy="533400"/>
          </a:xfrm>
          <a:prstGeom prst="bevel">
            <a:avLst>
              <a:gd name="adj" fmla="val 12500"/>
            </a:avLst>
          </a:prstGeom>
          <a:solidFill>
            <a:srgbClr val="FFCC66"/>
          </a:solidFill>
          <a:ln w="9525">
            <a:solidFill>
              <a:srgbClr val="FFCC66"/>
            </a:solidFill>
            <a:miter lim="800000"/>
            <a:headEnd/>
            <a:tailEnd/>
          </a:ln>
        </p:spPr>
        <p:txBody>
          <a:bodyPr wrap="none" anchor="ctr"/>
          <a:lstStyle/>
          <a:p>
            <a:r>
              <a:rPr lang="en-US" sz="1200" dirty="0" smtClean="0">
                <a:solidFill>
                  <a:srgbClr val="000000"/>
                </a:solidFill>
                <a:latin typeface="Comic Sans MS"/>
                <a:cs typeface="Comic Sans MS"/>
              </a:rPr>
              <a:t>Go to</a:t>
            </a:r>
          </a:p>
          <a:p>
            <a:r>
              <a:rPr lang="en-US" sz="1200" dirty="0" smtClean="0">
                <a:solidFill>
                  <a:srgbClr val="000000"/>
                </a:solidFill>
                <a:latin typeface="Comic Sans MS"/>
                <a:cs typeface="Comic Sans MS"/>
              </a:rPr>
              <a:t>Quiz</a:t>
            </a:r>
            <a:endParaRPr lang="en-US" sz="1200" dirty="0">
              <a:solidFill>
                <a:srgbClr val="000000"/>
              </a:solidFill>
              <a:latin typeface="Comic Sans MS"/>
              <a:cs typeface="Comic Sans MS"/>
            </a:endParaRPr>
          </a:p>
        </p:txBody>
      </p:sp>
      <p:sp>
        <p:nvSpPr>
          <p:cNvPr id="19" name="Rectangle 9"/>
          <p:cNvSpPr>
            <a:spLocks noChangeArrowheads="1"/>
          </p:cNvSpPr>
          <p:nvPr/>
        </p:nvSpPr>
        <p:spPr bwMode="auto">
          <a:xfrm>
            <a:off x="4724400" y="1447800"/>
            <a:ext cx="4267200" cy="584776"/>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b="1" dirty="0" smtClean="0"/>
              <a:t>Alternative A</a:t>
            </a:r>
          </a:p>
          <a:p>
            <a:pPr algn="just"/>
            <a:r>
              <a:rPr lang="en-US" altLang="ja-JP" sz="1600" dirty="0" smtClean="0"/>
              <a:t>Lower the target by 50 basis points to 3.00%</a:t>
            </a:r>
            <a:endParaRPr lang="en-US" altLang="ja-JP" sz="1600" dirty="0"/>
          </a:p>
        </p:txBody>
      </p:sp>
      <p:sp>
        <p:nvSpPr>
          <p:cNvPr id="20" name="Rectangle 9"/>
          <p:cNvSpPr>
            <a:spLocks noChangeArrowheads="1"/>
          </p:cNvSpPr>
          <p:nvPr/>
        </p:nvSpPr>
        <p:spPr bwMode="auto">
          <a:xfrm>
            <a:off x="4724400" y="1981200"/>
            <a:ext cx="4267200" cy="584776"/>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b="1" dirty="0" smtClean="0"/>
              <a:t>Alternative B</a:t>
            </a:r>
          </a:p>
          <a:p>
            <a:pPr algn="just"/>
            <a:r>
              <a:rPr lang="en-US" altLang="ja-JP" sz="1600" dirty="0" smtClean="0"/>
              <a:t>Lower the target by 25 basis points to 3.25%</a:t>
            </a:r>
            <a:endParaRPr lang="en-US" altLang="ja-JP" sz="1600" dirty="0"/>
          </a:p>
        </p:txBody>
      </p:sp>
      <p:sp>
        <p:nvSpPr>
          <p:cNvPr id="21" name="Rectangle 20"/>
          <p:cNvSpPr>
            <a:spLocks noChangeArrowheads="1"/>
          </p:cNvSpPr>
          <p:nvPr/>
        </p:nvSpPr>
        <p:spPr bwMode="auto">
          <a:xfrm>
            <a:off x="4724400" y="2514600"/>
            <a:ext cx="4267200" cy="584776"/>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b="1" dirty="0" smtClean="0"/>
              <a:t>Alternative C</a:t>
            </a:r>
          </a:p>
          <a:p>
            <a:pPr algn="just"/>
            <a:r>
              <a:rPr lang="en-US" altLang="ja-JP" sz="1600" dirty="0" smtClean="0"/>
              <a:t>Keep the target at 3.50%</a:t>
            </a:r>
            <a:endParaRPr lang="en-US" altLang="ja-JP" sz="1600" dirty="0"/>
          </a:p>
        </p:txBody>
      </p:sp>
      <p:sp>
        <p:nvSpPr>
          <p:cNvPr id="26" name="Rectangle 9"/>
          <p:cNvSpPr>
            <a:spLocks noChangeArrowheads="1"/>
          </p:cNvSpPr>
          <p:nvPr/>
        </p:nvSpPr>
        <p:spPr bwMode="auto">
          <a:xfrm>
            <a:off x="4724400" y="3048000"/>
            <a:ext cx="4419600" cy="584776"/>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b="1" dirty="0" smtClean="0"/>
              <a:t>Alternative D</a:t>
            </a:r>
          </a:p>
          <a:p>
            <a:pPr algn="just"/>
            <a:r>
              <a:rPr lang="en-US" altLang="ja-JP" sz="1600" dirty="0" smtClean="0"/>
              <a:t>Raise the target by 25 basis points to 3.75%</a:t>
            </a:r>
            <a:endParaRPr lang="en-US" altLang="ja-JP" sz="1600" dirty="0"/>
          </a:p>
        </p:txBody>
      </p:sp>
      <p:sp>
        <p:nvSpPr>
          <p:cNvPr id="27" name="Rectangle 9"/>
          <p:cNvSpPr>
            <a:spLocks noChangeArrowheads="1"/>
          </p:cNvSpPr>
          <p:nvPr/>
        </p:nvSpPr>
        <p:spPr bwMode="auto">
          <a:xfrm>
            <a:off x="4724400" y="3581400"/>
            <a:ext cx="4419600" cy="584776"/>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b="1" dirty="0" smtClean="0"/>
              <a:t>Alternative E</a:t>
            </a:r>
          </a:p>
          <a:p>
            <a:pPr algn="just"/>
            <a:r>
              <a:rPr lang="en-US" altLang="ja-JP" sz="1600" dirty="0" smtClean="0"/>
              <a:t>Raise the target by 50 basis points to 4.00%</a:t>
            </a:r>
            <a:endParaRPr lang="en-US" altLang="ja-JP" sz="1600" dirty="0"/>
          </a:p>
        </p:txBody>
      </p:sp>
    </p:spTree>
    <p:extLst>
      <p:ext uri="{BB962C8B-B14F-4D97-AF65-F5344CB8AC3E}">
        <p14:creationId xmlns:p14="http://schemas.microsoft.com/office/powerpoint/2010/main" val="3724796533"/>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0121"/>
                                        </p:tgtEl>
                                        <p:attrNameLst>
                                          <p:attrName>style.visibility</p:attrName>
                                        </p:attrNameLst>
                                      </p:cBhvr>
                                      <p:to>
                                        <p:strVal val="visible"/>
                                      </p:to>
                                    </p:set>
                                    <p:animEffect transition="in" filter="wipe(left)">
                                      <p:cBhvr>
                                        <p:cTn id="7" dur="1000"/>
                                        <p:tgtEl>
                                          <p:spTgt spid="9012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2" presetClass="entr" presetSubtype="8" fill="hold" grpId="0" nodeType="afterEffect">
                                  <p:stCondLst>
                                    <p:cond delay="100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1000"/>
                                        <p:tgtEl>
                                          <p:spTgt spid="19"/>
                                        </p:tgtEl>
                                      </p:cBhvr>
                                    </p:animEffect>
                                  </p:childTnLst>
                                </p:cTn>
                              </p:par>
                              <p:par>
                                <p:cTn id="16" presetID="22" presetClass="entr" presetSubtype="8" fill="hold" grpId="0" nodeType="withEffect">
                                  <p:stCondLst>
                                    <p:cond delay="100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1000"/>
                                        <p:tgtEl>
                                          <p:spTgt spid="20"/>
                                        </p:tgtEl>
                                      </p:cBhvr>
                                    </p:animEffect>
                                  </p:childTnLst>
                                </p:cTn>
                              </p:par>
                              <p:par>
                                <p:cTn id="19" presetID="22" presetClass="entr" presetSubtype="8" fill="hold" grpId="0" nodeType="withEffect">
                                  <p:stCondLst>
                                    <p:cond delay="100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1000"/>
                                        <p:tgtEl>
                                          <p:spTgt spid="21"/>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1000"/>
                                        <p:tgtEl>
                                          <p:spTgt spid="26"/>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1000"/>
                                        <p:tgtEl>
                                          <p:spTgt spid="27"/>
                                        </p:tgtEl>
                                      </p:cBhvr>
                                    </p:animEffect>
                                  </p:childTnLst>
                                </p:cTn>
                              </p:par>
                            </p:childTnLst>
                          </p:cTn>
                        </p:par>
                        <p:par>
                          <p:cTn id="28" fill="hold">
                            <p:stCondLst>
                              <p:cond delay="4000"/>
                            </p:stCondLst>
                            <p:childTnLst>
                              <p:par>
                                <p:cTn id="29" presetID="26" presetClass="emph" presetSubtype="0" fill="hold" nodeType="afterEffect">
                                  <p:stCondLst>
                                    <p:cond delay="100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1" grpId="0" animBg="1"/>
      <p:bldP spid="15" grpId="0"/>
      <p:bldP spid="19" grpId="0" autoUpdateAnimBg="0"/>
      <p:bldP spid="20" grpId="0" autoUpdateAnimBg="0"/>
      <p:bldP spid="21" grpId="0" autoUpdateAnimBg="0"/>
      <p:bldP spid="26" grpId="0" autoUpdateAnimBg="0"/>
      <p:bldP spid="27"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The FOMC Decides</a:t>
            </a:r>
          </a:p>
        </p:txBody>
      </p:sp>
      <p:sp>
        <p:nvSpPr>
          <p:cNvPr id="90121" name="Rectangle 9"/>
          <p:cNvSpPr>
            <a:spLocks noChangeArrowheads="1"/>
          </p:cNvSpPr>
          <p:nvPr/>
        </p:nvSpPr>
        <p:spPr bwMode="auto">
          <a:xfrm>
            <a:off x="152400" y="1524000"/>
            <a:ext cx="4267200" cy="369332"/>
          </a:xfrm>
          <a:prstGeom prst="rect">
            <a:avLst/>
          </a:prstGeom>
          <a:noFill/>
          <a:ln w="25400" cmpd="sng">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800" b="1" dirty="0" smtClean="0"/>
              <a:t>DIRECTIONS - CONCLUSION</a:t>
            </a:r>
            <a:endParaRPr lang="en-US" sz="1800" dirty="0"/>
          </a:p>
        </p:txBody>
      </p:sp>
      <p:sp>
        <p:nvSpPr>
          <p:cNvPr id="99331" name="Rectangle 21"/>
          <p:cNvSpPr>
            <a:spLocks noChangeArrowheads="1"/>
          </p:cNvSpPr>
          <p:nvPr/>
        </p:nvSpPr>
        <p:spPr bwMode="auto">
          <a:xfrm>
            <a:off x="0" y="1066800"/>
            <a:ext cx="9144000" cy="381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0134" name="Rectangle 22"/>
          <p:cNvSpPr>
            <a:spLocks noChangeArrowheads="1"/>
          </p:cNvSpPr>
          <p:nvPr/>
        </p:nvSpPr>
        <p:spPr bwMode="auto">
          <a:xfrm>
            <a:off x="0" y="1066800"/>
            <a:ext cx="91440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dirty="0" smtClean="0">
                <a:solidFill>
                  <a:schemeClr val="bg1"/>
                </a:solidFill>
              </a:rPr>
              <a:t>Class </a:t>
            </a:r>
            <a:r>
              <a:rPr lang="en-US" sz="2000" dirty="0">
                <a:solidFill>
                  <a:schemeClr val="bg1"/>
                </a:solidFill>
              </a:rPr>
              <a:t>Activity</a:t>
            </a:r>
          </a:p>
        </p:txBody>
      </p:sp>
      <p:pic>
        <p:nvPicPr>
          <p:cNvPr id="2" name="Picture 1" descr="Untitled1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4191000"/>
            <a:ext cx="1292711" cy="1600200"/>
          </a:xfrm>
          <a:prstGeom prst="rect">
            <a:avLst/>
          </a:prstGeom>
        </p:spPr>
      </p:pic>
      <p:pic>
        <p:nvPicPr>
          <p:cNvPr id="3" name="Picture 2" descr="Untitled2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7162" y="4191000"/>
            <a:ext cx="1292711" cy="1600200"/>
          </a:xfrm>
          <a:prstGeom prst="rect">
            <a:avLst/>
          </a:prstGeom>
        </p:spPr>
      </p:pic>
      <p:pic>
        <p:nvPicPr>
          <p:cNvPr id="4" name="Picture 3" descr="Untitled112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6200" y="4191000"/>
            <a:ext cx="1292711" cy="1600200"/>
          </a:xfrm>
          <a:prstGeom prst="rect">
            <a:avLst/>
          </a:prstGeom>
        </p:spPr>
      </p:pic>
      <p:sp>
        <p:nvSpPr>
          <p:cNvPr id="15" name="Rectangle 9"/>
          <p:cNvSpPr>
            <a:spLocks noChangeArrowheads="1"/>
          </p:cNvSpPr>
          <p:nvPr/>
        </p:nvSpPr>
        <p:spPr bwMode="auto">
          <a:xfrm>
            <a:off x="152400" y="1905000"/>
            <a:ext cx="4267200" cy="2062103"/>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dirty="0"/>
              <a:t>1) Discuss the potential changes to the federal funds rate, published in the Blue Book.  Consider the options below as a group for two minutes.  A decrease in the federal funds rate helps stimulate a weak economy, while an increase helps cool off an overly strong economy.  (Note that a basis point is worth 0.01%.)</a:t>
            </a:r>
            <a:endParaRPr lang="en-US" altLang="ja-JP" sz="1600" dirty="0"/>
          </a:p>
        </p:txBody>
      </p:sp>
      <p:sp>
        <p:nvSpPr>
          <p:cNvPr id="23" name="Bevel 22">
            <a:hlinkClick r:id="rId6" action="ppaction://hlinksldjump"/>
          </p:cNvPr>
          <p:cNvSpPr>
            <a:spLocks noChangeArrowheads="1"/>
          </p:cNvSpPr>
          <p:nvPr/>
        </p:nvSpPr>
        <p:spPr bwMode="auto">
          <a:xfrm>
            <a:off x="6172200" y="6096000"/>
            <a:ext cx="609600" cy="533400"/>
          </a:xfrm>
          <a:prstGeom prst="bevel">
            <a:avLst>
              <a:gd name="adj" fmla="val 12500"/>
            </a:avLst>
          </a:prstGeom>
          <a:solidFill>
            <a:srgbClr val="FFCC66"/>
          </a:solidFill>
          <a:ln w="9525">
            <a:solidFill>
              <a:srgbClr val="FFCC66"/>
            </a:solidFill>
            <a:miter lim="800000"/>
            <a:headEnd/>
            <a:tailEnd/>
          </a:ln>
        </p:spPr>
        <p:txBody>
          <a:bodyPr wrap="none" anchor="ctr"/>
          <a:lstStyle/>
          <a:p>
            <a:r>
              <a:rPr lang="en-US" sz="1200" dirty="0" smtClean="0">
                <a:solidFill>
                  <a:srgbClr val="000000"/>
                </a:solidFill>
                <a:latin typeface="Comic Sans MS"/>
                <a:cs typeface="Comic Sans MS"/>
              </a:rPr>
              <a:t>Go to</a:t>
            </a:r>
          </a:p>
          <a:p>
            <a:r>
              <a:rPr lang="en-US" sz="1200" dirty="0" smtClean="0">
                <a:solidFill>
                  <a:srgbClr val="000000"/>
                </a:solidFill>
                <a:latin typeface="Comic Sans MS"/>
                <a:cs typeface="Comic Sans MS"/>
              </a:rPr>
              <a:t>Quiz</a:t>
            </a:r>
            <a:endParaRPr lang="en-US" sz="1200" dirty="0">
              <a:solidFill>
                <a:srgbClr val="000000"/>
              </a:solidFill>
              <a:latin typeface="Comic Sans MS"/>
              <a:cs typeface="Comic Sans MS"/>
            </a:endParaRPr>
          </a:p>
        </p:txBody>
      </p:sp>
      <p:sp>
        <p:nvSpPr>
          <p:cNvPr id="17" name="Rectangle 9"/>
          <p:cNvSpPr>
            <a:spLocks noChangeArrowheads="1"/>
          </p:cNvSpPr>
          <p:nvPr/>
        </p:nvSpPr>
        <p:spPr bwMode="auto">
          <a:xfrm>
            <a:off x="152400" y="3886200"/>
            <a:ext cx="4267200" cy="1569660"/>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dirty="0" smtClean="0"/>
              <a:t>2) As a group, decide on the best policy alternative for the economy that existed on January 30, 2008.  Record your group’s decision on the back of this sheet.  Be sure to explain why your group considered this policy alternative to be the best one.</a:t>
            </a:r>
            <a:endParaRPr lang="en-US" altLang="ja-JP" sz="1600" dirty="0"/>
          </a:p>
        </p:txBody>
      </p:sp>
      <p:sp>
        <p:nvSpPr>
          <p:cNvPr id="19" name="Rectangle 9"/>
          <p:cNvSpPr>
            <a:spLocks noChangeArrowheads="1"/>
          </p:cNvSpPr>
          <p:nvPr/>
        </p:nvSpPr>
        <p:spPr bwMode="auto">
          <a:xfrm>
            <a:off x="4724400" y="1447800"/>
            <a:ext cx="4267200" cy="584776"/>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b="1" dirty="0" smtClean="0"/>
              <a:t>Alternative A</a:t>
            </a:r>
          </a:p>
          <a:p>
            <a:pPr algn="just"/>
            <a:r>
              <a:rPr lang="en-US" altLang="ja-JP" sz="1600" dirty="0" smtClean="0"/>
              <a:t>Lower the target by 50 basis points to 3.00%</a:t>
            </a:r>
            <a:endParaRPr lang="en-US" altLang="ja-JP" sz="1600" dirty="0"/>
          </a:p>
        </p:txBody>
      </p:sp>
      <p:sp>
        <p:nvSpPr>
          <p:cNvPr id="20" name="Rectangle 9"/>
          <p:cNvSpPr>
            <a:spLocks noChangeArrowheads="1"/>
          </p:cNvSpPr>
          <p:nvPr/>
        </p:nvSpPr>
        <p:spPr bwMode="auto">
          <a:xfrm>
            <a:off x="4724400" y="1981200"/>
            <a:ext cx="4267200" cy="584776"/>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b="1" dirty="0" smtClean="0"/>
              <a:t>Alternative B</a:t>
            </a:r>
          </a:p>
          <a:p>
            <a:pPr algn="just"/>
            <a:r>
              <a:rPr lang="en-US" altLang="ja-JP" sz="1600" dirty="0" smtClean="0"/>
              <a:t>Lower the target by 25 basis points to 3.25%</a:t>
            </a:r>
            <a:endParaRPr lang="en-US" altLang="ja-JP" sz="1600" dirty="0"/>
          </a:p>
        </p:txBody>
      </p:sp>
      <p:sp>
        <p:nvSpPr>
          <p:cNvPr id="21" name="Rectangle 20"/>
          <p:cNvSpPr>
            <a:spLocks noChangeArrowheads="1"/>
          </p:cNvSpPr>
          <p:nvPr/>
        </p:nvSpPr>
        <p:spPr bwMode="auto">
          <a:xfrm>
            <a:off x="4724400" y="2514600"/>
            <a:ext cx="4267200" cy="584776"/>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b="1" dirty="0" smtClean="0"/>
              <a:t>Alternative C</a:t>
            </a:r>
          </a:p>
          <a:p>
            <a:pPr algn="just"/>
            <a:r>
              <a:rPr lang="en-US" altLang="ja-JP" sz="1600" dirty="0" smtClean="0"/>
              <a:t>Keep the target at 3.50%</a:t>
            </a:r>
            <a:endParaRPr lang="en-US" altLang="ja-JP" sz="1600" dirty="0"/>
          </a:p>
        </p:txBody>
      </p:sp>
      <p:sp>
        <p:nvSpPr>
          <p:cNvPr id="26" name="Rectangle 9"/>
          <p:cNvSpPr>
            <a:spLocks noChangeArrowheads="1"/>
          </p:cNvSpPr>
          <p:nvPr/>
        </p:nvSpPr>
        <p:spPr bwMode="auto">
          <a:xfrm>
            <a:off x="4724400" y="3048000"/>
            <a:ext cx="4419600" cy="584776"/>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b="1" dirty="0" smtClean="0"/>
              <a:t>Alternative D</a:t>
            </a:r>
          </a:p>
          <a:p>
            <a:pPr algn="just"/>
            <a:r>
              <a:rPr lang="en-US" altLang="ja-JP" sz="1600" dirty="0" smtClean="0"/>
              <a:t>Raise the target by 25 basis points to 3.75%</a:t>
            </a:r>
            <a:endParaRPr lang="en-US" altLang="ja-JP" sz="1600" dirty="0"/>
          </a:p>
        </p:txBody>
      </p:sp>
      <p:sp>
        <p:nvSpPr>
          <p:cNvPr id="27" name="Rectangle 9"/>
          <p:cNvSpPr>
            <a:spLocks noChangeArrowheads="1"/>
          </p:cNvSpPr>
          <p:nvPr/>
        </p:nvSpPr>
        <p:spPr bwMode="auto">
          <a:xfrm>
            <a:off x="4724400" y="3581400"/>
            <a:ext cx="4419600" cy="584776"/>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b="1" dirty="0" smtClean="0"/>
              <a:t>Alternative E</a:t>
            </a:r>
          </a:p>
          <a:p>
            <a:pPr algn="just"/>
            <a:r>
              <a:rPr lang="en-US" altLang="ja-JP" sz="1600" dirty="0" smtClean="0"/>
              <a:t>Raise the target by 50 basis points to 4.00%</a:t>
            </a:r>
            <a:endParaRPr lang="en-US" altLang="ja-JP" sz="1600" dirty="0"/>
          </a:p>
        </p:txBody>
      </p:sp>
      <p:sp>
        <p:nvSpPr>
          <p:cNvPr id="18" name="Bevel 17">
            <a:hlinkClick r:id="rId7" action="ppaction://hlinksldjump"/>
          </p:cNvPr>
          <p:cNvSpPr>
            <a:spLocks noChangeArrowheads="1"/>
          </p:cNvSpPr>
          <p:nvPr/>
        </p:nvSpPr>
        <p:spPr bwMode="auto">
          <a:xfrm>
            <a:off x="914400" y="5486400"/>
            <a:ext cx="1295400" cy="533400"/>
          </a:xfrm>
          <a:prstGeom prst="bevel">
            <a:avLst>
              <a:gd name="adj" fmla="val 12500"/>
            </a:avLst>
          </a:prstGeom>
          <a:solidFill>
            <a:srgbClr val="FFCC66"/>
          </a:solidFill>
          <a:ln w="9525">
            <a:solidFill>
              <a:srgbClr val="FFCC66"/>
            </a:solidFill>
            <a:miter lim="800000"/>
            <a:headEnd/>
            <a:tailEnd/>
          </a:ln>
        </p:spPr>
        <p:txBody>
          <a:bodyPr wrap="none" anchor="ctr"/>
          <a:lstStyle/>
          <a:p>
            <a:r>
              <a:rPr lang="en-US" sz="1200" dirty="0" smtClean="0">
                <a:solidFill>
                  <a:srgbClr val="000000"/>
                </a:solidFill>
                <a:latin typeface="Comic Sans MS"/>
                <a:cs typeface="Comic Sans MS"/>
              </a:rPr>
              <a:t>What Actually</a:t>
            </a:r>
          </a:p>
          <a:p>
            <a:r>
              <a:rPr lang="en-US" sz="1200" dirty="0" smtClean="0">
                <a:solidFill>
                  <a:srgbClr val="000000"/>
                </a:solidFill>
                <a:latin typeface="Comic Sans MS"/>
                <a:cs typeface="Comic Sans MS"/>
              </a:rPr>
              <a:t>Happened?</a:t>
            </a:r>
          </a:p>
        </p:txBody>
      </p:sp>
      <p:sp>
        <p:nvSpPr>
          <p:cNvPr id="22" name="Bevel 21">
            <a:hlinkClick r:id="rId8" action="ppaction://hlinksldjump"/>
          </p:cNvPr>
          <p:cNvSpPr>
            <a:spLocks noChangeArrowheads="1"/>
          </p:cNvSpPr>
          <p:nvPr/>
        </p:nvSpPr>
        <p:spPr bwMode="auto">
          <a:xfrm>
            <a:off x="2362200" y="5486400"/>
            <a:ext cx="1295400" cy="533400"/>
          </a:xfrm>
          <a:prstGeom prst="bevel">
            <a:avLst>
              <a:gd name="adj" fmla="val 12500"/>
            </a:avLst>
          </a:prstGeom>
          <a:solidFill>
            <a:srgbClr val="FFCC66"/>
          </a:solidFill>
          <a:ln w="9525">
            <a:solidFill>
              <a:srgbClr val="FFCC66"/>
            </a:solidFill>
            <a:miter lim="800000"/>
            <a:headEnd/>
            <a:tailEnd/>
          </a:ln>
        </p:spPr>
        <p:txBody>
          <a:bodyPr wrap="none" anchor="ctr"/>
          <a:lstStyle/>
          <a:p>
            <a:r>
              <a:rPr lang="en-US" sz="1200" dirty="0" smtClean="0">
                <a:solidFill>
                  <a:srgbClr val="000000"/>
                </a:solidFill>
                <a:latin typeface="Comic Sans MS"/>
                <a:cs typeface="Comic Sans MS"/>
              </a:rPr>
              <a:t>Skip</a:t>
            </a:r>
          </a:p>
          <a:p>
            <a:r>
              <a:rPr lang="en-US" sz="1200" dirty="0" smtClean="0">
                <a:solidFill>
                  <a:srgbClr val="000000"/>
                </a:solidFill>
                <a:latin typeface="Comic Sans MS"/>
                <a:cs typeface="Comic Sans MS"/>
              </a:rPr>
              <a:t>Answer</a:t>
            </a:r>
          </a:p>
        </p:txBody>
      </p:sp>
    </p:spTree>
    <p:extLst>
      <p:ext uri="{BB962C8B-B14F-4D97-AF65-F5344CB8AC3E}">
        <p14:creationId xmlns:p14="http://schemas.microsoft.com/office/powerpoint/2010/main" val="742206699"/>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The FOMC Decides</a:t>
            </a:r>
          </a:p>
        </p:txBody>
      </p:sp>
      <p:sp>
        <p:nvSpPr>
          <p:cNvPr id="90121" name="Rectangle 9"/>
          <p:cNvSpPr>
            <a:spLocks noChangeArrowheads="1"/>
          </p:cNvSpPr>
          <p:nvPr/>
        </p:nvSpPr>
        <p:spPr bwMode="auto">
          <a:xfrm>
            <a:off x="152400" y="1524000"/>
            <a:ext cx="4267200" cy="4247317"/>
          </a:xfrm>
          <a:prstGeom prst="rect">
            <a:avLst/>
          </a:prstGeom>
          <a:noFill/>
          <a:ln w="25400" cmpd="sng">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800" b="1" dirty="0" smtClean="0"/>
              <a:t>PRESS RELEASE</a:t>
            </a:r>
          </a:p>
          <a:p>
            <a:pPr algn="just"/>
            <a:r>
              <a:rPr lang="en-US" sz="1800" i="1" dirty="0" smtClean="0"/>
              <a:t>Release Date: January 30, 2008</a:t>
            </a:r>
          </a:p>
          <a:p>
            <a:pPr algn="just"/>
            <a:endParaRPr lang="en-US" sz="1800" dirty="0"/>
          </a:p>
          <a:p>
            <a:pPr algn="just"/>
            <a:r>
              <a:rPr lang="en-US" sz="1800" dirty="0" smtClean="0"/>
              <a:t>The Federal Open Market Committee decided today to lower its target for the federal funds rate 50 basis points to 3 percent.</a:t>
            </a:r>
          </a:p>
          <a:p>
            <a:pPr algn="just"/>
            <a:endParaRPr lang="en-US" sz="1800" dirty="0"/>
          </a:p>
          <a:p>
            <a:pPr algn="just"/>
            <a:r>
              <a:rPr lang="en-US" sz="1800" dirty="0" smtClean="0"/>
              <a:t>Financial markets remain under considerable stress, and credit has tightened further for some businesses and households.  Moreover, recent information indicates a deepening of the housing contraction as well as some softening in labor markets.</a:t>
            </a:r>
            <a:endParaRPr lang="en-US" sz="1800" dirty="0"/>
          </a:p>
        </p:txBody>
      </p:sp>
      <p:sp>
        <p:nvSpPr>
          <p:cNvPr id="99331" name="Rectangle 21"/>
          <p:cNvSpPr>
            <a:spLocks noChangeArrowheads="1"/>
          </p:cNvSpPr>
          <p:nvPr/>
        </p:nvSpPr>
        <p:spPr bwMode="auto">
          <a:xfrm>
            <a:off x="0" y="1066800"/>
            <a:ext cx="9144000" cy="381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0134" name="Rectangle 22"/>
          <p:cNvSpPr>
            <a:spLocks noChangeArrowheads="1"/>
          </p:cNvSpPr>
          <p:nvPr/>
        </p:nvSpPr>
        <p:spPr bwMode="auto">
          <a:xfrm>
            <a:off x="0" y="1066800"/>
            <a:ext cx="91440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dirty="0" smtClean="0">
                <a:solidFill>
                  <a:schemeClr val="bg1"/>
                </a:solidFill>
              </a:rPr>
              <a:t>Class </a:t>
            </a:r>
            <a:r>
              <a:rPr lang="en-US" sz="2000" dirty="0">
                <a:solidFill>
                  <a:schemeClr val="bg1"/>
                </a:solidFill>
              </a:rPr>
              <a:t>Activity</a:t>
            </a:r>
          </a:p>
        </p:txBody>
      </p:sp>
      <p:sp>
        <p:nvSpPr>
          <p:cNvPr id="23" name="Bevel 22">
            <a:hlinkClick r:id="rId3" action="ppaction://hlinksldjump"/>
          </p:cNvPr>
          <p:cNvSpPr>
            <a:spLocks noChangeArrowheads="1"/>
          </p:cNvSpPr>
          <p:nvPr/>
        </p:nvSpPr>
        <p:spPr bwMode="auto">
          <a:xfrm>
            <a:off x="6172200" y="6096000"/>
            <a:ext cx="609600" cy="533400"/>
          </a:xfrm>
          <a:prstGeom prst="bevel">
            <a:avLst>
              <a:gd name="adj" fmla="val 12500"/>
            </a:avLst>
          </a:prstGeom>
          <a:solidFill>
            <a:srgbClr val="FFCC66"/>
          </a:solidFill>
          <a:ln w="9525">
            <a:solidFill>
              <a:srgbClr val="FFCC66"/>
            </a:solidFill>
            <a:miter lim="800000"/>
            <a:headEnd/>
            <a:tailEnd/>
          </a:ln>
        </p:spPr>
        <p:txBody>
          <a:bodyPr wrap="none" anchor="ctr"/>
          <a:lstStyle/>
          <a:p>
            <a:r>
              <a:rPr lang="en-US" sz="1200" dirty="0" smtClean="0">
                <a:solidFill>
                  <a:srgbClr val="000000"/>
                </a:solidFill>
                <a:latin typeface="Comic Sans MS"/>
                <a:cs typeface="Comic Sans MS"/>
              </a:rPr>
              <a:t>Go to</a:t>
            </a:r>
          </a:p>
          <a:p>
            <a:r>
              <a:rPr lang="en-US" sz="1200" dirty="0" smtClean="0">
                <a:solidFill>
                  <a:srgbClr val="000000"/>
                </a:solidFill>
                <a:latin typeface="Comic Sans MS"/>
                <a:cs typeface="Comic Sans MS"/>
              </a:rPr>
              <a:t>Quiz</a:t>
            </a:r>
            <a:endParaRPr lang="en-US" sz="1200" dirty="0">
              <a:solidFill>
                <a:srgbClr val="000000"/>
              </a:solidFill>
              <a:latin typeface="Comic Sans MS"/>
              <a:cs typeface="Comic Sans MS"/>
            </a:endParaRPr>
          </a:p>
        </p:txBody>
      </p:sp>
      <p:grpSp>
        <p:nvGrpSpPr>
          <p:cNvPr id="7" name="Group 6"/>
          <p:cNvGrpSpPr/>
          <p:nvPr/>
        </p:nvGrpSpPr>
        <p:grpSpPr>
          <a:xfrm>
            <a:off x="4876800" y="2362200"/>
            <a:ext cx="3962400" cy="2667000"/>
            <a:chOff x="4876800" y="2362200"/>
            <a:chExt cx="3962400" cy="2667000"/>
          </a:xfrm>
        </p:grpSpPr>
        <p:sp>
          <p:nvSpPr>
            <p:cNvPr id="6" name="Rectangle 5"/>
            <p:cNvSpPr/>
            <p:nvPr/>
          </p:nvSpPr>
          <p:spPr bwMode="auto">
            <a:xfrm>
              <a:off x="4876800" y="2362200"/>
              <a:ext cx="3962400" cy="2667000"/>
            </a:xfrm>
            <a:prstGeom prst="rect">
              <a:avLst/>
            </a:prstGeom>
            <a:solidFill>
              <a:srgbClr val="FFFFFF"/>
            </a:solidFill>
            <a:ln>
              <a:noFill/>
            </a:ln>
            <a:effectLst/>
            <a:extLst>
              <a:ext uri="{91240B29-F687-4f45-9708-019B960494DF}">
                <a14:hiddenLine xmlns:a14="http://schemas.microsoft.com/office/drawing/2010/main" w="254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5" name="Picture 4" descr="Ben Bernanke at Podiu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2438400"/>
              <a:ext cx="3823979" cy="2514600"/>
            </a:xfrm>
            <a:prstGeom prst="rect">
              <a:avLst/>
            </a:prstGeom>
          </p:spPr>
        </p:pic>
      </p:grpSp>
      <p:sp>
        <p:nvSpPr>
          <p:cNvPr id="22" name="Rectangle 9"/>
          <p:cNvSpPr>
            <a:spLocks noChangeArrowheads="1"/>
          </p:cNvSpPr>
          <p:nvPr/>
        </p:nvSpPr>
        <p:spPr bwMode="auto">
          <a:xfrm>
            <a:off x="4724400" y="1447800"/>
            <a:ext cx="4267200" cy="584776"/>
          </a:xfrm>
          <a:prstGeom prst="rect">
            <a:avLst/>
          </a:prstGeom>
          <a:noFill/>
          <a:ln w="25400" cmpd="sng">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en-US" sz="1600" b="1" dirty="0" smtClean="0"/>
              <a:t>Alternative A</a:t>
            </a:r>
          </a:p>
          <a:p>
            <a:pPr algn="just"/>
            <a:r>
              <a:rPr lang="en-US" altLang="ja-JP" sz="1600" dirty="0" smtClean="0"/>
              <a:t>Lower the target by 50 basis points to 3.00%</a:t>
            </a:r>
            <a:endParaRPr lang="en-US" altLang="ja-JP" sz="1600" dirty="0"/>
          </a:p>
        </p:txBody>
      </p:sp>
    </p:spTree>
    <p:extLst>
      <p:ext uri="{BB962C8B-B14F-4D97-AF65-F5344CB8AC3E}">
        <p14:creationId xmlns:p14="http://schemas.microsoft.com/office/powerpoint/2010/main" val="33358652"/>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000" tmFilter="0, 0; .2, .5; .8, .5; 1, 0"/>
                                        <p:tgtEl>
                                          <p:spTgt spid="22"/>
                                        </p:tgtEl>
                                      </p:cBhvr>
                                    </p:animEffect>
                                    <p:animScale>
                                      <p:cBhvr>
                                        <p:cTn id="7" dur="500" autoRev="1" fill="hold"/>
                                        <p:tgtEl>
                                          <p:spTgt spid="22"/>
                                        </p:tgtEl>
                                      </p:cBhvr>
                                      <p:by x="105000" y="105000"/>
                                    </p:animScale>
                                  </p:childTnLst>
                                </p:cTn>
                              </p:par>
                            </p:childTnLst>
                          </p:cTn>
                        </p:par>
                        <p:par>
                          <p:cTn id="8" fill="hold">
                            <p:stCondLst>
                              <p:cond delay="1000"/>
                            </p:stCondLst>
                            <p:childTnLst>
                              <p:par>
                                <p:cTn id="9" presetID="22" presetClass="entr" presetSubtype="8" fill="hold" grpId="0" nodeType="afterEffect">
                                  <p:stCondLst>
                                    <p:cond delay="1000"/>
                                  </p:stCondLst>
                                  <p:childTnLst>
                                    <p:set>
                                      <p:cBhvr>
                                        <p:cTn id="10" dur="1" fill="hold">
                                          <p:stCondLst>
                                            <p:cond delay="0"/>
                                          </p:stCondLst>
                                        </p:cTn>
                                        <p:tgtEl>
                                          <p:spTgt spid="90121"/>
                                        </p:tgtEl>
                                        <p:attrNameLst>
                                          <p:attrName>style.visibility</p:attrName>
                                        </p:attrNameLst>
                                      </p:cBhvr>
                                      <p:to>
                                        <p:strVal val="visible"/>
                                      </p:to>
                                    </p:set>
                                    <p:animEffect transition="in" filter="wipe(left)">
                                      <p:cBhvr>
                                        <p:cTn id="11" dur="1000"/>
                                        <p:tgtEl>
                                          <p:spTgt spid="90121"/>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1" grpId="0" animBg="1"/>
      <p:bldP spid="2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Learning Targets</a:t>
            </a:r>
          </a:p>
        </p:txBody>
      </p:sp>
      <p:pic>
        <p:nvPicPr>
          <p:cNvPr id="101378" name="Picture 10" descr="Untitled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76800"/>
            <a:ext cx="132556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9" name="Picture 11" descr="Untitled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66038" y="4883150"/>
            <a:ext cx="1325562"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82" name="Rectangle 26"/>
          <p:cNvSpPr>
            <a:spLocks noChangeArrowheads="1"/>
          </p:cNvSpPr>
          <p:nvPr/>
        </p:nvSpPr>
        <p:spPr bwMode="auto">
          <a:xfrm>
            <a:off x="152400" y="1330325"/>
            <a:ext cx="8839200" cy="22510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2000" b="1" dirty="0"/>
              <a:t>Knowledge</a:t>
            </a:r>
          </a:p>
          <a:p>
            <a:pPr algn="just">
              <a:defRPr/>
            </a:pPr>
            <a:r>
              <a:rPr lang="en-US" sz="2000" dirty="0"/>
              <a:t>Understand the history and organizational structure of the Federal Reserve System.</a:t>
            </a:r>
          </a:p>
          <a:p>
            <a:pPr algn="just">
              <a:defRPr/>
            </a:pPr>
            <a:endParaRPr lang="en-US" sz="2000" dirty="0"/>
          </a:p>
          <a:p>
            <a:pPr algn="just">
              <a:defRPr/>
            </a:pPr>
            <a:r>
              <a:rPr lang="en-US" sz="2000" b="1" dirty="0"/>
              <a:t>Reasoning</a:t>
            </a:r>
            <a:endParaRPr lang="en-US" sz="2000" dirty="0"/>
          </a:p>
          <a:p>
            <a:pPr algn="just">
              <a:defRPr/>
            </a:pPr>
            <a:r>
              <a:rPr lang="en-US" sz="2000" dirty="0"/>
              <a:t>Explain how each of the Federal Reserve</a:t>
            </a:r>
            <a:r>
              <a:rPr lang="en-US" sz="2000" dirty="0">
                <a:latin typeface="Arial"/>
              </a:rPr>
              <a:t>’</a:t>
            </a:r>
            <a:r>
              <a:rPr lang="en-US" sz="2000" dirty="0"/>
              <a:t>s three major functions improve the economic well-being of people in the United States.</a:t>
            </a:r>
          </a:p>
        </p:txBody>
      </p:sp>
      <p:sp>
        <p:nvSpPr>
          <p:cNvPr id="96283" name="Rectangle 27"/>
          <p:cNvSpPr>
            <a:spLocks noChangeArrowheads="1"/>
          </p:cNvSpPr>
          <p:nvPr/>
        </p:nvSpPr>
        <p:spPr bwMode="auto">
          <a:xfrm>
            <a:off x="1524000" y="3886200"/>
            <a:ext cx="6096000" cy="139382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ESSENTIAL QUESTIONS</a:t>
            </a:r>
          </a:p>
          <a:p>
            <a:pPr>
              <a:defRPr/>
            </a:pPr>
            <a:endParaRPr lang="en-US" sz="1400" b="1"/>
          </a:p>
          <a:p>
            <a:pPr algn="just">
              <a:defRPr/>
            </a:pPr>
            <a:r>
              <a:rPr lang="en-US" sz="1400"/>
              <a:t>What is the relationship between banks and the Federal Reserve?</a:t>
            </a:r>
          </a:p>
          <a:p>
            <a:pPr algn="just">
              <a:defRPr/>
            </a:pPr>
            <a:endParaRPr lang="en-US" sz="1400"/>
          </a:p>
          <a:p>
            <a:pPr algn="just">
              <a:defRPr/>
            </a:pPr>
            <a:r>
              <a:rPr lang="en-US" sz="1400"/>
              <a:t>Why is the Federal Reserve considered such an important part of the United States economy?</a:t>
            </a:r>
            <a:endParaRPr lang="en-US" sz="1400" b="1"/>
          </a:p>
        </p:txBody>
      </p:sp>
      <p:sp>
        <p:nvSpPr>
          <p:cNvPr id="9" name="Bevel 8">
            <a:hlinkClick r:id="rId4" action="ppaction://hlinksldjump"/>
          </p:cNvPr>
          <p:cNvSpPr>
            <a:spLocks noChangeArrowheads="1"/>
          </p:cNvSpPr>
          <p:nvPr/>
        </p:nvSpPr>
        <p:spPr bwMode="auto">
          <a:xfrm>
            <a:off x="4648200" y="5486400"/>
            <a:ext cx="1219200" cy="533400"/>
          </a:xfrm>
          <a:prstGeom prst="bevel">
            <a:avLst>
              <a:gd name="adj" fmla="val 12500"/>
            </a:avLst>
          </a:prstGeom>
          <a:solidFill>
            <a:schemeClr val="accent2"/>
          </a:solidFill>
          <a:ln w="9525">
            <a:solidFill>
              <a:schemeClr val="accent2"/>
            </a:solidFill>
            <a:miter lim="800000"/>
            <a:headEnd/>
            <a:tailEnd/>
          </a:ln>
        </p:spPr>
        <p:txBody>
          <a:bodyPr wrap="none" anchor="ctr"/>
          <a:lstStyle/>
          <a:p>
            <a:r>
              <a:rPr lang="en-US" sz="1200" dirty="0">
                <a:solidFill>
                  <a:srgbClr val="000000"/>
                </a:solidFill>
                <a:latin typeface="Comic Sans MS"/>
                <a:cs typeface="Comic Sans MS"/>
              </a:rPr>
              <a:t>Skip Quiz</a:t>
            </a:r>
          </a:p>
        </p:txBody>
      </p:sp>
      <p:sp>
        <p:nvSpPr>
          <p:cNvPr id="10" name="Bevel 9">
            <a:hlinkClick r:id="rId5" action="ppaction://hlinksldjump"/>
          </p:cNvPr>
          <p:cNvSpPr>
            <a:spLocks noChangeArrowheads="1"/>
          </p:cNvSpPr>
          <p:nvPr/>
        </p:nvSpPr>
        <p:spPr bwMode="auto">
          <a:xfrm>
            <a:off x="3276600" y="5486400"/>
            <a:ext cx="1219200" cy="533400"/>
          </a:xfrm>
          <a:prstGeom prst="bevel">
            <a:avLst>
              <a:gd name="adj" fmla="val 12500"/>
            </a:avLst>
          </a:prstGeom>
          <a:solidFill>
            <a:srgbClr val="FFCC66"/>
          </a:solidFill>
          <a:ln w="9525">
            <a:solidFill>
              <a:srgbClr val="FFCC66"/>
            </a:solidFill>
            <a:miter lim="800000"/>
            <a:headEnd/>
            <a:tailEnd/>
          </a:ln>
        </p:spPr>
        <p:txBody>
          <a:bodyPr wrap="none" anchor="ctr"/>
          <a:lstStyle/>
          <a:p>
            <a:r>
              <a:rPr lang="en-US" sz="1200" dirty="0">
                <a:solidFill>
                  <a:srgbClr val="000000"/>
                </a:solidFill>
                <a:latin typeface="Comic Sans MS"/>
                <a:cs typeface="Comic Sans MS"/>
              </a:rPr>
              <a:t>Go to </a:t>
            </a:r>
            <a:r>
              <a:rPr lang="en-US" sz="1200" dirty="0" smtClean="0">
                <a:solidFill>
                  <a:srgbClr val="000000"/>
                </a:solidFill>
                <a:latin typeface="Comic Sans MS"/>
                <a:cs typeface="Comic Sans MS"/>
              </a:rPr>
              <a:t>Quiz</a:t>
            </a:r>
            <a:endParaRPr lang="en-US" sz="1200" dirty="0">
              <a:solidFill>
                <a:srgbClr val="000000"/>
              </a:solidFill>
              <a:latin typeface="Comic Sans MS"/>
              <a:cs typeface="Comic Sans MS"/>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6282"/>
                                        </p:tgtEl>
                                        <p:attrNameLst>
                                          <p:attrName>style.visibility</p:attrName>
                                        </p:attrNameLst>
                                      </p:cBhvr>
                                      <p:to>
                                        <p:strVal val="visible"/>
                                      </p:to>
                                    </p:set>
                                    <p:animEffect transition="in" filter="wipe(left)">
                                      <p:cBhvr>
                                        <p:cTn id="7" dur="1000"/>
                                        <p:tgtEl>
                                          <p:spTgt spid="96282"/>
                                        </p:tgtEl>
                                      </p:cBhvr>
                                    </p:animEffect>
                                  </p:childTnLst>
                                </p:cTn>
                              </p:par>
                            </p:childTnLst>
                          </p:cTn>
                        </p:par>
                        <p:par>
                          <p:cTn id="8" fill="hold" nodeType="afterGroup">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96283"/>
                                        </p:tgtEl>
                                        <p:attrNameLst>
                                          <p:attrName>style.visibility</p:attrName>
                                        </p:attrNameLst>
                                      </p:cBhvr>
                                      <p:to>
                                        <p:strVal val="visible"/>
                                      </p:to>
                                    </p:set>
                                    <p:animEffect transition="in" filter="wipe(left)">
                                      <p:cBhvr>
                                        <p:cTn id="11" dur="1000"/>
                                        <p:tgtEl>
                                          <p:spTgt spid="96283"/>
                                        </p:tgtEl>
                                      </p:cBhvr>
                                    </p:animEffect>
                                  </p:childTnLst>
                                </p:cTn>
                              </p:par>
                            </p:childTnLst>
                          </p:cTn>
                        </p:par>
                        <p:par>
                          <p:cTn id="12" fill="hold" nodeType="afterGroup">
                            <p:stCondLst>
                              <p:cond delay="4000"/>
                            </p:stCondLst>
                            <p:childTnLst>
                              <p:par>
                                <p:cTn id="13" presetID="10" presetClass="entr" presetSubtype="0"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82" grpId="0" animBg="1" autoUpdateAnimBg="0"/>
      <p:bldP spid="96283" grpId="0" animBg="1" autoUpdateAnimBg="0"/>
      <p:bldP spid="9"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3"/>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Quiz</a:t>
            </a:r>
          </a:p>
        </p:txBody>
      </p:sp>
      <p:sp>
        <p:nvSpPr>
          <p:cNvPr id="779285" name="Rectangle 21"/>
          <p:cNvSpPr>
            <a:spLocks noChangeArrowheads="1"/>
          </p:cNvSpPr>
          <p:nvPr/>
        </p:nvSpPr>
        <p:spPr bwMode="auto">
          <a:xfrm>
            <a:off x="152400" y="1066800"/>
            <a:ext cx="8839200" cy="43434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9286" name="Rectangle 22"/>
          <p:cNvSpPr>
            <a:spLocks noChangeArrowheads="1"/>
          </p:cNvSpPr>
          <p:nvPr/>
        </p:nvSpPr>
        <p:spPr bwMode="auto">
          <a:xfrm>
            <a:off x="152400" y="1066800"/>
            <a:ext cx="883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2000" b="1" dirty="0"/>
              <a:t>DIRECTIONS</a:t>
            </a:r>
            <a:endParaRPr lang="en-US" sz="2000" dirty="0"/>
          </a:p>
        </p:txBody>
      </p:sp>
      <p:sp>
        <p:nvSpPr>
          <p:cNvPr id="779287" name="Rectangle 23"/>
          <p:cNvSpPr>
            <a:spLocks noChangeArrowheads="1"/>
          </p:cNvSpPr>
          <p:nvPr/>
        </p:nvSpPr>
        <p:spPr bwMode="auto">
          <a:xfrm>
            <a:off x="1600200" y="1594634"/>
            <a:ext cx="7239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400" dirty="0"/>
              <a:t>This quiz covers topics from today</a:t>
            </a:r>
            <a:r>
              <a:rPr lang="ja-JP" altLang="en-US" sz="1400" dirty="0"/>
              <a:t>’</a:t>
            </a:r>
            <a:r>
              <a:rPr lang="en-US" sz="1400" dirty="0"/>
              <a:t>s lesson and is divided into three sections.  In the first section, match the correct letter from each definition with each vocabulary word.  Then, select the best answer for each question or incomplete statement.  Finally, correctly </a:t>
            </a:r>
            <a:r>
              <a:rPr lang="en-US" sz="1400" dirty="0" smtClean="0"/>
              <a:t>complete each table.</a:t>
            </a:r>
            <a:endParaRPr lang="en-US" sz="1400" dirty="0"/>
          </a:p>
        </p:txBody>
      </p:sp>
      <p:sp>
        <p:nvSpPr>
          <p:cNvPr id="779288" name="Rectangle 24"/>
          <p:cNvSpPr>
            <a:spLocks noChangeArrowheads="1"/>
          </p:cNvSpPr>
          <p:nvPr/>
        </p:nvSpPr>
        <p:spPr bwMode="auto">
          <a:xfrm>
            <a:off x="1600200" y="2813834"/>
            <a:ext cx="7239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400" dirty="0"/>
              <a:t>This quiz covers topics from today</a:t>
            </a:r>
            <a:r>
              <a:rPr lang="ja-JP" altLang="en-US" sz="1400" dirty="0"/>
              <a:t>’</a:t>
            </a:r>
            <a:r>
              <a:rPr lang="en-US" sz="1400" dirty="0"/>
              <a:t>s lesson and is divided into three sections.  In the first section, match the correct letter from each definition with each vocabulary word.  Then, select the best answer for each question or incomplete statement.  Finally, correctly </a:t>
            </a:r>
            <a:r>
              <a:rPr lang="en-US" sz="1400" dirty="0" smtClean="0"/>
              <a:t>complete each table.</a:t>
            </a:r>
            <a:endParaRPr lang="en-US" sz="1400" dirty="0"/>
          </a:p>
        </p:txBody>
      </p:sp>
      <p:sp>
        <p:nvSpPr>
          <p:cNvPr id="779289" name="Rectangle 25"/>
          <p:cNvSpPr>
            <a:spLocks noChangeArrowheads="1"/>
          </p:cNvSpPr>
          <p:nvPr/>
        </p:nvSpPr>
        <p:spPr bwMode="auto">
          <a:xfrm>
            <a:off x="1600200" y="4038600"/>
            <a:ext cx="7239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400" dirty="0"/>
              <a:t>This quiz covers topics from today</a:t>
            </a:r>
            <a:r>
              <a:rPr lang="ja-JP" altLang="en-US" sz="1400" dirty="0"/>
              <a:t>’</a:t>
            </a:r>
            <a:r>
              <a:rPr lang="en-US" sz="1400" dirty="0"/>
              <a:t>s lesson and is divided into three sections.  In the first section, write the definition of each vocabulary word in your own words.  Then, write a short response for each question.  Finally, correctly </a:t>
            </a:r>
            <a:r>
              <a:rPr lang="en-US" sz="1400" dirty="0" smtClean="0"/>
              <a:t>complete each table.</a:t>
            </a:r>
            <a:endParaRPr lang="en-US" sz="1400" dirty="0"/>
          </a:p>
        </p:txBody>
      </p:sp>
      <p:sp>
        <p:nvSpPr>
          <p:cNvPr id="779290" name="Rectangle 26"/>
          <p:cNvSpPr>
            <a:spLocks noChangeArrowheads="1"/>
          </p:cNvSpPr>
          <p:nvPr/>
        </p:nvSpPr>
        <p:spPr bwMode="auto">
          <a:xfrm>
            <a:off x="304800" y="16002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400" b="1"/>
              <a:t>Version (a)</a:t>
            </a:r>
          </a:p>
        </p:txBody>
      </p:sp>
      <p:sp>
        <p:nvSpPr>
          <p:cNvPr id="779291" name="Rectangle 27"/>
          <p:cNvSpPr>
            <a:spLocks noChangeArrowheads="1"/>
          </p:cNvSpPr>
          <p:nvPr/>
        </p:nvSpPr>
        <p:spPr bwMode="auto">
          <a:xfrm>
            <a:off x="304800" y="28194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400" b="1"/>
              <a:t>Version (b)</a:t>
            </a:r>
          </a:p>
        </p:txBody>
      </p:sp>
      <p:sp>
        <p:nvSpPr>
          <p:cNvPr id="779292" name="Rectangle 28"/>
          <p:cNvSpPr>
            <a:spLocks noChangeArrowheads="1"/>
          </p:cNvSpPr>
          <p:nvPr/>
        </p:nvSpPr>
        <p:spPr bwMode="auto">
          <a:xfrm>
            <a:off x="304800" y="40386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400" b="1" dirty="0"/>
              <a:t>Version (c)</a:t>
            </a:r>
          </a:p>
        </p:txBody>
      </p:sp>
      <p:sp>
        <p:nvSpPr>
          <p:cNvPr id="14" name="Bevel 13">
            <a:hlinkClick r:id="rId3" action="ppaction://hlinksldjump"/>
          </p:cNvPr>
          <p:cNvSpPr>
            <a:spLocks noChangeArrowheads="1"/>
          </p:cNvSpPr>
          <p:nvPr/>
        </p:nvSpPr>
        <p:spPr bwMode="auto">
          <a:xfrm>
            <a:off x="3886200" y="5486400"/>
            <a:ext cx="1371600" cy="533400"/>
          </a:xfrm>
          <a:prstGeom prst="bevel">
            <a:avLst>
              <a:gd name="adj" fmla="val 12500"/>
            </a:avLst>
          </a:prstGeom>
          <a:solidFill>
            <a:schemeClr val="accent2"/>
          </a:solidFill>
          <a:ln w="9525">
            <a:solidFill>
              <a:schemeClr val="accent2"/>
            </a:solidFill>
            <a:miter lim="800000"/>
            <a:headEnd/>
            <a:tailEnd/>
          </a:ln>
        </p:spPr>
        <p:txBody>
          <a:bodyPr wrap="none" anchor="ctr"/>
          <a:lstStyle/>
          <a:p>
            <a:r>
              <a:rPr lang="en-US" sz="1200">
                <a:solidFill>
                  <a:srgbClr val="000000"/>
                </a:solidFill>
                <a:latin typeface="Comic Sans MS" charset="0"/>
                <a:cs typeface="Comic Sans MS" charset="0"/>
              </a:rPr>
              <a:t>Multiple Choice /</a:t>
            </a:r>
          </a:p>
          <a:p>
            <a:r>
              <a:rPr lang="en-US" sz="1200">
                <a:solidFill>
                  <a:srgbClr val="000000"/>
                </a:solidFill>
                <a:latin typeface="Comic Sans MS" charset="0"/>
                <a:cs typeface="Comic Sans MS" charset="0"/>
              </a:rPr>
              <a:t>Short Response</a:t>
            </a:r>
          </a:p>
        </p:txBody>
      </p:sp>
      <p:sp>
        <p:nvSpPr>
          <p:cNvPr id="15" name="Bevel 14">
            <a:hlinkClick r:id="rId4" action="ppaction://hlinksldjump"/>
          </p:cNvPr>
          <p:cNvSpPr>
            <a:spLocks noChangeArrowheads="1"/>
          </p:cNvSpPr>
          <p:nvPr/>
        </p:nvSpPr>
        <p:spPr bwMode="auto">
          <a:xfrm>
            <a:off x="2362200" y="5486400"/>
            <a:ext cx="1371600" cy="533400"/>
          </a:xfrm>
          <a:prstGeom prst="bevel">
            <a:avLst>
              <a:gd name="adj" fmla="val 12500"/>
            </a:avLst>
          </a:prstGeom>
          <a:solidFill>
            <a:srgbClr val="FFCC66"/>
          </a:solidFill>
          <a:ln w="9525">
            <a:solidFill>
              <a:srgbClr val="FFCC66"/>
            </a:solidFill>
            <a:miter lim="800000"/>
            <a:headEnd/>
            <a:tailEnd/>
          </a:ln>
        </p:spPr>
        <p:txBody>
          <a:bodyPr wrap="none" anchor="ctr"/>
          <a:lstStyle/>
          <a:p>
            <a:r>
              <a:rPr lang="en-US" sz="1200">
                <a:solidFill>
                  <a:srgbClr val="000000"/>
                </a:solidFill>
                <a:latin typeface="Comic Sans MS" charset="0"/>
                <a:cs typeface="Comic Sans MS" charset="0"/>
              </a:rPr>
              <a:t>Matching /</a:t>
            </a:r>
          </a:p>
          <a:p>
            <a:r>
              <a:rPr lang="en-US" sz="1200">
                <a:solidFill>
                  <a:srgbClr val="000000"/>
                </a:solidFill>
                <a:latin typeface="Comic Sans MS" charset="0"/>
                <a:cs typeface="Comic Sans MS" charset="0"/>
              </a:rPr>
              <a:t>Vocabulary</a:t>
            </a:r>
          </a:p>
        </p:txBody>
      </p:sp>
      <p:sp>
        <p:nvSpPr>
          <p:cNvPr id="16" name="Bevel 15">
            <a:hlinkClick r:id="rId5" action="ppaction://hlinksldjump"/>
          </p:cNvPr>
          <p:cNvSpPr>
            <a:spLocks noChangeArrowheads="1"/>
          </p:cNvSpPr>
          <p:nvPr/>
        </p:nvSpPr>
        <p:spPr bwMode="auto">
          <a:xfrm>
            <a:off x="5410200" y="5486400"/>
            <a:ext cx="1371600" cy="533400"/>
          </a:xfrm>
          <a:prstGeom prst="bevel">
            <a:avLst>
              <a:gd name="adj" fmla="val 12500"/>
            </a:avLst>
          </a:prstGeom>
          <a:solidFill>
            <a:schemeClr val="accent2"/>
          </a:solidFill>
          <a:ln w="9525">
            <a:solidFill>
              <a:schemeClr val="accent2"/>
            </a:solidFill>
            <a:miter lim="800000"/>
            <a:headEnd/>
            <a:tailEnd/>
          </a:ln>
        </p:spPr>
        <p:txBody>
          <a:bodyPr wrap="none" anchor="ctr"/>
          <a:lstStyle/>
          <a:p>
            <a:r>
              <a:rPr lang="en-US" sz="1200">
                <a:solidFill>
                  <a:srgbClr val="000000"/>
                </a:solidFill>
                <a:latin typeface="Comic Sans MS" charset="0"/>
                <a:cs typeface="Comic Sans MS" charset="0"/>
              </a:rPr>
              <a:t>Calculations</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79286"/>
                                        </p:tgtEl>
                                        <p:attrNameLst>
                                          <p:attrName>style.visibility</p:attrName>
                                        </p:attrNameLst>
                                      </p:cBhvr>
                                      <p:to>
                                        <p:strVal val="visible"/>
                                      </p:to>
                                    </p:set>
                                    <p:animEffect transition="in" filter="wipe(left)">
                                      <p:cBhvr>
                                        <p:cTn id="7" dur="1000"/>
                                        <p:tgtEl>
                                          <p:spTgt spid="779286"/>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79290"/>
                                        </p:tgtEl>
                                        <p:attrNameLst>
                                          <p:attrName>style.visibility</p:attrName>
                                        </p:attrNameLst>
                                      </p:cBhvr>
                                      <p:to>
                                        <p:strVal val="visible"/>
                                      </p:to>
                                    </p:set>
                                    <p:animEffect transition="in" filter="wipe(left)">
                                      <p:cBhvr>
                                        <p:cTn id="11" dur="1000"/>
                                        <p:tgtEl>
                                          <p:spTgt spid="77929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79291"/>
                                        </p:tgtEl>
                                        <p:attrNameLst>
                                          <p:attrName>style.visibility</p:attrName>
                                        </p:attrNameLst>
                                      </p:cBhvr>
                                      <p:to>
                                        <p:strVal val="visible"/>
                                      </p:to>
                                    </p:set>
                                    <p:animEffect transition="in" filter="wipe(left)">
                                      <p:cBhvr>
                                        <p:cTn id="14" dur="1000"/>
                                        <p:tgtEl>
                                          <p:spTgt spid="77929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79292"/>
                                        </p:tgtEl>
                                        <p:attrNameLst>
                                          <p:attrName>style.visibility</p:attrName>
                                        </p:attrNameLst>
                                      </p:cBhvr>
                                      <p:to>
                                        <p:strVal val="visible"/>
                                      </p:to>
                                    </p:set>
                                    <p:animEffect transition="in" filter="wipe(left)">
                                      <p:cBhvr>
                                        <p:cTn id="17" dur="1000"/>
                                        <p:tgtEl>
                                          <p:spTgt spid="779292"/>
                                        </p:tgtEl>
                                      </p:cBhvr>
                                    </p:animEffect>
                                  </p:childTnLst>
                                </p:cTn>
                              </p:par>
                            </p:childTnLst>
                          </p:cTn>
                        </p:par>
                        <p:par>
                          <p:cTn id="18" fill="hold" nodeType="afterGroup">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79287"/>
                                        </p:tgtEl>
                                        <p:attrNameLst>
                                          <p:attrName>style.visibility</p:attrName>
                                        </p:attrNameLst>
                                      </p:cBhvr>
                                      <p:to>
                                        <p:strVal val="visible"/>
                                      </p:to>
                                    </p:set>
                                    <p:animEffect transition="in" filter="wipe(left)">
                                      <p:cBhvr>
                                        <p:cTn id="21" dur="1000"/>
                                        <p:tgtEl>
                                          <p:spTgt spid="77928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79288"/>
                                        </p:tgtEl>
                                        <p:attrNameLst>
                                          <p:attrName>style.visibility</p:attrName>
                                        </p:attrNameLst>
                                      </p:cBhvr>
                                      <p:to>
                                        <p:strVal val="visible"/>
                                      </p:to>
                                    </p:set>
                                    <p:animEffect transition="in" filter="wipe(left)">
                                      <p:cBhvr>
                                        <p:cTn id="24" dur="1000"/>
                                        <p:tgtEl>
                                          <p:spTgt spid="77928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79289"/>
                                        </p:tgtEl>
                                        <p:attrNameLst>
                                          <p:attrName>style.visibility</p:attrName>
                                        </p:attrNameLst>
                                      </p:cBhvr>
                                      <p:to>
                                        <p:strVal val="visible"/>
                                      </p:to>
                                    </p:set>
                                    <p:animEffect transition="in" filter="wipe(left)">
                                      <p:cBhvr>
                                        <p:cTn id="27" dur="1000"/>
                                        <p:tgtEl>
                                          <p:spTgt spid="779289"/>
                                        </p:tgtEl>
                                      </p:cBhvr>
                                    </p:animEffect>
                                  </p:childTnLst>
                                </p:cTn>
                              </p:par>
                            </p:childTnLst>
                          </p:cTn>
                        </p:par>
                        <p:par>
                          <p:cTn id="28" fill="hold" nodeType="afterGroup">
                            <p:stCondLst>
                              <p:cond delay="3000"/>
                            </p:stCondLst>
                            <p:childTnLst>
                              <p:par>
                                <p:cTn id="29" presetID="10" presetClass="entr" presetSubtype="0" fill="hold" grpId="0" nodeType="afterEffect">
                                  <p:stCondLst>
                                    <p:cond delay="10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86" grpId="0" autoUpdateAnimBg="0"/>
      <p:bldP spid="779287" grpId="0" autoUpdateAnimBg="0"/>
      <p:bldP spid="779288" grpId="0" autoUpdateAnimBg="0"/>
      <p:bldP spid="779289" grpId="0" autoUpdateAnimBg="0"/>
      <p:bldP spid="779290" grpId="0" autoUpdateAnimBg="0"/>
      <p:bldP spid="779291" grpId="0" autoUpdateAnimBg="0"/>
      <p:bldP spid="779292" grpId="0" autoUpdateAnimBg="0"/>
      <p:bldP spid="14" grpId="0" animBg="1"/>
      <p:bldP spid="15" grpId="0" animBg="1"/>
      <p:bldP spid="1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26" name="Rectangle 10"/>
          <p:cNvSpPr>
            <a:spLocks noChangeArrowheads="1"/>
          </p:cNvSpPr>
          <p:nvPr/>
        </p:nvSpPr>
        <p:spPr bwMode="auto">
          <a:xfrm>
            <a:off x="152400" y="1066800"/>
            <a:ext cx="8839200" cy="43434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5474" name="Rectangle 2"/>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Quiz</a:t>
            </a:r>
          </a:p>
        </p:txBody>
      </p:sp>
      <p:sp>
        <p:nvSpPr>
          <p:cNvPr id="777224" name="Rectangle 8"/>
          <p:cNvSpPr>
            <a:spLocks noChangeArrowheads="1"/>
          </p:cNvSpPr>
          <p:nvPr/>
        </p:nvSpPr>
        <p:spPr bwMode="auto">
          <a:xfrm>
            <a:off x="152400" y="1066800"/>
            <a:ext cx="883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2000" b="1"/>
              <a:t>MATCHING / VOCABULARY</a:t>
            </a:r>
            <a:endParaRPr lang="en-US" sz="2000"/>
          </a:p>
        </p:txBody>
      </p:sp>
      <p:sp>
        <p:nvSpPr>
          <p:cNvPr id="777229" name="Rectangle 13"/>
          <p:cNvSpPr>
            <a:spLocks noChangeArrowheads="1"/>
          </p:cNvSpPr>
          <p:nvPr/>
        </p:nvSpPr>
        <p:spPr bwMode="auto">
          <a:xfrm>
            <a:off x="304800" y="1675090"/>
            <a:ext cx="426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1) </a:t>
            </a:r>
            <a:r>
              <a:rPr lang="en-US" sz="1800" dirty="0" smtClean="0"/>
              <a:t>_____  </a:t>
            </a:r>
            <a:r>
              <a:rPr lang="en-US" sz="1800" dirty="0" smtClean="0"/>
              <a:t>1</a:t>
            </a:r>
            <a:r>
              <a:rPr lang="en-US" sz="1800" baseline="30000" dirty="0" smtClean="0"/>
              <a:t>st</a:t>
            </a:r>
            <a:r>
              <a:rPr lang="en-US" sz="1800" dirty="0" smtClean="0"/>
              <a:t> Bank of the United States</a:t>
            </a:r>
            <a:endParaRPr lang="en-US" sz="1800" dirty="0"/>
          </a:p>
        </p:txBody>
      </p:sp>
      <p:sp>
        <p:nvSpPr>
          <p:cNvPr id="777230" name="Rectangle 14"/>
          <p:cNvSpPr>
            <a:spLocks noChangeArrowheads="1"/>
          </p:cNvSpPr>
          <p:nvPr/>
        </p:nvSpPr>
        <p:spPr bwMode="auto">
          <a:xfrm>
            <a:off x="304800" y="2589490"/>
            <a:ext cx="426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2) </a:t>
            </a:r>
            <a:r>
              <a:rPr lang="en-US" sz="1800" dirty="0" smtClean="0"/>
              <a:t>_____  2</a:t>
            </a:r>
            <a:r>
              <a:rPr lang="en-US" sz="1800" baseline="30000" dirty="0" smtClean="0"/>
              <a:t>nd</a:t>
            </a:r>
            <a:r>
              <a:rPr lang="en-US" sz="1800" dirty="0" smtClean="0"/>
              <a:t> Bank of the United States</a:t>
            </a:r>
            <a:endParaRPr lang="en-US" sz="1800" dirty="0"/>
          </a:p>
        </p:txBody>
      </p:sp>
      <p:sp>
        <p:nvSpPr>
          <p:cNvPr id="777231" name="Rectangle 15"/>
          <p:cNvSpPr>
            <a:spLocks noChangeArrowheads="1"/>
          </p:cNvSpPr>
          <p:nvPr/>
        </p:nvSpPr>
        <p:spPr bwMode="auto">
          <a:xfrm>
            <a:off x="304800" y="3505200"/>
            <a:ext cx="426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3) _____  </a:t>
            </a:r>
            <a:r>
              <a:rPr lang="en-US" sz="1800" dirty="0" smtClean="0"/>
              <a:t>“Free Banking” Era</a:t>
            </a:r>
            <a:endParaRPr lang="en-US" sz="1800" dirty="0"/>
          </a:p>
        </p:txBody>
      </p:sp>
      <p:sp>
        <p:nvSpPr>
          <p:cNvPr id="777232" name="Rectangle 16"/>
          <p:cNvSpPr>
            <a:spLocks noChangeArrowheads="1"/>
          </p:cNvSpPr>
          <p:nvPr/>
        </p:nvSpPr>
        <p:spPr bwMode="auto">
          <a:xfrm>
            <a:off x="304800" y="4419600"/>
            <a:ext cx="426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4) _____  </a:t>
            </a:r>
            <a:r>
              <a:rPr lang="en-US" sz="1800" dirty="0" smtClean="0"/>
              <a:t>National Banking Era</a:t>
            </a:r>
            <a:endParaRPr lang="en-US" sz="1800" dirty="0"/>
          </a:p>
        </p:txBody>
      </p:sp>
      <p:sp>
        <p:nvSpPr>
          <p:cNvPr id="105480" name="Bevel 11">
            <a:hlinkClick r:id="rId3" action="ppaction://hlinksldjump"/>
          </p:cNvPr>
          <p:cNvSpPr>
            <a:spLocks noChangeArrowheads="1"/>
          </p:cNvSpPr>
          <p:nvPr/>
        </p:nvSpPr>
        <p:spPr bwMode="auto">
          <a:xfrm>
            <a:off x="3886200" y="5486400"/>
            <a:ext cx="1371600" cy="533400"/>
          </a:xfrm>
          <a:prstGeom prst="bevel">
            <a:avLst>
              <a:gd name="adj" fmla="val 12500"/>
            </a:avLst>
          </a:prstGeom>
          <a:solidFill>
            <a:schemeClr val="accent2"/>
          </a:solidFill>
          <a:ln w="9525">
            <a:solidFill>
              <a:schemeClr val="accent2"/>
            </a:solidFill>
            <a:miter lim="800000"/>
            <a:headEnd/>
            <a:tailEnd/>
          </a:ln>
        </p:spPr>
        <p:txBody>
          <a:bodyPr wrap="none" anchor="ctr"/>
          <a:lstStyle/>
          <a:p>
            <a:r>
              <a:rPr lang="en-US" sz="1200">
                <a:solidFill>
                  <a:srgbClr val="000000"/>
                </a:solidFill>
                <a:latin typeface="Comic Sans MS" charset="0"/>
                <a:cs typeface="Comic Sans MS" charset="0"/>
              </a:rPr>
              <a:t>Multiple Choice /</a:t>
            </a:r>
          </a:p>
          <a:p>
            <a:r>
              <a:rPr lang="en-US" sz="1200">
                <a:solidFill>
                  <a:srgbClr val="000000"/>
                </a:solidFill>
                <a:latin typeface="Comic Sans MS" charset="0"/>
                <a:cs typeface="Comic Sans MS" charset="0"/>
              </a:rPr>
              <a:t>Short Response</a:t>
            </a:r>
          </a:p>
        </p:txBody>
      </p:sp>
      <p:sp>
        <p:nvSpPr>
          <p:cNvPr id="13" name="Bevel 12">
            <a:hlinkClick r:id="rId4" action="ppaction://hlinksldjump"/>
          </p:cNvPr>
          <p:cNvSpPr/>
          <p:nvPr/>
        </p:nvSpPr>
        <p:spPr bwMode="auto">
          <a:xfrm>
            <a:off x="2362200" y="5486400"/>
            <a:ext cx="1371600" cy="533400"/>
          </a:xfrm>
          <a:prstGeom prst="bevel">
            <a:avLst/>
          </a:prstGeom>
          <a:solidFill>
            <a:schemeClr val="accent3"/>
          </a:solidFill>
          <a:ln>
            <a:solidFill>
              <a:schemeClr val="accent3"/>
            </a:solidFill>
          </a:ln>
          <a:effectLst/>
          <a:extLst/>
        </p:spPr>
        <p:txBody>
          <a:bodyPr wrap="none" anchor="ctr"/>
          <a:lstStyle/>
          <a:p>
            <a:pPr>
              <a:defRPr/>
            </a:pPr>
            <a:r>
              <a:rPr lang="en-US" sz="1200" dirty="0">
                <a:solidFill>
                  <a:srgbClr val="000000"/>
                </a:solidFill>
                <a:latin typeface="Comic Sans MS"/>
                <a:cs typeface="Comic Sans MS"/>
              </a:rPr>
              <a:t>Show Answers</a:t>
            </a:r>
          </a:p>
        </p:txBody>
      </p:sp>
      <p:sp>
        <p:nvSpPr>
          <p:cNvPr id="105482" name="Bevel 13">
            <a:hlinkClick r:id="rId5" action="ppaction://hlinksldjump"/>
          </p:cNvPr>
          <p:cNvSpPr>
            <a:spLocks noChangeArrowheads="1"/>
          </p:cNvSpPr>
          <p:nvPr/>
        </p:nvSpPr>
        <p:spPr bwMode="auto">
          <a:xfrm>
            <a:off x="5410200" y="5486400"/>
            <a:ext cx="1371600" cy="533400"/>
          </a:xfrm>
          <a:prstGeom prst="bevel">
            <a:avLst>
              <a:gd name="adj" fmla="val 12500"/>
            </a:avLst>
          </a:prstGeom>
          <a:solidFill>
            <a:schemeClr val="accent2"/>
          </a:solidFill>
          <a:ln w="9525">
            <a:solidFill>
              <a:schemeClr val="accent2"/>
            </a:solidFill>
            <a:miter lim="800000"/>
            <a:headEnd/>
            <a:tailEnd/>
          </a:ln>
        </p:spPr>
        <p:txBody>
          <a:bodyPr wrap="none" anchor="ctr"/>
          <a:lstStyle/>
          <a:p>
            <a:r>
              <a:rPr lang="en-US" sz="1200">
                <a:solidFill>
                  <a:srgbClr val="000000"/>
                </a:solidFill>
                <a:latin typeface="Comic Sans MS" charset="0"/>
                <a:cs typeface="Comic Sans MS" charset="0"/>
              </a:rPr>
              <a:t>Calculations</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77224"/>
                                        </p:tgtEl>
                                        <p:attrNameLst>
                                          <p:attrName>style.visibility</p:attrName>
                                        </p:attrNameLst>
                                      </p:cBhvr>
                                      <p:to>
                                        <p:strVal val="visible"/>
                                      </p:to>
                                    </p:set>
                                    <p:animEffect transition="in" filter="wipe(left)">
                                      <p:cBhvr>
                                        <p:cTn id="7" dur="1000"/>
                                        <p:tgtEl>
                                          <p:spTgt spid="777224"/>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77229"/>
                                        </p:tgtEl>
                                        <p:attrNameLst>
                                          <p:attrName>style.visibility</p:attrName>
                                        </p:attrNameLst>
                                      </p:cBhvr>
                                      <p:to>
                                        <p:strVal val="visible"/>
                                      </p:to>
                                    </p:set>
                                    <p:animEffect transition="in" filter="wipe(left)">
                                      <p:cBhvr>
                                        <p:cTn id="11" dur="1000"/>
                                        <p:tgtEl>
                                          <p:spTgt spid="77722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77230"/>
                                        </p:tgtEl>
                                        <p:attrNameLst>
                                          <p:attrName>style.visibility</p:attrName>
                                        </p:attrNameLst>
                                      </p:cBhvr>
                                      <p:to>
                                        <p:strVal val="visible"/>
                                      </p:to>
                                    </p:set>
                                    <p:animEffect transition="in" filter="wipe(left)">
                                      <p:cBhvr>
                                        <p:cTn id="14" dur="1000"/>
                                        <p:tgtEl>
                                          <p:spTgt spid="77723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77231"/>
                                        </p:tgtEl>
                                        <p:attrNameLst>
                                          <p:attrName>style.visibility</p:attrName>
                                        </p:attrNameLst>
                                      </p:cBhvr>
                                      <p:to>
                                        <p:strVal val="visible"/>
                                      </p:to>
                                    </p:set>
                                    <p:animEffect transition="in" filter="wipe(left)">
                                      <p:cBhvr>
                                        <p:cTn id="17" dur="1000"/>
                                        <p:tgtEl>
                                          <p:spTgt spid="77723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77232"/>
                                        </p:tgtEl>
                                        <p:attrNameLst>
                                          <p:attrName>style.visibility</p:attrName>
                                        </p:attrNameLst>
                                      </p:cBhvr>
                                      <p:to>
                                        <p:strVal val="visible"/>
                                      </p:to>
                                    </p:set>
                                    <p:animEffect transition="in" filter="wipe(left)">
                                      <p:cBhvr>
                                        <p:cTn id="20" dur="1000"/>
                                        <p:tgtEl>
                                          <p:spTgt spid="777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24" grpId="0" autoUpdateAnimBg="0"/>
      <p:bldP spid="777229" grpId="0" autoUpdateAnimBg="0"/>
      <p:bldP spid="777230" grpId="0" autoUpdateAnimBg="0"/>
      <p:bldP spid="777231" grpId="0" autoUpdateAnimBg="0"/>
      <p:bldP spid="777232"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ChangeArrowheads="1"/>
          </p:cNvSpPr>
          <p:nvPr/>
        </p:nvSpPr>
        <p:spPr bwMode="auto">
          <a:xfrm>
            <a:off x="152400" y="1066800"/>
            <a:ext cx="8839200" cy="43434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7522" name="Rectangle 3"/>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Quiz</a:t>
            </a:r>
          </a:p>
        </p:txBody>
      </p:sp>
      <p:sp>
        <p:nvSpPr>
          <p:cNvPr id="789508" name="Rectangle 4"/>
          <p:cNvSpPr>
            <a:spLocks noChangeArrowheads="1"/>
          </p:cNvSpPr>
          <p:nvPr/>
        </p:nvSpPr>
        <p:spPr bwMode="auto">
          <a:xfrm>
            <a:off x="152400" y="1066800"/>
            <a:ext cx="883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2000" b="1" dirty="0"/>
              <a:t>MATCHING / VOCABULARY</a:t>
            </a:r>
            <a:endParaRPr lang="en-US" sz="2000" dirty="0"/>
          </a:p>
        </p:txBody>
      </p:sp>
      <p:sp>
        <p:nvSpPr>
          <p:cNvPr id="789509" name="Rectangle 5"/>
          <p:cNvSpPr>
            <a:spLocks noChangeArrowheads="1"/>
          </p:cNvSpPr>
          <p:nvPr/>
        </p:nvSpPr>
        <p:spPr bwMode="auto">
          <a:xfrm>
            <a:off x="304800" y="1676400"/>
            <a:ext cx="426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1) _____  </a:t>
            </a:r>
            <a:r>
              <a:rPr lang="en-US" sz="1800" dirty="0" smtClean="0"/>
              <a:t>1</a:t>
            </a:r>
            <a:r>
              <a:rPr lang="en-US" sz="1800" baseline="30000" dirty="0" smtClean="0"/>
              <a:t>st</a:t>
            </a:r>
            <a:r>
              <a:rPr lang="en-US" sz="1800" dirty="0" smtClean="0"/>
              <a:t> Bank of the United States</a:t>
            </a:r>
            <a:endParaRPr lang="en-US" sz="1800" dirty="0"/>
          </a:p>
        </p:txBody>
      </p:sp>
      <p:sp>
        <p:nvSpPr>
          <p:cNvPr id="789510" name="Rectangle 6"/>
          <p:cNvSpPr>
            <a:spLocks noChangeArrowheads="1"/>
          </p:cNvSpPr>
          <p:nvPr/>
        </p:nvSpPr>
        <p:spPr bwMode="auto">
          <a:xfrm>
            <a:off x="304800" y="2590800"/>
            <a:ext cx="426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2) _____  </a:t>
            </a:r>
            <a:r>
              <a:rPr lang="en-US" sz="1800" dirty="0" smtClean="0"/>
              <a:t>2</a:t>
            </a:r>
            <a:r>
              <a:rPr lang="en-US" sz="1800" baseline="30000" dirty="0" smtClean="0"/>
              <a:t>nd</a:t>
            </a:r>
            <a:r>
              <a:rPr lang="en-US" sz="1800" dirty="0" smtClean="0"/>
              <a:t> Bank of the United States</a:t>
            </a:r>
            <a:endParaRPr lang="en-US" sz="1800" dirty="0"/>
          </a:p>
        </p:txBody>
      </p:sp>
      <p:sp>
        <p:nvSpPr>
          <p:cNvPr id="789511" name="Rectangle 7"/>
          <p:cNvSpPr>
            <a:spLocks noChangeArrowheads="1"/>
          </p:cNvSpPr>
          <p:nvPr/>
        </p:nvSpPr>
        <p:spPr bwMode="auto">
          <a:xfrm>
            <a:off x="304800" y="3505200"/>
            <a:ext cx="426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3) _____  </a:t>
            </a:r>
            <a:r>
              <a:rPr lang="en-US" sz="1800" dirty="0" smtClean="0"/>
              <a:t>“Free Banking” Era</a:t>
            </a:r>
            <a:endParaRPr lang="en-US" sz="1800" dirty="0"/>
          </a:p>
        </p:txBody>
      </p:sp>
      <p:sp>
        <p:nvSpPr>
          <p:cNvPr id="789512" name="Rectangle 8"/>
          <p:cNvSpPr>
            <a:spLocks noChangeArrowheads="1"/>
          </p:cNvSpPr>
          <p:nvPr/>
        </p:nvSpPr>
        <p:spPr bwMode="auto">
          <a:xfrm>
            <a:off x="304800" y="4419600"/>
            <a:ext cx="426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4) _____  </a:t>
            </a:r>
            <a:r>
              <a:rPr lang="en-US" sz="1800" dirty="0" smtClean="0"/>
              <a:t>National Banking Era</a:t>
            </a:r>
            <a:endParaRPr lang="en-US" sz="1800" dirty="0"/>
          </a:p>
        </p:txBody>
      </p:sp>
      <p:sp>
        <p:nvSpPr>
          <p:cNvPr id="789516" name="Rectangle 12"/>
          <p:cNvSpPr>
            <a:spLocks noChangeArrowheads="1"/>
          </p:cNvSpPr>
          <p:nvPr/>
        </p:nvSpPr>
        <p:spPr bwMode="auto">
          <a:xfrm>
            <a:off x="4572000" y="167640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400" dirty="0" smtClean="0"/>
              <a:t>b) Alexander Hamilton was the brains behind the establishment of this central bank.</a:t>
            </a:r>
            <a:endParaRPr lang="en-US" sz="1400" dirty="0"/>
          </a:p>
        </p:txBody>
      </p:sp>
      <p:sp>
        <p:nvSpPr>
          <p:cNvPr id="789517" name="Rectangle 13"/>
          <p:cNvSpPr>
            <a:spLocks noChangeArrowheads="1"/>
          </p:cNvSpPr>
          <p:nvPr/>
        </p:nvSpPr>
        <p:spPr bwMode="auto">
          <a:xfrm>
            <a:off x="4572000" y="2586593"/>
            <a:ext cx="42672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400" dirty="0" smtClean="0"/>
              <a:t>c) Due to the controversy surrounding this central bank, Andrew Jackson succeeded in allowing it to expire in 1836.</a:t>
            </a:r>
            <a:endParaRPr lang="en-US" sz="1800" dirty="0"/>
          </a:p>
        </p:txBody>
      </p:sp>
      <p:sp>
        <p:nvSpPr>
          <p:cNvPr id="789518" name="Rectangle 14"/>
          <p:cNvSpPr>
            <a:spLocks noChangeArrowheads="1"/>
          </p:cNvSpPr>
          <p:nvPr/>
        </p:nvSpPr>
        <p:spPr bwMode="auto">
          <a:xfrm>
            <a:off x="4572000" y="3505200"/>
            <a:ext cx="42672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400" dirty="0" smtClean="0"/>
              <a:t>a) There was no central bank in the United States during this time.  Currency was issued and backed by individual banks.</a:t>
            </a:r>
            <a:endParaRPr lang="en-US" sz="1800" dirty="0"/>
          </a:p>
        </p:txBody>
      </p:sp>
      <p:sp>
        <p:nvSpPr>
          <p:cNvPr id="789519" name="Rectangle 15"/>
          <p:cNvSpPr>
            <a:spLocks noChangeArrowheads="1"/>
          </p:cNvSpPr>
          <p:nvPr/>
        </p:nvSpPr>
        <p:spPr bwMode="auto">
          <a:xfrm>
            <a:off x="4572000" y="4415393"/>
            <a:ext cx="42672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400" dirty="0" smtClean="0"/>
              <a:t>d) During this time, a law was passed that financed the Civil War and allowed banks to issue a uniform currency.</a:t>
            </a:r>
            <a:endParaRPr lang="en-US" sz="1800" dirty="0"/>
          </a:p>
        </p:txBody>
      </p:sp>
      <p:sp>
        <p:nvSpPr>
          <p:cNvPr id="789520" name="Rectangle 16"/>
          <p:cNvSpPr>
            <a:spLocks noChangeArrowheads="1"/>
          </p:cNvSpPr>
          <p:nvPr/>
        </p:nvSpPr>
        <p:spPr bwMode="auto">
          <a:xfrm>
            <a:off x="685800" y="16764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800" dirty="0" smtClean="0">
                <a:solidFill>
                  <a:srgbClr val="FF0000"/>
                </a:solidFill>
              </a:rPr>
              <a:t>b</a:t>
            </a:r>
            <a:endParaRPr lang="en-US" sz="1800" dirty="0"/>
          </a:p>
        </p:txBody>
      </p:sp>
      <p:sp>
        <p:nvSpPr>
          <p:cNvPr id="789521" name="Rectangle 17"/>
          <p:cNvSpPr>
            <a:spLocks noChangeArrowheads="1"/>
          </p:cNvSpPr>
          <p:nvPr/>
        </p:nvSpPr>
        <p:spPr bwMode="auto">
          <a:xfrm>
            <a:off x="685800" y="2590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800" dirty="0" smtClean="0">
                <a:solidFill>
                  <a:srgbClr val="FF0000"/>
                </a:solidFill>
              </a:rPr>
              <a:t>c</a:t>
            </a:r>
            <a:endParaRPr lang="en-US" sz="1800" dirty="0"/>
          </a:p>
        </p:txBody>
      </p:sp>
      <p:sp>
        <p:nvSpPr>
          <p:cNvPr id="789522" name="Rectangle 18"/>
          <p:cNvSpPr>
            <a:spLocks noChangeArrowheads="1"/>
          </p:cNvSpPr>
          <p:nvPr/>
        </p:nvSpPr>
        <p:spPr bwMode="auto">
          <a:xfrm>
            <a:off x="685800" y="3505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800">
                <a:solidFill>
                  <a:srgbClr val="FF0000"/>
                </a:solidFill>
              </a:rPr>
              <a:t>a</a:t>
            </a:r>
            <a:endParaRPr lang="en-US" sz="1800"/>
          </a:p>
        </p:txBody>
      </p:sp>
      <p:sp>
        <p:nvSpPr>
          <p:cNvPr id="789523" name="Rectangle 19"/>
          <p:cNvSpPr>
            <a:spLocks noChangeArrowheads="1"/>
          </p:cNvSpPr>
          <p:nvPr/>
        </p:nvSpPr>
        <p:spPr bwMode="auto">
          <a:xfrm>
            <a:off x="685800" y="44196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800">
                <a:solidFill>
                  <a:srgbClr val="FF0000"/>
                </a:solidFill>
              </a:rPr>
              <a:t>d</a:t>
            </a:r>
            <a:endParaRPr lang="en-US" sz="1800"/>
          </a:p>
        </p:txBody>
      </p:sp>
      <p:sp>
        <p:nvSpPr>
          <p:cNvPr id="107536" name="Bevel 19">
            <a:hlinkClick r:id="rId3" action="ppaction://hlinksldjump"/>
          </p:cNvPr>
          <p:cNvSpPr>
            <a:spLocks noChangeArrowheads="1"/>
          </p:cNvSpPr>
          <p:nvPr/>
        </p:nvSpPr>
        <p:spPr bwMode="auto">
          <a:xfrm>
            <a:off x="3886200" y="5486400"/>
            <a:ext cx="1371600" cy="533400"/>
          </a:xfrm>
          <a:prstGeom prst="bevel">
            <a:avLst>
              <a:gd name="adj" fmla="val 12500"/>
            </a:avLst>
          </a:prstGeom>
          <a:solidFill>
            <a:schemeClr val="accent2"/>
          </a:solidFill>
          <a:ln w="9525">
            <a:solidFill>
              <a:schemeClr val="accent2"/>
            </a:solidFill>
            <a:miter lim="800000"/>
            <a:headEnd/>
            <a:tailEnd/>
          </a:ln>
        </p:spPr>
        <p:txBody>
          <a:bodyPr wrap="none" anchor="ctr"/>
          <a:lstStyle/>
          <a:p>
            <a:r>
              <a:rPr lang="en-US" sz="1200">
                <a:solidFill>
                  <a:srgbClr val="000000"/>
                </a:solidFill>
                <a:latin typeface="Comic Sans MS" charset="0"/>
                <a:cs typeface="Comic Sans MS" charset="0"/>
              </a:rPr>
              <a:t>Multiple Choice /</a:t>
            </a:r>
          </a:p>
          <a:p>
            <a:r>
              <a:rPr lang="en-US" sz="1200">
                <a:solidFill>
                  <a:srgbClr val="000000"/>
                </a:solidFill>
                <a:latin typeface="Comic Sans MS" charset="0"/>
                <a:cs typeface="Comic Sans MS" charset="0"/>
              </a:rPr>
              <a:t>Short Response</a:t>
            </a:r>
          </a:p>
        </p:txBody>
      </p:sp>
      <p:sp>
        <p:nvSpPr>
          <p:cNvPr id="107537" name="Bevel 20">
            <a:hlinkClick r:id="rId4" action="ppaction://hlinksldjump"/>
          </p:cNvPr>
          <p:cNvSpPr>
            <a:spLocks noChangeArrowheads="1"/>
          </p:cNvSpPr>
          <p:nvPr/>
        </p:nvSpPr>
        <p:spPr bwMode="auto">
          <a:xfrm>
            <a:off x="2362200" y="5486400"/>
            <a:ext cx="1371600" cy="533400"/>
          </a:xfrm>
          <a:prstGeom prst="bevel">
            <a:avLst>
              <a:gd name="adj" fmla="val 12500"/>
            </a:avLst>
          </a:prstGeom>
          <a:solidFill>
            <a:srgbClr val="FFCC66"/>
          </a:solidFill>
          <a:ln w="9525">
            <a:solidFill>
              <a:srgbClr val="FFCC66"/>
            </a:solidFill>
            <a:miter lim="800000"/>
            <a:headEnd/>
            <a:tailEnd/>
          </a:ln>
        </p:spPr>
        <p:txBody>
          <a:bodyPr wrap="none" anchor="ctr"/>
          <a:lstStyle/>
          <a:p>
            <a:r>
              <a:rPr lang="en-US" sz="1200">
                <a:solidFill>
                  <a:srgbClr val="000000"/>
                </a:solidFill>
                <a:latin typeface="Comic Sans MS" charset="0"/>
                <a:cs typeface="Comic Sans MS" charset="0"/>
              </a:rPr>
              <a:t>Matching /</a:t>
            </a:r>
          </a:p>
          <a:p>
            <a:r>
              <a:rPr lang="en-US" sz="1200">
                <a:solidFill>
                  <a:srgbClr val="000000"/>
                </a:solidFill>
                <a:latin typeface="Comic Sans MS" charset="0"/>
                <a:cs typeface="Comic Sans MS" charset="0"/>
              </a:rPr>
              <a:t>Vocabulary</a:t>
            </a:r>
          </a:p>
        </p:txBody>
      </p:sp>
      <p:sp>
        <p:nvSpPr>
          <p:cNvPr id="107538" name="Bevel 21">
            <a:hlinkClick r:id="rId5" action="ppaction://hlinksldjump"/>
          </p:cNvPr>
          <p:cNvSpPr>
            <a:spLocks noChangeArrowheads="1"/>
          </p:cNvSpPr>
          <p:nvPr/>
        </p:nvSpPr>
        <p:spPr bwMode="auto">
          <a:xfrm>
            <a:off x="5410200" y="5486400"/>
            <a:ext cx="1371600" cy="533400"/>
          </a:xfrm>
          <a:prstGeom prst="bevel">
            <a:avLst>
              <a:gd name="adj" fmla="val 12500"/>
            </a:avLst>
          </a:prstGeom>
          <a:solidFill>
            <a:schemeClr val="accent2"/>
          </a:solidFill>
          <a:ln w="9525">
            <a:solidFill>
              <a:schemeClr val="accent2"/>
            </a:solidFill>
            <a:miter lim="800000"/>
            <a:headEnd/>
            <a:tailEnd/>
          </a:ln>
        </p:spPr>
        <p:txBody>
          <a:bodyPr wrap="none" anchor="ctr"/>
          <a:lstStyle/>
          <a:p>
            <a:r>
              <a:rPr lang="en-US" sz="1200">
                <a:solidFill>
                  <a:srgbClr val="000000"/>
                </a:solidFill>
                <a:latin typeface="Comic Sans MS" charset="0"/>
                <a:cs typeface="Comic Sans MS" charset="0"/>
              </a:rPr>
              <a:t>Calculations</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89520"/>
                                        </p:tgtEl>
                                        <p:attrNameLst>
                                          <p:attrName>style.visibility</p:attrName>
                                        </p:attrNameLst>
                                      </p:cBhvr>
                                      <p:to>
                                        <p:strVal val="visible"/>
                                      </p:to>
                                    </p:set>
                                    <p:animEffect transition="in" filter="wipe(left)">
                                      <p:cBhvr>
                                        <p:cTn id="7" dur="1000"/>
                                        <p:tgtEl>
                                          <p:spTgt spid="7895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9521"/>
                                        </p:tgtEl>
                                        <p:attrNameLst>
                                          <p:attrName>style.visibility</p:attrName>
                                        </p:attrNameLst>
                                      </p:cBhvr>
                                      <p:to>
                                        <p:strVal val="visible"/>
                                      </p:to>
                                    </p:set>
                                    <p:animEffect transition="in" filter="wipe(left)">
                                      <p:cBhvr>
                                        <p:cTn id="10" dur="1000"/>
                                        <p:tgtEl>
                                          <p:spTgt spid="7895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89522"/>
                                        </p:tgtEl>
                                        <p:attrNameLst>
                                          <p:attrName>style.visibility</p:attrName>
                                        </p:attrNameLst>
                                      </p:cBhvr>
                                      <p:to>
                                        <p:strVal val="visible"/>
                                      </p:to>
                                    </p:set>
                                    <p:animEffect transition="in" filter="wipe(left)">
                                      <p:cBhvr>
                                        <p:cTn id="13" dur="1000"/>
                                        <p:tgtEl>
                                          <p:spTgt spid="78952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89523"/>
                                        </p:tgtEl>
                                        <p:attrNameLst>
                                          <p:attrName>style.visibility</p:attrName>
                                        </p:attrNameLst>
                                      </p:cBhvr>
                                      <p:to>
                                        <p:strVal val="visible"/>
                                      </p:to>
                                    </p:set>
                                    <p:animEffect transition="in" filter="wipe(left)">
                                      <p:cBhvr>
                                        <p:cTn id="16" dur="1000"/>
                                        <p:tgtEl>
                                          <p:spTgt spid="789523"/>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89516"/>
                                        </p:tgtEl>
                                        <p:attrNameLst>
                                          <p:attrName>style.visibility</p:attrName>
                                        </p:attrNameLst>
                                      </p:cBhvr>
                                      <p:to>
                                        <p:strVal val="visible"/>
                                      </p:to>
                                    </p:set>
                                    <p:animEffect transition="in" filter="wipe(left)">
                                      <p:cBhvr>
                                        <p:cTn id="20" dur="1000"/>
                                        <p:tgtEl>
                                          <p:spTgt spid="78951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89517"/>
                                        </p:tgtEl>
                                        <p:attrNameLst>
                                          <p:attrName>style.visibility</p:attrName>
                                        </p:attrNameLst>
                                      </p:cBhvr>
                                      <p:to>
                                        <p:strVal val="visible"/>
                                      </p:to>
                                    </p:set>
                                    <p:animEffect transition="in" filter="wipe(left)">
                                      <p:cBhvr>
                                        <p:cTn id="23" dur="1000"/>
                                        <p:tgtEl>
                                          <p:spTgt spid="78951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89518"/>
                                        </p:tgtEl>
                                        <p:attrNameLst>
                                          <p:attrName>style.visibility</p:attrName>
                                        </p:attrNameLst>
                                      </p:cBhvr>
                                      <p:to>
                                        <p:strVal val="visible"/>
                                      </p:to>
                                    </p:set>
                                    <p:animEffect transition="in" filter="wipe(left)">
                                      <p:cBhvr>
                                        <p:cTn id="26" dur="1000"/>
                                        <p:tgtEl>
                                          <p:spTgt spid="78951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89519"/>
                                        </p:tgtEl>
                                        <p:attrNameLst>
                                          <p:attrName>style.visibility</p:attrName>
                                        </p:attrNameLst>
                                      </p:cBhvr>
                                      <p:to>
                                        <p:strVal val="visible"/>
                                      </p:to>
                                    </p:set>
                                    <p:animEffect transition="in" filter="wipe(left)">
                                      <p:cBhvr>
                                        <p:cTn id="29" dur="1000"/>
                                        <p:tgtEl>
                                          <p:spTgt spid="789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516" grpId="0" autoUpdateAnimBg="0"/>
      <p:bldP spid="789517" grpId="0" autoUpdateAnimBg="0"/>
      <p:bldP spid="789518" grpId="0" autoUpdateAnimBg="0"/>
      <p:bldP spid="789519" grpId="0" autoUpdateAnimBg="0"/>
      <p:bldP spid="789520" grpId="0" autoUpdateAnimBg="0"/>
      <p:bldP spid="789521" grpId="0" autoUpdateAnimBg="0"/>
      <p:bldP spid="789522" grpId="0" autoUpdateAnimBg="0"/>
      <p:bldP spid="789523"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p:cNvSpPr>
            <a:spLocks noChangeArrowheads="1"/>
          </p:cNvSpPr>
          <p:nvPr/>
        </p:nvSpPr>
        <p:spPr bwMode="auto">
          <a:xfrm>
            <a:off x="152400" y="1066800"/>
            <a:ext cx="8839200" cy="43434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9570" name="Rectangle 3"/>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Quiz</a:t>
            </a:r>
          </a:p>
        </p:txBody>
      </p:sp>
      <p:sp>
        <p:nvSpPr>
          <p:cNvPr id="783364" name="Rectangle 4"/>
          <p:cNvSpPr>
            <a:spLocks noChangeArrowheads="1"/>
          </p:cNvSpPr>
          <p:nvPr/>
        </p:nvSpPr>
        <p:spPr bwMode="auto">
          <a:xfrm>
            <a:off x="152400" y="1066800"/>
            <a:ext cx="883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2000" b="1"/>
              <a:t>MULTIPLE CHOICE / SHORT RESPONSE</a:t>
            </a:r>
            <a:endParaRPr lang="en-US" sz="2000"/>
          </a:p>
        </p:txBody>
      </p:sp>
      <p:sp>
        <p:nvSpPr>
          <p:cNvPr id="783365" name="Rectangle 5"/>
          <p:cNvSpPr>
            <a:spLocks noChangeArrowheads="1"/>
          </p:cNvSpPr>
          <p:nvPr/>
        </p:nvSpPr>
        <p:spPr bwMode="auto">
          <a:xfrm>
            <a:off x="304800" y="1362670"/>
            <a:ext cx="4114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5) The members of the Federal Reserve Board of Governors serve one 14-year term because</a:t>
            </a:r>
            <a:endParaRPr lang="en-US" sz="1400" dirty="0"/>
          </a:p>
        </p:txBody>
      </p:sp>
      <p:sp>
        <p:nvSpPr>
          <p:cNvPr id="783366" name="Rectangle 6"/>
          <p:cNvSpPr>
            <a:spLocks noChangeArrowheads="1"/>
          </p:cNvSpPr>
          <p:nvPr/>
        </p:nvSpPr>
        <p:spPr bwMode="auto">
          <a:xfrm>
            <a:off x="304800" y="2705012"/>
            <a:ext cx="4114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6) The district Bank President who always gets to vote on the Federal Open Market Committee (FOMC) is from</a:t>
            </a:r>
            <a:endParaRPr lang="en-US" sz="1800" dirty="0"/>
          </a:p>
        </p:txBody>
      </p:sp>
      <p:sp>
        <p:nvSpPr>
          <p:cNvPr id="783367" name="Rectangle 7"/>
          <p:cNvSpPr>
            <a:spLocks noChangeArrowheads="1"/>
          </p:cNvSpPr>
          <p:nvPr/>
        </p:nvSpPr>
        <p:spPr bwMode="auto">
          <a:xfrm>
            <a:off x="304800" y="4114800"/>
            <a:ext cx="4114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7) Prior to the Federal Reserve System, the nation’s financial sector suffered from a lack of</a:t>
            </a:r>
            <a:endParaRPr lang="en-US" sz="1800" dirty="0"/>
          </a:p>
        </p:txBody>
      </p:sp>
      <p:sp>
        <p:nvSpPr>
          <p:cNvPr id="783380" name="Rectangle 20"/>
          <p:cNvSpPr>
            <a:spLocks noChangeArrowheads="1"/>
          </p:cNvSpPr>
          <p:nvPr/>
        </p:nvSpPr>
        <p:spPr bwMode="auto">
          <a:xfrm>
            <a:off x="4724400" y="1362670"/>
            <a:ext cx="4114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8) During the Great Depression, the Federal Reserve realized that it needed to</a:t>
            </a:r>
            <a:endParaRPr lang="en-US" sz="1400" dirty="0"/>
          </a:p>
        </p:txBody>
      </p:sp>
      <p:sp>
        <p:nvSpPr>
          <p:cNvPr id="783381" name="Rectangle 21"/>
          <p:cNvSpPr>
            <a:spLocks noChangeArrowheads="1"/>
          </p:cNvSpPr>
          <p:nvPr/>
        </p:nvSpPr>
        <p:spPr bwMode="auto">
          <a:xfrm>
            <a:off x="4724400" y="2734270"/>
            <a:ext cx="4114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9) Everyday, financial institutions transfer trillions of dollars using the Federal Reserve service known as</a:t>
            </a:r>
            <a:endParaRPr lang="en-US" sz="1400" dirty="0"/>
          </a:p>
        </p:txBody>
      </p:sp>
      <p:sp>
        <p:nvSpPr>
          <p:cNvPr id="783382" name="Rectangle 22"/>
          <p:cNvSpPr>
            <a:spLocks noChangeArrowheads="1"/>
          </p:cNvSpPr>
          <p:nvPr/>
        </p:nvSpPr>
        <p:spPr bwMode="auto">
          <a:xfrm>
            <a:off x="4724400" y="3886200"/>
            <a:ext cx="4114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10) One of the main ways in which the Federal Reserve supervises and regulates the banking system is to</a:t>
            </a:r>
            <a:endParaRPr lang="en-US" sz="1800" dirty="0"/>
          </a:p>
        </p:txBody>
      </p:sp>
      <p:sp>
        <p:nvSpPr>
          <p:cNvPr id="109578" name="Bevel 13">
            <a:hlinkClick r:id="rId3" action="ppaction://hlinksldjump"/>
          </p:cNvPr>
          <p:cNvSpPr>
            <a:spLocks noChangeArrowheads="1"/>
          </p:cNvSpPr>
          <p:nvPr/>
        </p:nvSpPr>
        <p:spPr bwMode="auto">
          <a:xfrm>
            <a:off x="3886200" y="5486400"/>
            <a:ext cx="1371600" cy="533400"/>
          </a:xfrm>
          <a:prstGeom prst="bevel">
            <a:avLst>
              <a:gd name="adj" fmla="val 12500"/>
            </a:avLst>
          </a:prstGeom>
          <a:solidFill>
            <a:srgbClr val="FF6666"/>
          </a:solidFill>
          <a:ln w="9525">
            <a:solidFill>
              <a:srgbClr val="FF6666"/>
            </a:solidFill>
            <a:miter lim="800000"/>
            <a:headEnd/>
            <a:tailEnd/>
          </a:ln>
        </p:spPr>
        <p:txBody>
          <a:bodyPr wrap="none" anchor="ctr"/>
          <a:lstStyle/>
          <a:p>
            <a:r>
              <a:rPr lang="en-US" sz="1200">
                <a:solidFill>
                  <a:srgbClr val="000000"/>
                </a:solidFill>
                <a:latin typeface="Comic Sans MS" charset="0"/>
                <a:cs typeface="Comic Sans MS" charset="0"/>
              </a:rPr>
              <a:t>Show Answers</a:t>
            </a:r>
          </a:p>
        </p:txBody>
      </p:sp>
      <p:sp>
        <p:nvSpPr>
          <p:cNvPr id="109579" name="Bevel 14">
            <a:hlinkClick r:id="rId4" action="ppaction://hlinksldjump"/>
          </p:cNvPr>
          <p:cNvSpPr>
            <a:spLocks noChangeArrowheads="1"/>
          </p:cNvSpPr>
          <p:nvPr/>
        </p:nvSpPr>
        <p:spPr bwMode="auto">
          <a:xfrm>
            <a:off x="2362200" y="5486400"/>
            <a:ext cx="1371600" cy="533400"/>
          </a:xfrm>
          <a:prstGeom prst="bevel">
            <a:avLst>
              <a:gd name="adj" fmla="val 12500"/>
            </a:avLst>
          </a:prstGeom>
          <a:solidFill>
            <a:srgbClr val="FFCC66"/>
          </a:solidFill>
          <a:ln w="9525">
            <a:solidFill>
              <a:srgbClr val="FFCC66"/>
            </a:solidFill>
            <a:miter lim="800000"/>
            <a:headEnd/>
            <a:tailEnd/>
          </a:ln>
        </p:spPr>
        <p:txBody>
          <a:bodyPr wrap="none" anchor="ctr"/>
          <a:lstStyle/>
          <a:p>
            <a:r>
              <a:rPr lang="en-US" sz="1200">
                <a:solidFill>
                  <a:srgbClr val="000000"/>
                </a:solidFill>
                <a:latin typeface="Comic Sans MS" charset="0"/>
                <a:cs typeface="Comic Sans MS" charset="0"/>
              </a:rPr>
              <a:t>Matching /</a:t>
            </a:r>
          </a:p>
          <a:p>
            <a:r>
              <a:rPr lang="en-US" sz="1200">
                <a:solidFill>
                  <a:srgbClr val="000000"/>
                </a:solidFill>
                <a:latin typeface="Comic Sans MS" charset="0"/>
                <a:cs typeface="Comic Sans MS" charset="0"/>
              </a:rPr>
              <a:t>Vocabulary</a:t>
            </a:r>
          </a:p>
        </p:txBody>
      </p:sp>
      <p:sp>
        <p:nvSpPr>
          <p:cNvPr id="109580" name="Bevel 15">
            <a:hlinkClick r:id="rId5" action="ppaction://hlinksldjump"/>
          </p:cNvPr>
          <p:cNvSpPr>
            <a:spLocks noChangeArrowheads="1"/>
          </p:cNvSpPr>
          <p:nvPr/>
        </p:nvSpPr>
        <p:spPr bwMode="auto">
          <a:xfrm>
            <a:off x="5410200" y="5486400"/>
            <a:ext cx="1371600" cy="533400"/>
          </a:xfrm>
          <a:prstGeom prst="bevel">
            <a:avLst>
              <a:gd name="adj" fmla="val 12500"/>
            </a:avLst>
          </a:prstGeom>
          <a:solidFill>
            <a:schemeClr val="accent2"/>
          </a:solidFill>
          <a:ln w="9525">
            <a:solidFill>
              <a:schemeClr val="accent2"/>
            </a:solidFill>
            <a:miter lim="800000"/>
            <a:headEnd/>
            <a:tailEnd/>
          </a:ln>
        </p:spPr>
        <p:txBody>
          <a:bodyPr wrap="none" anchor="ctr"/>
          <a:lstStyle/>
          <a:p>
            <a:r>
              <a:rPr lang="en-US" sz="1200">
                <a:solidFill>
                  <a:srgbClr val="000000"/>
                </a:solidFill>
                <a:latin typeface="Comic Sans MS" charset="0"/>
                <a:cs typeface="Comic Sans MS" charset="0"/>
              </a:rPr>
              <a:t>Calculations</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83364"/>
                                        </p:tgtEl>
                                        <p:attrNameLst>
                                          <p:attrName>style.visibility</p:attrName>
                                        </p:attrNameLst>
                                      </p:cBhvr>
                                      <p:to>
                                        <p:strVal val="visible"/>
                                      </p:to>
                                    </p:set>
                                    <p:animEffect transition="in" filter="wipe(left)">
                                      <p:cBhvr>
                                        <p:cTn id="7" dur="1000"/>
                                        <p:tgtEl>
                                          <p:spTgt spid="783364"/>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83365"/>
                                        </p:tgtEl>
                                        <p:attrNameLst>
                                          <p:attrName>style.visibility</p:attrName>
                                        </p:attrNameLst>
                                      </p:cBhvr>
                                      <p:to>
                                        <p:strVal val="visible"/>
                                      </p:to>
                                    </p:set>
                                    <p:animEffect transition="in" filter="wipe(left)">
                                      <p:cBhvr>
                                        <p:cTn id="11" dur="1000"/>
                                        <p:tgtEl>
                                          <p:spTgt spid="78336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83366"/>
                                        </p:tgtEl>
                                        <p:attrNameLst>
                                          <p:attrName>style.visibility</p:attrName>
                                        </p:attrNameLst>
                                      </p:cBhvr>
                                      <p:to>
                                        <p:strVal val="visible"/>
                                      </p:to>
                                    </p:set>
                                    <p:animEffect transition="in" filter="wipe(left)">
                                      <p:cBhvr>
                                        <p:cTn id="14" dur="1000"/>
                                        <p:tgtEl>
                                          <p:spTgt spid="78336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83367"/>
                                        </p:tgtEl>
                                        <p:attrNameLst>
                                          <p:attrName>style.visibility</p:attrName>
                                        </p:attrNameLst>
                                      </p:cBhvr>
                                      <p:to>
                                        <p:strVal val="visible"/>
                                      </p:to>
                                    </p:set>
                                    <p:animEffect transition="in" filter="wipe(left)">
                                      <p:cBhvr>
                                        <p:cTn id="17" dur="1000"/>
                                        <p:tgtEl>
                                          <p:spTgt spid="78336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83380"/>
                                        </p:tgtEl>
                                        <p:attrNameLst>
                                          <p:attrName>style.visibility</p:attrName>
                                        </p:attrNameLst>
                                      </p:cBhvr>
                                      <p:to>
                                        <p:strVal val="visible"/>
                                      </p:to>
                                    </p:set>
                                    <p:animEffect transition="in" filter="wipe(left)">
                                      <p:cBhvr>
                                        <p:cTn id="20" dur="1000"/>
                                        <p:tgtEl>
                                          <p:spTgt spid="78338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83381"/>
                                        </p:tgtEl>
                                        <p:attrNameLst>
                                          <p:attrName>style.visibility</p:attrName>
                                        </p:attrNameLst>
                                      </p:cBhvr>
                                      <p:to>
                                        <p:strVal val="visible"/>
                                      </p:to>
                                    </p:set>
                                    <p:animEffect transition="in" filter="wipe(left)">
                                      <p:cBhvr>
                                        <p:cTn id="23" dur="1000"/>
                                        <p:tgtEl>
                                          <p:spTgt spid="78338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83382"/>
                                        </p:tgtEl>
                                        <p:attrNameLst>
                                          <p:attrName>style.visibility</p:attrName>
                                        </p:attrNameLst>
                                      </p:cBhvr>
                                      <p:to>
                                        <p:strVal val="visible"/>
                                      </p:to>
                                    </p:set>
                                    <p:animEffect transition="in" filter="wipe(left)">
                                      <p:cBhvr>
                                        <p:cTn id="26" dur="1000"/>
                                        <p:tgtEl>
                                          <p:spTgt spid="783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4" grpId="0" autoUpdateAnimBg="0"/>
      <p:bldP spid="783365" grpId="0" autoUpdateAnimBg="0"/>
      <p:bldP spid="783366" grpId="0" autoUpdateAnimBg="0"/>
      <p:bldP spid="783367" grpId="0" autoUpdateAnimBg="0"/>
      <p:bldP spid="783380" grpId="0" autoUpdateAnimBg="0"/>
      <p:bldP spid="783381" grpId="0" autoUpdateAnimBg="0"/>
      <p:bldP spid="78338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The Federal Reserve Note</a:t>
            </a:r>
          </a:p>
        </p:txBody>
      </p:sp>
      <p:sp>
        <p:nvSpPr>
          <p:cNvPr id="807939" name="Rectangle 3"/>
          <p:cNvSpPr>
            <a:spLocks noChangeArrowheads="1"/>
          </p:cNvSpPr>
          <p:nvPr/>
        </p:nvSpPr>
        <p:spPr bwMode="auto">
          <a:xfrm>
            <a:off x="152400" y="1066800"/>
            <a:ext cx="8839200" cy="104457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2000" b="1"/>
              <a:t>THE FEDERAL RESERVE AND THE TREASURY DEPARTMENT</a:t>
            </a:r>
            <a:endParaRPr lang="en-US" sz="2000"/>
          </a:p>
          <a:p>
            <a:pPr algn="just"/>
            <a:r>
              <a:rPr lang="en-US" sz="2000"/>
              <a:t>Use the list of items to determine which are associated with the Federal Reserve and which are associated with the Treasury Department.</a:t>
            </a:r>
            <a:endParaRPr lang="en-US" sz="1800"/>
          </a:p>
        </p:txBody>
      </p:sp>
      <p:sp>
        <p:nvSpPr>
          <p:cNvPr id="15363" name="Rectangle 4"/>
          <p:cNvSpPr>
            <a:spLocks noChangeArrowheads="1"/>
          </p:cNvSpPr>
          <p:nvPr/>
        </p:nvSpPr>
        <p:spPr bwMode="auto">
          <a:xfrm>
            <a:off x="152400" y="2286000"/>
            <a:ext cx="2971800" cy="31242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2000" b="1"/>
              <a:t>WORD BANK</a:t>
            </a:r>
            <a:endParaRPr lang="en-US" sz="2000"/>
          </a:p>
          <a:p>
            <a:pPr algn="just"/>
            <a:r>
              <a:rPr lang="en-US" sz="1600"/>
              <a:t>Type of Note</a:t>
            </a:r>
          </a:p>
          <a:p>
            <a:pPr algn="just"/>
            <a:r>
              <a:rPr lang="en-US" sz="1600"/>
              <a:t>Treasury Department Seal</a:t>
            </a:r>
          </a:p>
          <a:p>
            <a:pPr algn="just"/>
            <a:r>
              <a:rPr lang="en-US" sz="1600"/>
              <a:t>Federal Reserve District Seal</a:t>
            </a:r>
          </a:p>
          <a:p>
            <a:pPr algn="just"/>
            <a:r>
              <a:rPr lang="en-US" sz="1600"/>
              <a:t>District Letter</a:t>
            </a:r>
          </a:p>
          <a:p>
            <a:pPr algn="just"/>
            <a:r>
              <a:rPr lang="en-US" sz="1600"/>
              <a:t>District Number</a:t>
            </a:r>
          </a:p>
          <a:p>
            <a:pPr algn="just"/>
            <a:r>
              <a:rPr lang="en-US" sz="1600"/>
              <a:t>Treasurer of the United States</a:t>
            </a:r>
          </a:p>
          <a:p>
            <a:pPr algn="just"/>
            <a:r>
              <a:rPr lang="en-US" sz="1600"/>
              <a:t>Secretary of the Treasury</a:t>
            </a:r>
          </a:p>
          <a:p>
            <a:pPr algn="just"/>
            <a:r>
              <a:rPr lang="en-US" sz="1600"/>
              <a:t>Serial Number</a:t>
            </a:r>
          </a:p>
          <a:p>
            <a:pPr algn="just"/>
            <a:r>
              <a:rPr lang="en-US" sz="1600"/>
              <a:t>Plate Serial Number</a:t>
            </a:r>
          </a:p>
          <a:p>
            <a:pPr algn="just"/>
            <a:r>
              <a:rPr lang="en-US" sz="1600"/>
              <a:t>Note Position Number</a:t>
            </a:r>
          </a:p>
          <a:p>
            <a:pPr algn="just"/>
            <a:r>
              <a:rPr lang="en-US" sz="1600"/>
              <a:t>Location of Printing</a:t>
            </a:r>
          </a:p>
        </p:txBody>
      </p:sp>
      <p:graphicFrame>
        <p:nvGraphicFramePr>
          <p:cNvPr id="808014" name="Group 78"/>
          <p:cNvGraphicFramePr>
            <a:graphicFrameLocks noGrp="1"/>
          </p:cNvGraphicFramePr>
          <p:nvPr/>
        </p:nvGraphicFramePr>
        <p:xfrm>
          <a:off x="3352800" y="2276475"/>
          <a:ext cx="5638800" cy="2133600"/>
        </p:xfrm>
        <a:graphic>
          <a:graphicData uri="http://schemas.openxmlformats.org/drawingml/2006/table">
            <a:tbl>
              <a:tblPr firstRow="1" bandRow="1">
                <a:tableStyleId>{B301B821-A1FF-4177-AEE7-76D212191A09}</a:tableStyleId>
              </a:tblPr>
              <a:tblGrid>
                <a:gridCol w="2819400"/>
                <a:gridCol w="28194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a:ln>
                            <a:noFill/>
                          </a:ln>
                          <a:effectLst/>
                        </a:rPr>
                        <a:t>Federal Reserve</a:t>
                      </a:r>
                      <a:endParaRPr kumimoji="0" lang="en-US" sz="1400" b="1" i="0" u="none" strike="noStrike" cap="none" normalizeH="0" baseline="0">
                        <a:ln>
                          <a:noFill/>
                        </a:ln>
                        <a:solidFill>
                          <a:schemeClr val="bg1"/>
                        </a:solidFill>
                        <a:effectLst/>
                        <a:latin typeface="Arial" charset="0"/>
                        <a:ea typeface="ＭＳ Ｐゴシック" charset="0"/>
                        <a:cs typeface="ＭＳ Ｐゴシック" charset="0"/>
                      </a:endParaRPr>
                    </a:p>
                  </a:txBody>
                  <a:tcPr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Treasury Department</a:t>
                      </a:r>
                      <a:endPar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6666FF"/>
                      </a:solidFill>
                      <a:prstDash val="solid"/>
                      <a:round/>
                      <a:headEnd type="none" w="med" len="med"/>
                      <a:tailEnd type="none" w="med" len="med"/>
                    </a:lnL>
                  </a:tcPr>
                </a:tc>
              </a:tr>
            </a:tbl>
          </a:graphicData>
        </a:graphic>
      </p:graphicFrame>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07939"/>
                                        </p:tgtEl>
                                        <p:attrNameLst>
                                          <p:attrName>style.visibility</p:attrName>
                                        </p:attrNameLst>
                                      </p:cBhvr>
                                      <p:to>
                                        <p:strVal val="visible"/>
                                      </p:to>
                                    </p:set>
                                    <p:animEffect transition="in" filter="wipe(left)">
                                      <p:cBhvr>
                                        <p:cTn id="7" dur="1000"/>
                                        <p:tgtEl>
                                          <p:spTgt spid="807939"/>
                                        </p:tgtEl>
                                      </p:cBhvr>
                                    </p:animEffect>
                                  </p:childTnLst>
                                </p:cTn>
                              </p:par>
                            </p:childTnLst>
                          </p:cTn>
                        </p:par>
                        <p:par>
                          <p:cTn id="8" fill="hold" nodeType="afterGroup">
                            <p:stCondLst>
                              <p:cond delay="1000"/>
                            </p:stCondLst>
                            <p:childTnLst>
                              <p:par>
                                <p:cTn id="9" presetID="22" presetClass="entr" presetSubtype="1" fill="hold" nodeType="afterEffect">
                                  <p:stCondLst>
                                    <p:cond delay="1000"/>
                                  </p:stCondLst>
                                  <p:childTnLst>
                                    <p:set>
                                      <p:cBhvr>
                                        <p:cTn id="10" dur="1" fill="hold">
                                          <p:stCondLst>
                                            <p:cond delay="0"/>
                                          </p:stCondLst>
                                        </p:cTn>
                                        <p:tgtEl>
                                          <p:spTgt spid="808014"/>
                                        </p:tgtEl>
                                        <p:attrNameLst>
                                          <p:attrName>style.visibility</p:attrName>
                                        </p:attrNameLst>
                                      </p:cBhvr>
                                      <p:to>
                                        <p:strVal val="visible"/>
                                      </p:to>
                                    </p:set>
                                    <p:animEffect transition="in" filter="wipe(up)">
                                      <p:cBhvr>
                                        <p:cTn id="11" dur="2000"/>
                                        <p:tgtEl>
                                          <p:spTgt spid="808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93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ChangeArrowheads="1"/>
          </p:cNvSpPr>
          <p:nvPr/>
        </p:nvSpPr>
        <p:spPr bwMode="auto">
          <a:xfrm>
            <a:off x="152400" y="1066800"/>
            <a:ext cx="8839200" cy="43434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1618" name="Rectangle 3"/>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Quiz</a:t>
            </a:r>
          </a:p>
        </p:txBody>
      </p:sp>
      <p:sp>
        <p:nvSpPr>
          <p:cNvPr id="791556" name="Rectangle 4"/>
          <p:cNvSpPr>
            <a:spLocks noChangeArrowheads="1"/>
          </p:cNvSpPr>
          <p:nvPr/>
        </p:nvSpPr>
        <p:spPr bwMode="auto">
          <a:xfrm>
            <a:off x="152400" y="1066800"/>
            <a:ext cx="883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2000" b="1"/>
              <a:t>MULTIPLE CHOICE / SHORT RESPONSE</a:t>
            </a:r>
            <a:endParaRPr lang="en-US" sz="2000"/>
          </a:p>
        </p:txBody>
      </p:sp>
      <p:sp>
        <p:nvSpPr>
          <p:cNvPr id="791566" name="Rectangle 14"/>
          <p:cNvSpPr>
            <a:spLocks noChangeArrowheads="1"/>
          </p:cNvSpPr>
          <p:nvPr/>
        </p:nvSpPr>
        <p:spPr bwMode="auto">
          <a:xfrm>
            <a:off x="685800" y="2173069"/>
            <a:ext cx="3733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solidFill>
                  <a:srgbClr val="FF0000"/>
                </a:solidFill>
              </a:rPr>
              <a:t>d) it insulates them from political pressures.</a:t>
            </a:r>
            <a:endParaRPr lang="en-US" sz="1400" dirty="0">
              <a:solidFill>
                <a:srgbClr val="FF0000"/>
              </a:solidFill>
            </a:endParaRPr>
          </a:p>
        </p:txBody>
      </p:sp>
      <p:sp>
        <p:nvSpPr>
          <p:cNvPr id="791567" name="Rectangle 15"/>
          <p:cNvSpPr>
            <a:spLocks noChangeArrowheads="1"/>
          </p:cNvSpPr>
          <p:nvPr/>
        </p:nvSpPr>
        <p:spPr bwMode="auto">
          <a:xfrm>
            <a:off x="685800" y="3810000"/>
            <a:ext cx="3733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solidFill>
                  <a:srgbClr val="FF0000"/>
                </a:solidFill>
              </a:rPr>
              <a:t>d) New York City.</a:t>
            </a:r>
            <a:endParaRPr lang="en-US" sz="1400" dirty="0">
              <a:solidFill>
                <a:srgbClr val="FF0000"/>
              </a:solidFill>
            </a:endParaRPr>
          </a:p>
        </p:txBody>
      </p:sp>
      <p:sp>
        <p:nvSpPr>
          <p:cNvPr id="791568" name="Rectangle 16"/>
          <p:cNvSpPr>
            <a:spLocks noChangeArrowheads="1"/>
          </p:cNvSpPr>
          <p:nvPr/>
        </p:nvSpPr>
        <p:spPr bwMode="auto">
          <a:xfrm>
            <a:off x="685800" y="4967288"/>
            <a:ext cx="3733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solidFill>
                  <a:srgbClr val="FF0000"/>
                </a:solidFill>
              </a:rPr>
              <a:t>b) supervision and regulation.</a:t>
            </a:r>
            <a:endParaRPr lang="en-US" sz="1400" dirty="0">
              <a:solidFill>
                <a:srgbClr val="FF0000"/>
              </a:solidFill>
            </a:endParaRPr>
          </a:p>
        </p:txBody>
      </p:sp>
      <p:sp>
        <p:nvSpPr>
          <p:cNvPr id="791569" name="Rectangle 17"/>
          <p:cNvSpPr>
            <a:spLocks noChangeArrowheads="1"/>
          </p:cNvSpPr>
          <p:nvPr/>
        </p:nvSpPr>
        <p:spPr bwMode="auto">
          <a:xfrm>
            <a:off x="5105400" y="2173069"/>
            <a:ext cx="3733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solidFill>
                  <a:srgbClr val="FF0000"/>
                </a:solidFill>
              </a:rPr>
              <a:t>a) increase bank regulation and conduct monetary policy.</a:t>
            </a:r>
            <a:endParaRPr lang="en-US" sz="1400" dirty="0">
              <a:solidFill>
                <a:srgbClr val="FF0000"/>
              </a:solidFill>
            </a:endParaRPr>
          </a:p>
        </p:txBody>
      </p:sp>
      <p:sp>
        <p:nvSpPr>
          <p:cNvPr id="791570" name="Rectangle 18"/>
          <p:cNvSpPr>
            <a:spLocks noChangeArrowheads="1"/>
          </p:cNvSpPr>
          <p:nvPr/>
        </p:nvSpPr>
        <p:spPr bwMode="auto">
          <a:xfrm>
            <a:off x="5105400" y="3581400"/>
            <a:ext cx="3733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solidFill>
                  <a:srgbClr val="FF0000"/>
                </a:solidFill>
              </a:rPr>
              <a:t>c) </a:t>
            </a:r>
            <a:r>
              <a:rPr lang="en-US" sz="1800" dirty="0" err="1" smtClean="0">
                <a:solidFill>
                  <a:srgbClr val="FF0000"/>
                </a:solidFill>
              </a:rPr>
              <a:t>Fedwire</a:t>
            </a:r>
            <a:r>
              <a:rPr lang="en-US" sz="1800" dirty="0" smtClean="0">
                <a:solidFill>
                  <a:srgbClr val="FF0000"/>
                </a:solidFill>
              </a:rPr>
              <a:t>.</a:t>
            </a:r>
            <a:endParaRPr lang="en-US" sz="1400" dirty="0">
              <a:solidFill>
                <a:srgbClr val="FF0000"/>
              </a:solidFill>
            </a:endParaRPr>
          </a:p>
        </p:txBody>
      </p:sp>
      <p:sp>
        <p:nvSpPr>
          <p:cNvPr id="791571" name="Rectangle 19"/>
          <p:cNvSpPr>
            <a:spLocks noChangeArrowheads="1"/>
          </p:cNvSpPr>
          <p:nvPr/>
        </p:nvSpPr>
        <p:spPr bwMode="auto">
          <a:xfrm>
            <a:off x="5105400" y="4724400"/>
            <a:ext cx="3733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solidFill>
                  <a:srgbClr val="FF0000"/>
                </a:solidFill>
              </a:rPr>
              <a:t>c) perform on-site and off-site bank examinations.</a:t>
            </a:r>
            <a:endParaRPr lang="en-US" sz="1400" dirty="0">
              <a:solidFill>
                <a:srgbClr val="FF0000"/>
              </a:solidFill>
            </a:endParaRPr>
          </a:p>
        </p:txBody>
      </p:sp>
      <p:sp>
        <p:nvSpPr>
          <p:cNvPr id="111632" name="Bevel 19">
            <a:hlinkClick r:id="rId3" action="ppaction://hlinksldjump"/>
          </p:cNvPr>
          <p:cNvSpPr>
            <a:spLocks noChangeArrowheads="1"/>
          </p:cNvSpPr>
          <p:nvPr/>
        </p:nvSpPr>
        <p:spPr bwMode="auto">
          <a:xfrm>
            <a:off x="3886200" y="5486400"/>
            <a:ext cx="1371600" cy="533400"/>
          </a:xfrm>
          <a:prstGeom prst="bevel">
            <a:avLst>
              <a:gd name="adj" fmla="val 12500"/>
            </a:avLst>
          </a:prstGeom>
          <a:solidFill>
            <a:schemeClr val="accent2"/>
          </a:solidFill>
          <a:ln w="9525">
            <a:solidFill>
              <a:schemeClr val="accent2"/>
            </a:solidFill>
            <a:miter lim="800000"/>
            <a:headEnd/>
            <a:tailEnd/>
          </a:ln>
        </p:spPr>
        <p:txBody>
          <a:bodyPr wrap="none" anchor="ctr"/>
          <a:lstStyle/>
          <a:p>
            <a:r>
              <a:rPr lang="en-US" sz="1200">
                <a:solidFill>
                  <a:srgbClr val="000000"/>
                </a:solidFill>
                <a:latin typeface="Comic Sans MS" charset="0"/>
                <a:cs typeface="Comic Sans MS" charset="0"/>
              </a:rPr>
              <a:t>Multiple Choice /</a:t>
            </a:r>
          </a:p>
          <a:p>
            <a:r>
              <a:rPr lang="en-US" sz="1200">
                <a:solidFill>
                  <a:srgbClr val="000000"/>
                </a:solidFill>
                <a:latin typeface="Comic Sans MS" charset="0"/>
                <a:cs typeface="Comic Sans MS" charset="0"/>
              </a:rPr>
              <a:t>Short Response</a:t>
            </a:r>
          </a:p>
        </p:txBody>
      </p:sp>
      <p:sp>
        <p:nvSpPr>
          <p:cNvPr id="111633" name="Bevel 20">
            <a:hlinkClick r:id="rId4" action="ppaction://hlinksldjump"/>
          </p:cNvPr>
          <p:cNvSpPr>
            <a:spLocks noChangeArrowheads="1"/>
          </p:cNvSpPr>
          <p:nvPr/>
        </p:nvSpPr>
        <p:spPr bwMode="auto">
          <a:xfrm>
            <a:off x="2362200" y="5486400"/>
            <a:ext cx="1371600" cy="533400"/>
          </a:xfrm>
          <a:prstGeom prst="bevel">
            <a:avLst>
              <a:gd name="adj" fmla="val 12500"/>
            </a:avLst>
          </a:prstGeom>
          <a:solidFill>
            <a:srgbClr val="FFCC66"/>
          </a:solidFill>
          <a:ln w="9525">
            <a:solidFill>
              <a:srgbClr val="FFCC66"/>
            </a:solidFill>
            <a:miter lim="800000"/>
            <a:headEnd/>
            <a:tailEnd/>
          </a:ln>
        </p:spPr>
        <p:txBody>
          <a:bodyPr wrap="none" anchor="ctr"/>
          <a:lstStyle/>
          <a:p>
            <a:r>
              <a:rPr lang="en-US" sz="1200">
                <a:solidFill>
                  <a:srgbClr val="000000"/>
                </a:solidFill>
                <a:latin typeface="Comic Sans MS" charset="0"/>
                <a:cs typeface="Comic Sans MS" charset="0"/>
              </a:rPr>
              <a:t>Matching /</a:t>
            </a:r>
          </a:p>
          <a:p>
            <a:r>
              <a:rPr lang="en-US" sz="1200">
                <a:solidFill>
                  <a:srgbClr val="000000"/>
                </a:solidFill>
                <a:latin typeface="Comic Sans MS" charset="0"/>
                <a:cs typeface="Comic Sans MS" charset="0"/>
              </a:rPr>
              <a:t>Vocabulary</a:t>
            </a:r>
          </a:p>
        </p:txBody>
      </p:sp>
      <p:sp>
        <p:nvSpPr>
          <p:cNvPr id="111634" name="Bevel 21">
            <a:hlinkClick r:id="rId5" action="ppaction://hlinksldjump"/>
          </p:cNvPr>
          <p:cNvSpPr>
            <a:spLocks noChangeArrowheads="1"/>
          </p:cNvSpPr>
          <p:nvPr/>
        </p:nvSpPr>
        <p:spPr bwMode="auto">
          <a:xfrm>
            <a:off x="5410200" y="5486400"/>
            <a:ext cx="1371600" cy="533400"/>
          </a:xfrm>
          <a:prstGeom prst="bevel">
            <a:avLst>
              <a:gd name="adj" fmla="val 12500"/>
            </a:avLst>
          </a:prstGeom>
          <a:solidFill>
            <a:schemeClr val="accent2"/>
          </a:solidFill>
          <a:ln w="9525">
            <a:solidFill>
              <a:schemeClr val="accent2"/>
            </a:solidFill>
            <a:miter lim="800000"/>
            <a:headEnd/>
            <a:tailEnd/>
          </a:ln>
        </p:spPr>
        <p:txBody>
          <a:bodyPr wrap="none" anchor="ctr"/>
          <a:lstStyle/>
          <a:p>
            <a:r>
              <a:rPr lang="en-US" sz="1200">
                <a:solidFill>
                  <a:srgbClr val="000000"/>
                </a:solidFill>
                <a:latin typeface="Comic Sans MS" charset="0"/>
                <a:cs typeface="Comic Sans MS" charset="0"/>
              </a:rPr>
              <a:t>Calculations</a:t>
            </a:r>
          </a:p>
        </p:txBody>
      </p:sp>
      <p:sp>
        <p:nvSpPr>
          <p:cNvPr id="20" name="Rectangle 5"/>
          <p:cNvSpPr>
            <a:spLocks noChangeArrowheads="1"/>
          </p:cNvSpPr>
          <p:nvPr/>
        </p:nvSpPr>
        <p:spPr bwMode="auto">
          <a:xfrm>
            <a:off x="304800" y="1362670"/>
            <a:ext cx="4114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5) The members of the Federal Reserve Board of Governors serve one 14-year term because</a:t>
            </a:r>
            <a:endParaRPr lang="en-US" sz="1400" dirty="0"/>
          </a:p>
        </p:txBody>
      </p:sp>
      <p:sp>
        <p:nvSpPr>
          <p:cNvPr id="21" name="Rectangle 6"/>
          <p:cNvSpPr>
            <a:spLocks noChangeArrowheads="1"/>
          </p:cNvSpPr>
          <p:nvPr/>
        </p:nvSpPr>
        <p:spPr bwMode="auto">
          <a:xfrm>
            <a:off x="304800" y="2705012"/>
            <a:ext cx="4114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6) The district Bank President who always gets to vote on the Federal Open Market Committee (FOMC) is from</a:t>
            </a:r>
            <a:endParaRPr lang="en-US" sz="1800" dirty="0"/>
          </a:p>
        </p:txBody>
      </p:sp>
      <p:sp>
        <p:nvSpPr>
          <p:cNvPr id="22" name="Rectangle 7"/>
          <p:cNvSpPr>
            <a:spLocks noChangeArrowheads="1"/>
          </p:cNvSpPr>
          <p:nvPr/>
        </p:nvSpPr>
        <p:spPr bwMode="auto">
          <a:xfrm>
            <a:off x="304800" y="4114800"/>
            <a:ext cx="4114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7) Prior to the Federal Reserve System, the nation’s financial sector suffered from a lack of</a:t>
            </a:r>
            <a:endParaRPr lang="en-US" sz="1800" dirty="0"/>
          </a:p>
        </p:txBody>
      </p:sp>
      <p:sp>
        <p:nvSpPr>
          <p:cNvPr id="23" name="Rectangle 20"/>
          <p:cNvSpPr>
            <a:spLocks noChangeArrowheads="1"/>
          </p:cNvSpPr>
          <p:nvPr/>
        </p:nvSpPr>
        <p:spPr bwMode="auto">
          <a:xfrm>
            <a:off x="4724400" y="1362670"/>
            <a:ext cx="4114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8) During the Great Depression, the Federal Reserve realized that it needed to</a:t>
            </a:r>
            <a:endParaRPr lang="en-US" sz="1400" dirty="0"/>
          </a:p>
        </p:txBody>
      </p:sp>
      <p:sp>
        <p:nvSpPr>
          <p:cNvPr id="24" name="Rectangle 21"/>
          <p:cNvSpPr>
            <a:spLocks noChangeArrowheads="1"/>
          </p:cNvSpPr>
          <p:nvPr/>
        </p:nvSpPr>
        <p:spPr bwMode="auto">
          <a:xfrm>
            <a:off x="4724400" y="2734270"/>
            <a:ext cx="4114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9) Everyday, financial institutions transfer trillions of dollars using the Federal Reserve service known as</a:t>
            </a:r>
            <a:endParaRPr lang="en-US" sz="1400" dirty="0"/>
          </a:p>
        </p:txBody>
      </p:sp>
      <p:sp>
        <p:nvSpPr>
          <p:cNvPr id="25" name="Rectangle 22"/>
          <p:cNvSpPr>
            <a:spLocks noChangeArrowheads="1"/>
          </p:cNvSpPr>
          <p:nvPr/>
        </p:nvSpPr>
        <p:spPr bwMode="auto">
          <a:xfrm>
            <a:off x="4724400" y="3886200"/>
            <a:ext cx="4114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10) One of the main ways in which the Federal Reserve supervises and regulates the banking system is to</a:t>
            </a:r>
            <a:endParaRPr lang="en-US" sz="1800"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91566"/>
                                        </p:tgtEl>
                                        <p:attrNameLst>
                                          <p:attrName>style.visibility</p:attrName>
                                        </p:attrNameLst>
                                      </p:cBhvr>
                                      <p:to>
                                        <p:strVal val="visible"/>
                                      </p:to>
                                    </p:set>
                                    <p:animEffect transition="in" filter="wipe(left)">
                                      <p:cBhvr>
                                        <p:cTn id="7" dur="1000"/>
                                        <p:tgtEl>
                                          <p:spTgt spid="79156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91567"/>
                                        </p:tgtEl>
                                        <p:attrNameLst>
                                          <p:attrName>style.visibility</p:attrName>
                                        </p:attrNameLst>
                                      </p:cBhvr>
                                      <p:to>
                                        <p:strVal val="visible"/>
                                      </p:to>
                                    </p:set>
                                    <p:animEffect transition="in" filter="wipe(left)">
                                      <p:cBhvr>
                                        <p:cTn id="10" dur="1000"/>
                                        <p:tgtEl>
                                          <p:spTgt spid="79156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91568"/>
                                        </p:tgtEl>
                                        <p:attrNameLst>
                                          <p:attrName>style.visibility</p:attrName>
                                        </p:attrNameLst>
                                      </p:cBhvr>
                                      <p:to>
                                        <p:strVal val="visible"/>
                                      </p:to>
                                    </p:set>
                                    <p:animEffect transition="in" filter="wipe(left)">
                                      <p:cBhvr>
                                        <p:cTn id="13" dur="1000"/>
                                        <p:tgtEl>
                                          <p:spTgt spid="79156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91569"/>
                                        </p:tgtEl>
                                        <p:attrNameLst>
                                          <p:attrName>style.visibility</p:attrName>
                                        </p:attrNameLst>
                                      </p:cBhvr>
                                      <p:to>
                                        <p:strVal val="visible"/>
                                      </p:to>
                                    </p:set>
                                    <p:animEffect transition="in" filter="wipe(left)">
                                      <p:cBhvr>
                                        <p:cTn id="16" dur="1000"/>
                                        <p:tgtEl>
                                          <p:spTgt spid="79156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91570"/>
                                        </p:tgtEl>
                                        <p:attrNameLst>
                                          <p:attrName>style.visibility</p:attrName>
                                        </p:attrNameLst>
                                      </p:cBhvr>
                                      <p:to>
                                        <p:strVal val="visible"/>
                                      </p:to>
                                    </p:set>
                                    <p:animEffect transition="in" filter="wipe(left)">
                                      <p:cBhvr>
                                        <p:cTn id="19" dur="1000"/>
                                        <p:tgtEl>
                                          <p:spTgt spid="79157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91571"/>
                                        </p:tgtEl>
                                        <p:attrNameLst>
                                          <p:attrName>style.visibility</p:attrName>
                                        </p:attrNameLst>
                                      </p:cBhvr>
                                      <p:to>
                                        <p:strVal val="visible"/>
                                      </p:to>
                                    </p:set>
                                    <p:animEffect transition="in" filter="wipe(left)">
                                      <p:cBhvr>
                                        <p:cTn id="22" dur="1000"/>
                                        <p:tgtEl>
                                          <p:spTgt spid="791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566" grpId="0" autoUpdateAnimBg="0"/>
      <p:bldP spid="791567" grpId="0" autoUpdateAnimBg="0"/>
      <p:bldP spid="791568" grpId="0" autoUpdateAnimBg="0"/>
      <p:bldP spid="791569" grpId="0" autoUpdateAnimBg="0"/>
      <p:bldP spid="791570" grpId="0" autoUpdateAnimBg="0"/>
      <p:bldP spid="791571"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ChangeArrowheads="1"/>
          </p:cNvSpPr>
          <p:nvPr/>
        </p:nvSpPr>
        <p:spPr bwMode="auto">
          <a:xfrm>
            <a:off x="152400" y="1066800"/>
            <a:ext cx="8839200" cy="43434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3666" name="Rectangle 3"/>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Quiz</a:t>
            </a:r>
          </a:p>
        </p:txBody>
      </p:sp>
      <p:sp>
        <p:nvSpPr>
          <p:cNvPr id="785412" name="Rectangle 4"/>
          <p:cNvSpPr>
            <a:spLocks noChangeArrowheads="1"/>
          </p:cNvSpPr>
          <p:nvPr/>
        </p:nvSpPr>
        <p:spPr bwMode="auto">
          <a:xfrm>
            <a:off x="152400" y="1066800"/>
            <a:ext cx="883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2000" b="1"/>
              <a:t>CALCULATIONS</a:t>
            </a:r>
            <a:endParaRPr lang="en-US" sz="2000"/>
          </a:p>
        </p:txBody>
      </p:sp>
      <p:sp>
        <p:nvSpPr>
          <p:cNvPr id="113672" name="Bevel 11">
            <a:hlinkClick r:id="rId3" action="ppaction://hlinksldjump"/>
          </p:cNvPr>
          <p:cNvSpPr>
            <a:spLocks noChangeArrowheads="1"/>
          </p:cNvSpPr>
          <p:nvPr/>
        </p:nvSpPr>
        <p:spPr bwMode="auto">
          <a:xfrm>
            <a:off x="3886200" y="5486400"/>
            <a:ext cx="1371600" cy="533400"/>
          </a:xfrm>
          <a:prstGeom prst="bevel">
            <a:avLst>
              <a:gd name="adj" fmla="val 12500"/>
            </a:avLst>
          </a:prstGeom>
          <a:solidFill>
            <a:schemeClr val="accent2"/>
          </a:solidFill>
          <a:ln w="9525">
            <a:solidFill>
              <a:schemeClr val="accent2"/>
            </a:solidFill>
            <a:miter lim="800000"/>
            <a:headEnd/>
            <a:tailEnd/>
          </a:ln>
        </p:spPr>
        <p:txBody>
          <a:bodyPr wrap="none" anchor="ctr"/>
          <a:lstStyle/>
          <a:p>
            <a:r>
              <a:rPr lang="en-US" sz="1200">
                <a:solidFill>
                  <a:srgbClr val="000000"/>
                </a:solidFill>
                <a:latin typeface="Comic Sans MS" charset="0"/>
                <a:cs typeface="Comic Sans MS" charset="0"/>
              </a:rPr>
              <a:t>Multiple Choice /</a:t>
            </a:r>
          </a:p>
          <a:p>
            <a:r>
              <a:rPr lang="en-US" sz="1200">
                <a:solidFill>
                  <a:srgbClr val="000000"/>
                </a:solidFill>
                <a:latin typeface="Comic Sans MS" charset="0"/>
                <a:cs typeface="Comic Sans MS" charset="0"/>
              </a:rPr>
              <a:t>Short Response</a:t>
            </a:r>
          </a:p>
        </p:txBody>
      </p:sp>
      <p:sp>
        <p:nvSpPr>
          <p:cNvPr id="113673" name="Bevel 12">
            <a:hlinkClick r:id="rId4" action="ppaction://hlinksldjump"/>
          </p:cNvPr>
          <p:cNvSpPr>
            <a:spLocks noChangeArrowheads="1"/>
          </p:cNvSpPr>
          <p:nvPr/>
        </p:nvSpPr>
        <p:spPr bwMode="auto">
          <a:xfrm>
            <a:off x="2362200" y="5486400"/>
            <a:ext cx="1371600" cy="533400"/>
          </a:xfrm>
          <a:prstGeom prst="bevel">
            <a:avLst>
              <a:gd name="adj" fmla="val 12500"/>
            </a:avLst>
          </a:prstGeom>
          <a:solidFill>
            <a:srgbClr val="FFCC66"/>
          </a:solidFill>
          <a:ln w="9525">
            <a:solidFill>
              <a:srgbClr val="FFCC66"/>
            </a:solidFill>
            <a:miter lim="800000"/>
            <a:headEnd/>
            <a:tailEnd/>
          </a:ln>
        </p:spPr>
        <p:txBody>
          <a:bodyPr wrap="none" anchor="ctr"/>
          <a:lstStyle/>
          <a:p>
            <a:r>
              <a:rPr lang="en-US" sz="1200">
                <a:solidFill>
                  <a:srgbClr val="000000"/>
                </a:solidFill>
                <a:latin typeface="Comic Sans MS" charset="0"/>
                <a:cs typeface="Comic Sans MS" charset="0"/>
              </a:rPr>
              <a:t>Matching /</a:t>
            </a:r>
          </a:p>
          <a:p>
            <a:r>
              <a:rPr lang="en-US" sz="1200">
                <a:solidFill>
                  <a:srgbClr val="000000"/>
                </a:solidFill>
                <a:latin typeface="Comic Sans MS" charset="0"/>
                <a:cs typeface="Comic Sans MS" charset="0"/>
              </a:rPr>
              <a:t>Vocabulary</a:t>
            </a:r>
          </a:p>
        </p:txBody>
      </p:sp>
      <p:sp>
        <p:nvSpPr>
          <p:cNvPr id="113674" name="Bevel 13">
            <a:hlinkClick r:id="rId5" action="ppaction://hlinksldjump"/>
          </p:cNvPr>
          <p:cNvSpPr>
            <a:spLocks noChangeArrowheads="1"/>
          </p:cNvSpPr>
          <p:nvPr/>
        </p:nvSpPr>
        <p:spPr bwMode="auto">
          <a:xfrm>
            <a:off x="5410200" y="5486400"/>
            <a:ext cx="1371600" cy="533400"/>
          </a:xfrm>
          <a:prstGeom prst="bevel">
            <a:avLst>
              <a:gd name="adj" fmla="val 12500"/>
            </a:avLst>
          </a:prstGeom>
          <a:solidFill>
            <a:srgbClr val="FF6666"/>
          </a:solidFill>
          <a:ln w="9525">
            <a:solidFill>
              <a:srgbClr val="FF6666"/>
            </a:solidFill>
            <a:miter lim="800000"/>
            <a:headEnd/>
            <a:tailEnd/>
          </a:ln>
        </p:spPr>
        <p:txBody>
          <a:bodyPr wrap="none" anchor="ctr"/>
          <a:lstStyle/>
          <a:p>
            <a:r>
              <a:rPr lang="en-US" sz="1200">
                <a:solidFill>
                  <a:srgbClr val="000000"/>
                </a:solidFill>
                <a:latin typeface="Comic Sans MS" charset="0"/>
                <a:cs typeface="Comic Sans MS" charset="0"/>
              </a:rPr>
              <a:t>Show Answers</a:t>
            </a:r>
          </a:p>
        </p:txBody>
      </p:sp>
      <p:graphicFrame>
        <p:nvGraphicFramePr>
          <p:cNvPr id="12" name="Group 5"/>
          <p:cNvGraphicFramePr>
            <a:graphicFrameLocks noGrp="1"/>
          </p:cNvGraphicFramePr>
          <p:nvPr>
            <p:extLst>
              <p:ext uri="{D42A27DB-BD31-4B8C-83A1-F6EECF244321}">
                <p14:modId xmlns:p14="http://schemas.microsoft.com/office/powerpoint/2010/main" val="3961767961"/>
              </p:ext>
            </p:extLst>
          </p:nvPr>
        </p:nvGraphicFramePr>
        <p:xfrm>
          <a:off x="304800" y="1828800"/>
          <a:ext cx="4114800" cy="1371600"/>
        </p:xfrm>
        <a:graphic>
          <a:graphicData uri="http://schemas.openxmlformats.org/drawingml/2006/table">
            <a:tbl>
              <a:tblPr firstRow="1" bandRow="1">
                <a:tableStyleId>{B301B821-A1FF-4177-AEE7-76D212191A09}</a:tableStyleId>
              </a:tblPr>
              <a:tblGrid>
                <a:gridCol w="2057400"/>
                <a:gridCol w="20574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If the Fed…</a:t>
                      </a:r>
                      <a:endParaRPr kumimoji="0" lang="en-US" sz="18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anchorCtr="1"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Then the money supply…</a:t>
                      </a:r>
                    </a:p>
                  </a:txBody>
                  <a:tcPr anchor="ctr" anchorCtr="1"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Sells Securities</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Buys Securities</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L w="12700" cap="flat" cmpd="sng" algn="ctr">
                      <a:solidFill>
                        <a:srgbClr val="6666FF"/>
                      </a:solidFill>
                      <a:prstDash val="solid"/>
                      <a:round/>
                      <a:headEnd type="none" w="med" len="med"/>
                      <a:tailEnd type="none" w="med" len="med"/>
                    </a:lnL>
                  </a:tcPr>
                </a:tc>
              </a:tr>
            </a:tbl>
          </a:graphicData>
        </a:graphic>
      </p:graphicFrame>
      <p:graphicFrame>
        <p:nvGraphicFramePr>
          <p:cNvPr id="13" name="Group 5"/>
          <p:cNvGraphicFramePr>
            <a:graphicFrameLocks noGrp="1"/>
          </p:cNvGraphicFramePr>
          <p:nvPr>
            <p:extLst>
              <p:ext uri="{D42A27DB-BD31-4B8C-83A1-F6EECF244321}">
                <p14:modId xmlns:p14="http://schemas.microsoft.com/office/powerpoint/2010/main" val="1040797618"/>
              </p:ext>
            </p:extLst>
          </p:nvPr>
        </p:nvGraphicFramePr>
        <p:xfrm>
          <a:off x="304800" y="3733800"/>
          <a:ext cx="4114800" cy="1371600"/>
        </p:xfrm>
        <a:graphic>
          <a:graphicData uri="http://schemas.openxmlformats.org/drawingml/2006/table">
            <a:tbl>
              <a:tblPr firstRow="1" bandRow="1">
                <a:tableStyleId>{B301B821-A1FF-4177-AEE7-76D212191A09}</a:tableStyleId>
              </a:tblPr>
              <a:tblGrid>
                <a:gridCol w="2057400"/>
                <a:gridCol w="20574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If the discount rate…</a:t>
                      </a:r>
                      <a:endParaRPr kumimoji="0" lang="en-US" sz="18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anchorCtr="1"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Then the money supply…</a:t>
                      </a:r>
                      <a:endParaRPr kumimoji="0" lang="en-US" sz="18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anchorCtr="1"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Increases</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Decreases</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L w="12700" cap="flat" cmpd="sng" algn="ctr">
                      <a:solidFill>
                        <a:srgbClr val="6666FF"/>
                      </a:solidFill>
                      <a:prstDash val="solid"/>
                      <a:round/>
                      <a:headEnd type="none" w="med" len="med"/>
                      <a:tailEnd type="none" w="med" len="med"/>
                    </a:lnL>
                  </a:tcPr>
                </a:tc>
              </a:tr>
            </a:tbl>
          </a:graphicData>
        </a:graphic>
      </p:graphicFrame>
      <p:sp>
        <p:nvSpPr>
          <p:cNvPr id="14" name="Rectangle 5"/>
          <p:cNvSpPr>
            <a:spLocks noChangeArrowheads="1"/>
          </p:cNvSpPr>
          <p:nvPr/>
        </p:nvSpPr>
        <p:spPr bwMode="auto">
          <a:xfrm>
            <a:off x="304800" y="1447800"/>
            <a:ext cx="411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11) Open-Market Operations</a:t>
            </a:r>
            <a:endParaRPr lang="en-US" sz="1400" b="1" dirty="0"/>
          </a:p>
        </p:txBody>
      </p:sp>
      <p:sp>
        <p:nvSpPr>
          <p:cNvPr id="15" name="Rectangle 5"/>
          <p:cNvSpPr>
            <a:spLocks noChangeArrowheads="1"/>
          </p:cNvSpPr>
          <p:nvPr/>
        </p:nvSpPr>
        <p:spPr bwMode="auto">
          <a:xfrm>
            <a:off x="304800" y="3352800"/>
            <a:ext cx="411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12) Discount Rate</a:t>
            </a:r>
            <a:endParaRPr lang="en-US" sz="1400" b="1" dirty="0"/>
          </a:p>
        </p:txBody>
      </p:sp>
      <p:graphicFrame>
        <p:nvGraphicFramePr>
          <p:cNvPr id="16" name="Group 5"/>
          <p:cNvGraphicFramePr>
            <a:graphicFrameLocks noGrp="1"/>
          </p:cNvGraphicFramePr>
          <p:nvPr>
            <p:extLst>
              <p:ext uri="{D42A27DB-BD31-4B8C-83A1-F6EECF244321}">
                <p14:modId xmlns:p14="http://schemas.microsoft.com/office/powerpoint/2010/main" val="281579177"/>
              </p:ext>
            </p:extLst>
          </p:nvPr>
        </p:nvGraphicFramePr>
        <p:xfrm>
          <a:off x="4724400" y="1828800"/>
          <a:ext cx="4114800" cy="1371600"/>
        </p:xfrm>
        <a:graphic>
          <a:graphicData uri="http://schemas.openxmlformats.org/drawingml/2006/table">
            <a:tbl>
              <a:tblPr firstRow="1" bandRow="1">
                <a:tableStyleId>{B301B821-A1FF-4177-AEE7-76D212191A09}</a:tableStyleId>
              </a:tblPr>
              <a:tblGrid>
                <a:gridCol w="2057400"/>
                <a:gridCol w="20574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If the reserve requirement…</a:t>
                      </a:r>
                      <a:endParaRPr kumimoji="0" lang="en-US" sz="18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anchorCtr="1"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Then the money supply…</a:t>
                      </a:r>
                    </a:p>
                  </a:txBody>
                  <a:tcPr anchor="ctr" anchorCtr="1"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Increases</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Decreases</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L w="12700" cap="flat" cmpd="sng" algn="ctr">
                      <a:solidFill>
                        <a:srgbClr val="6666FF"/>
                      </a:solidFill>
                      <a:prstDash val="solid"/>
                      <a:round/>
                      <a:headEnd type="none" w="med" len="med"/>
                      <a:tailEnd type="none" w="med" len="med"/>
                    </a:lnL>
                  </a:tcPr>
                </a:tc>
              </a:tr>
            </a:tbl>
          </a:graphicData>
        </a:graphic>
      </p:graphicFrame>
      <p:graphicFrame>
        <p:nvGraphicFramePr>
          <p:cNvPr id="17" name="Group 5"/>
          <p:cNvGraphicFramePr>
            <a:graphicFrameLocks noGrp="1"/>
          </p:cNvGraphicFramePr>
          <p:nvPr>
            <p:extLst>
              <p:ext uri="{D42A27DB-BD31-4B8C-83A1-F6EECF244321}">
                <p14:modId xmlns:p14="http://schemas.microsoft.com/office/powerpoint/2010/main" val="1267566182"/>
              </p:ext>
            </p:extLst>
          </p:nvPr>
        </p:nvGraphicFramePr>
        <p:xfrm>
          <a:off x="4724400" y="3733800"/>
          <a:ext cx="4114800" cy="1371600"/>
        </p:xfrm>
        <a:graphic>
          <a:graphicData uri="http://schemas.openxmlformats.org/drawingml/2006/table">
            <a:tbl>
              <a:tblPr firstRow="1" bandRow="1">
                <a:tableStyleId>{B301B821-A1FF-4177-AEE7-76D212191A09}</a:tableStyleId>
              </a:tblPr>
              <a:tblGrid>
                <a:gridCol w="2057400"/>
                <a:gridCol w="20574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If the interest on reserves…</a:t>
                      </a:r>
                      <a:endParaRPr kumimoji="0" lang="en-US" sz="18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anchorCtr="1"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Then the money supply…</a:t>
                      </a:r>
                      <a:endParaRPr kumimoji="0" lang="en-US" sz="18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anchorCtr="1"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Increases</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Decreases</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L w="12700" cap="flat" cmpd="sng" algn="ctr">
                      <a:solidFill>
                        <a:srgbClr val="6666FF"/>
                      </a:solidFill>
                      <a:prstDash val="solid"/>
                      <a:round/>
                      <a:headEnd type="none" w="med" len="med"/>
                      <a:tailEnd type="none" w="med" len="med"/>
                    </a:lnL>
                  </a:tcPr>
                </a:tc>
              </a:tr>
            </a:tbl>
          </a:graphicData>
        </a:graphic>
      </p:graphicFrame>
      <p:sp>
        <p:nvSpPr>
          <p:cNvPr id="18" name="Rectangle 5"/>
          <p:cNvSpPr>
            <a:spLocks noChangeArrowheads="1"/>
          </p:cNvSpPr>
          <p:nvPr/>
        </p:nvSpPr>
        <p:spPr bwMode="auto">
          <a:xfrm>
            <a:off x="4724400" y="1447800"/>
            <a:ext cx="411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13) Reserve Requirement</a:t>
            </a:r>
            <a:endParaRPr lang="en-US" sz="1400" b="1" dirty="0"/>
          </a:p>
        </p:txBody>
      </p:sp>
      <p:sp>
        <p:nvSpPr>
          <p:cNvPr id="19" name="Rectangle 5"/>
          <p:cNvSpPr>
            <a:spLocks noChangeArrowheads="1"/>
          </p:cNvSpPr>
          <p:nvPr/>
        </p:nvSpPr>
        <p:spPr bwMode="auto">
          <a:xfrm>
            <a:off x="4724400" y="3352800"/>
            <a:ext cx="411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14) Interest on Reserves</a:t>
            </a:r>
            <a:endParaRPr lang="en-US" sz="1400" b="1"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85412"/>
                                        </p:tgtEl>
                                        <p:attrNameLst>
                                          <p:attrName>style.visibility</p:attrName>
                                        </p:attrNameLst>
                                      </p:cBhvr>
                                      <p:to>
                                        <p:strVal val="visible"/>
                                      </p:to>
                                    </p:set>
                                    <p:animEffect transition="in" filter="wipe(left)">
                                      <p:cBhvr>
                                        <p:cTn id="7" dur="1000"/>
                                        <p:tgtEl>
                                          <p:spTgt spid="78541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1000"/>
                                        <p:tgtEl>
                                          <p:spTgt spid="1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1000"/>
                                        <p:tgtEl>
                                          <p:spTgt spid="1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1000"/>
                                        <p:tgtEl>
                                          <p:spTgt spid="19"/>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20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2" grpId="0" autoUpdateAnimBg="0"/>
      <p:bldP spid="14" grpId="0"/>
      <p:bldP spid="15" grpId="0"/>
      <p:bldP spid="18" grpId="0"/>
      <p:bldP spid="1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ChangeArrowheads="1"/>
          </p:cNvSpPr>
          <p:nvPr/>
        </p:nvSpPr>
        <p:spPr bwMode="auto">
          <a:xfrm>
            <a:off x="152400" y="1066800"/>
            <a:ext cx="8839200" cy="43434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5714" name="Rectangle 3"/>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Quiz</a:t>
            </a:r>
          </a:p>
        </p:txBody>
      </p:sp>
      <p:sp>
        <p:nvSpPr>
          <p:cNvPr id="793604" name="Rectangle 4"/>
          <p:cNvSpPr>
            <a:spLocks noChangeArrowheads="1"/>
          </p:cNvSpPr>
          <p:nvPr/>
        </p:nvSpPr>
        <p:spPr bwMode="auto">
          <a:xfrm>
            <a:off x="152400" y="1066800"/>
            <a:ext cx="883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2000" b="1"/>
              <a:t>CALCULATIONS</a:t>
            </a:r>
            <a:endParaRPr lang="en-US" sz="2000"/>
          </a:p>
        </p:txBody>
      </p:sp>
      <p:sp>
        <p:nvSpPr>
          <p:cNvPr id="115724" name="Bevel 15">
            <a:hlinkClick r:id="rId3" action="ppaction://hlinksldjump"/>
          </p:cNvPr>
          <p:cNvSpPr>
            <a:spLocks noChangeArrowheads="1"/>
          </p:cNvSpPr>
          <p:nvPr/>
        </p:nvSpPr>
        <p:spPr bwMode="auto">
          <a:xfrm>
            <a:off x="3886200" y="5486400"/>
            <a:ext cx="1371600" cy="533400"/>
          </a:xfrm>
          <a:prstGeom prst="bevel">
            <a:avLst>
              <a:gd name="adj" fmla="val 12500"/>
            </a:avLst>
          </a:prstGeom>
          <a:solidFill>
            <a:schemeClr val="accent2"/>
          </a:solidFill>
          <a:ln w="9525">
            <a:solidFill>
              <a:schemeClr val="accent2"/>
            </a:solidFill>
            <a:miter lim="800000"/>
            <a:headEnd/>
            <a:tailEnd/>
          </a:ln>
        </p:spPr>
        <p:txBody>
          <a:bodyPr wrap="none" anchor="ctr"/>
          <a:lstStyle/>
          <a:p>
            <a:r>
              <a:rPr lang="en-US" sz="1200">
                <a:solidFill>
                  <a:srgbClr val="000000"/>
                </a:solidFill>
                <a:latin typeface="Comic Sans MS" charset="0"/>
                <a:cs typeface="Comic Sans MS" charset="0"/>
              </a:rPr>
              <a:t>Multiple Choice /</a:t>
            </a:r>
          </a:p>
          <a:p>
            <a:r>
              <a:rPr lang="en-US" sz="1200">
                <a:solidFill>
                  <a:srgbClr val="000000"/>
                </a:solidFill>
                <a:latin typeface="Comic Sans MS" charset="0"/>
                <a:cs typeface="Comic Sans MS" charset="0"/>
              </a:rPr>
              <a:t>Short Response</a:t>
            </a:r>
          </a:p>
        </p:txBody>
      </p:sp>
      <p:sp>
        <p:nvSpPr>
          <p:cNvPr id="115725" name="Bevel 16">
            <a:hlinkClick r:id="rId4" action="ppaction://hlinksldjump"/>
          </p:cNvPr>
          <p:cNvSpPr>
            <a:spLocks noChangeArrowheads="1"/>
          </p:cNvSpPr>
          <p:nvPr/>
        </p:nvSpPr>
        <p:spPr bwMode="auto">
          <a:xfrm>
            <a:off x="2362200" y="5486400"/>
            <a:ext cx="1371600" cy="533400"/>
          </a:xfrm>
          <a:prstGeom prst="bevel">
            <a:avLst>
              <a:gd name="adj" fmla="val 12500"/>
            </a:avLst>
          </a:prstGeom>
          <a:solidFill>
            <a:srgbClr val="FFCC66"/>
          </a:solidFill>
          <a:ln w="9525">
            <a:solidFill>
              <a:srgbClr val="FFCC66"/>
            </a:solidFill>
            <a:miter lim="800000"/>
            <a:headEnd/>
            <a:tailEnd/>
          </a:ln>
        </p:spPr>
        <p:txBody>
          <a:bodyPr wrap="none" anchor="ctr"/>
          <a:lstStyle/>
          <a:p>
            <a:r>
              <a:rPr lang="en-US" sz="1200">
                <a:solidFill>
                  <a:srgbClr val="000000"/>
                </a:solidFill>
                <a:latin typeface="Comic Sans MS" charset="0"/>
                <a:cs typeface="Comic Sans MS" charset="0"/>
              </a:rPr>
              <a:t>Matching /</a:t>
            </a:r>
          </a:p>
          <a:p>
            <a:r>
              <a:rPr lang="en-US" sz="1200">
                <a:solidFill>
                  <a:srgbClr val="000000"/>
                </a:solidFill>
                <a:latin typeface="Comic Sans MS" charset="0"/>
                <a:cs typeface="Comic Sans MS" charset="0"/>
              </a:rPr>
              <a:t>Vocabulary</a:t>
            </a:r>
          </a:p>
        </p:txBody>
      </p:sp>
      <p:sp>
        <p:nvSpPr>
          <p:cNvPr id="115726" name="Bevel 17">
            <a:hlinkClick r:id="rId5" action="ppaction://hlinksldjump"/>
          </p:cNvPr>
          <p:cNvSpPr>
            <a:spLocks noChangeArrowheads="1"/>
          </p:cNvSpPr>
          <p:nvPr/>
        </p:nvSpPr>
        <p:spPr bwMode="auto">
          <a:xfrm>
            <a:off x="5410200" y="5486400"/>
            <a:ext cx="1371600" cy="533400"/>
          </a:xfrm>
          <a:prstGeom prst="bevel">
            <a:avLst>
              <a:gd name="adj" fmla="val 12500"/>
            </a:avLst>
          </a:prstGeom>
          <a:solidFill>
            <a:schemeClr val="accent2"/>
          </a:solidFill>
          <a:ln w="9525">
            <a:solidFill>
              <a:schemeClr val="accent2"/>
            </a:solidFill>
            <a:miter lim="800000"/>
            <a:headEnd/>
            <a:tailEnd/>
          </a:ln>
        </p:spPr>
        <p:txBody>
          <a:bodyPr wrap="none" anchor="ctr"/>
          <a:lstStyle/>
          <a:p>
            <a:r>
              <a:rPr lang="en-US" sz="1200">
                <a:solidFill>
                  <a:srgbClr val="000000"/>
                </a:solidFill>
                <a:latin typeface="Comic Sans MS" charset="0"/>
                <a:cs typeface="Comic Sans MS" charset="0"/>
              </a:rPr>
              <a:t>Calculations</a:t>
            </a:r>
          </a:p>
        </p:txBody>
      </p:sp>
      <p:graphicFrame>
        <p:nvGraphicFramePr>
          <p:cNvPr id="16" name="Group 5"/>
          <p:cNvGraphicFramePr>
            <a:graphicFrameLocks noGrp="1"/>
          </p:cNvGraphicFramePr>
          <p:nvPr>
            <p:extLst>
              <p:ext uri="{D42A27DB-BD31-4B8C-83A1-F6EECF244321}">
                <p14:modId xmlns:p14="http://schemas.microsoft.com/office/powerpoint/2010/main" val="243560581"/>
              </p:ext>
            </p:extLst>
          </p:nvPr>
        </p:nvGraphicFramePr>
        <p:xfrm>
          <a:off x="304800" y="1828800"/>
          <a:ext cx="4114800" cy="1371600"/>
        </p:xfrm>
        <a:graphic>
          <a:graphicData uri="http://schemas.openxmlformats.org/drawingml/2006/table">
            <a:tbl>
              <a:tblPr firstRow="1" bandRow="1">
                <a:tableStyleId>{B301B821-A1FF-4177-AEE7-76D212191A09}</a:tableStyleId>
              </a:tblPr>
              <a:tblGrid>
                <a:gridCol w="2057400"/>
                <a:gridCol w="20574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If the Fed…</a:t>
                      </a:r>
                      <a:endParaRPr kumimoji="0" lang="en-US" sz="18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anchorCtr="1"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Then the money supply…</a:t>
                      </a:r>
                    </a:p>
                  </a:txBody>
                  <a:tcPr anchor="ctr" anchorCtr="1"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Sells Securities</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Buys Securities</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L w="12700" cap="flat" cmpd="sng" algn="ctr">
                      <a:solidFill>
                        <a:srgbClr val="6666FF"/>
                      </a:solidFill>
                      <a:prstDash val="solid"/>
                      <a:round/>
                      <a:headEnd type="none" w="med" len="med"/>
                      <a:tailEnd type="none" w="med" len="med"/>
                    </a:lnL>
                  </a:tcPr>
                </a:tc>
              </a:tr>
            </a:tbl>
          </a:graphicData>
        </a:graphic>
      </p:graphicFrame>
      <p:graphicFrame>
        <p:nvGraphicFramePr>
          <p:cNvPr id="17" name="Group 5"/>
          <p:cNvGraphicFramePr>
            <a:graphicFrameLocks noGrp="1"/>
          </p:cNvGraphicFramePr>
          <p:nvPr>
            <p:extLst>
              <p:ext uri="{D42A27DB-BD31-4B8C-83A1-F6EECF244321}">
                <p14:modId xmlns:p14="http://schemas.microsoft.com/office/powerpoint/2010/main" val="3162954554"/>
              </p:ext>
            </p:extLst>
          </p:nvPr>
        </p:nvGraphicFramePr>
        <p:xfrm>
          <a:off x="304800" y="3733800"/>
          <a:ext cx="4114800" cy="1371600"/>
        </p:xfrm>
        <a:graphic>
          <a:graphicData uri="http://schemas.openxmlformats.org/drawingml/2006/table">
            <a:tbl>
              <a:tblPr firstRow="1" bandRow="1">
                <a:tableStyleId>{B301B821-A1FF-4177-AEE7-76D212191A09}</a:tableStyleId>
              </a:tblPr>
              <a:tblGrid>
                <a:gridCol w="2057400"/>
                <a:gridCol w="20574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If the discount rate…</a:t>
                      </a:r>
                      <a:endParaRPr kumimoji="0" lang="en-US" sz="18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anchorCtr="1"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Then the money supply…</a:t>
                      </a:r>
                      <a:endParaRPr kumimoji="0" lang="en-US" sz="18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anchorCtr="1"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Increases</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Decreases</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L w="12700" cap="flat" cmpd="sng" algn="ctr">
                      <a:solidFill>
                        <a:srgbClr val="6666FF"/>
                      </a:solidFill>
                      <a:prstDash val="solid"/>
                      <a:round/>
                      <a:headEnd type="none" w="med" len="med"/>
                      <a:tailEnd type="none" w="med" len="med"/>
                    </a:lnL>
                  </a:tcPr>
                </a:tc>
              </a:tr>
            </a:tbl>
          </a:graphicData>
        </a:graphic>
      </p:graphicFrame>
      <p:sp>
        <p:nvSpPr>
          <p:cNvPr id="18" name="Rectangle 5"/>
          <p:cNvSpPr>
            <a:spLocks noChangeArrowheads="1"/>
          </p:cNvSpPr>
          <p:nvPr/>
        </p:nvSpPr>
        <p:spPr bwMode="auto">
          <a:xfrm>
            <a:off x="304800" y="1447800"/>
            <a:ext cx="411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11) Open-Market Operations</a:t>
            </a:r>
            <a:endParaRPr lang="en-US" sz="1400" b="1" dirty="0"/>
          </a:p>
        </p:txBody>
      </p:sp>
      <p:sp>
        <p:nvSpPr>
          <p:cNvPr id="19" name="Rectangle 5"/>
          <p:cNvSpPr>
            <a:spLocks noChangeArrowheads="1"/>
          </p:cNvSpPr>
          <p:nvPr/>
        </p:nvSpPr>
        <p:spPr bwMode="auto">
          <a:xfrm>
            <a:off x="304800" y="3352800"/>
            <a:ext cx="411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12) Discount Rate</a:t>
            </a:r>
            <a:endParaRPr lang="en-US" sz="1400" b="1" dirty="0"/>
          </a:p>
        </p:txBody>
      </p:sp>
      <p:graphicFrame>
        <p:nvGraphicFramePr>
          <p:cNvPr id="20" name="Group 5"/>
          <p:cNvGraphicFramePr>
            <a:graphicFrameLocks noGrp="1"/>
          </p:cNvGraphicFramePr>
          <p:nvPr>
            <p:extLst>
              <p:ext uri="{D42A27DB-BD31-4B8C-83A1-F6EECF244321}">
                <p14:modId xmlns:p14="http://schemas.microsoft.com/office/powerpoint/2010/main" val="3856716216"/>
              </p:ext>
            </p:extLst>
          </p:nvPr>
        </p:nvGraphicFramePr>
        <p:xfrm>
          <a:off x="4724400" y="1828800"/>
          <a:ext cx="4114800" cy="1371600"/>
        </p:xfrm>
        <a:graphic>
          <a:graphicData uri="http://schemas.openxmlformats.org/drawingml/2006/table">
            <a:tbl>
              <a:tblPr firstRow="1" bandRow="1">
                <a:tableStyleId>{B301B821-A1FF-4177-AEE7-76D212191A09}</a:tableStyleId>
              </a:tblPr>
              <a:tblGrid>
                <a:gridCol w="2057400"/>
                <a:gridCol w="20574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If the reserve requirement…</a:t>
                      </a:r>
                      <a:endParaRPr kumimoji="0" lang="en-US" sz="18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anchorCtr="1"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Then the money supply…</a:t>
                      </a:r>
                    </a:p>
                  </a:txBody>
                  <a:tcPr anchor="ctr" anchorCtr="1"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Increases</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Decreases</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L w="12700" cap="flat" cmpd="sng" algn="ctr">
                      <a:solidFill>
                        <a:srgbClr val="6666FF"/>
                      </a:solidFill>
                      <a:prstDash val="solid"/>
                      <a:round/>
                      <a:headEnd type="none" w="med" len="med"/>
                      <a:tailEnd type="none" w="med" len="med"/>
                    </a:lnL>
                  </a:tcPr>
                </a:tc>
              </a:tr>
            </a:tbl>
          </a:graphicData>
        </a:graphic>
      </p:graphicFrame>
      <p:graphicFrame>
        <p:nvGraphicFramePr>
          <p:cNvPr id="21" name="Group 5"/>
          <p:cNvGraphicFramePr>
            <a:graphicFrameLocks noGrp="1"/>
          </p:cNvGraphicFramePr>
          <p:nvPr>
            <p:extLst>
              <p:ext uri="{D42A27DB-BD31-4B8C-83A1-F6EECF244321}">
                <p14:modId xmlns:p14="http://schemas.microsoft.com/office/powerpoint/2010/main" val="2361865324"/>
              </p:ext>
            </p:extLst>
          </p:nvPr>
        </p:nvGraphicFramePr>
        <p:xfrm>
          <a:off x="4724400" y="3733800"/>
          <a:ext cx="4114800" cy="1371600"/>
        </p:xfrm>
        <a:graphic>
          <a:graphicData uri="http://schemas.openxmlformats.org/drawingml/2006/table">
            <a:tbl>
              <a:tblPr firstRow="1" bandRow="1">
                <a:tableStyleId>{B301B821-A1FF-4177-AEE7-76D212191A09}</a:tableStyleId>
              </a:tblPr>
              <a:tblGrid>
                <a:gridCol w="2057400"/>
                <a:gridCol w="20574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If the interest on reserves…</a:t>
                      </a:r>
                      <a:endParaRPr kumimoji="0" lang="en-US" sz="18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anchorCtr="1"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Then the money supply…</a:t>
                      </a:r>
                      <a:endParaRPr kumimoji="0" lang="en-US" sz="18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anchorCtr="1"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Increases</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Decreases</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L w="12700" cap="flat" cmpd="sng" algn="ctr">
                      <a:solidFill>
                        <a:srgbClr val="6666FF"/>
                      </a:solidFill>
                      <a:prstDash val="solid"/>
                      <a:round/>
                      <a:headEnd type="none" w="med" len="med"/>
                      <a:tailEnd type="none" w="med" len="med"/>
                    </a:lnL>
                  </a:tcPr>
                </a:tc>
              </a:tr>
            </a:tbl>
          </a:graphicData>
        </a:graphic>
      </p:graphicFrame>
      <p:sp>
        <p:nvSpPr>
          <p:cNvPr id="22" name="Rectangle 5"/>
          <p:cNvSpPr>
            <a:spLocks noChangeArrowheads="1"/>
          </p:cNvSpPr>
          <p:nvPr/>
        </p:nvSpPr>
        <p:spPr bwMode="auto">
          <a:xfrm>
            <a:off x="4724400" y="1447800"/>
            <a:ext cx="411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13) Reserve Requirement</a:t>
            </a:r>
            <a:endParaRPr lang="en-US" sz="1400" b="1" dirty="0"/>
          </a:p>
        </p:txBody>
      </p:sp>
      <p:sp>
        <p:nvSpPr>
          <p:cNvPr id="23" name="Rectangle 5"/>
          <p:cNvSpPr>
            <a:spLocks noChangeArrowheads="1"/>
          </p:cNvSpPr>
          <p:nvPr/>
        </p:nvSpPr>
        <p:spPr bwMode="auto">
          <a:xfrm>
            <a:off x="4724400" y="3352800"/>
            <a:ext cx="411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14) Interest on Reserves</a:t>
            </a:r>
            <a:endParaRPr lang="en-US" sz="1400" b="1" dirty="0"/>
          </a:p>
        </p:txBody>
      </p:sp>
      <p:sp>
        <p:nvSpPr>
          <p:cNvPr id="2" name="TextBox 1"/>
          <p:cNvSpPr txBox="1"/>
          <p:nvPr/>
        </p:nvSpPr>
        <p:spPr>
          <a:xfrm>
            <a:off x="2362200" y="2450068"/>
            <a:ext cx="2057400" cy="369332"/>
          </a:xfrm>
          <a:prstGeom prst="rect">
            <a:avLst/>
          </a:prstGeom>
          <a:noFill/>
        </p:spPr>
        <p:txBody>
          <a:bodyPr wrap="square" rtlCol="0">
            <a:spAutoFit/>
          </a:bodyPr>
          <a:lstStyle/>
          <a:p>
            <a:r>
              <a:rPr lang="en-US" sz="1800" dirty="0" smtClean="0">
                <a:solidFill>
                  <a:srgbClr val="FF0000"/>
                </a:solidFill>
              </a:rPr>
              <a:t>Decreases</a:t>
            </a:r>
            <a:endParaRPr lang="en-US" sz="1800" dirty="0">
              <a:solidFill>
                <a:srgbClr val="FF0000"/>
              </a:solidFill>
            </a:endParaRPr>
          </a:p>
        </p:txBody>
      </p:sp>
      <p:sp>
        <p:nvSpPr>
          <p:cNvPr id="25" name="TextBox 24"/>
          <p:cNvSpPr txBox="1"/>
          <p:nvPr/>
        </p:nvSpPr>
        <p:spPr>
          <a:xfrm>
            <a:off x="2362200" y="2819400"/>
            <a:ext cx="2057400" cy="369332"/>
          </a:xfrm>
          <a:prstGeom prst="rect">
            <a:avLst/>
          </a:prstGeom>
          <a:noFill/>
        </p:spPr>
        <p:txBody>
          <a:bodyPr wrap="square" rtlCol="0">
            <a:spAutoFit/>
          </a:bodyPr>
          <a:lstStyle/>
          <a:p>
            <a:r>
              <a:rPr lang="en-US" sz="1800" dirty="0" smtClean="0">
                <a:solidFill>
                  <a:srgbClr val="FF0000"/>
                </a:solidFill>
              </a:rPr>
              <a:t>Increases</a:t>
            </a:r>
            <a:endParaRPr lang="en-US" sz="1800" dirty="0">
              <a:solidFill>
                <a:srgbClr val="FF0000"/>
              </a:solidFill>
            </a:endParaRPr>
          </a:p>
        </p:txBody>
      </p:sp>
      <p:sp>
        <p:nvSpPr>
          <p:cNvPr id="26" name="TextBox 25"/>
          <p:cNvSpPr txBox="1"/>
          <p:nvPr/>
        </p:nvSpPr>
        <p:spPr>
          <a:xfrm>
            <a:off x="6781800" y="2450068"/>
            <a:ext cx="2057400" cy="369332"/>
          </a:xfrm>
          <a:prstGeom prst="rect">
            <a:avLst/>
          </a:prstGeom>
          <a:noFill/>
        </p:spPr>
        <p:txBody>
          <a:bodyPr wrap="square" rtlCol="0">
            <a:spAutoFit/>
          </a:bodyPr>
          <a:lstStyle/>
          <a:p>
            <a:r>
              <a:rPr lang="en-US" sz="1800" dirty="0" smtClean="0">
                <a:solidFill>
                  <a:srgbClr val="FF0000"/>
                </a:solidFill>
              </a:rPr>
              <a:t>Decreases</a:t>
            </a:r>
            <a:endParaRPr lang="en-US" sz="1800" dirty="0">
              <a:solidFill>
                <a:srgbClr val="FF0000"/>
              </a:solidFill>
            </a:endParaRPr>
          </a:p>
        </p:txBody>
      </p:sp>
      <p:sp>
        <p:nvSpPr>
          <p:cNvPr id="27" name="TextBox 26"/>
          <p:cNvSpPr txBox="1"/>
          <p:nvPr/>
        </p:nvSpPr>
        <p:spPr>
          <a:xfrm>
            <a:off x="6781800" y="2819400"/>
            <a:ext cx="2057400" cy="369332"/>
          </a:xfrm>
          <a:prstGeom prst="rect">
            <a:avLst/>
          </a:prstGeom>
          <a:noFill/>
        </p:spPr>
        <p:txBody>
          <a:bodyPr wrap="square" rtlCol="0">
            <a:spAutoFit/>
          </a:bodyPr>
          <a:lstStyle/>
          <a:p>
            <a:r>
              <a:rPr lang="en-US" sz="1800" dirty="0" smtClean="0">
                <a:solidFill>
                  <a:srgbClr val="FF0000"/>
                </a:solidFill>
              </a:rPr>
              <a:t>Increases</a:t>
            </a:r>
            <a:endParaRPr lang="en-US" sz="1800" dirty="0">
              <a:solidFill>
                <a:srgbClr val="FF0000"/>
              </a:solidFill>
            </a:endParaRPr>
          </a:p>
        </p:txBody>
      </p:sp>
      <p:sp>
        <p:nvSpPr>
          <p:cNvPr id="28" name="TextBox 27"/>
          <p:cNvSpPr txBox="1"/>
          <p:nvPr/>
        </p:nvSpPr>
        <p:spPr>
          <a:xfrm>
            <a:off x="2362200" y="4355068"/>
            <a:ext cx="2057400" cy="369332"/>
          </a:xfrm>
          <a:prstGeom prst="rect">
            <a:avLst/>
          </a:prstGeom>
          <a:noFill/>
        </p:spPr>
        <p:txBody>
          <a:bodyPr wrap="square" rtlCol="0">
            <a:spAutoFit/>
          </a:bodyPr>
          <a:lstStyle/>
          <a:p>
            <a:r>
              <a:rPr lang="en-US" sz="1800" dirty="0" smtClean="0">
                <a:solidFill>
                  <a:srgbClr val="FF0000"/>
                </a:solidFill>
              </a:rPr>
              <a:t>Decreases</a:t>
            </a:r>
            <a:endParaRPr lang="en-US" sz="1800" dirty="0">
              <a:solidFill>
                <a:srgbClr val="FF0000"/>
              </a:solidFill>
            </a:endParaRPr>
          </a:p>
        </p:txBody>
      </p:sp>
      <p:sp>
        <p:nvSpPr>
          <p:cNvPr id="29" name="TextBox 28"/>
          <p:cNvSpPr txBox="1"/>
          <p:nvPr/>
        </p:nvSpPr>
        <p:spPr>
          <a:xfrm>
            <a:off x="2362200" y="4724400"/>
            <a:ext cx="2057400" cy="369332"/>
          </a:xfrm>
          <a:prstGeom prst="rect">
            <a:avLst/>
          </a:prstGeom>
          <a:noFill/>
        </p:spPr>
        <p:txBody>
          <a:bodyPr wrap="square" rtlCol="0">
            <a:spAutoFit/>
          </a:bodyPr>
          <a:lstStyle/>
          <a:p>
            <a:r>
              <a:rPr lang="en-US" sz="1800" dirty="0" smtClean="0">
                <a:solidFill>
                  <a:srgbClr val="FF0000"/>
                </a:solidFill>
              </a:rPr>
              <a:t>Increases</a:t>
            </a:r>
            <a:endParaRPr lang="en-US" sz="1800" dirty="0">
              <a:solidFill>
                <a:srgbClr val="FF0000"/>
              </a:solidFill>
            </a:endParaRPr>
          </a:p>
        </p:txBody>
      </p:sp>
      <p:sp>
        <p:nvSpPr>
          <p:cNvPr id="30" name="TextBox 29"/>
          <p:cNvSpPr txBox="1"/>
          <p:nvPr/>
        </p:nvSpPr>
        <p:spPr>
          <a:xfrm>
            <a:off x="6781800" y="4355068"/>
            <a:ext cx="2057400" cy="369332"/>
          </a:xfrm>
          <a:prstGeom prst="rect">
            <a:avLst/>
          </a:prstGeom>
          <a:noFill/>
        </p:spPr>
        <p:txBody>
          <a:bodyPr wrap="square" rtlCol="0">
            <a:spAutoFit/>
          </a:bodyPr>
          <a:lstStyle/>
          <a:p>
            <a:r>
              <a:rPr lang="en-US" sz="1800" dirty="0" smtClean="0">
                <a:solidFill>
                  <a:srgbClr val="FF0000"/>
                </a:solidFill>
              </a:rPr>
              <a:t>Decreases</a:t>
            </a:r>
            <a:endParaRPr lang="en-US" sz="1800" dirty="0">
              <a:solidFill>
                <a:srgbClr val="FF0000"/>
              </a:solidFill>
            </a:endParaRPr>
          </a:p>
        </p:txBody>
      </p:sp>
      <p:sp>
        <p:nvSpPr>
          <p:cNvPr id="31" name="TextBox 30"/>
          <p:cNvSpPr txBox="1"/>
          <p:nvPr/>
        </p:nvSpPr>
        <p:spPr>
          <a:xfrm>
            <a:off x="6781800" y="4724400"/>
            <a:ext cx="2057400" cy="369332"/>
          </a:xfrm>
          <a:prstGeom prst="rect">
            <a:avLst/>
          </a:prstGeom>
          <a:noFill/>
        </p:spPr>
        <p:txBody>
          <a:bodyPr wrap="square" rtlCol="0">
            <a:spAutoFit/>
          </a:bodyPr>
          <a:lstStyle/>
          <a:p>
            <a:r>
              <a:rPr lang="en-US" sz="1800" dirty="0" smtClean="0">
                <a:solidFill>
                  <a:srgbClr val="FF0000"/>
                </a:solidFill>
              </a:rPr>
              <a:t>Increases</a:t>
            </a:r>
            <a:endParaRPr lang="en-US" sz="1800" dirty="0">
              <a:solidFill>
                <a:srgbClr val="FF0000"/>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1000"/>
                                        <p:tgtEl>
                                          <p:spTgt spid="2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1000"/>
                                        <p:tgtEl>
                                          <p:spTgt spid="2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1000"/>
                                        <p:tgtEl>
                                          <p:spTgt spid="2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1000"/>
                                        <p:tgtEl>
                                          <p:spTgt spid="2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1000"/>
                                        <p:tgtEl>
                                          <p:spTgt spid="2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1000"/>
                                        <p:tgtEl>
                                          <p:spTgt spid="3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6" grpId="0"/>
      <p:bldP spid="27" grpId="0"/>
      <p:bldP spid="28" grpId="0"/>
      <p:bldP spid="29" grpId="0"/>
      <p:bldP spid="30" grpId="0"/>
      <p:bldP spid="3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My Fed District</a:t>
            </a:r>
            <a:endParaRPr lang="en-US" dirty="0">
              <a:latin typeface="Century Gothic" charset="0"/>
              <a:ea typeface="ＭＳ Ｐゴシック" charset="0"/>
              <a:cs typeface="ＭＳ Ｐゴシック" charset="0"/>
            </a:endParaRPr>
          </a:p>
        </p:txBody>
      </p:sp>
      <p:sp>
        <p:nvSpPr>
          <p:cNvPr id="799747" name="Rectangle 3"/>
          <p:cNvSpPr>
            <a:spLocks noChangeArrowheads="1"/>
          </p:cNvSpPr>
          <p:nvPr/>
        </p:nvSpPr>
        <p:spPr bwMode="auto">
          <a:xfrm>
            <a:off x="152400" y="1479352"/>
            <a:ext cx="8839200" cy="4616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a:r>
              <a:rPr lang="en-US" sz="1400" b="1" dirty="0"/>
              <a:t>DIRECTIONS</a:t>
            </a:r>
            <a:endParaRPr lang="en-US" sz="1400" dirty="0"/>
          </a:p>
          <a:p>
            <a:pPr algn="just"/>
            <a:r>
              <a:rPr lang="en-US" sz="1400" dirty="0" smtClean="0"/>
              <a:t>Use the Federal Reserve’s website (</a:t>
            </a:r>
            <a:r>
              <a:rPr lang="en-US" sz="1400" dirty="0" err="1" smtClean="0"/>
              <a:t>www.federalreserve.gov</a:t>
            </a:r>
            <a:r>
              <a:rPr lang="en-US" sz="1400" dirty="0" smtClean="0"/>
              <a:t>) to answer the following questions.  Tabs are located near the top of each page, allowing you to navigate to a particular category.  Also, there is a search field located at the very top of each page.</a:t>
            </a:r>
            <a:endParaRPr lang="en-US" sz="1400" dirty="0"/>
          </a:p>
          <a:p>
            <a:pPr algn="just"/>
            <a:endParaRPr lang="en-US" sz="1400" dirty="0"/>
          </a:p>
          <a:p>
            <a:pPr algn="just"/>
            <a:r>
              <a:rPr lang="en-US" sz="1400" b="1" dirty="0" smtClean="0"/>
              <a:t>“ABOUT THE FED” TAB</a:t>
            </a:r>
            <a:endParaRPr lang="en-US" sz="1400" b="1" dirty="0"/>
          </a:p>
          <a:p>
            <a:pPr algn="just"/>
            <a:r>
              <a:rPr lang="en-US" sz="1400" dirty="0" smtClean="0"/>
              <a:t>1) Which Federal Reserve District do you live in?</a:t>
            </a:r>
          </a:p>
          <a:p>
            <a:pPr algn="just"/>
            <a:r>
              <a:rPr lang="en-US" sz="1400" dirty="0" smtClean="0"/>
              <a:t>2) Who is the President of the Federal Reserve Bank in your District?</a:t>
            </a:r>
          </a:p>
          <a:p>
            <a:pPr algn="just"/>
            <a:r>
              <a:rPr lang="en-US" sz="1400" dirty="0" smtClean="0"/>
              <a:t>3) If your district has any branch banks, where are they located?</a:t>
            </a:r>
            <a:endParaRPr lang="en-US" sz="1400" dirty="0"/>
          </a:p>
          <a:p>
            <a:pPr algn="just"/>
            <a:endParaRPr lang="en-US" sz="1400" dirty="0"/>
          </a:p>
          <a:p>
            <a:pPr algn="just"/>
            <a:r>
              <a:rPr lang="en-US" sz="1400" b="1" dirty="0" smtClean="0"/>
              <a:t>“MONETARY POLICY” TAB</a:t>
            </a:r>
            <a:endParaRPr lang="en-US" sz="1400" b="1" dirty="0"/>
          </a:p>
          <a:p>
            <a:pPr algn="just"/>
            <a:r>
              <a:rPr lang="en-US" sz="1400" dirty="0" smtClean="0"/>
              <a:t>4) Is your District Bank President currently a voting member on the FOMC?</a:t>
            </a:r>
          </a:p>
          <a:p>
            <a:pPr algn="just"/>
            <a:r>
              <a:rPr lang="en-US" sz="1400" dirty="0" smtClean="0"/>
              <a:t>5) When did the most recent FOMC meeting occur?</a:t>
            </a:r>
          </a:p>
          <a:p>
            <a:pPr algn="just"/>
            <a:r>
              <a:rPr lang="en-US" sz="1400" dirty="0" smtClean="0"/>
              <a:t>6) Locate your district’s Beige Book report for the most recent FOMC meeting.  Briefly summarize its findings.</a:t>
            </a:r>
          </a:p>
          <a:p>
            <a:pPr algn="just"/>
            <a:endParaRPr lang="en-US" sz="1400" dirty="0"/>
          </a:p>
          <a:p>
            <a:pPr algn="just"/>
            <a:r>
              <a:rPr lang="en-US" sz="1400" b="1" dirty="0" smtClean="0"/>
              <a:t>MAP SKILLS</a:t>
            </a:r>
          </a:p>
          <a:p>
            <a:pPr algn="just"/>
            <a:r>
              <a:rPr lang="en-US" sz="1400" dirty="0" smtClean="0"/>
              <a:t>7) Using different colored pens or pencils, outline the 12 Federal Reserve Districts on the map below.</a:t>
            </a:r>
          </a:p>
          <a:p>
            <a:pPr algn="just"/>
            <a:r>
              <a:rPr lang="en-US" sz="1400" dirty="0" smtClean="0"/>
              <a:t>8) Using numbers 1 – 12, label the number of each Federal Reserve District.</a:t>
            </a:r>
          </a:p>
          <a:p>
            <a:pPr algn="just"/>
            <a:r>
              <a:rPr lang="en-US" sz="1400" dirty="0" smtClean="0"/>
              <a:t>9) Label the location of the Board of Governors.</a:t>
            </a:r>
          </a:p>
          <a:p>
            <a:pPr algn="just"/>
            <a:r>
              <a:rPr lang="en-US" sz="1400" dirty="0" smtClean="0"/>
              <a:t>10) Label the location of each Federal Reserve District Bank’s home city.</a:t>
            </a:r>
          </a:p>
          <a:p>
            <a:pPr algn="just"/>
            <a:r>
              <a:rPr lang="en-US" sz="1400" dirty="0" smtClean="0"/>
              <a:t>11) How does the organization of the Fed allow it to more efficiently provide services to its customers?</a:t>
            </a:r>
            <a:endParaRPr lang="en-US" sz="1400" dirty="0"/>
          </a:p>
        </p:txBody>
      </p:sp>
      <p:sp>
        <p:nvSpPr>
          <p:cNvPr id="117763" name="Rectangle 4"/>
          <p:cNvSpPr>
            <a:spLocks noChangeArrowheads="1"/>
          </p:cNvSpPr>
          <p:nvPr/>
        </p:nvSpPr>
        <p:spPr bwMode="auto">
          <a:xfrm>
            <a:off x="0" y="1066800"/>
            <a:ext cx="9144000" cy="381000"/>
          </a:xfrm>
          <a:prstGeom prst="rect">
            <a:avLst/>
          </a:prstGeom>
          <a:solidFill>
            <a:srgbClr val="66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99749" name="Rectangle 5"/>
          <p:cNvSpPr>
            <a:spLocks noChangeArrowheads="1"/>
          </p:cNvSpPr>
          <p:nvPr/>
        </p:nvSpPr>
        <p:spPr bwMode="auto">
          <a:xfrm>
            <a:off x="0" y="1066800"/>
            <a:ext cx="91440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dirty="0" smtClean="0">
                <a:solidFill>
                  <a:srgbClr val="FFFFFF"/>
                </a:solidFill>
              </a:rPr>
              <a:t>Homework</a:t>
            </a:r>
            <a:endParaRPr lang="en-US" sz="2000" dirty="0">
              <a:solidFill>
                <a:srgbClr val="FFFFFF"/>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99749"/>
                                        </p:tgtEl>
                                        <p:attrNameLst>
                                          <p:attrName>style.visibility</p:attrName>
                                        </p:attrNameLst>
                                      </p:cBhvr>
                                      <p:to>
                                        <p:strVal val="visible"/>
                                      </p:to>
                                    </p:set>
                                    <p:animEffect transition="in" filter="wipe(left)">
                                      <p:cBhvr>
                                        <p:cTn id="7" dur="1000"/>
                                        <p:tgtEl>
                                          <p:spTgt spid="799749"/>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99747"/>
                                        </p:tgtEl>
                                        <p:attrNameLst>
                                          <p:attrName>style.visibility</p:attrName>
                                        </p:attrNameLst>
                                      </p:cBhvr>
                                      <p:to>
                                        <p:strVal val="visible"/>
                                      </p:to>
                                    </p:set>
                                    <p:animEffect transition="in" filter="wipe(up)">
                                      <p:cBhvr>
                                        <p:cTn id="11" dur="2000"/>
                                        <p:tgtEl>
                                          <p:spTgt spid="799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747" grpId="0" autoUpdateAnimBg="0"/>
      <p:bldP spid="799749"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Resources</a:t>
            </a:r>
          </a:p>
        </p:txBody>
      </p:sp>
      <p:sp>
        <p:nvSpPr>
          <p:cNvPr id="713731" name="Rectangle 3"/>
          <p:cNvSpPr>
            <a:spLocks noChangeArrowheads="1"/>
          </p:cNvSpPr>
          <p:nvPr/>
        </p:nvSpPr>
        <p:spPr bwMode="auto">
          <a:xfrm>
            <a:off x="152400" y="951528"/>
            <a:ext cx="8839200" cy="4862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000" b="1" dirty="0"/>
              <a:t>Slideshow</a:t>
            </a:r>
          </a:p>
          <a:p>
            <a:pPr algn="just">
              <a:defRPr/>
            </a:pPr>
            <a:endParaRPr lang="en-US" sz="1000" dirty="0"/>
          </a:p>
          <a:p>
            <a:pPr algn="just">
              <a:defRPr/>
            </a:pPr>
            <a:r>
              <a:rPr lang="en-US" sz="1000" dirty="0"/>
              <a:t>http://</a:t>
            </a:r>
            <a:r>
              <a:rPr lang="en-US" sz="1000" dirty="0" err="1"/>
              <a:t>www.federalreserveeducation.org</a:t>
            </a:r>
            <a:r>
              <a:rPr lang="en-US" sz="1000" dirty="0"/>
              <a:t>/about-the-fed/structure-and-functions/ - Info about the structure of the Fed</a:t>
            </a:r>
          </a:p>
          <a:p>
            <a:pPr algn="just">
              <a:defRPr/>
            </a:pPr>
            <a:r>
              <a:rPr lang="en-US" sz="1000" dirty="0"/>
              <a:t>http://</a:t>
            </a:r>
            <a:r>
              <a:rPr lang="en-US" sz="1000" dirty="0" err="1"/>
              <a:t>www.federalreserveeducation.org</a:t>
            </a:r>
            <a:r>
              <a:rPr lang="en-US" sz="1000" dirty="0"/>
              <a:t>/about-the-fed/structure-and-functions/banking-supervision/ - Info about supervision and regulation</a:t>
            </a:r>
          </a:p>
          <a:p>
            <a:pPr algn="just">
              <a:defRPr/>
            </a:pPr>
            <a:r>
              <a:rPr lang="en-US" sz="1000" dirty="0"/>
              <a:t>http://</a:t>
            </a:r>
            <a:r>
              <a:rPr lang="en-US" sz="1000" dirty="0" err="1"/>
              <a:t>commons.wikimedia.org</a:t>
            </a:r>
            <a:r>
              <a:rPr lang="en-US" sz="1000" dirty="0"/>
              <a:t>/wiki/</a:t>
            </a:r>
            <a:r>
              <a:rPr lang="en-US" sz="1000" dirty="0" err="1"/>
              <a:t>File:US-FederalReserveBoard-Seal.svg</a:t>
            </a:r>
            <a:r>
              <a:rPr lang="en-US" sz="1000" dirty="0"/>
              <a:t> - Board of Governors Seal</a:t>
            </a:r>
          </a:p>
          <a:p>
            <a:pPr algn="just">
              <a:defRPr/>
            </a:pPr>
            <a:r>
              <a:rPr lang="en-US" sz="1000" dirty="0"/>
              <a:t>http://</a:t>
            </a:r>
            <a:r>
              <a:rPr lang="en-US" sz="1000" dirty="0" err="1"/>
              <a:t>commons.wikimedia.org</a:t>
            </a:r>
            <a:r>
              <a:rPr lang="en-US" sz="1000" dirty="0"/>
              <a:t>/wiki/</a:t>
            </a:r>
            <a:r>
              <a:rPr lang="en-US" sz="1000" dirty="0" err="1"/>
              <a:t>File:Janet_Yellen_official_portrait.jpg</a:t>
            </a:r>
            <a:r>
              <a:rPr lang="en-US" sz="1000" dirty="0"/>
              <a:t> - Picture of Janet </a:t>
            </a:r>
            <a:r>
              <a:rPr lang="en-US" sz="1000" dirty="0" err="1"/>
              <a:t>Yellen</a:t>
            </a:r>
            <a:endParaRPr lang="en-US" sz="1000" dirty="0"/>
          </a:p>
          <a:p>
            <a:pPr algn="just">
              <a:defRPr/>
            </a:pPr>
            <a:r>
              <a:rPr lang="en-US" sz="1000" dirty="0"/>
              <a:t>http://</a:t>
            </a:r>
            <a:r>
              <a:rPr lang="en-US" sz="1000" dirty="0" err="1"/>
              <a:t>commons.wikimedia.org</a:t>
            </a:r>
            <a:r>
              <a:rPr lang="en-US" sz="1000" dirty="0"/>
              <a:t>/wiki/</a:t>
            </a:r>
            <a:r>
              <a:rPr lang="en-US" sz="1000" dirty="0" err="1"/>
              <a:t>File:Federal_Open_Market_Committee_Meeting.jpg</a:t>
            </a:r>
            <a:r>
              <a:rPr lang="en-US" sz="1000" dirty="0"/>
              <a:t> - Picture of FOMC Meeting</a:t>
            </a:r>
          </a:p>
          <a:p>
            <a:pPr algn="just">
              <a:defRPr/>
            </a:pPr>
            <a:r>
              <a:rPr lang="en-US" sz="1000" dirty="0"/>
              <a:t>http://</a:t>
            </a:r>
            <a:r>
              <a:rPr lang="en-US" sz="1000" dirty="0" err="1"/>
              <a:t>commons.wikimedia.org</a:t>
            </a:r>
            <a:r>
              <a:rPr lang="en-US" sz="1000" dirty="0"/>
              <a:t>/wiki/File:FirstBankofUS00_crop.jpg - First Bank of the United States</a:t>
            </a:r>
          </a:p>
          <a:p>
            <a:pPr algn="just">
              <a:defRPr/>
            </a:pPr>
            <a:r>
              <a:rPr lang="en-US" sz="1000" dirty="0"/>
              <a:t>http://</a:t>
            </a:r>
            <a:r>
              <a:rPr lang="en-US" sz="1000" dirty="0" err="1"/>
              <a:t>commons.wikimedia.org</a:t>
            </a:r>
            <a:r>
              <a:rPr lang="en-US" sz="1000" dirty="0"/>
              <a:t>/wiki/File:Alexander_Hamilton,_</a:t>
            </a:r>
            <a:r>
              <a:rPr lang="en-US" sz="1000" dirty="0" err="1"/>
              <a:t>by_Trumbull.jpg</a:t>
            </a:r>
            <a:r>
              <a:rPr lang="en-US" sz="1000" dirty="0"/>
              <a:t> - Alexander Hamilton</a:t>
            </a:r>
          </a:p>
          <a:p>
            <a:pPr algn="just">
              <a:defRPr/>
            </a:pPr>
            <a:r>
              <a:rPr lang="en-US" sz="1000" dirty="0"/>
              <a:t>http://</a:t>
            </a:r>
            <a:r>
              <a:rPr lang="en-US" sz="1000" dirty="0" err="1"/>
              <a:t>commons.wikimedia.org</a:t>
            </a:r>
            <a:r>
              <a:rPr lang="en-US" sz="1000" dirty="0"/>
              <a:t>/wiki/File:Thomas_Jefferson_by_Rembrandt_Peale,_1800.jpg - Thomas Jefferson</a:t>
            </a:r>
          </a:p>
          <a:p>
            <a:pPr algn="just">
              <a:defRPr/>
            </a:pPr>
            <a:r>
              <a:rPr lang="en-US" sz="1000" dirty="0"/>
              <a:t>http://</a:t>
            </a:r>
            <a:r>
              <a:rPr lang="en-US" sz="1000" dirty="0" err="1"/>
              <a:t>commons.wikimedia.org</a:t>
            </a:r>
            <a:r>
              <a:rPr lang="en-US" sz="1000" dirty="0"/>
              <a:t>/wiki/</a:t>
            </a:r>
            <a:r>
              <a:rPr lang="en-US" sz="1000" dirty="0" err="1"/>
              <a:t>File:Second_Bank_of_the_United_States_rear.jpg</a:t>
            </a:r>
            <a:r>
              <a:rPr lang="en-US" sz="1000" dirty="0"/>
              <a:t> - Second Bank of the United States</a:t>
            </a:r>
          </a:p>
          <a:p>
            <a:pPr algn="just">
              <a:defRPr/>
            </a:pPr>
            <a:r>
              <a:rPr lang="en-US" sz="1000" dirty="0"/>
              <a:t>http://</a:t>
            </a:r>
            <a:r>
              <a:rPr lang="en-US" sz="1000" dirty="0" err="1"/>
              <a:t>commons.wikimedia.org</a:t>
            </a:r>
            <a:r>
              <a:rPr lang="en-US" sz="1000" dirty="0"/>
              <a:t>/wiki/</a:t>
            </a:r>
            <a:r>
              <a:rPr lang="en-US" sz="1000" dirty="0" err="1"/>
              <a:t>File:James_Madison.jpg</a:t>
            </a:r>
            <a:r>
              <a:rPr lang="en-US" sz="1000" dirty="0"/>
              <a:t> - James Madison</a:t>
            </a:r>
          </a:p>
          <a:p>
            <a:pPr algn="just">
              <a:defRPr/>
            </a:pPr>
            <a:r>
              <a:rPr lang="en-US" sz="1000" dirty="0"/>
              <a:t>http://</a:t>
            </a:r>
            <a:r>
              <a:rPr lang="en-US" sz="1000" dirty="0" err="1"/>
              <a:t>commons.wikimedia.org</a:t>
            </a:r>
            <a:r>
              <a:rPr lang="en-US" sz="1000" dirty="0"/>
              <a:t>/wiki/</a:t>
            </a:r>
            <a:r>
              <a:rPr lang="en-US" sz="1000" dirty="0" err="1"/>
              <a:t>File:Andrew_jackson_head.jpg</a:t>
            </a:r>
            <a:r>
              <a:rPr lang="en-US" sz="1000" dirty="0"/>
              <a:t> - Andrew Jackson</a:t>
            </a:r>
          </a:p>
          <a:p>
            <a:pPr algn="just">
              <a:defRPr/>
            </a:pPr>
            <a:r>
              <a:rPr lang="en-US" sz="1000" dirty="0"/>
              <a:t>http://</a:t>
            </a:r>
            <a:r>
              <a:rPr lang="en-US" sz="1000" dirty="0" err="1"/>
              <a:t>commons.wikimedia.org</a:t>
            </a:r>
            <a:r>
              <a:rPr lang="en-US" sz="1000" dirty="0"/>
              <a:t>/wiki/File:Erie_and_Kalamazoo_Banknote_1853.jpg - Free Banking Era Bank Note</a:t>
            </a:r>
          </a:p>
          <a:p>
            <a:pPr algn="just">
              <a:defRPr/>
            </a:pPr>
            <a:r>
              <a:rPr lang="en-US" sz="1000" dirty="0"/>
              <a:t>http://</a:t>
            </a:r>
            <a:r>
              <a:rPr lang="en-US" sz="1000" dirty="0" err="1"/>
              <a:t>commons.wikimedia.org</a:t>
            </a:r>
            <a:r>
              <a:rPr lang="en-US" sz="1000" dirty="0"/>
              <a:t>/wiki/File:US_$2_1862_Legal_Tender.jpg - National Banking Era Bank Note</a:t>
            </a:r>
          </a:p>
          <a:p>
            <a:pPr algn="just">
              <a:defRPr/>
            </a:pPr>
            <a:r>
              <a:rPr lang="en-US" sz="1000" dirty="0"/>
              <a:t>http://</a:t>
            </a:r>
            <a:r>
              <a:rPr lang="en-US" sz="1000" dirty="0" err="1"/>
              <a:t>commons.wikimedia.org</a:t>
            </a:r>
            <a:r>
              <a:rPr lang="en-US" sz="1000" dirty="0"/>
              <a:t>/wiki/File:Marriner_S._</a:t>
            </a:r>
            <a:r>
              <a:rPr lang="en-US" sz="1000" dirty="0" err="1"/>
              <a:t>Eccles_Federal_Reserve_Board_Building.jpg</a:t>
            </a:r>
            <a:r>
              <a:rPr lang="en-US" sz="1000" dirty="0"/>
              <a:t> - The Federal Reserve System</a:t>
            </a:r>
          </a:p>
          <a:p>
            <a:pPr algn="just">
              <a:defRPr/>
            </a:pPr>
            <a:r>
              <a:rPr lang="en-US" sz="1000" dirty="0"/>
              <a:t>http://</a:t>
            </a:r>
            <a:r>
              <a:rPr lang="en-US" sz="1000" dirty="0" err="1"/>
              <a:t>commons.wikimedia.org</a:t>
            </a:r>
            <a:r>
              <a:rPr lang="en-US" sz="1000" dirty="0"/>
              <a:t>/wiki/</a:t>
            </a:r>
            <a:r>
              <a:rPr lang="en-US" sz="1000" dirty="0" err="1"/>
              <a:t>File:Herbert_Hoover_at_desk_with_group_standing_behind_him.jpg</a:t>
            </a:r>
            <a:r>
              <a:rPr lang="en-US" sz="1000" dirty="0"/>
              <a:t> - Herbert Hoover</a:t>
            </a:r>
          </a:p>
          <a:p>
            <a:pPr algn="just">
              <a:defRPr/>
            </a:pPr>
            <a:r>
              <a:rPr lang="en-US" sz="1000" dirty="0"/>
              <a:t>http://</a:t>
            </a:r>
            <a:r>
              <a:rPr lang="en-US" sz="1000" dirty="0" err="1"/>
              <a:t>commons.wikimedia.org</a:t>
            </a:r>
            <a:r>
              <a:rPr lang="en-US" sz="1000" dirty="0"/>
              <a:t>/wiki/File:Unemployed_men_queued_outside_a_depression_soup_kitchen_opened_in_Chicago_by_Al_Capone,_02-1931_-_NARA_-_541927.jpg - Great Depression</a:t>
            </a:r>
          </a:p>
          <a:p>
            <a:pPr algn="just">
              <a:defRPr/>
            </a:pPr>
            <a:r>
              <a:rPr lang="en-US" sz="1000" dirty="0"/>
              <a:t>http://</a:t>
            </a:r>
            <a:r>
              <a:rPr lang="en-US" sz="1000" dirty="0" err="1"/>
              <a:t>commons.wikimedia.org</a:t>
            </a:r>
            <a:r>
              <a:rPr lang="en-US" sz="1000" dirty="0"/>
              <a:t>/wiki/</a:t>
            </a:r>
            <a:r>
              <a:rPr lang="en-US" sz="1000" dirty="0" err="1"/>
              <a:t>File:Gold_Bars.jpg</a:t>
            </a:r>
            <a:r>
              <a:rPr lang="en-US" sz="1000" dirty="0"/>
              <a:t> - Gold Standard</a:t>
            </a:r>
          </a:p>
          <a:p>
            <a:pPr algn="just">
              <a:defRPr/>
            </a:pPr>
            <a:r>
              <a:rPr lang="en-US" sz="1000" dirty="0"/>
              <a:t>http://</a:t>
            </a:r>
            <a:r>
              <a:rPr lang="en-US" sz="1000" dirty="0" err="1"/>
              <a:t>commons.wikimedia.org</a:t>
            </a:r>
            <a:r>
              <a:rPr lang="en-US" sz="1000" dirty="0"/>
              <a:t>/wiki/</a:t>
            </a:r>
            <a:r>
              <a:rPr lang="en-US" sz="1000" dirty="0" err="1"/>
              <a:t>File:US-FDIC-Seal.svg</a:t>
            </a:r>
            <a:r>
              <a:rPr lang="en-US" sz="1000" dirty="0"/>
              <a:t> - FDIC</a:t>
            </a:r>
          </a:p>
          <a:p>
            <a:pPr algn="just">
              <a:defRPr/>
            </a:pPr>
            <a:r>
              <a:rPr lang="en-US" sz="1000" dirty="0"/>
              <a:t>http://</a:t>
            </a:r>
            <a:r>
              <a:rPr lang="en-US" sz="1000" dirty="0" err="1"/>
              <a:t>commons.wikimedia.org</a:t>
            </a:r>
            <a:r>
              <a:rPr lang="en-US" sz="1000" dirty="0"/>
              <a:t>/wiki/</a:t>
            </a:r>
            <a:r>
              <a:rPr lang="en-US" sz="1000" dirty="0" err="1"/>
              <a:t>File:GlassSteagall.jpg</a:t>
            </a:r>
            <a:r>
              <a:rPr lang="en-US" sz="1000" dirty="0"/>
              <a:t> - Glass </a:t>
            </a:r>
            <a:r>
              <a:rPr lang="en-US" sz="1000" dirty="0" err="1"/>
              <a:t>Steagall</a:t>
            </a:r>
            <a:endParaRPr lang="en-US" sz="1000" dirty="0"/>
          </a:p>
          <a:p>
            <a:pPr algn="just">
              <a:defRPr/>
            </a:pPr>
            <a:r>
              <a:rPr lang="en-US" sz="1000" dirty="0"/>
              <a:t>http://</a:t>
            </a:r>
            <a:r>
              <a:rPr lang="en-US" sz="1000" dirty="0" err="1"/>
              <a:t>commons.wikimedia.org</a:t>
            </a:r>
            <a:r>
              <a:rPr lang="en-US" sz="1000" dirty="0"/>
              <a:t>/wiki/</a:t>
            </a:r>
            <a:r>
              <a:rPr lang="en-US" sz="1000" dirty="0" err="1"/>
              <a:t>File:StrappedCurrency.jpg</a:t>
            </a:r>
            <a:r>
              <a:rPr lang="en-US" sz="1000" dirty="0"/>
              <a:t> - Currency Distribution</a:t>
            </a:r>
          </a:p>
          <a:p>
            <a:pPr algn="just">
              <a:defRPr/>
            </a:pPr>
            <a:r>
              <a:rPr lang="en-US" sz="1000" dirty="0"/>
              <a:t>http://</a:t>
            </a:r>
            <a:r>
              <a:rPr lang="en-US" sz="1000" dirty="0" err="1"/>
              <a:t>commons.wikimedia.org</a:t>
            </a:r>
            <a:r>
              <a:rPr lang="en-US" sz="1000" dirty="0"/>
              <a:t>/wiki/</a:t>
            </a:r>
            <a:r>
              <a:rPr lang="en-US" sz="1000" dirty="0" err="1"/>
              <a:t>File:Cash-in_machine</a:t>
            </a:r>
            <a:r>
              <a:rPr lang="en-US" sz="1000" dirty="0"/>
              <a:t>_(CDM)_</a:t>
            </a:r>
            <a:r>
              <a:rPr lang="en-US" sz="1000" dirty="0" err="1"/>
              <a:t>of_ABA_Bank.jpg</a:t>
            </a:r>
            <a:r>
              <a:rPr lang="en-US" sz="1000" dirty="0"/>
              <a:t> - Cash Machine Picture for ACH</a:t>
            </a:r>
          </a:p>
          <a:p>
            <a:pPr algn="just">
              <a:defRPr/>
            </a:pPr>
            <a:r>
              <a:rPr lang="en-US" sz="1000" dirty="0"/>
              <a:t>http://</a:t>
            </a:r>
            <a:r>
              <a:rPr lang="en-US" sz="1000" dirty="0" err="1"/>
              <a:t>www.federalreserve.gov</a:t>
            </a:r>
            <a:r>
              <a:rPr lang="en-US" sz="1000" dirty="0"/>
              <a:t>/publications/annual-report/</a:t>
            </a:r>
            <a:r>
              <a:rPr lang="en-US" sz="1000" dirty="0" err="1"/>
              <a:t>default.htm</a:t>
            </a:r>
            <a:r>
              <a:rPr lang="en-US" sz="1000" dirty="0"/>
              <a:t> - Data for Number of Bank Examinations</a:t>
            </a:r>
          </a:p>
          <a:p>
            <a:pPr algn="just">
              <a:defRPr/>
            </a:pPr>
            <a:r>
              <a:rPr lang="en-US" sz="1000" dirty="0"/>
              <a:t>http://</a:t>
            </a:r>
            <a:r>
              <a:rPr lang="en-US" sz="1000" dirty="0" err="1"/>
              <a:t>www.federalreserve.gov</a:t>
            </a:r>
            <a:r>
              <a:rPr lang="en-US" sz="1000" dirty="0"/>
              <a:t>/</a:t>
            </a:r>
            <a:r>
              <a:rPr lang="en-US" sz="1000" dirty="0" err="1"/>
              <a:t>boarddocs</a:t>
            </a:r>
            <a:r>
              <a:rPr lang="en-US" sz="1000" dirty="0"/>
              <a:t>/</a:t>
            </a:r>
            <a:r>
              <a:rPr lang="en-US" sz="1000" dirty="0" err="1"/>
              <a:t>supmanual</a:t>
            </a:r>
            <a:r>
              <a:rPr lang="en-US" sz="1000" dirty="0"/>
              <a:t>/</a:t>
            </a:r>
            <a:r>
              <a:rPr lang="en-US" sz="1000" dirty="0" err="1"/>
              <a:t>supervision_cbem.htm</a:t>
            </a:r>
            <a:r>
              <a:rPr lang="en-US" sz="1000" dirty="0"/>
              <a:t> - Commercial Bank Examination Manual</a:t>
            </a:r>
          </a:p>
          <a:p>
            <a:pPr algn="just">
              <a:defRPr/>
            </a:pPr>
            <a:r>
              <a:rPr lang="en-US" sz="1000" dirty="0"/>
              <a:t>http://</a:t>
            </a:r>
            <a:r>
              <a:rPr lang="en-US" sz="1000" dirty="0" err="1"/>
              <a:t>www.nolo.com</a:t>
            </a:r>
            <a:r>
              <a:rPr lang="en-US" sz="1000" dirty="0"/>
              <a:t>/legal-encyclopedia/home-buyers-what-you-can-learn-from-the-truth-in-lending-disclosure.html - Details for Truth in Lending Act</a:t>
            </a:r>
          </a:p>
          <a:p>
            <a:pPr algn="just">
              <a:defRPr/>
            </a:pPr>
            <a:r>
              <a:rPr lang="en-US" sz="1000" dirty="0"/>
              <a:t>http://</a:t>
            </a:r>
            <a:r>
              <a:rPr lang="en-US" sz="1000" dirty="0" err="1"/>
              <a:t>commons.wikimedia.org</a:t>
            </a:r>
            <a:r>
              <a:rPr lang="en-US" sz="1000" dirty="0"/>
              <a:t>/wiki/</a:t>
            </a:r>
            <a:r>
              <a:rPr lang="en-US" sz="1000" dirty="0" err="1"/>
              <a:t>File:Syracuse_map_neighborhoods.gif</a:t>
            </a:r>
            <a:r>
              <a:rPr lang="en-US" sz="1000" dirty="0"/>
              <a:t> - Syracuse neighborhood map (modified)</a:t>
            </a:r>
          </a:p>
          <a:p>
            <a:pPr algn="just">
              <a:defRPr/>
            </a:pPr>
            <a:r>
              <a:rPr lang="en-US" sz="1000" dirty="0"/>
              <a:t>https://</a:t>
            </a:r>
            <a:r>
              <a:rPr lang="en-US" sz="1000" dirty="0" err="1"/>
              <a:t>www.flickr.com</a:t>
            </a:r>
            <a:r>
              <a:rPr lang="en-US" sz="1000" dirty="0"/>
              <a:t>/photos/</a:t>
            </a:r>
            <a:r>
              <a:rPr lang="en-US" sz="1000" dirty="0" err="1"/>
              <a:t>speakerpelosi</a:t>
            </a:r>
            <a:r>
              <a:rPr lang="en-US" sz="1000" dirty="0"/>
              <a:t>/4816864266/ - Official White House Photo by Lawrence Jackson (no modifications</a:t>
            </a:r>
            <a:r>
              <a:rPr lang="en-US" sz="1000" dirty="0" smtClean="0"/>
              <a:t>) - Dodd-Frank Act</a:t>
            </a:r>
            <a:endParaRPr lang="en-US" sz="1000" dirty="0"/>
          </a:p>
          <a:p>
            <a:pPr algn="just">
              <a:defRPr/>
            </a:pPr>
            <a:r>
              <a:rPr lang="en-US" sz="1000" dirty="0"/>
              <a:t>http://</a:t>
            </a:r>
            <a:r>
              <a:rPr lang="en-US" sz="1000" dirty="0" err="1"/>
              <a:t>www.philadelphiafed.org</a:t>
            </a:r>
            <a:r>
              <a:rPr lang="en-US" sz="1000" dirty="0"/>
              <a:t>/education/teachers/resources/day-in-life-of-</a:t>
            </a:r>
            <a:r>
              <a:rPr lang="en-US" sz="1000" dirty="0" err="1"/>
              <a:t>fomc</a:t>
            </a:r>
            <a:r>
              <a:rPr lang="en-US" sz="1000" dirty="0"/>
              <a:t>/ - Data on the </a:t>
            </a:r>
            <a:r>
              <a:rPr lang="en-US" sz="1000" dirty="0" smtClean="0"/>
              <a:t>FOMC</a:t>
            </a:r>
          </a:p>
          <a:p>
            <a:pPr algn="just">
              <a:defRPr/>
            </a:pPr>
            <a:r>
              <a:rPr lang="en-US" sz="1000" dirty="0"/>
              <a:t>http://</a:t>
            </a:r>
            <a:r>
              <a:rPr lang="en-US" sz="1000" dirty="0" err="1"/>
              <a:t>commons.wikimedia.org</a:t>
            </a:r>
            <a:r>
              <a:rPr lang="en-US" sz="1000" dirty="0"/>
              <a:t>/wiki/</a:t>
            </a:r>
            <a:r>
              <a:rPr lang="en-US" sz="1000" dirty="0" err="1" smtClean="0"/>
              <a:t>File:Ben_Bernanke_sworn_in_to_the_Federal_Reserve_Post.jpg</a:t>
            </a:r>
            <a:r>
              <a:rPr lang="en-US" sz="1000" dirty="0" smtClean="0"/>
              <a:t> - Ben Bernanke at podium</a:t>
            </a:r>
            <a:endParaRPr lang="en-US" sz="1000"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Resources</a:t>
            </a:r>
          </a:p>
        </p:txBody>
      </p:sp>
      <p:sp>
        <p:nvSpPr>
          <p:cNvPr id="713731" name="Rectangle 3"/>
          <p:cNvSpPr>
            <a:spLocks noChangeArrowheads="1"/>
          </p:cNvSpPr>
          <p:nvPr/>
        </p:nvSpPr>
        <p:spPr bwMode="auto">
          <a:xfrm>
            <a:off x="152400" y="1013460"/>
            <a:ext cx="8839200" cy="3939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000" b="1" dirty="0" smtClean="0"/>
              <a:t>Class Activity - The </a:t>
            </a:r>
            <a:r>
              <a:rPr lang="en-US" sz="1000" b="1" dirty="0"/>
              <a:t>FOMC Decides</a:t>
            </a:r>
          </a:p>
          <a:p>
            <a:pPr algn="just">
              <a:defRPr/>
            </a:pPr>
            <a:endParaRPr lang="en-US" sz="1000" dirty="0"/>
          </a:p>
          <a:p>
            <a:pPr algn="just">
              <a:defRPr/>
            </a:pPr>
            <a:r>
              <a:rPr lang="en-US" sz="1000" dirty="0"/>
              <a:t>Green Book, Beige Book, Blue Book, and Statement from January 29 – 30, 2008 FOMC Meeting</a:t>
            </a:r>
          </a:p>
          <a:p>
            <a:pPr algn="just">
              <a:defRPr/>
            </a:pPr>
            <a:r>
              <a:rPr lang="en-US" sz="1000" dirty="0"/>
              <a:t>	http://</a:t>
            </a:r>
            <a:r>
              <a:rPr lang="en-US" sz="1000" dirty="0" err="1"/>
              <a:t>www.federalreserve.gov</a:t>
            </a:r>
            <a:r>
              <a:rPr lang="en-US" sz="1000" dirty="0"/>
              <a:t>/</a:t>
            </a:r>
            <a:r>
              <a:rPr lang="en-US" sz="1000" dirty="0" err="1"/>
              <a:t>monetarypolicy</a:t>
            </a:r>
            <a:r>
              <a:rPr lang="en-US" sz="1000" dirty="0"/>
              <a:t>/fomchistorical2008.htm</a:t>
            </a:r>
          </a:p>
          <a:p>
            <a:pPr algn="just">
              <a:defRPr/>
            </a:pPr>
            <a:endParaRPr lang="en-US" sz="1000" dirty="0"/>
          </a:p>
          <a:p>
            <a:pPr algn="just">
              <a:defRPr/>
            </a:pPr>
            <a:r>
              <a:rPr lang="en-US" sz="1000" dirty="0"/>
              <a:t>Inflation Rate and Consumer Price Indexes</a:t>
            </a:r>
          </a:p>
          <a:p>
            <a:pPr algn="just">
              <a:defRPr/>
            </a:pPr>
            <a:r>
              <a:rPr lang="en-US" sz="1000" dirty="0"/>
              <a:t>	Bureau of Labor Statistics (BLS)</a:t>
            </a:r>
          </a:p>
          <a:p>
            <a:pPr algn="just">
              <a:defRPr/>
            </a:pPr>
            <a:r>
              <a:rPr lang="en-US" sz="1000" dirty="0"/>
              <a:t>	http://</a:t>
            </a:r>
            <a:r>
              <a:rPr lang="en-US" sz="1000" dirty="0" err="1"/>
              <a:t>www.bls.gov</a:t>
            </a:r>
            <a:endParaRPr lang="en-US" sz="1000" dirty="0"/>
          </a:p>
          <a:p>
            <a:pPr algn="just">
              <a:defRPr/>
            </a:pPr>
            <a:endParaRPr lang="en-US" sz="1000" dirty="0"/>
          </a:p>
          <a:p>
            <a:pPr algn="just">
              <a:defRPr/>
            </a:pPr>
            <a:r>
              <a:rPr lang="en-US" sz="1000" dirty="0"/>
              <a:t>Real Gross Domestic Product (GDP) by Region and by Sector</a:t>
            </a:r>
          </a:p>
          <a:p>
            <a:pPr algn="just">
              <a:defRPr/>
            </a:pPr>
            <a:r>
              <a:rPr lang="en-US" sz="1000" dirty="0"/>
              <a:t>	Bureau of Economic Analysis (BEA)</a:t>
            </a:r>
          </a:p>
          <a:p>
            <a:pPr algn="just">
              <a:defRPr/>
            </a:pPr>
            <a:r>
              <a:rPr lang="en-US" sz="1000" dirty="0"/>
              <a:t>	http://</a:t>
            </a:r>
            <a:r>
              <a:rPr lang="en-US" sz="1000" dirty="0" err="1"/>
              <a:t>www.bea.gov</a:t>
            </a:r>
            <a:endParaRPr lang="en-US" sz="1000" dirty="0"/>
          </a:p>
          <a:p>
            <a:pPr algn="just">
              <a:defRPr/>
            </a:pPr>
            <a:endParaRPr lang="en-US" sz="1000" dirty="0"/>
          </a:p>
          <a:p>
            <a:pPr algn="just">
              <a:defRPr/>
            </a:pPr>
            <a:r>
              <a:rPr lang="en-US" sz="1000" dirty="0"/>
              <a:t>Return on Average Assets of Banks by Federal Reserve District</a:t>
            </a:r>
          </a:p>
          <a:p>
            <a:pPr algn="just">
              <a:defRPr/>
            </a:pPr>
            <a:r>
              <a:rPr lang="en-US" sz="1000" dirty="0"/>
              <a:t>	Federal Reserve Economic Database (FRED</a:t>
            </a:r>
            <a:r>
              <a:rPr lang="en-US" sz="1000" dirty="0" smtClean="0"/>
              <a:t>) - Run </a:t>
            </a:r>
            <a:r>
              <a:rPr lang="en-US" sz="1000" dirty="0"/>
              <a:t>by the Federal Reserve Bank of St. Louis</a:t>
            </a:r>
          </a:p>
          <a:p>
            <a:pPr algn="just">
              <a:defRPr/>
            </a:pPr>
            <a:r>
              <a:rPr lang="en-US" sz="1000" dirty="0"/>
              <a:t>	http://</a:t>
            </a:r>
            <a:r>
              <a:rPr lang="en-US" sz="1000" dirty="0" err="1"/>
              <a:t>research.stlouisfed.org</a:t>
            </a:r>
            <a:r>
              <a:rPr lang="en-US" sz="1000" dirty="0"/>
              <a:t>/fred2/</a:t>
            </a:r>
          </a:p>
          <a:p>
            <a:pPr algn="just">
              <a:defRPr/>
            </a:pPr>
            <a:endParaRPr lang="en-US" sz="1000" dirty="0"/>
          </a:p>
          <a:p>
            <a:pPr algn="just">
              <a:defRPr/>
            </a:pPr>
            <a:r>
              <a:rPr lang="en-US" sz="1000" dirty="0"/>
              <a:t>Unemployment Rate by Federal Reserve District</a:t>
            </a:r>
          </a:p>
          <a:p>
            <a:pPr algn="just">
              <a:defRPr/>
            </a:pPr>
            <a:r>
              <a:rPr lang="en-US" sz="1000" dirty="0"/>
              <a:t>	Federal Reserve Economic Database (FRED</a:t>
            </a:r>
            <a:r>
              <a:rPr lang="en-US" sz="1000" dirty="0" smtClean="0"/>
              <a:t>) - Run </a:t>
            </a:r>
            <a:r>
              <a:rPr lang="en-US" sz="1000" dirty="0"/>
              <a:t>by the Federal Reserve Bank of St. Louis</a:t>
            </a:r>
          </a:p>
          <a:p>
            <a:pPr algn="just">
              <a:defRPr/>
            </a:pPr>
            <a:r>
              <a:rPr lang="en-US" sz="1000" dirty="0"/>
              <a:t>	http://</a:t>
            </a:r>
            <a:r>
              <a:rPr lang="en-US" sz="1000" dirty="0" err="1"/>
              <a:t>research.stlouisfed.org</a:t>
            </a:r>
            <a:r>
              <a:rPr lang="en-US" sz="1000" dirty="0"/>
              <a:t>/fred2</a:t>
            </a:r>
            <a:r>
              <a:rPr lang="en-US" sz="1000" dirty="0" smtClean="0"/>
              <a:t>/</a:t>
            </a:r>
          </a:p>
          <a:p>
            <a:pPr algn="just">
              <a:defRPr/>
            </a:pPr>
            <a:endParaRPr lang="en-US" sz="1000" dirty="0" smtClean="0"/>
          </a:p>
          <a:p>
            <a:pPr algn="just">
              <a:defRPr/>
            </a:pPr>
            <a:endParaRPr lang="en-US" sz="1000" dirty="0"/>
          </a:p>
          <a:p>
            <a:pPr algn="just">
              <a:defRPr/>
            </a:pPr>
            <a:r>
              <a:rPr lang="en-US" sz="1000" b="1" dirty="0" smtClean="0"/>
              <a:t>Homework - My Fed District</a:t>
            </a:r>
          </a:p>
          <a:p>
            <a:pPr algn="just">
              <a:defRPr/>
            </a:pPr>
            <a:endParaRPr lang="en-US" sz="1000" dirty="0" smtClean="0"/>
          </a:p>
          <a:p>
            <a:pPr algn="just">
              <a:defRPr/>
            </a:pPr>
            <a:r>
              <a:rPr lang="en-US" sz="1000" dirty="0" smtClean="0"/>
              <a:t>http</a:t>
            </a:r>
            <a:r>
              <a:rPr lang="en-US" sz="1000" dirty="0"/>
              <a:t>://</a:t>
            </a:r>
            <a:r>
              <a:rPr lang="en-US" sz="1000" dirty="0" err="1"/>
              <a:t>commons.wikimedia.org</a:t>
            </a:r>
            <a:r>
              <a:rPr lang="en-US" sz="1000" dirty="0"/>
              <a:t>/wiki/File:Usa-state-boundaries-lower48%2B2.</a:t>
            </a:r>
            <a:r>
              <a:rPr lang="en-US" sz="1000" dirty="0" smtClean="0"/>
              <a:t>png - Blank map of the United States</a:t>
            </a:r>
            <a:endParaRPr lang="en-US" sz="1000" dirty="0" smtClean="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The Federal Reserve Note</a:t>
            </a:r>
          </a:p>
        </p:txBody>
      </p:sp>
      <p:sp>
        <p:nvSpPr>
          <p:cNvPr id="17410" name="Rectangle 3"/>
          <p:cNvSpPr>
            <a:spLocks noChangeArrowheads="1"/>
          </p:cNvSpPr>
          <p:nvPr/>
        </p:nvSpPr>
        <p:spPr bwMode="auto">
          <a:xfrm>
            <a:off x="152400" y="1066800"/>
            <a:ext cx="8839200" cy="104457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2000" b="1"/>
              <a:t>THE FEDERAL RESERVE AND THE TREASURY DEPARTMENT</a:t>
            </a:r>
            <a:endParaRPr lang="en-US" sz="2000"/>
          </a:p>
          <a:p>
            <a:pPr algn="just"/>
            <a:r>
              <a:rPr lang="en-US" sz="2000"/>
              <a:t>Use the list of items to determine which are associated with the Federal Reserve and which are associated with the Treasury Department.</a:t>
            </a:r>
            <a:endParaRPr lang="en-US" sz="1800"/>
          </a:p>
        </p:txBody>
      </p:sp>
      <p:sp>
        <p:nvSpPr>
          <p:cNvPr id="17411" name="Rectangle 4"/>
          <p:cNvSpPr>
            <a:spLocks noChangeArrowheads="1"/>
          </p:cNvSpPr>
          <p:nvPr/>
        </p:nvSpPr>
        <p:spPr bwMode="auto">
          <a:xfrm>
            <a:off x="152400" y="2286000"/>
            <a:ext cx="2971800" cy="31242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2000" b="1"/>
              <a:t>WORD BANK</a:t>
            </a:r>
            <a:endParaRPr lang="en-US" sz="2000"/>
          </a:p>
          <a:p>
            <a:pPr algn="just"/>
            <a:r>
              <a:rPr lang="en-US" sz="1600"/>
              <a:t>Type of Note</a:t>
            </a:r>
          </a:p>
          <a:p>
            <a:pPr algn="just"/>
            <a:r>
              <a:rPr lang="en-US" sz="1600"/>
              <a:t>Treasury Department Seal</a:t>
            </a:r>
          </a:p>
          <a:p>
            <a:pPr algn="just"/>
            <a:r>
              <a:rPr lang="en-US" sz="1600"/>
              <a:t>Federal Reserve District Seal</a:t>
            </a:r>
          </a:p>
          <a:p>
            <a:pPr algn="just"/>
            <a:r>
              <a:rPr lang="en-US" sz="1600"/>
              <a:t>District Letter</a:t>
            </a:r>
          </a:p>
          <a:p>
            <a:pPr algn="just"/>
            <a:r>
              <a:rPr lang="en-US" sz="1600"/>
              <a:t>District Number</a:t>
            </a:r>
          </a:p>
          <a:p>
            <a:pPr algn="just"/>
            <a:r>
              <a:rPr lang="en-US" sz="1600"/>
              <a:t>Treasurer of the United States</a:t>
            </a:r>
          </a:p>
          <a:p>
            <a:pPr algn="just"/>
            <a:r>
              <a:rPr lang="en-US" sz="1600"/>
              <a:t>Secretary of the Treasury</a:t>
            </a:r>
          </a:p>
          <a:p>
            <a:pPr algn="just"/>
            <a:r>
              <a:rPr lang="en-US" sz="1600"/>
              <a:t>Serial Number</a:t>
            </a:r>
          </a:p>
          <a:p>
            <a:pPr algn="just"/>
            <a:r>
              <a:rPr lang="en-US" sz="1600"/>
              <a:t>Plate Serial Number</a:t>
            </a:r>
          </a:p>
          <a:p>
            <a:pPr algn="just"/>
            <a:r>
              <a:rPr lang="en-US" sz="1600"/>
              <a:t>Note Position Number</a:t>
            </a:r>
          </a:p>
          <a:p>
            <a:pPr algn="just"/>
            <a:r>
              <a:rPr lang="en-US" sz="1600"/>
              <a:t>Location of Printing</a:t>
            </a:r>
          </a:p>
        </p:txBody>
      </p:sp>
      <p:graphicFrame>
        <p:nvGraphicFramePr>
          <p:cNvPr id="809989" name="Group 5"/>
          <p:cNvGraphicFramePr>
            <a:graphicFrameLocks noGrp="1"/>
          </p:cNvGraphicFramePr>
          <p:nvPr/>
        </p:nvGraphicFramePr>
        <p:xfrm>
          <a:off x="3352800" y="2276475"/>
          <a:ext cx="5638800" cy="2133600"/>
        </p:xfrm>
        <a:graphic>
          <a:graphicData uri="http://schemas.openxmlformats.org/drawingml/2006/table">
            <a:tbl>
              <a:tblPr firstRow="1" bandRow="1">
                <a:tableStyleId>{B301B821-A1FF-4177-AEE7-76D212191A09}</a:tableStyleId>
              </a:tblPr>
              <a:tblGrid>
                <a:gridCol w="2819400"/>
                <a:gridCol w="28194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Federal Reserve</a:t>
                      </a:r>
                      <a:endPar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Treasury Department</a:t>
                      </a:r>
                      <a:endPar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6666FF"/>
                      </a:solidFill>
                      <a:prstDash val="solid"/>
                      <a:round/>
                      <a:headEnd type="none" w="med" len="med"/>
                      <a:tailEnd type="none" w="med" len="med"/>
                    </a:lnL>
                  </a:tcPr>
                </a:tc>
              </a:tr>
            </a:tbl>
          </a:graphicData>
        </a:graphic>
      </p:graphicFrame>
      <p:sp>
        <p:nvSpPr>
          <p:cNvPr id="810015" name="Rectangle 31"/>
          <p:cNvSpPr>
            <a:spLocks noChangeArrowheads="1"/>
          </p:cNvSpPr>
          <p:nvPr/>
        </p:nvSpPr>
        <p:spPr bwMode="auto">
          <a:xfrm>
            <a:off x="6172200" y="28956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Treasurer of the United States</a:t>
            </a:r>
          </a:p>
        </p:txBody>
      </p:sp>
      <p:sp>
        <p:nvSpPr>
          <p:cNvPr id="810016" name="Rectangle 32"/>
          <p:cNvSpPr>
            <a:spLocks noChangeArrowheads="1"/>
          </p:cNvSpPr>
          <p:nvPr/>
        </p:nvSpPr>
        <p:spPr bwMode="auto">
          <a:xfrm>
            <a:off x="6172200" y="25908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Treasury Department Seal</a:t>
            </a:r>
          </a:p>
        </p:txBody>
      </p:sp>
      <p:sp>
        <p:nvSpPr>
          <p:cNvPr id="810017" name="Rectangle 33"/>
          <p:cNvSpPr>
            <a:spLocks noChangeArrowheads="1"/>
          </p:cNvSpPr>
          <p:nvPr/>
        </p:nvSpPr>
        <p:spPr bwMode="auto">
          <a:xfrm>
            <a:off x="3352800" y="28956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Federal Reserve District Seal</a:t>
            </a:r>
          </a:p>
        </p:txBody>
      </p:sp>
      <p:sp>
        <p:nvSpPr>
          <p:cNvPr id="810018" name="Rectangle 34"/>
          <p:cNvSpPr>
            <a:spLocks noChangeArrowheads="1"/>
          </p:cNvSpPr>
          <p:nvPr/>
        </p:nvSpPr>
        <p:spPr bwMode="auto">
          <a:xfrm>
            <a:off x="3352800" y="25908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Type of Note</a:t>
            </a:r>
          </a:p>
        </p:txBody>
      </p:sp>
      <p:sp>
        <p:nvSpPr>
          <p:cNvPr id="810019" name="Rectangle 35"/>
          <p:cNvSpPr>
            <a:spLocks noChangeArrowheads="1"/>
          </p:cNvSpPr>
          <p:nvPr/>
        </p:nvSpPr>
        <p:spPr bwMode="auto">
          <a:xfrm>
            <a:off x="3352800" y="32004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District Letter</a:t>
            </a:r>
          </a:p>
        </p:txBody>
      </p:sp>
      <p:sp>
        <p:nvSpPr>
          <p:cNvPr id="810020" name="Rectangle 36"/>
          <p:cNvSpPr>
            <a:spLocks noChangeArrowheads="1"/>
          </p:cNvSpPr>
          <p:nvPr/>
        </p:nvSpPr>
        <p:spPr bwMode="auto">
          <a:xfrm>
            <a:off x="3352800" y="35052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District Number</a:t>
            </a:r>
          </a:p>
        </p:txBody>
      </p:sp>
      <p:sp>
        <p:nvSpPr>
          <p:cNvPr id="810021" name="Rectangle 37"/>
          <p:cNvSpPr>
            <a:spLocks noChangeArrowheads="1"/>
          </p:cNvSpPr>
          <p:nvPr/>
        </p:nvSpPr>
        <p:spPr bwMode="auto">
          <a:xfrm>
            <a:off x="3352800" y="38100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Serial Number</a:t>
            </a:r>
          </a:p>
        </p:txBody>
      </p:sp>
      <p:sp>
        <p:nvSpPr>
          <p:cNvPr id="810022" name="Rectangle 38"/>
          <p:cNvSpPr>
            <a:spLocks noChangeArrowheads="1"/>
          </p:cNvSpPr>
          <p:nvPr/>
        </p:nvSpPr>
        <p:spPr bwMode="auto">
          <a:xfrm>
            <a:off x="6172200" y="32004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Secretary of the Treasury</a:t>
            </a:r>
          </a:p>
        </p:txBody>
      </p:sp>
      <p:sp>
        <p:nvSpPr>
          <p:cNvPr id="810023" name="Rectangle 39"/>
          <p:cNvSpPr>
            <a:spLocks noChangeArrowheads="1"/>
          </p:cNvSpPr>
          <p:nvPr/>
        </p:nvSpPr>
        <p:spPr bwMode="auto">
          <a:xfrm>
            <a:off x="6172200" y="35052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Plate Serial Number</a:t>
            </a:r>
          </a:p>
        </p:txBody>
      </p:sp>
      <p:sp>
        <p:nvSpPr>
          <p:cNvPr id="810024" name="Rectangle 40"/>
          <p:cNvSpPr>
            <a:spLocks noChangeArrowheads="1"/>
          </p:cNvSpPr>
          <p:nvPr/>
        </p:nvSpPr>
        <p:spPr bwMode="auto">
          <a:xfrm>
            <a:off x="6172200" y="38100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Note Position Number</a:t>
            </a:r>
          </a:p>
        </p:txBody>
      </p:sp>
      <p:sp>
        <p:nvSpPr>
          <p:cNvPr id="810025" name="Rectangle 41"/>
          <p:cNvSpPr>
            <a:spLocks noChangeArrowheads="1"/>
          </p:cNvSpPr>
          <p:nvPr/>
        </p:nvSpPr>
        <p:spPr bwMode="auto">
          <a:xfrm>
            <a:off x="6172200" y="41148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Location of Printing</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0018"/>
                                        </p:tgtEl>
                                        <p:attrNameLst>
                                          <p:attrName>style.visibility</p:attrName>
                                        </p:attrNameLst>
                                      </p:cBhvr>
                                      <p:to>
                                        <p:strVal val="visible"/>
                                      </p:to>
                                    </p:set>
                                    <p:animEffect transition="in" filter="wipe(left)">
                                      <p:cBhvr>
                                        <p:cTn id="7" dur="1000"/>
                                        <p:tgtEl>
                                          <p:spTgt spid="810018"/>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10017"/>
                                        </p:tgtEl>
                                        <p:attrNameLst>
                                          <p:attrName>style.visibility</p:attrName>
                                        </p:attrNameLst>
                                      </p:cBhvr>
                                      <p:to>
                                        <p:strVal val="visible"/>
                                      </p:to>
                                    </p:set>
                                    <p:animEffect transition="in" filter="wipe(left)">
                                      <p:cBhvr>
                                        <p:cTn id="11" dur="1000"/>
                                        <p:tgtEl>
                                          <p:spTgt spid="810017"/>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10019"/>
                                        </p:tgtEl>
                                        <p:attrNameLst>
                                          <p:attrName>style.visibility</p:attrName>
                                        </p:attrNameLst>
                                      </p:cBhvr>
                                      <p:to>
                                        <p:strVal val="visible"/>
                                      </p:to>
                                    </p:set>
                                    <p:animEffect transition="in" filter="wipe(left)">
                                      <p:cBhvr>
                                        <p:cTn id="15" dur="1000"/>
                                        <p:tgtEl>
                                          <p:spTgt spid="810019"/>
                                        </p:tgtEl>
                                      </p:cBhvr>
                                    </p:animEffect>
                                  </p:childTnLst>
                                </p:cTn>
                              </p:par>
                            </p:childTnLst>
                          </p:cTn>
                        </p:par>
                        <p:par>
                          <p:cTn id="16" fill="hold" nodeType="afterGroup">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810020"/>
                                        </p:tgtEl>
                                        <p:attrNameLst>
                                          <p:attrName>style.visibility</p:attrName>
                                        </p:attrNameLst>
                                      </p:cBhvr>
                                      <p:to>
                                        <p:strVal val="visible"/>
                                      </p:to>
                                    </p:set>
                                    <p:animEffect transition="in" filter="wipe(left)">
                                      <p:cBhvr>
                                        <p:cTn id="19" dur="1000"/>
                                        <p:tgtEl>
                                          <p:spTgt spid="810020"/>
                                        </p:tgtEl>
                                      </p:cBhvr>
                                    </p:animEffect>
                                  </p:childTnLst>
                                </p:cTn>
                              </p:par>
                            </p:childTnLst>
                          </p:cTn>
                        </p:par>
                        <p:par>
                          <p:cTn id="20" fill="hold" nodeType="afterGroup">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810021"/>
                                        </p:tgtEl>
                                        <p:attrNameLst>
                                          <p:attrName>style.visibility</p:attrName>
                                        </p:attrNameLst>
                                      </p:cBhvr>
                                      <p:to>
                                        <p:strVal val="visible"/>
                                      </p:to>
                                    </p:set>
                                    <p:animEffect transition="in" filter="wipe(left)">
                                      <p:cBhvr>
                                        <p:cTn id="23" dur="1000"/>
                                        <p:tgtEl>
                                          <p:spTgt spid="810021"/>
                                        </p:tgtEl>
                                      </p:cBhvr>
                                    </p:animEffect>
                                  </p:childTnLst>
                                </p:cTn>
                              </p:par>
                            </p:childTnLst>
                          </p:cTn>
                        </p:par>
                        <p:par>
                          <p:cTn id="24" fill="hold" nodeType="afterGroup">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810016"/>
                                        </p:tgtEl>
                                        <p:attrNameLst>
                                          <p:attrName>style.visibility</p:attrName>
                                        </p:attrNameLst>
                                      </p:cBhvr>
                                      <p:to>
                                        <p:strVal val="visible"/>
                                      </p:to>
                                    </p:set>
                                    <p:animEffect transition="in" filter="wipe(left)">
                                      <p:cBhvr>
                                        <p:cTn id="27" dur="1000"/>
                                        <p:tgtEl>
                                          <p:spTgt spid="810016"/>
                                        </p:tgtEl>
                                      </p:cBhvr>
                                    </p:animEffect>
                                  </p:childTnLst>
                                </p:cTn>
                              </p:par>
                            </p:childTnLst>
                          </p:cTn>
                        </p:par>
                        <p:par>
                          <p:cTn id="28" fill="hold" nodeType="afterGroup">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810015"/>
                                        </p:tgtEl>
                                        <p:attrNameLst>
                                          <p:attrName>style.visibility</p:attrName>
                                        </p:attrNameLst>
                                      </p:cBhvr>
                                      <p:to>
                                        <p:strVal val="visible"/>
                                      </p:to>
                                    </p:set>
                                    <p:animEffect transition="in" filter="wipe(left)">
                                      <p:cBhvr>
                                        <p:cTn id="31" dur="1000"/>
                                        <p:tgtEl>
                                          <p:spTgt spid="810015"/>
                                        </p:tgtEl>
                                      </p:cBhvr>
                                    </p:animEffect>
                                  </p:childTnLst>
                                </p:cTn>
                              </p:par>
                            </p:childTnLst>
                          </p:cTn>
                        </p:par>
                        <p:par>
                          <p:cTn id="32" fill="hold" nodeType="afterGroup">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810022"/>
                                        </p:tgtEl>
                                        <p:attrNameLst>
                                          <p:attrName>style.visibility</p:attrName>
                                        </p:attrNameLst>
                                      </p:cBhvr>
                                      <p:to>
                                        <p:strVal val="visible"/>
                                      </p:to>
                                    </p:set>
                                    <p:animEffect transition="in" filter="wipe(left)">
                                      <p:cBhvr>
                                        <p:cTn id="35" dur="1000"/>
                                        <p:tgtEl>
                                          <p:spTgt spid="810022"/>
                                        </p:tgtEl>
                                      </p:cBhvr>
                                    </p:animEffect>
                                  </p:childTnLst>
                                </p:cTn>
                              </p:par>
                            </p:childTnLst>
                          </p:cTn>
                        </p:par>
                        <p:par>
                          <p:cTn id="36" fill="hold" nodeType="afterGroup">
                            <p:stCondLst>
                              <p:cond delay="8000"/>
                            </p:stCondLst>
                            <p:childTnLst>
                              <p:par>
                                <p:cTn id="37" presetID="22" presetClass="entr" presetSubtype="8" fill="hold" grpId="0" nodeType="afterEffect">
                                  <p:stCondLst>
                                    <p:cond delay="0"/>
                                  </p:stCondLst>
                                  <p:childTnLst>
                                    <p:set>
                                      <p:cBhvr>
                                        <p:cTn id="38" dur="1" fill="hold">
                                          <p:stCondLst>
                                            <p:cond delay="0"/>
                                          </p:stCondLst>
                                        </p:cTn>
                                        <p:tgtEl>
                                          <p:spTgt spid="810023"/>
                                        </p:tgtEl>
                                        <p:attrNameLst>
                                          <p:attrName>style.visibility</p:attrName>
                                        </p:attrNameLst>
                                      </p:cBhvr>
                                      <p:to>
                                        <p:strVal val="visible"/>
                                      </p:to>
                                    </p:set>
                                    <p:animEffect transition="in" filter="wipe(left)">
                                      <p:cBhvr>
                                        <p:cTn id="39" dur="1000"/>
                                        <p:tgtEl>
                                          <p:spTgt spid="810023"/>
                                        </p:tgtEl>
                                      </p:cBhvr>
                                    </p:animEffect>
                                  </p:childTnLst>
                                </p:cTn>
                              </p:par>
                            </p:childTnLst>
                          </p:cTn>
                        </p:par>
                        <p:par>
                          <p:cTn id="40" fill="hold" nodeType="afterGroup">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810024"/>
                                        </p:tgtEl>
                                        <p:attrNameLst>
                                          <p:attrName>style.visibility</p:attrName>
                                        </p:attrNameLst>
                                      </p:cBhvr>
                                      <p:to>
                                        <p:strVal val="visible"/>
                                      </p:to>
                                    </p:set>
                                    <p:animEffect transition="in" filter="wipe(left)">
                                      <p:cBhvr>
                                        <p:cTn id="43" dur="1000"/>
                                        <p:tgtEl>
                                          <p:spTgt spid="810024"/>
                                        </p:tgtEl>
                                      </p:cBhvr>
                                    </p:animEffect>
                                  </p:childTnLst>
                                </p:cTn>
                              </p:par>
                            </p:childTnLst>
                          </p:cTn>
                        </p:par>
                        <p:par>
                          <p:cTn id="44" fill="hold" nodeType="afterGroup">
                            <p:stCondLst>
                              <p:cond delay="10000"/>
                            </p:stCondLst>
                            <p:childTnLst>
                              <p:par>
                                <p:cTn id="45" presetID="22" presetClass="entr" presetSubtype="8" fill="hold" grpId="0" nodeType="afterEffect">
                                  <p:stCondLst>
                                    <p:cond delay="0"/>
                                  </p:stCondLst>
                                  <p:childTnLst>
                                    <p:set>
                                      <p:cBhvr>
                                        <p:cTn id="46" dur="1" fill="hold">
                                          <p:stCondLst>
                                            <p:cond delay="0"/>
                                          </p:stCondLst>
                                        </p:cTn>
                                        <p:tgtEl>
                                          <p:spTgt spid="810025"/>
                                        </p:tgtEl>
                                        <p:attrNameLst>
                                          <p:attrName>style.visibility</p:attrName>
                                        </p:attrNameLst>
                                      </p:cBhvr>
                                      <p:to>
                                        <p:strVal val="visible"/>
                                      </p:to>
                                    </p:set>
                                    <p:animEffect transition="in" filter="wipe(left)">
                                      <p:cBhvr>
                                        <p:cTn id="47" dur="1000"/>
                                        <p:tgtEl>
                                          <p:spTgt spid="810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0015" grpId="0"/>
      <p:bldP spid="810016" grpId="0"/>
      <p:bldP spid="810017" grpId="0"/>
      <p:bldP spid="810018" grpId="0"/>
      <p:bldP spid="810019" grpId="0"/>
      <p:bldP spid="810020" grpId="0"/>
      <p:bldP spid="810021" grpId="0"/>
      <p:bldP spid="810022" grpId="0"/>
      <p:bldP spid="810023" grpId="0"/>
      <p:bldP spid="810024" grpId="0"/>
      <p:bldP spid="8100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a:latin typeface="Century Gothic" charset="0"/>
                <a:ea typeface="ＭＳ Ｐゴシック" charset="0"/>
                <a:cs typeface="ＭＳ Ｐゴシック" charset="0"/>
              </a:rPr>
              <a:t>The Federal Reserve Note</a:t>
            </a:r>
          </a:p>
        </p:txBody>
      </p:sp>
      <p:sp>
        <p:nvSpPr>
          <p:cNvPr id="19458" name="Rectangle 3"/>
          <p:cNvSpPr>
            <a:spLocks noChangeArrowheads="1"/>
          </p:cNvSpPr>
          <p:nvPr/>
        </p:nvSpPr>
        <p:spPr bwMode="auto">
          <a:xfrm>
            <a:off x="152400" y="1066800"/>
            <a:ext cx="8839200" cy="104457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2000" b="1"/>
              <a:t>THE FEDERAL RESERVE AND THE TREASURY DEPARTMENT</a:t>
            </a:r>
            <a:endParaRPr lang="en-US" sz="2000"/>
          </a:p>
          <a:p>
            <a:pPr algn="just"/>
            <a:r>
              <a:rPr lang="en-US" sz="2000"/>
              <a:t>Use the list of items to determine which are associated with the Federal Reserve and which are associated with the Treasury Department.</a:t>
            </a:r>
            <a:endParaRPr lang="en-US" sz="1800"/>
          </a:p>
        </p:txBody>
      </p:sp>
      <p:sp>
        <p:nvSpPr>
          <p:cNvPr id="19459" name="Rectangle 4"/>
          <p:cNvSpPr>
            <a:spLocks noChangeArrowheads="1"/>
          </p:cNvSpPr>
          <p:nvPr/>
        </p:nvSpPr>
        <p:spPr bwMode="auto">
          <a:xfrm>
            <a:off x="152400" y="2286000"/>
            <a:ext cx="2971800" cy="31242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2000" b="1"/>
              <a:t>WORD BANK</a:t>
            </a:r>
            <a:endParaRPr lang="en-US" sz="2000"/>
          </a:p>
          <a:p>
            <a:pPr algn="just"/>
            <a:r>
              <a:rPr lang="en-US" sz="1600"/>
              <a:t>Type of Note</a:t>
            </a:r>
          </a:p>
          <a:p>
            <a:pPr algn="just"/>
            <a:r>
              <a:rPr lang="en-US" sz="1600"/>
              <a:t>Treasury Department Seal</a:t>
            </a:r>
          </a:p>
          <a:p>
            <a:pPr algn="just"/>
            <a:r>
              <a:rPr lang="en-US" sz="1600"/>
              <a:t>Federal Reserve District Seal</a:t>
            </a:r>
          </a:p>
          <a:p>
            <a:pPr algn="just"/>
            <a:r>
              <a:rPr lang="en-US" sz="1600"/>
              <a:t>District Letter</a:t>
            </a:r>
          </a:p>
          <a:p>
            <a:pPr algn="just"/>
            <a:r>
              <a:rPr lang="en-US" sz="1600"/>
              <a:t>District Number</a:t>
            </a:r>
          </a:p>
          <a:p>
            <a:pPr algn="just"/>
            <a:r>
              <a:rPr lang="en-US" sz="1600"/>
              <a:t>Treasurer of the United States</a:t>
            </a:r>
          </a:p>
          <a:p>
            <a:pPr algn="just"/>
            <a:r>
              <a:rPr lang="en-US" sz="1600"/>
              <a:t>Secretary of the Treasury</a:t>
            </a:r>
          </a:p>
          <a:p>
            <a:pPr algn="just"/>
            <a:r>
              <a:rPr lang="en-US" sz="1600"/>
              <a:t>Serial Number</a:t>
            </a:r>
          </a:p>
          <a:p>
            <a:pPr algn="just"/>
            <a:r>
              <a:rPr lang="en-US" sz="1600"/>
              <a:t>Plate Serial Number</a:t>
            </a:r>
          </a:p>
          <a:p>
            <a:pPr algn="just"/>
            <a:r>
              <a:rPr lang="en-US" sz="1600"/>
              <a:t>Note Position Number</a:t>
            </a:r>
          </a:p>
          <a:p>
            <a:pPr algn="just"/>
            <a:r>
              <a:rPr lang="en-US" sz="1600"/>
              <a:t>Location of Printing</a:t>
            </a:r>
          </a:p>
        </p:txBody>
      </p:sp>
      <p:graphicFrame>
        <p:nvGraphicFramePr>
          <p:cNvPr id="812037" name="Group 5"/>
          <p:cNvGraphicFramePr>
            <a:graphicFrameLocks noGrp="1"/>
          </p:cNvGraphicFramePr>
          <p:nvPr/>
        </p:nvGraphicFramePr>
        <p:xfrm>
          <a:off x="3352800" y="2276475"/>
          <a:ext cx="5638800" cy="2133600"/>
        </p:xfrm>
        <a:graphic>
          <a:graphicData uri="http://schemas.openxmlformats.org/drawingml/2006/table">
            <a:tbl>
              <a:tblPr firstRow="1" bandRow="1">
                <a:tableStyleId>{B301B821-A1FF-4177-AEE7-76D212191A09}</a:tableStyleId>
              </a:tblPr>
              <a:tblGrid>
                <a:gridCol w="2819400"/>
                <a:gridCol w="28194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Federal Reserve</a:t>
                      </a:r>
                      <a:endPar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Treasury Department</a:t>
                      </a:r>
                      <a:endPar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6666FF"/>
                      </a:solidFill>
                      <a:prstDash val="solid"/>
                      <a:round/>
                      <a:headEnd type="none" w="med" len="med"/>
                      <a:tailEnd type="none" w="med" len="med"/>
                    </a:lnL>
                  </a:tcPr>
                </a:tc>
              </a:tr>
            </a:tbl>
          </a:graphicData>
        </a:graphic>
      </p:graphicFrame>
      <p:sp>
        <p:nvSpPr>
          <p:cNvPr id="812063" name="Rectangle 31"/>
          <p:cNvSpPr>
            <a:spLocks noChangeArrowheads="1"/>
          </p:cNvSpPr>
          <p:nvPr/>
        </p:nvSpPr>
        <p:spPr bwMode="auto">
          <a:xfrm>
            <a:off x="6172200" y="28956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Treasurer of the United States</a:t>
            </a:r>
          </a:p>
        </p:txBody>
      </p:sp>
      <p:sp>
        <p:nvSpPr>
          <p:cNvPr id="812064" name="Rectangle 32"/>
          <p:cNvSpPr>
            <a:spLocks noChangeArrowheads="1"/>
          </p:cNvSpPr>
          <p:nvPr/>
        </p:nvSpPr>
        <p:spPr bwMode="auto">
          <a:xfrm>
            <a:off x="6172200" y="25908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Treasury Department Seal</a:t>
            </a:r>
          </a:p>
        </p:txBody>
      </p:sp>
      <p:sp>
        <p:nvSpPr>
          <p:cNvPr id="812065" name="Rectangle 33"/>
          <p:cNvSpPr>
            <a:spLocks noChangeArrowheads="1"/>
          </p:cNvSpPr>
          <p:nvPr/>
        </p:nvSpPr>
        <p:spPr bwMode="auto">
          <a:xfrm>
            <a:off x="3352800" y="28956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Federal Reserve District Seal</a:t>
            </a:r>
          </a:p>
        </p:txBody>
      </p:sp>
      <p:sp>
        <p:nvSpPr>
          <p:cNvPr id="812066" name="Rectangle 34"/>
          <p:cNvSpPr>
            <a:spLocks noChangeArrowheads="1"/>
          </p:cNvSpPr>
          <p:nvPr/>
        </p:nvSpPr>
        <p:spPr bwMode="auto">
          <a:xfrm>
            <a:off x="3352800" y="25908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Type of Note</a:t>
            </a:r>
          </a:p>
        </p:txBody>
      </p:sp>
      <p:sp>
        <p:nvSpPr>
          <p:cNvPr id="812067" name="Rectangle 35"/>
          <p:cNvSpPr>
            <a:spLocks noChangeArrowheads="1"/>
          </p:cNvSpPr>
          <p:nvPr/>
        </p:nvSpPr>
        <p:spPr bwMode="auto">
          <a:xfrm>
            <a:off x="3352800" y="32004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District Letter</a:t>
            </a:r>
          </a:p>
        </p:txBody>
      </p:sp>
      <p:sp>
        <p:nvSpPr>
          <p:cNvPr id="812068" name="Rectangle 36"/>
          <p:cNvSpPr>
            <a:spLocks noChangeArrowheads="1"/>
          </p:cNvSpPr>
          <p:nvPr/>
        </p:nvSpPr>
        <p:spPr bwMode="auto">
          <a:xfrm>
            <a:off x="3352800" y="35052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District Number</a:t>
            </a:r>
          </a:p>
        </p:txBody>
      </p:sp>
      <p:sp>
        <p:nvSpPr>
          <p:cNvPr id="812069" name="Rectangle 37"/>
          <p:cNvSpPr>
            <a:spLocks noChangeArrowheads="1"/>
          </p:cNvSpPr>
          <p:nvPr/>
        </p:nvSpPr>
        <p:spPr bwMode="auto">
          <a:xfrm>
            <a:off x="3352800" y="38100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Serial Number</a:t>
            </a:r>
          </a:p>
        </p:txBody>
      </p:sp>
      <p:sp>
        <p:nvSpPr>
          <p:cNvPr id="812070" name="Rectangle 38"/>
          <p:cNvSpPr>
            <a:spLocks noChangeArrowheads="1"/>
          </p:cNvSpPr>
          <p:nvPr/>
        </p:nvSpPr>
        <p:spPr bwMode="auto">
          <a:xfrm>
            <a:off x="6172200" y="32004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Secretary of the Treasury</a:t>
            </a:r>
          </a:p>
        </p:txBody>
      </p:sp>
      <p:sp>
        <p:nvSpPr>
          <p:cNvPr id="812071" name="Rectangle 39"/>
          <p:cNvSpPr>
            <a:spLocks noChangeArrowheads="1"/>
          </p:cNvSpPr>
          <p:nvPr/>
        </p:nvSpPr>
        <p:spPr bwMode="auto">
          <a:xfrm>
            <a:off x="6172200" y="35052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Plate Serial Number</a:t>
            </a:r>
          </a:p>
        </p:txBody>
      </p:sp>
      <p:sp>
        <p:nvSpPr>
          <p:cNvPr id="812072" name="Rectangle 40"/>
          <p:cNvSpPr>
            <a:spLocks noChangeArrowheads="1"/>
          </p:cNvSpPr>
          <p:nvPr/>
        </p:nvSpPr>
        <p:spPr bwMode="auto">
          <a:xfrm>
            <a:off x="6172200" y="38100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Note Position Number</a:t>
            </a:r>
          </a:p>
        </p:txBody>
      </p:sp>
      <p:sp>
        <p:nvSpPr>
          <p:cNvPr id="812073" name="Rectangle 41"/>
          <p:cNvSpPr>
            <a:spLocks noChangeArrowheads="1"/>
          </p:cNvSpPr>
          <p:nvPr/>
        </p:nvSpPr>
        <p:spPr bwMode="auto">
          <a:xfrm>
            <a:off x="6172200" y="41148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Location of Printing</a:t>
            </a:r>
          </a:p>
        </p:txBody>
      </p:sp>
      <p:sp>
        <p:nvSpPr>
          <p:cNvPr id="812074" name="Rectangle 42"/>
          <p:cNvSpPr>
            <a:spLocks noChangeArrowheads="1"/>
          </p:cNvSpPr>
          <p:nvPr/>
        </p:nvSpPr>
        <p:spPr bwMode="auto">
          <a:xfrm>
            <a:off x="3352800" y="4572000"/>
            <a:ext cx="5638800" cy="141287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2000" b="1"/>
              <a:t>CONCLUSION</a:t>
            </a:r>
            <a:endParaRPr lang="en-US" sz="2000"/>
          </a:p>
          <a:p>
            <a:pPr algn="just"/>
            <a:r>
              <a:rPr lang="en-US" sz="1600"/>
              <a:t>What is the main difference between the Federal Reserve and the Treasury Department when it comes to currency?</a:t>
            </a:r>
          </a:p>
          <a:p>
            <a:pPr algn="just"/>
            <a:endParaRPr lang="en-US" sz="1600"/>
          </a:p>
          <a:p>
            <a:pPr algn="just"/>
            <a:endParaRPr lang="en-US" sz="1600"/>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12074"/>
                                        </p:tgtEl>
                                        <p:attrNameLst>
                                          <p:attrName>style.visibility</p:attrName>
                                        </p:attrNameLst>
                                      </p:cBhvr>
                                      <p:to>
                                        <p:strVal val="visible"/>
                                      </p:to>
                                    </p:set>
                                    <p:animEffect transition="in" filter="wipe(left)">
                                      <p:cBhvr>
                                        <p:cTn id="7" dur="1000"/>
                                        <p:tgtEl>
                                          <p:spTgt spid="812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a:latin typeface="Century Gothic" charset="0"/>
                <a:ea typeface="ＭＳ Ｐゴシック" charset="0"/>
                <a:cs typeface="ＭＳ Ｐゴシック" charset="0"/>
              </a:rPr>
              <a:t>The Federal Reserve Note</a:t>
            </a:r>
          </a:p>
        </p:txBody>
      </p:sp>
      <p:sp>
        <p:nvSpPr>
          <p:cNvPr id="21506" name="Rectangle 3"/>
          <p:cNvSpPr>
            <a:spLocks noChangeArrowheads="1"/>
          </p:cNvSpPr>
          <p:nvPr/>
        </p:nvSpPr>
        <p:spPr bwMode="auto">
          <a:xfrm>
            <a:off x="152400" y="1066800"/>
            <a:ext cx="8839200" cy="104457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2000" b="1"/>
              <a:t>THE FEDERAL RESERVE AND THE TREASURY DEPARTMENT</a:t>
            </a:r>
            <a:endParaRPr lang="en-US" sz="2000"/>
          </a:p>
          <a:p>
            <a:pPr algn="just"/>
            <a:r>
              <a:rPr lang="en-US" sz="2000"/>
              <a:t>Use the list of items to determine which are associated with the Federal Reserve and which are associated with the Treasury Department.</a:t>
            </a:r>
            <a:endParaRPr lang="en-US" sz="1800"/>
          </a:p>
        </p:txBody>
      </p:sp>
      <p:sp>
        <p:nvSpPr>
          <p:cNvPr id="21507" name="Rectangle 4"/>
          <p:cNvSpPr>
            <a:spLocks noChangeArrowheads="1"/>
          </p:cNvSpPr>
          <p:nvPr/>
        </p:nvSpPr>
        <p:spPr bwMode="auto">
          <a:xfrm>
            <a:off x="152400" y="2286000"/>
            <a:ext cx="2971800" cy="31242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2000" b="1"/>
              <a:t>WORD BANK</a:t>
            </a:r>
            <a:endParaRPr lang="en-US" sz="2000"/>
          </a:p>
          <a:p>
            <a:pPr algn="just"/>
            <a:r>
              <a:rPr lang="en-US" sz="1600"/>
              <a:t>Type of Note</a:t>
            </a:r>
          </a:p>
          <a:p>
            <a:pPr algn="just"/>
            <a:r>
              <a:rPr lang="en-US" sz="1600"/>
              <a:t>Treasury Department Seal</a:t>
            </a:r>
          </a:p>
          <a:p>
            <a:pPr algn="just"/>
            <a:r>
              <a:rPr lang="en-US" sz="1600"/>
              <a:t>Federal Reserve District Seal</a:t>
            </a:r>
          </a:p>
          <a:p>
            <a:pPr algn="just"/>
            <a:r>
              <a:rPr lang="en-US" sz="1600"/>
              <a:t>District Letter</a:t>
            </a:r>
          </a:p>
          <a:p>
            <a:pPr algn="just"/>
            <a:r>
              <a:rPr lang="en-US" sz="1600"/>
              <a:t>District Number</a:t>
            </a:r>
          </a:p>
          <a:p>
            <a:pPr algn="just"/>
            <a:r>
              <a:rPr lang="en-US" sz="1600"/>
              <a:t>Treasurer of the United States</a:t>
            </a:r>
          </a:p>
          <a:p>
            <a:pPr algn="just"/>
            <a:r>
              <a:rPr lang="en-US" sz="1600"/>
              <a:t>Secretary of the Treasury</a:t>
            </a:r>
          </a:p>
          <a:p>
            <a:pPr algn="just"/>
            <a:r>
              <a:rPr lang="en-US" sz="1600"/>
              <a:t>Serial Number</a:t>
            </a:r>
          </a:p>
          <a:p>
            <a:pPr algn="just"/>
            <a:r>
              <a:rPr lang="en-US" sz="1600"/>
              <a:t>Plate Serial Number</a:t>
            </a:r>
          </a:p>
          <a:p>
            <a:pPr algn="just"/>
            <a:r>
              <a:rPr lang="en-US" sz="1600"/>
              <a:t>Note Position Number</a:t>
            </a:r>
          </a:p>
          <a:p>
            <a:pPr algn="just"/>
            <a:r>
              <a:rPr lang="en-US" sz="1600"/>
              <a:t>Location of Printing</a:t>
            </a:r>
          </a:p>
        </p:txBody>
      </p:sp>
      <p:graphicFrame>
        <p:nvGraphicFramePr>
          <p:cNvPr id="814085" name="Group 5"/>
          <p:cNvGraphicFramePr>
            <a:graphicFrameLocks noGrp="1"/>
          </p:cNvGraphicFramePr>
          <p:nvPr/>
        </p:nvGraphicFramePr>
        <p:xfrm>
          <a:off x="3352800" y="2276475"/>
          <a:ext cx="5638800" cy="2133600"/>
        </p:xfrm>
        <a:graphic>
          <a:graphicData uri="http://schemas.openxmlformats.org/drawingml/2006/table">
            <a:tbl>
              <a:tblPr firstRow="1" bandRow="1">
                <a:tableStyleId>{B301B821-A1FF-4177-AEE7-76D212191A09}</a:tableStyleId>
              </a:tblPr>
              <a:tblGrid>
                <a:gridCol w="2819400"/>
                <a:gridCol w="28194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Federal Reserve</a:t>
                      </a:r>
                      <a:endPar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Treasury Department</a:t>
                      </a:r>
                      <a:endPar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6666FF"/>
                      </a:solidFill>
                      <a:prstDash val="solid"/>
                      <a:round/>
                      <a:headEnd type="none" w="med" len="med"/>
                      <a:tailEnd type="none" w="med" len="med"/>
                    </a:ln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R w="12700" cap="flat" cmpd="sng" algn="ctr">
                      <a:solidFill>
                        <a:srgbClr val="6666FF"/>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6666FF"/>
                      </a:solidFill>
                      <a:prstDash val="solid"/>
                      <a:round/>
                      <a:headEnd type="none" w="med" len="med"/>
                      <a:tailEnd type="none" w="med" len="med"/>
                    </a:lnL>
                  </a:tcPr>
                </a:tc>
              </a:tr>
            </a:tbl>
          </a:graphicData>
        </a:graphic>
      </p:graphicFrame>
      <p:sp>
        <p:nvSpPr>
          <p:cNvPr id="814111" name="Rectangle 31"/>
          <p:cNvSpPr>
            <a:spLocks noChangeArrowheads="1"/>
          </p:cNvSpPr>
          <p:nvPr/>
        </p:nvSpPr>
        <p:spPr bwMode="auto">
          <a:xfrm>
            <a:off x="6172200" y="28956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Treasurer of the United States</a:t>
            </a:r>
          </a:p>
        </p:txBody>
      </p:sp>
      <p:sp>
        <p:nvSpPr>
          <p:cNvPr id="814112" name="Rectangle 32"/>
          <p:cNvSpPr>
            <a:spLocks noChangeArrowheads="1"/>
          </p:cNvSpPr>
          <p:nvPr/>
        </p:nvSpPr>
        <p:spPr bwMode="auto">
          <a:xfrm>
            <a:off x="6172200" y="25908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Treasury Department Seal</a:t>
            </a:r>
          </a:p>
        </p:txBody>
      </p:sp>
      <p:sp>
        <p:nvSpPr>
          <p:cNvPr id="814113" name="Rectangle 33"/>
          <p:cNvSpPr>
            <a:spLocks noChangeArrowheads="1"/>
          </p:cNvSpPr>
          <p:nvPr/>
        </p:nvSpPr>
        <p:spPr bwMode="auto">
          <a:xfrm>
            <a:off x="3352800" y="28956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Federal Reserve District Seal</a:t>
            </a:r>
          </a:p>
        </p:txBody>
      </p:sp>
      <p:sp>
        <p:nvSpPr>
          <p:cNvPr id="814114" name="Rectangle 34"/>
          <p:cNvSpPr>
            <a:spLocks noChangeArrowheads="1"/>
          </p:cNvSpPr>
          <p:nvPr/>
        </p:nvSpPr>
        <p:spPr bwMode="auto">
          <a:xfrm>
            <a:off x="3352800" y="25908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Type of Note</a:t>
            </a:r>
          </a:p>
        </p:txBody>
      </p:sp>
      <p:sp>
        <p:nvSpPr>
          <p:cNvPr id="814115" name="Rectangle 35"/>
          <p:cNvSpPr>
            <a:spLocks noChangeArrowheads="1"/>
          </p:cNvSpPr>
          <p:nvPr/>
        </p:nvSpPr>
        <p:spPr bwMode="auto">
          <a:xfrm>
            <a:off x="3352800" y="32004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District Letter</a:t>
            </a:r>
          </a:p>
        </p:txBody>
      </p:sp>
      <p:sp>
        <p:nvSpPr>
          <p:cNvPr id="814116" name="Rectangle 36"/>
          <p:cNvSpPr>
            <a:spLocks noChangeArrowheads="1"/>
          </p:cNvSpPr>
          <p:nvPr/>
        </p:nvSpPr>
        <p:spPr bwMode="auto">
          <a:xfrm>
            <a:off x="3352800" y="35052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District Number</a:t>
            </a:r>
          </a:p>
        </p:txBody>
      </p:sp>
      <p:sp>
        <p:nvSpPr>
          <p:cNvPr id="814117" name="Rectangle 37"/>
          <p:cNvSpPr>
            <a:spLocks noChangeArrowheads="1"/>
          </p:cNvSpPr>
          <p:nvPr/>
        </p:nvSpPr>
        <p:spPr bwMode="auto">
          <a:xfrm>
            <a:off x="3352800" y="38100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Serial Number</a:t>
            </a:r>
          </a:p>
        </p:txBody>
      </p:sp>
      <p:sp>
        <p:nvSpPr>
          <p:cNvPr id="814118" name="Rectangle 38"/>
          <p:cNvSpPr>
            <a:spLocks noChangeArrowheads="1"/>
          </p:cNvSpPr>
          <p:nvPr/>
        </p:nvSpPr>
        <p:spPr bwMode="auto">
          <a:xfrm>
            <a:off x="6172200" y="32004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Secretary of the Treasury</a:t>
            </a:r>
          </a:p>
        </p:txBody>
      </p:sp>
      <p:sp>
        <p:nvSpPr>
          <p:cNvPr id="814119" name="Rectangle 39"/>
          <p:cNvSpPr>
            <a:spLocks noChangeArrowheads="1"/>
          </p:cNvSpPr>
          <p:nvPr/>
        </p:nvSpPr>
        <p:spPr bwMode="auto">
          <a:xfrm>
            <a:off x="6172200" y="35052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Plate Serial Number</a:t>
            </a:r>
          </a:p>
        </p:txBody>
      </p:sp>
      <p:sp>
        <p:nvSpPr>
          <p:cNvPr id="814120" name="Rectangle 40"/>
          <p:cNvSpPr>
            <a:spLocks noChangeArrowheads="1"/>
          </p:cNvSpPr>
          <p:nvPr/>
        </p:nvSpPr>
        <p:spPr bwMode="auto">
          <a:xfrm>
            <a:off x="6172200" y="38100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Note Position Number</a:t>
            </a:r>
          </a:p>
        </p:txBody>
      </p:sp>
      <p:sp>
        <p:nvSpPr>
          <p:cNvPr id="814121" name="Rectangle 41"/>
          <p:cNvSpPr>
            <a:spLocks noChangeArrowheads="1"/>
          </p:cNvSpPr>
          <p:nvPr/>
        </p:nvSpPr>
        <p:spPr bwMode="auto">
          <a:xfrm>
            <a:off x="6172200" y="411480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a:t>Location of Printing</a:t>
            </a:r>
          </a:p>
        </p:txBody>
      </p:sp>
      <p:sp>
        <p:nvSpPr>
          <p:cNvPr id="21545" name="Rectangle 42"/>
          <p:cNvSpPr>
            <a:spLocks noChangeArrowheads="1"/>
          </p:cNvSpPr>
          <p:nvPr/>
        </p:nvSpPr>
        <p:spPr bwMode="auto">
          <a:xfrm>
            <a:off x="3352800" y="4572000"/>
            <a:ext cx="5638800" cy="141287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2000" b="1"/>
              <a:t>CONCLUSION</a:t>
            </a:r>
            <a:endParaRPr lang="en-US" sz="2000"/>
          </a:p>
          <a:p>
            <a:pPr algn="just"/>
            <a:r>
              <a:rPr lang="en-US" sz="1600"/>
              <a:t>What is the main difference between the Federal Reserve and the Treasury Department when it comes to currency?</a:t>
            </a:r>
          </a:p>
          <a:p>
            <a:pPr algn="just"/>
            <a:endParaRPr lang="en-US" sz="1600"/>
          </a:p>
          <a:p>
            <a:pPr algn="just"/>
            <a:endParaRPr lang="en-US" sz="1600"/>
          </a:p>
        </p:txBody>
      </p:sp>
      <p:sp>
        <p:nvSpPr>
          <p:cNvPr id="814123" name="Rectangle 43"/>
          <p:cNvSpPr>
            <a:spLocks noChangeArrowheads="1"/>
          </p:cNvSpPr>
          <p:nvPr/>
        </p:nvSpPr>
        <p:spPr bwMode="auto">
          <a:xfrm>
            <a:off x="3352800" y="5607050"/>
            <a:ext cx="5638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a:solidFill>
                  <a:srgbClr val="FF0000"/>
                </a:solidFill>
              </a:rPr>
              <a:t>The Federal Reserve issues the currency into circulation.</a:t>
            </a:r>
          </a:p>
        </p:txBody>
      </p:sp>
      <p:sp>
        <p:nvSpPr>
          <p:cNvPr id="814124" name="Rectangle 44"/>
          <p:cNvSpPr>
            <a:spLocks noChangeArrowheads="1"/>
          </p:cNvSpPr>
          <p:nvPr/>
        </p:nvSpPr>
        <p:spPr bwMode="auto">
          <a:xfrm>
            <a:off x="3352800" y="5378450"/>
            <a:ext cx="5638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a:solidFill>
                  <a:srgbClr val="FF0000"/>
                </a:solidFill>
              </a:rPr>
              <a:t>The Treasury Department prints the currency.</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4124"/>
                                        </p:tgtEl>
                                        <p:attrNameLst>
                                          <p:attrName>style.visibility</p:attrName>
                                        </p:attrNameLst>
                                      </p:cBhvr>
                                      <p:to>
                                        <p:strVal val="visible"/>
                                      </p:to>
                                    </p:set>
                                    <p:animEffect transition="in" filter="wipe(left)">
                                      <p:cBhvr>
                                        <p:cTn id="7" dur="1000"/>
                                        <p:tgtEl>
                                          <p:spTgt spid="814124"/>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14123"/>
                                        </p:tgtEl>
                                        <p:attrNameLst>
                                          <p:attrName>style.visibility</p:attrName>
                                        </p:attrNameLst>
                                      </p:cBhvr>
                                      <p:to>
                                        <p:strVal val="visible"/>
                                      </p:to>
                                    </p:set>
                                    <p:animEffect transition="in" filter="wipe(left)">
                                      <p:cBhvr>
                                        <p:cTn id="11" dur="1000"/>
                                        <p:tgtEl>
                                          <p:spTgt spid="814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123" grpId="0"/>
      <p:bldP spid="814124" grpId="0"/>
    </p:bldLst>
  </p:timing>
</p:sld>
</file>

<file path=ppt/theme/theme1.xml><?xml version="1.0" encoding="utf-8"?>
<a:theme xmlns:a="http://schemas.openxmlformats.org/drawingml/2006/main" name="Blank Presentation">
  <a:themeElements>
    <a:clrScheme name="Lesson 5 1">
      <a:dk1>
        <a:srgbClr val="000000"/>
      </a:dk1>
      <a:lt1>
        <a:srgbClr val="FFFFFF"/>
      </a:lt1>
      <a:dk2>
        <a:srgbClr val="000000"/>
      </a:dk2>
      <a:lt2>
        <a:srgbClr val="808080"/>
      </a:lt2>
      <a:accent1>
        <a:srgbClr val="6666FF"/>
      </a:accent1>
      <a:accent2>
        <a:srgbClr val="FFCC66"/>
      </a:accent2>
      <a:accent3>
        <a:srgbClr val="FF6666"/>
      </a:accent3>
      <a:accent4>
        <a:srgbClr val="000000"/>
      </a:accent4>
      <a:accent5>
        <a:srgbClr val="DAEDEF"/>
      </a:accent5>
      <a:accent6>
        <a:srgbClr val="2D2D8A"/>
      </a:accent6>
      <a:hlink>
        <a:srgbClr val="009999"/>
      </a:hlink>
      <a:folHlink>
        <a:srgbClr val="99CC00"/>
      </a:folHlink>
    </a:clrScheme>
    <a:fontScheme name="Blank Presentation">
      <a:majorFont>
        <a:latin typeface="Century Gothic"/>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a:noFill/>
        </a:ln>
        <a:effectLst/>
        <a:extLst>
          <a:ext uri="{91240B29-F687-4f45-9708-019B960494DF}">
            <a14:hiddenLine xmlns:a14="http://schemas.microsoft.com/office/drawing/2010/main" w="254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FFFFFF"/>
        </a:solidFill>
        <a:ln>
          <a:noFill/>
        </a:ln>
        <a:effectLst/>
        <a:extLst>
          <a:ext uri="{91240B29-F687-4f45-9708-019B960494DF}">
            <a14:hiddenLine xmlns:a14="http://schemas.microsoft.com/office/drawing/2010/main" w="254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134716</TotalTime>
  <Words>9114</Words>
  <Application>Microsoft Macintosh PowerPoint</Application>
  <PresentationFormat>On-screen Show (4:3)</PresentationFormat>
  <Paragraphs>997</Paragraphs>
  <Slides>65</Slides>
  <Notes>65</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Blank Presentation</vt:lpstr>
      <vt:lpstr>PowerPoint Presentation</vt:lpstr>
      <vt:lpstr>Table of Contents</vt:lpstr>
      <vt:lpstr>The Federal Reserve Note</vt:lpstr>
      <vt:lpstr>The Federal Reserve Note</vt:lpstr>
      <vt:lpstr>The Federal Reserve Note</vt:lpstr>
      <vt:lpstr>The Federal Reserve Note</vt:lpstr>
      <vt:lpstr>The Federal Reserve Note</vt:lpstr>
      <vt:lpstr>The Federal Reserve Note</vt:lpstr>
      <vt:lpstr>The Federal Reserve Note</vt:lpstr>
      <vt:lpstr>Learning Targets</vt:lpstr>
      <vt:lpstr>Structure of the Fed</vt:lpstr>
      <vt:lpstr>Structure of the Fed</vt:lpstr>
      <vt:lpstr>Structure of the Fed</vt:lpstr>
      <vt:lpstr>Structure of the Fed</vt:lpstr>
      <vt:lpstr>Structure of the Fed</vt:lpstr>
      <vt:lpstr>Origins of the Fed</vt:lpstr>
      <vt:lpstr>Origins of the Fed</vt:lpstr>
      <vt:lpstr>Origins of the Fed</vt:lpstr>
      <vt:lpstr>Origins of the Fed</vt:lpstr>
      <vt:lpstr>Origins of the Fed</vt:lpstr>
      <vt:lpstr>Origins of the Fed</vt:lpstr>
      <vt:lpstr>The Great Depression</vt:lpstr>
      <vt:lpstr>The Great Depression</vt:lpstr>
      <vt:lpstr>The Great Depression</vt:lpstr>
      <vt:lpstr>The Great Depression</vt:lpstr>
      <vt:lpstr>The Great Depression</vt:lpstr>
      <vt:lpstr>The Great Depression</vt:lpstr>
      <vt:lpstr>The Great Depression</vt:lpstr>
      <vt:lpstr>The Payments System</vt:lpstr>
      <vt:lpstr>The Payments System</vt:lpstr>
      <vt:lpstr>The Payments System</vt:lpstr>
      <vt:lpstr>The Payments System</vt:lpstr>
      <vt:lpstr>The Payments System</vt:lpstr>
      <vt:lpstr>Supervision and Regulation</vt:lpstr>
      <vt:lpstr>Supervision and Regulation</vt:lpstr>
      <vt:lpstr>Supervision and Regulation</vt:lpstr>
      <vt:lpstr>Supervision and Regulation</vt:lpstr>
      <vt:lpstr>Supervision and Regulation</vt:lpstr>
      <vt:lpstr>Supervision and Regulation</vt:lpstr>
      <vt:lpstr>The Fed and Monetary Policy</vt:lpstr>
      <vt:lpstr>The Fed and Monetary Policy</vt:lpstr>
      <vt:lpstr>The Fed and Monetary Policy</vt:lpstr>
      <vt:lpstr>The Fed and Monetary Policy</vt:lpstr>
      <vt:lpstr>The Fed and Monetary Policy</vt:lpstr>
      <vt:lpstr>The Fed and Monetary Policy</vt:lpstr>
      <vt:lpstr>The Fed and Monetary Policy</vt:lpstr>
      <vt:lpstr>The FOMC Decides</vt:lpstr>
      <vt:lpstr>The FOMC Decides</vt:lpstr>
      <vt:lpstr>The FOMC Decides</vt:lpstr>
      <vt:lpstr>The FOMC Decides</vt:lpstr>
      <vt:lpstr>The FOMC Decides</vt:lpstr>
      <vt:lpstr>The FOMC Decides</vt:lpstr>
      <vt:lpstr>The FOMC Decides</vt:lpstr>
      <vt:lpstr>The FOMC Decides</vt:lpstr>
      <vt:lpstr>Learning Targets</vt:lpstr>
      <vt:lpstr>Quiz</vt:lpstr>
      <vt:lpstr>Quiz</vt:lpstr>
      <vt:lpstr>Quiz</vt:lpstr>
      <vt:lpstr>Quiz</vt:lpstr>
      <vt:lpstr>Quiz</vt:lpstr>
      <vt:lpstr>Quiz</vt:lpstr>
      <vt:lpstr>Quiz</vt:lpstr>
      <vt:lpstr>My Fed District</vt:lpstr>
      <vt:lpstr>Resources</vt:lpstr>
      <vt:lpstr>Resources</vt:lpstr>
    </vt:vector>
  </TitlesOfParts>
  <Company>Nick Samsal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of Demand</dc:title>
  <dc:creator>Nick Samsal</dc:creator>
  <cp:lastModifiedBy>Nick Samsal</cp:lastModifiedBy>
  <cp:revision>2866</cp:revision>
  <dcterms:created xsi:type="dcterms:W3CDTF">2011-03-06T20:10:20Z</dcterms:created>
  <dcterms:modified xsi:type="dcterms:W3CDTF">2014-09-12T01:01:38Z</dcterms:modified>
</cp:coreProperties>
</file>