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handoutMasterIdLst>
    <p:handoutMasterId r:id="rId70"/>
  </p:handoutMasterIdLst>
  <p:sldIdLst>
    <p:sldId id="256" r:id="rId2"/>
    <p:sldId id="257" r:id="rId3"/>
    <p:sldId id="571" r:id="rId4"/>
    <p:sldId id="618" r:id="rId5"/>
    <p:sldId id="619" r:id="rId6"/>
    <p:sldId id="676" r:id="rId7"/>
    <p:sldId id="287" r:id="rId8"/>
    <p:sldId id="563" r:id="rId9"/>
    <p:sldId id="640" r:id="rId10"/>
    <p:sldId id="641" r:id="rId11"/>
    <p:sldId id="642" r:id="rId12"/>
    <p:sldId id="643" r:id="rId13"/>
    <p:sldId id="644" r:id="rId14"/>
    <p:sldId id="645" r:id="rId15"/>
    <p:sldId id="259" r:id="rId16"/>
    <p:sldId id="630" r:id="rId17"/>
    <p:sldId id="631" r:id="rId18"/>
    <p:sldId id="632" r:id="rId19"/>
    <p:sldId id="633" r:id="rId20"/>
    <p:sldId id="634" r:id="rId21"/>
    <p:sldId id="635" r:id="rId22"/>
    <p:sldId id="264" r:id="rId23"/>
    <p:sldId id="622" r:id="rId24"/>
    <p:sldId id="623" r:id="rId25"/>
    <p:sldId id="624" r:id="rId26"/>
    <p:sldId id="625" r:id="rId27"/>
    <p:sldId id="626" r:id="rId28"/>
    <p:sldId id="627" r:id="rId29"/>
    <p:sldId id="628" r:id="rId30"/>
    <p:sldId id="281" r:id="rId31"/>
    <p:sldId id="647" r:id="rId32"/>
    <p:sldId id="648" r:id="rId33"/>
    <p:sldId id="649" r:id="rId34"/>
    <p:sldId id="616" r:id="rId35"/>
    <p:sldId id="652" r:id="rId36"/>
    <p:sldId id="653" r:id="rId37"/>
    <p:sldId id="654" r:id="rId38"/>
    <p:sldId id="655" r:id="rId39"/>
    <p:sldId id="656" r:id="rId40"/>
    <p:sldId id="414" r:id="rId41"/>
    <p:sldId id="658" r:id="rId42"/>
    <p:sldId id="659" r:id="rId43"/>
    <p:sldId id="660" r:id="rId44"/>
    <p:sldId id="661" r:id="rId45"/>
    <p:sldId id="295" r:id="rId46"/>
    <p:sldId id="665" r:id="rId47"/>
    <p:sldId id="669" r:id="rId48"/>
    <p:sldId id="667" r:id="rId49"/>
    <p:sldId id="670" r:id="rId50"/>
    <p:sldId id="671" r:id="rId51"/>
    <p:sldId id="672" r:id="rId52"/>
    <p:sldId id="673" r:id="rId53"/>
    <p:sldId id="674" r:id="rId54"/>
    <p:sldId id="298" r:id="rId55"/>
    <p:sldId id="510" r:id="rId56"/>
    <p:sldId id="509" r:id="rId57"/>
    <p:sldId id="515" r:id="rId58"/>
    <p:sldId id="512" r:id="rId59"/>
    <p:sldId id="516" r:id="rId60"/>
    <p:sldId id="513" r:id="rId61"/>
    <p:sldId id="517" r:id="rId62"/>
    <p:sldId id="518" r:id="rId63"/>
    <p:sldId id="482" r:id="rId64"/>
    <p:sldId id="650" r:id="rId65"/>
    <p:sldId id="636" r:id="rId66"/>
    <p:sldId id="637" r:id="rId67"/>
    <p:sldId id="638" r:id="rId68"/>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2600"/>
    <a:srgbClr val="000000"/>
    <a:srgbClr val="FFFFFF"/>
    <a:srgbClr val="FF0000"/>
    <a:srgbClr val="FF6666"/>
    <a:srgbClr val="FFFF00"/>
    <a:srgbClr val="8000FF"/>
    <a:srgbClr val="808080"/>
    <a:srgbClr val="CC66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2" autoAdjust="0"/>
    <p:restoredTop sz="94386" autoAdjust="0"/>
  </p:normalViewPr>
  <p:slideViewPr>
    <p:cSldViewPr>
      <p:cViewPr varScale="1">
        <p:scale>
          <a:sx n="142" d="100"/>
          <a:sy n="142" d="100"/>
        </p:scale>
        <p:origin x="2376" y="168"/>
      </p:cViewPr>
      <p:guideLst>
        <p:guide orient="horz" pos="2160"/>
        <p:guide pos="2880"/>
      </p:guideLst>
    </p:cSldViewPr>
  </p:slideViewPr>
  <p:outlineViewPr>
    <p:cViewPr>
      <p:scale>
        <a:sx n="33" d="100"/>
        <a:sy n="33" d="100"/>
      </p:scale>
      <p:origin x="0" y="-320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2" d="100"/>
          <a:sy n="122" d="100"/>
        </p:scale>
        <p:origin x="3864"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l">
              <a:defRPr sz="1200"/>
            </a:lvl1pPr>
          </a:lstStyle>
          <a:p>
            <a:pPr>
              <a:defRPr/>
            </a:pPr>
            <a:endParaRPr lang="en-US"/>
          </a:p>
        </p:txBody>
      </p:sp>
      <p:sp>
        <p:nvSpPr>
          <p:cNvPr id="795651" name="Rectangle 3"/>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1200"/>
            </a:lvl1pPr>
          </a:lstStyle>
          <a:p>
            <a:pPr>
              <a:defRPr/>
            </a:pPr>
            <a:endParaRPr lang="en-US"/>
          </a:p>
        </p:txBody>
      </p:sp>
      <p:sp>
        <p:nvSpPr>
          <p:cNvPr id="795652" name="Rectangle 4"/>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b" anchorCtr="0" compatLnSpc="1">
            <a:prstTxWarp prst="textNoShape">
              <a:avLst/>
            </a:prstTxWarp>
          </a:bodyPr>
          <a:lstStyle>
            <a:lvl1pPr algn="l">
              <a:defRPr sz="1200"/>
            </a:lvl1pPr>
          </a:lstStyle>
          <a:p>
            <a:pPr>
              <a:defRPr/>
            </a:pPr>
            <a:endParaRPr lang="en-US"/>
          </a:p>
        </p:txBody>
      </p:sp>
      <p:sp>
        <p:nvSpPr>
          <p:cNvPr id="79565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b" anchorCtr="0" compatLnSpc="1">
            <a:prstTxWarp prst="textNoShape">
              <a:avLst/>
            </a:prstTxWarp>
          </a:bodyPr>
          <a:lstStyle>
            <a:lvl1pPr algn="r">
              <a:defRPr sz="1200"/>
            </a:lvl1pPr>
          </a:lstStyle>
          <a:p>
            <a:pPr>
              <a:defRPr/>
            </a:pPr>
            <a:fld id="{246D0B30-E643-1A48-BFF8-7CC34C454489}" type="slidenum">
              <a:rPr lang="en-US"/>
              <a:pPr>
                <a:defRPr/>
              </a:pPr>
              <a:t>‹#›</a:t>
            </a:fld>
            <a:endParaRPr lang="en-US"/>
          </a:p>
        </p:txBody>
      </p:sp>
    </p:spTree>
    <p:extLst>
      <p:ext uri="{BB962C8B-B14F-4D97-AF65-F5344CB8AC3E}">
        <p14:creationId xmlns:p14="http://schemas.microsoft.com/office/powerpoint/2010/main" val="233778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pPr>
              <a:defRPr/>
            </a:pPr>
            <a:fld id="{39031D07-0339-B344-ACB4-01CEDDB8B16C}" type="slidenum">
              <a:rPr lang="en-US"/>
              <a:pPr>
                <a:defRPr/>
              </a:pPr>
              <a:t>‹#›</a:t>
            </a:fld>
            <a:endParaRPr lang="en-US"/>
          </a:p>
        </p:txBody>
      </p:sp>
    </p:spTree>
    <p:extLst>
      <p:ext uri="{BB962C8B-B14F-4D97-AF65-F5344CB8AC3E}">
        <p14:creationId xmlns:p14="http://schemas.microsoft.com/office/powerpoint/2010/main" val="256619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F1F9078-D900-1C40-AE19-93131767EA57}" type="slidenum">
              <a:rPr lang="en-US" sz="1200"/>
              <a:pPr/>
              <a:t>1</a:t>
            </a:fld>
            <a:endParaRPr lang="en-US" sz="1200"/>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614244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10</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79785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11</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92638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12</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413967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13</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846828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14</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2057264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15</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r>
              <a:rPr lang="en-US" dirty="0" smtClean="0">
                <a:solidFill>
                  <a:srgbClr val="000000"/>
                </a:solidFill>
              </a:rPr>
              <a:t>Fiat</a:t>
            </a:r>
            <a:r>
              <a:rPr lang="en-US" baseline="0" dirty="0" smtClean="0">
                <a:solidFill>
                  <a:srgbClr val="000000"/>
                </a:solidFill>
              </a:rPr>
              <a:t> money had been used before 1900, but it did not gain widespread use until the twentieth century.</a:t>
            </a:r>
            <a:endParaRPr lang="en-US" dirty="0">
              <a:solidFill>
                <a:srgbClr val="000000"/>
              </a:solidFill>
            </a:endParaRPr>
          </a:p>
        </p:txBody>
      </p:sp>
    </p:spTree>
    <p:extLst>
      <p:ext uri="{BB962C8B-B14F-4D97-AF65-F5344CB8AC3E}">
        <p14:creationId xmlns:p14="http://schemas.microsoft.com/office/powerpoint/2010/main" val="1956054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16</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721590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17</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723080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18</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990882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19</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3093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FA3FDA5-7274-0F46-BFCB-8B2B9A53A032}" type="slidenum">
              <a:rPr lang="en-US" sz="1200"/>
              <a:pPr/>
              <a:t>2</a:t>
            </a:fld>
            <a:endParaRPr lang="en-US" sz="1200"/>
          </a:p>
        </p:txBody>
      </p:sp>
      <p:sp>
        <p:nvSpPr>
          <p:cNvPr id="9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noFill/>
        </p:spPr>
        <p:txBody>
          <a:bodyPr/>
          <a:lstStyle/>
          <a:p>
            <a:pPr eaLnBrk="1" hangingPunct="1"/>
            <a:r>
              <a:rPr lang="en-US" dirty="0">
                <a:solidFill>
                  <a:srgbClr val="000000"/>
                </a:solidFill>
              </a:rPr>
              <a:t>This lesson follows a format recommended by Jane E. Pollock in </a:t>
            </a:r>
            <a:r>
              <a:rPr lang="ja-JP" altLang="en-US" dirty="0">
                <a:solidFill>
                  <a:srgbClr val="000000"/>
                </a:solidFill>
              </a:rPr>
              <a:t>“</a:t>
            </a:r>
            <a:r>
              <a:rPr lang="en-US" altLang="ja-JP" i="1" dirty="0">
                <a:solidFill>
                  <a:srgbClr val="000000"/>
                </a:solidFill>
              </a:rPr>
              <a:t>Improving Student Learning: One Teacher at a Time</a:t>
            </a:r>
            <a:r>
              <a:rPr lang="ja-JP" altLang="en-US" i="1" dirty="0">
                <a:solidFill>
                  <a:srgbClr val="000000"/>
                </a:solidFill>
              </a:rPr>
              <a:t>”</a:t>
            </a:r>
            <a:r>
              <a:rPr lang="en-US" altLang="ja-JP" dirty="0">
                <a:solidFill>
                  <a:srgbClr val="000000"/>
                </a:solidFill>
              </a:rPr>
              <a:t> (2007), which is itself an outgrowth of a book by Robert J. </a:t>
            </a:r>
            <a:r>
              <a:rPr lang="en-US" altLang="ja-JP" dirty="0" err="1">
                <a:solidFill>
                  <a:srgbClr val="000000"/>
                </a:solidFill>
              </a:rPr>
              <a:t>Marzano</a:t>
            </a:r>
            <a:r>
              <a:rPr lang="en-US" altLang="ja-JP" dirty="0">
                <a:solidFill>
                  <a:srgbClr val="000000"/>
                </a:solidFill>
              </a:rPr>
              <a:t>, Debra J. Pickering, and Jane E. Pollock entitled, </a:t>
            </a:r>
            <a:r>
              <a:rPr lang="ja-JP" altLang="en-US" dirty="0">
                <a:solidFill>
                  <a:srgbClr val="000000"/>
                </a:solidFill>
              </a:rPr>
              <a:t>“</a:t>
            </a:r>
            <a:r>
              <a:rPr lang="en-US" altLang="ja-JP" i="1" dirty="0">
                <a:solidFill>
                  <a:srgbClr val="000000"/>
                </a:solidFill>
              </a:rPr>
              <a:t>Classroom Instruction that Works: Research-Based Strategies for Increasing Student Achievement</a:t>
            </a:r>
            <a:r>
              <a:rPr lang="ja-JP" altLang="en-US" i="1" dirty="0">
                <a:solidFill>
                  <a:srgbClr val="000000"/>
                </a:solidFill>
              </a:rPr>
              <a:t>”</a:t>
            </a:r>
            <a:r>
              <a:rPr lang="en-US" altLang="ja-JP" dirty="0">
                <a:solidFill>
                  <a:srgbClr val="000000"/>
                </a:solidFill>
              </a:rPr>
              <a:t> (2001).  This format is broken into six parts, each listed as a subheading in bold on this slide.  Use this slideshow to guide your class sequentially through each of these six stages.</a:t>
            </a:r>
            <a:endParaRPr lang="en-US" dirty="0">
              <a:solidFill>
                <a:srgbClr val="000000"/>
              </a:solidFill>
            </a:endParaRPr>
          </a:p>
        </p:txBody>
      </p:sp>
    </p:spTree>
    <p:extLst>
      <p:ext uri="{BB962C8B-B14F-4D97-AF65-F5344CB8AC3E}">
        <p14:creationId xmlns:p14="http://schemas.microsoft.com/office/powerpoint/2010/main" val="645722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20</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84140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21</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321532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22</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r>
              <a:rPr lang="en-US" dirty="0" smtClean="0">
                <a:solidFill>
                  <a:srgbClr val="000000"/>
                </a:solidFill>
              </a:rPr>
              <a:t>I have included seven characteristics.  Materials</a:t>
            </a:r>
            <a:r>
              <a:rPr lang="en-US" baseline="0" dirty="0" smtClean="0">
                <a:solidFill>
                  <a:srgbClr val="000000"/>
                </a:solidFill>
              </a:rPr>
              <a:t> from the Federal Reserve emphasize only the first six.  I have included a seventh because it is mentioned in several other sources.</a:t>
            </a:r>
            <a:endParaRPr lang="en-US" dirty="0">
              <a:solidFill>
                <a:srgbClr val="000000"/>
              </a:solidFill>
            </a:endParaRPr>
          </a:p>
        </p:txBody>
      </p:sp>
    </p:spTree>
    <p:extLst>
      <p:ext uri="{BB962C8B-B14F-4D97-AF65-F5344CB8AC3E}">
        <p14:creationId xmlns:p14="http://schemas.microsoft.com/office/powerpoint/2010/main" val="921854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23</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1665619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24</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1614841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25</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742877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26</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6991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27</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409413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28</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r>
              <a:rPr lang="en-US" dirty="0" smtClean="0">
                <a:solidFill>
                  <a:srgbClr val="000000"/>
                </a:solidFill>
              </a:rPr>
              <a:t>A quintillion is 10 raised to the 18th power, or a 1 with 18 zeroes after it.</a:t>
            </a:r>
            <a:endParaRPr lang="en-US" dirty="0">
              <a:solidFill>
                <a:srgbClr val="000000"/>
              </a:solidFill>
            </a:endParaRPr>
          </a:p>
        </p:txBody>
      </p:sp>
    </p:spTree>
    <p:extLst>
      <p:ext uri="{BB962C8B-B14F-4D97-AF65-F5344CB8AC3E}">
        <p14:creationId xmlns:p14="http://schemas.microsoft.com/office/powerpoint/2010/main" val="474618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406C7668-11B3-E54E-8579-DDB0EA460A4A}" type="slidenum">
              <a:rPr lang="en-US" sz="1200"/>
              <a:pPr/>
              <a:t>29</a:t>
            </a:fld>
            <a:endParaRPr lang="en-US" sz="1200"/>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116585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3</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000000"/>
                </a:solidFill>
              </a:rPr>
              <a:t>Refer to the</a:t>
            </a:r>
            <a:r>
              <a:rPr lang="en-US" baseline="0" dirty="0" smtClean="0">
                <a:solidFill>
                  <a:srgbClr val="000000"/>
                </a:solidFill>
              </a:rPr>
              <a:t> document entitled “Lesson Plan (Money)” for instructions on making this Warm Up Activity a success.</a:t>
            </a:r>
            <a:endParaRPr lang="en-US" dirty="0">
              <a:solidFill>
                <a:srgbClr val="000000"/>
              </a:solidFill>
            </a:endParaRPr>
          </a:p>
        </p:txBody>
      </p:sp>
    </p:spTree>
    <p:extLst>
      <p:ext uri="{BB962C8B-B14F-4D97-AF65-F5344CB8AC3E}">
        <p14:creationId xmlns:p14="http://schemas.microsoft.com/office/powerpoint/2010/main" val="1427643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30</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905265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31</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2027304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32</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937944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A27FA13C-D7DC-874E-AFE1-C63BD9717E3D}" type="slidenum">
              <a:rPr lang="en-US" sz="1200"/>
              <a:pPr/>
              <a:t>33</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505124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34</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1424383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35</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1613523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36</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65902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37</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138161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38</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648508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16A5765F-332F-6240-B8C5-E0C027C726D3}" type="slidenum">
              <a:rPr lang="en-US" sz="1200"/>
              <a:pPr/>
              <a:t>39</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99545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4</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solidFill>
                <a:srgbClr val="000000"/>
              </a:solidFill>
            </a:endParaRPr>
          </a:p>
        </p:txBody>
      </p:sp>
    </p:spTree>
    <p:extLst>
      <p:ext uri="{BB962C8B-B14F-4D97-AF65-F5344CB8AC3E}">
        <p14:creationId xmlns:p14="http://schemas.microsoft.com/office/powerpoint/2010/main" val="562188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40</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r>
              <a:rPr lang="en-US" dirty="0" smtClean="0">
                <a:solidFill>
                  <a:srgbClr val="000000"/>
                </a:solidFill>
              </a:rPr>
              <a:t>Sometimes the monetary</a:t>
            </a:r>
            <a:r>
              <a:rPr lang="en-US" baseline="0" dirty="0" smtClean="0">
                <a:solidFill>
                  <a:srgbClr val="000000"/>
                </a:solidFill>
              </a:rPr>
              <a:t> base is referred to as M0 (M-zero) or MB.  Because this system of abbreviation does not consistently occur in the United States, it has been omitted.</a:t>
            </a:r>
            <a:endParaRPr lang="en-US" dirty="0">
              <a:solidFill>
                <a:srgbClr val="000000"/>
              </a:solidFill>
            </a:endParaRPr>
          </a:p>
        </p:txBody>
      </p:sp>
    </p:spTree>
    <p:extLst>
      <p:ext uri="{BB962C8B-B14F-4D97-AF65-F5344CB8AC3E}">
        <p14:creationId xmlns:p14="http://schemas.microsoft.com/office/powerpoint/2010/main" val="1336542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41</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1199452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42</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2041796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43</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421629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915C01-71C8-6647-AD7F-9FDB9A5AFC63}" type="slidenum">
              <a:rPr lang="en-US" sz="1200"/>
              <a:pPr/>
              <a:t>44</a:t>
            </a:fld>
            <a:endParaRPr lang="en-US" sz="1200"/>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a:noFill/>
        </p:spPr>
        <p:txBody>
          <a:bodyPr/>
          <a:lstStyle/>
          <a:p>
            <a:pPr marL="228600" indent="-228600" eaLnBrk="1" hangingPunct="1"/>
            <a:endParaRPr lang="en-US" dirty="0">
              <a:solidFill>
                <a:srgbClr val="000000"/>
              </a:solidFill>
            </a:endParaRPr>
          </a:p>
        </p:txBody>
      </p:sp>
    </p:spTree>
    <p:extLst>
      <p:ext uri="{BB962C8B-B14F-4D97-AF65-F5344CB8AC3E}">
        <p14:creationId xmlns:p14="http://schemas.microsoft.com/office/powerpoint/2010/main" val="1075687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45</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000000"/>
                </a:solidFill>
              </a:rPr>
              <a:t>[Pass out </a:t>
            </a:r>
            <a:r>
              <a:rPr lang="ja-JP" altLang="en-US" dirty="0" smtClean="0">
                <a:solidFill>
                  <a:srgbClr val="000000"/>
                </a:solidFill>
              </a:rPr>
              <a:t>“</a:t>
            </a:r>
            <a:r>
              <a:rPr lang="en-US" altLang="ja-JP" dirty="0" smtClean="0">
                <a:solidFill>
                  <a:srgbClr val="000000"/>
                </a:solidFill>
              </a:rPr>
              <a:t>Money Basics</a:t>
            </a:r>
            <a:r>
              <a:rPr lang="ja-JP" altLang="en-US" dirty="0" smtClean="0">
                <a:solidFill>
                  <a:srgbClr val="000000"/>
                </a:solidFill>
              </a:rPr>
              <a:t>”</a:t>
            </a:r>
            <a:r>
              <a:rPr lang="en-US" altLang="ja-JP" dirty="0" smtClean="0">
                <a:solidFill>
                  <a:srgbClr val="000000"/>
                </a:solidFill>
              </a:rPr>
              <a:t> to each student</a:t>
            </a:r>
            <a:r>
              <a:rPr lang="en-US" altLang="ja-JP" baseline="0" dirty="0" smtClean="0">
                <a:solidFill>
                  <a:srgbClr val="000000"/>
                </a:solidFill>
              </a:rPr>
              <a:t>.]  </a:t>
            </a:r>
            <a:r>
              <a:rPr lang="en-US" dirty="0" smtClean="0">
                <a:solidFill>
                  <a:srgbClr val="000000"/>
                </a:solidFill>
              </a:rPr>
              <a:t>This is the Class Activity included in the download</a:t>
            </a:r>
            <a:r>
              <a:rPr lang="en-US" altLang="ja-JP" dirty="0" smtClean="0">
                <a:solidFill>
                  <a:srgbClr val="000000"/>
                </a:solidFill>
              </a:rPr>
              <a:t>.</a:t>
            </a:r>
            <a:r>
              <a:rPr lang="en-US" altLang="ja-JP" baseline="0" dirty="0" smtClean="0">
                <a:solidFill>
                  <a:srgbClr val="000000"/>
                </a:solidFill>
              </a:rPr>
              <a:t>  </a:t>
            </a:r>
            <a:r>
              <a:rPr lang="en-US" altLang="ja-JP" dirty="0" smtClean="0">
                <a:solidFill>
                  <a:srgbClr val="000000"/>
                </a:solidFill>
              </a:rPr>
              <a:t>Assign students one of the three versions.  Difficulty increases from (a) to (b) to (c), allowing for differentiation, if desired.  Students may either self-identify which difficulty to complete, or the teacher can decide.</a:t>
            </a:r>
            <a:endParaRPr lang="en-US" dirty="0" smtClean="0">
              <a:solidFill>
                <a:srgbClr val="000000"/>
              </a:solidFill>
            </a:endParaRPr>
          </a:p>
        </p:txBody>
      </p:sp>
    </p:spTree>
    <p:extLst>
      <p:ext uri="{BB962C8B-B14F-4D97-AF65-F5344CB8AC3E}">
        <p14:creationId xmlns:p14="http://schemas.microsoft.com/office/powerpoint/2010/main" val="585017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46</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solidFill>
                <a:srgbClr val="000000"/>
              </a:solidFill>
            </a:endParaRPr>
          </a:p>
        </p:txBody>
      </p:sp>
    </p:spTree>
    <p:extLst>
      <p:ext uri="{BB962C8B-B14F-4D97-AF65-F5344CB8AC3E}">
        <p14:creationId xmlns:p14="http://schemas.microsoft.com/office/powerpoint/2010/main" val="735587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47</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000000"/>
                </a:solidFill>
              </a:rPr>
              <a:t>Answers provided for sample purposes only.</a:t>
            </a:r>
          </a:p>
        </p:txBody>
      </p:sp>
    </p:spTree>
    <p:extLst>
      <p:ext uri="{BB962C8B-B14F-4D97-AF65-F5344CB8AC3E}">
        <p14:creationId xmlns:p14="http://schemas.microsoft.com/office/powerpoint/2010/main" val="181414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48</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solidFill>
                <a:srgbClr val="000000"/>
              </a:solidFill>
            </a:endParaRPr>
          </a:p>
        </p:txBody>
      </p:sp>
    </p:spTree>
    <p:extLst>
      <p:ext uri="{BB962C8B-B14F-4D97-AF65-F5344CB8AC3E}">
        <p14:creationId xmlns:p14="http://schemas.microsoft.com/office/powerpoint/2010/main" val="1041889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49</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solidFill>
                <a:srgbClr val="000000"/>
              </a:solidFill>
            </a:endParaRPr>
          </a:p>
        </p:txBody>
      </p:sp>
    </p:spTree>
    <p:extLst>
      <p:ext uri="{BB962C8B-B14F-4D97-AF65-F5344CB8AC3E}">
        <p14:creationId xmlns:p14="http://schemas.microsoft.com/office/powerpoint/2010/main" val="172601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5</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solidFill>
                <a:srgbClr val="000000"/>
              </a:solidFill>
            </a:endParaRPr>
          </a:p>
        </p:txBody>
      </p:sp>
    </p:spTree>
    <p:extLst>
      <p:ext uri="{BB962C8B-B14F-4D97-AF65-F5344CB8AC3E}">
        <p14:creationId xmlns:p14="http://schemas.microsoft.com/office/powerpoint/2010/main" val="19252034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50</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solidFill>
                <a:srgbClr val="000000"/>
              </a:solidFill>
            </a:endParaRPr>
          </a:p>
        </p:txBody>
      </p:sp>
    </p:spTree>
    <p:extLst>
      <p:ext uri="{BB962C8B-B14F-4D97-AF65-F5344CB8AC3E}">
        <p14:creationId xmlns:p14="http://schemas.microsoft.com/office/powerpoint/2010/main" val="17312789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51</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solidFill>
                <a:srgbClr val="000000"/>
              </a:solidFill>
            </a:endParaRPr>
          </a:p>
        </p:txBody>
      </p:sp>
    </p:spTree>
    <p:extLst>
      <p:ext uri="{BB962C8B-B14F-4D97-AF65-F5344CB8AC3E}">
        <p14:creationId xmlns:p14="http://schemas.microsoft.com/office/powerpoint/2010/main" val="718093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52</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solidFill>
                <a:srgbClr val="000000"/>
              </a:solidFill>
            </a:endParaRPr>
          </a:p>
        </p:txBody>
      </p:sp>
    </p:spTree>
    <p:extLst>
      <p:ext uri="{BB962C8B-B14F-4D97-AF65-F5344CB8AC3E}">
        <p14:creationId xmlns:p14="http://schemas.microsoft.com/office/powerpoint/2010/main" val="16159582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5D790DC-8414-E647-956D-188DE157A44B}" type="slidenum">
              <a:rPr lang="en-US" sz="1200"/>
              <a:pPr/>
              <a:t>53</a:t>
            </a:fld>
            <a:endParaRPr lang="en-US" sz="1200"/>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solidFill>
                <a:srgbClr val="000000"/>
              </a:solidFill>
            </a:endParaRPr>
          </a:p>
        </p:txBody>
      </p:sp>
    </p:spTree>
    <p:extLst>
      <p:ext uri="{BB962C8B-B14F-4D97-AF65-F5344CB8AC3E}">
        <p14:creationId xmlns:p14="http://schemas.microsoft.com/office/powerpoint/2010/main" val="924255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E6CD059-EF1F-4244-9050-59D7C1B72FFB}" type="slidenum">
              <a:rPr lang="en-US" sz="1200"/>
              <a:pPr/>
              <a:t>54</a:t>
            </a:fld>
            <a:endParaRPr lang="en-US" sz="1200"/>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a:noFill/>
        </p:spPr>
        <p:txBody>
          <a:bodyPr/>
          <a:lstStyle/>
          <a:p>
            <a:pPr eaLnBrk="1" hangingPunct="1"/>
            <a:r>
              <a:rPr lang="en-US" dirty="0">
                <a:solidFill>
                  <a:srgbClr val="000000"/>
                </a:solidFill>
              </a:rPr>
              <a:t>Help students make connections between the learning targets and the activities from today.  If desired, see if students can answer the Essential Questions.</a:t>
            </a:r>
          </a:p>
        </p:txBody>
      </p:sp>
    </p:spTree>
    <p:extLst>
      <p:ext uri="{BB962C8B-B14F-4D97-AF65-F5344CB8AC3E}">
        <p14:creationId xmlns:p14="http://schemas.microsoft.com/office/powerpoint/2010/main" val="1214885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6EA34B81-C2CC-1540-87BA-80FEE4FBF0A6}" type="slidenum">
              <a:rPr lang="en-US" sz="1200"/>
              <a:pPr/>
              <a:t>55</a:t>
            </a:fld>
            <a:endParaRPr lang="en-US" sz="1200"/>
          </a:p>
        </p:txBody>
      </p:sp>
      <p:sp>
        <p:nvSpPr>
          <p:cNvPr id="78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a:noFill/>
        </p:spPr>
        <p:txBody>
          <a:bodyPr/>
          <a:lstStyle/>
          <a:p>
            <a:pPr eaLnBrk="1" hangingPunct="1"/>
            <a:r>
              <a:rPr lang="en-US" dirty="0" smtClean="0">
                <a:solidFill>
                  <a:srgbClr val="000000"/>
                </a:solidFill>
              </a:rPr>
              <a:t>[Pass out </a:t>
            </a:r>
            <a:r>
              <a:rPr lang="ja-JP" altLang="en-US" dirty="0" smtClean="0">
                <a:solidFill>
                  <a:srgbClr val="000000"/>
                </a:solidFill>
              </a:rPr>
              <a:t>“</a:t>
            </a:r>
            <a:r>
              <a:rPr lang="en-US" altLang="ja-JP" dirty="0" smtClean="0">
                <a:solidFill>
                  <a:srgbClr val="000000"/>
                </a:solidFill>
              </a:rPr>
              <a:t>Money (Quiz)” to each student</a:t>
            </a:r>
            <a:r>
              <a:rPr lang="en-US" altLang="ja-JP" baseline="0" dirty="0" smtClean="0">
                <a:solidFill>
                  <a:srgbClr val="000000"/>
                </a:solidFill>
              </a:rPr>
              <a:t>.]  </a:t>
            </a:r>
            <a:r>
              <a:rPr lang="en-US" dirty="0" smtClean="0">
                <a:solidFill>
                  <a:srgbClr val="000000"/>
                </a:solidFill>
              </a:rPr>
              <a:t>A </a:t>
            </a:r>
            <a:r>
              <a:rPr lang="en-US" dirty="0">
                <a:solidFill>
                  <a:srgbClr val="000000"/>
                </a:solidFill>
              </a:rPr>
              <a:t>short quiz has been included, which can be utilized in different ways.  Each student can complete the quiz silently, the teacher can read the questions aloud and call on students for informal answers, or it can be given at the beginning of tomorrow</a:t>
            </a:r>
            <a:r>
              <a:rPr lang="ja-JP" altLang="en-US" dirty="0">
                <a:solidFill>
                  <a:srgbClr val="000000"/>
                </a:solidFill>
              </a:rPr>
              <a:t>’</a:t>
            </a:r>
            <a:r>
              <a:rPr lang="en-US" altLang="ja-JP" dirty="0">
                <a:solidFill>
                  <a:srgbClr val="000000"/>
                </a:solidFill>
              </a:rPr>
              <a:t>s class.  There are three versions, allowing for differentiation.  Difficulty increases from (a) to (b) to (c).</a:t>
            </a:r>
            <a:endParaRPr lang="en-US" dirty="0">
              <a:solidFill>
                <a:srgbClr val="000000"/>
              </a:solidFill>
            </a:endParaRPr>
          </a:p>
        </p:txBody>
      </p:sp>
    </p:spTree>
    <p:extLst>
      <p:ext uri="{BB962C8B-B14F-4D97-AF65-F5344CB8AC3E}">
        <p14:creationId xmlns:p14="http://schemas.microsoft.com/office/powerpoint/2010/main" val="310973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DB7EDB1-542E-E847-A280-BD9E986B31CE}" type="slidenum">
              <a:rPr lang="en-US" sz="1200"/>
              <a:pPr/>
              <a:t>56</a:t>
            </a:fld>
            <a:endParaRPr lang="en-US" sz="1200"/>
          </a:p>
        </p:txBody>
      </p:sp>
      <p:sp>
        <p:nvSpPr>
          <p:cNvPr id="77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706607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D4BA874A-6ED9-D543-AEE0-A33B2976ED58}" type="slidenum">
              <a:rPr lang="en-US" sz="1200"/>
              <a:pPr/>
              <a:t>57</a:t>
            </a:fld>
            <a:endParaRPr lang="en-US" sz="1200"/>
          </a:p>
        </p:txBody>
      </p:sp>
      <p:sp>
        <p:nvSpPr>
          <p:cNvPr id="79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1568984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91213EF-C244-504D-9484-F1AA64C7CC4C}" type="slidenum">
              <a:rPr lang="en-US" sz="1200"/>
              <a:pPr/>
              <a:t>58</a:t>
            </a:fld>
            <a:endParaRPr lang="en-US" sz="1200"/>
          </a:p>
        </p:txBody>
      </p:sp>
      <p:sp>
        <p:nvSpPr>
          <p:cNvPr id="78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674468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773E126B-76B8-2746-82E4-C54515E2DD4A}" type="slidenum">
              <a:rPr lang="en-US" sz="1200"/>
              <a:pPr/>
              <a:t>59</a:t>
            </a:fld>
            <a:endParaRPr lang="en-US" sz="1200"/>
          </a:p>
        </p:txBody>
      </p:sp>
      <p:sp>
        <p:nvSpPr>
          <p:cNvPr id="79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43"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37947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696DF1C-CB42-8745-AFDE-7064CC4494D6}" type="slidenum">
              <a:rPr lang="en-US" sz="1200"/>
              <a:pPr/>
              <a:t>6</a:t>
            </a:fld>
            <a:endParaRPr 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solidFill>
                <a:srgbClr val="000000"/>
              </a:solidFill>
            </a:endParaRPr>
          </a:p>
        </p:txBody>
      </p:sp>
    </p:spTree>
    <p:extLst>
      <p:ext uri="{BB962C8B-B14F-4D97-AF65-F5344CB8AC3E}">
        <p14:creationId xmlns:p14="http://schemas.microsoft.com/office/powerpoint/2010/main" val="9598949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7DCADB0-9D0B-4246-BD3F-2B7F5DC9C5B4}" type="slidenum">
              <a:rPr lang="en-US" sz="1200"/>
              <a:pPr/>
              <a:t>60</a:t>
            </a:fld>
            <a:endParaRPr lang="en-US" sz="1200"/>
          </a:p>
        </p:txBody>
      </p:sp>
      <p:sp>
        <p:nvSpPr>
          <p:cNvPr id="78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598972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EA0F5D1-35D2-534B-A67D-754458431BBC}" type="slidenum">
              <a:rPr lang="en-US" sz="1200"/>
              <a:pPr/>
              <a:t>61</a:t>
            </a:fld>
            <a:endParaRPr lang="en-US" sz="1200"/>
          </a:p>
        </p:txBody>
      </p:sp>
      <p:sp>
        <p:nvSpPr>
          <p:cNvPr id="79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6793910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9A1138BF-184F-3641-93B0-FF09DCBF689D}" type="slidenum">
              <a:rPr lang="en-US" sz="1200"/>
              <a:pPr/>
              <a:t>62</a:t>
            </a:fld>
            <a:endParaRPr lang="en-US" sz="1200"/>
          </a:p>
        </p:txBody>
      </p:sp>
      <p:sp>
        <p:nvSpPr>
          <p:cNvPr id="80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a:noFill/>
        </p:spPr>
        <p:txBody>
          <a:bodyPr/>
          <a:lstStyle/>
          <a:p>
            <a:pPr eaLnBrk="1" hangingPunct="1"/>
            <a:r>
              <a:rPr lang="en-US" dirty="0">
                <a:solidFill>
                  <a:srgbClr val="000000"/>
                </a:solidFill>
              </a:rPr>
              <a:t>These are the directions for the Homework that is included in the download, entitled </a:t>
            </a:r>
            <a:r>
              <a:rPr lang="ja-JP" altLang="en-US" dirty="0" smtClean="0">
                <a:solidFill>
                  <a:srgbClr val="000000"/>
                </a:solidFill>
              </a:rPr>
              <a:t>“</a:t>
            </a:r>
            <a:r>
              <a:rPr lang="en-US" altLang="ja-JP" dirty="0" smtClean="0">
                <a:solidFill>
                  <a:srgbClr val="000000"/>
                </a:solidFill>
              </a:rPr>
              <a:t>The Money Supply.”  Assign </a:t>
            </a:r>
            <a:r>
              <a:rPr lang="en-US" altLang="ja-JP" dirty="0">
                <a:solidFill>
                  <a:srgbClr val="000000"/>
                </a:solidFill>
              </a:rPr>
              <a:t>students one of the three versions.  Difficulty increases from (a) to (b) to (c), allowing for differentiation, if desired.  Students may either self-identify which difficulty to complete, or the teacher can decide.</a:t>
            </a:r>
            <a:endParaRPr lang="en-US" dirty="0">
              <a:solidFill>
                <a:srgbClr val="000000"/>
              </a:solidFill>
            </a:endParaRPr>
          </a:p>
        </p:txBody>
      </p:sp>
    </p:spTree>
    <p:extLst>
      <p:ext uri="{BB962C8B-B14F-4D97-AF65-F5344CB8AC3E}">
        <p14:creationId xmlns:p14="http://schemas.microsoft.com/office/powerpoint/2010/main" val="11479560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A2996EC-8CE5-6E43-BDC6-AE7F76C312A1}" type="slidenum">
              <a:rPr lang="en-US" sz="1200"/>
              <a:pPr/>
              <a:t>63</a:t>
            </a:fld>
            <a:endParaRPr lang="en-US" sz="1200"/>
          </a:p>
        </p:txBody>
      </p:sp>
      <p:sp>
        <p:nvSpPr>
          <p:cNvPr id="71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7049535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A2996EC-8CE5-6E43-BDC6-AE7F76C312A1}" type="slidenum">
              <a:rPr lang="en-US" sz="1200"/>
              <a:pPr/>
              <a:t>64</a:t>
            </a:fld>
            <a:endParaRPr lang="en-US" sz="1200"/>
          </a:p>
        </p:txBody>
      </p:sp>
      <p:sp>
        <p:nvSpPr>
          <p:cNvPr id="71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487807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A2996EC-8CE5-6E43-BDC6-AE7F76C312A1}" type="slidenum">
              <a:rPr lang="en-US" sz="1200"/>
              <a:pPr/>
              <a:t>65</a:t>
            </a:fld>
            <a:endParaRPr lang="en-US" sz="1200"/>
          </a:p>
        </p:txBody>
      </p:sp>
      <p:sp>
        <p:nvSpPr>
          <p:cNvPr id="71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6351181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A2996EC-8CE5-6E43-BDC6-AE7F76C312A1}" type="slidenum">
              <a:rPr lang="en-US" sz="1200"/>
              <a:pPr/>
              <a:t>66</a:t>
            </a:fld>
            <a:endParaRPr lang="en-US" sz="1200"/>
          </a:p>
        </p:txBody>
      </p:sp>
      <p:sp>
        <p:nvSpPr>
          <p:cNvPr id="71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818777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5A2996EC-8CE5-6E43-BDC6-AE7F76C312A1}" type="slidenum">
              <a:rPr lang="en-US" sz="1200"/>
              <a:pPr/>
              <a:t>67</a:t>
            </a:fld>
            <a:endParaRPr lang="en-US" sz="1200"/>
          </a:p>
        </p:txBody>
      </p:sp>
      <p:sp>
        <p:nvSpPr>
          <p:cNvPr id="71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813967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D20D8C26-8CE1-C24D-8F70-93157A27A0EB}" type="slidenum">
              <a:rPr lang="en-US" sz="1200"/>
              <a:pPr/>
              <a:t>7</a:t>
            </a:fld>
            <a:endParaRPr lang="en-US" sz="1200"/>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r>
              <a:rPr lang="en-US" dirty="0" smtClean="0">
                <a:solidFill>
                  <a:srgbClr val="000000"/>
                </a:solidFill>
              </a:rPr>
              <a:t>[If desired, pass out “Learning Targets (Money)” to each student.</a:t>
            </a:r>
            <a:r>
              <a:rPr lang="en-US" altLang="ja-JP" dirty="0" smtClean="0">
                <a:solidFill>
                  <a:srgbClr val="000000"/>
                </a:solidFill>
              </a:rPr>
              <a:t>]  </a:t>
            </a:r>
            <a:r>
              <a:rPr lang="en-US" altLang="ja-JP" dirty="0">
                <a:solidFill>
                  <a:srgbClr val="000000"/>
                </a:solidFill>
              </a:rPr>
              <a:t>Learning targets allow students to know what they are supposed to learn before delving into new material.  Using learning targets (similar to objectives, goals, outcomes, etc.) comes from Classroom Assessment for Student Learning</a:t>
            </a:r>
            <a:r>
              <a:rPr lang="ja-JP" altLang="en-US" dirty="0">
                <a:solidFill>
                  <a:srgbClr val="000000"/>
                </a:solidFill>
              </a:rPr>
              <a:t>”</a:t>
            </a:r>
            <a:r>
              <a:rPr lang="en-US" altLang="ja-JP" dirty="0">
                <a:solidFill>
                  <a:srgbClr val="000000"/>
                </a:solidFill>
              </a:rPr>
              <a:t> by Richard J. </a:t>
            </a:r>
            <a:r>
              <a:rPr lang="en-US" altLang="ja-JP" dirty="0" err="1">
                <a:solidFill>
                  <a:srgbClr val="000000"/>
                </a:solidFill>
              </a:rPr>
              <a:t>Stiggins</a:t>
            </a:r>
            <a:r>
              <a:rPr lang="en-US" altLang="ja-JP" dirty="0">
                <a:solidFill>
                  <a:srgbClr val="000000"/>
                </a:solidFill>
              </a:rPr>
              <a:t>, Judith A. </a:t>
            </a:r>
            <a:r>
              <a:rPr lang="en-US" altLang="ja-JP" dirty="0" err="1">
                <a:solidFill>
                  <a:srgbClr val="000000"/>
                </a:solidFill>
              </a:rPr>
              <a:t>Arter</a:t>
            </a:r>
            <a:r>
              <a:rPr lang="en-US" altLang="ja-JP" dirty="0">
                <a:solidFill>
                  <a:srgbClr val="000000"/>
                </a:solidFill>
              </a:rPr>
              <a:t>, Jan </a:t>
            </a:r>
            <a:r>
              <a:rPr lang="en-US" altLang="ja-JP" dirty="0" err="1">
                <a:solidFill>
                  <a:srgbClr val="000000"/>
                </a:solidFill>
              </a:rPr>
              <a:t>Chappuis</a:t>
            </a:r>
            <a:r>
              <a:rPr lang="en-US" altLang="ja-JP" dirty="0">
                <a:solidFill>
                  <a:srgbClr val="000000"/>
                </a:solidFill>
              </a:rPr>
              <a:t>, and Stephen </a:t>
            </a:r>
            <a:r>
              <a:rPr lang="en-US" altLang="ja-JP" dirty="0" err="1">
                <a:solidFill>
                  <a:srgbClr val="000000"/>
                </a:solidFill>
              </a:rPr>
              <a:t>Chappuis</a:t>
            </a:r>
            <a:r>
              <a:rPr lang="en-US" altLang="ja-JP" dirty="0">
                <a:solidFill>
                  <a:srgbClr val="000000"/>
                </a:solidFill>
              </a:rPr>
              <a:t> (2006).  Learning targets are broken into five categories: knowledge, reasoning, skill, product, and disposition.  To write them, I first examine the national standards from the Council for Economic Education, and then I translate those ideas into student-friendly language, ensuring each category gets addressed.  The learning targets listed on this slide are part of a larger set of learning targets that go with the full unit, </a:t>
            </a:r>
            <a:r>
              <a:rPr lang="ja-JP" altLang="en-US" dirty="0">
                <a:solidFill>
                  <a:srgbClr val="000000"/>
                </a:solidFill>
              </a:rPr>
              <a:t>“</a:t>
            </a:r>
            <a:r>
              <a:rPr lang="en-US" altLang="ja-JP" dirty="0">
                <a:solidFill>
                  <a:srgbClr val="000000"/>
                </a:solidFill>
              </a:rPr>
              <a:t>The Financial Sector.</a:t>
            </a:r>
            <a:r>
              <a:rPr lang="ja-JP" altLang="en-US" dirty="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381255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8</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r>
              <a:rPr lang="en-US" dirty="0" smtClean="0">
                <a:solidFill>
                  <a:srgbClr val="000000"/>
                </a:solidFill>
              </a:rPr>
              <a:t>[Pass out </a:t>
            </a:r>
            <a:r>
              <a:rPr lang="ja-JP" altLang="en-US" dirty="0" smtClean="0">
                <a:solidFill>
                  <a:srgbClr val="000000"/>
                </a:solidFill>
              </a:rPr>
              <a:t>“</a:t>
            </a:r>
            <a:r>
              <a:rPr lang="en-US" altLang="ja-JP" dirty="0" smtClean="0">
                <a:solidFill>
                  <a:srgbClr val="000000"/>
                </a:solidFill>
              </a:rPr>
              <a:t>Notes (Money)</a:t>
            </a:r>
            <a:r>
              <a:rPr lang="ja-JP" altLang="en-US" dirty="0" smtClean="0">
                <a:solidFill>
                  <a:srgbClr val="000000"/>
                </a:solidFill>
              </a:rPr>
              <a:t>”</a:t>
            </a:r>
            <a:r>
              <a:rPr lang="en-US" altLang="ja-JP" dirty="0" smtClean="0">
                <a:solidFill>
                  <a:srgbClr val="000000"/>
                </a:solidFill>
              </a:rPr>
              <a:t> to each student</a:t>
            </a:r>
            <a:r>
              <a:rPr lang="en-US" altLang="ja-JP" baseline="0" dirty="0" smtClean="0">
                <a:solidFill>
                  <a:srgbClr val="000000"/>
                </a:solidFill>
              </a:rPr>
              <a:t>.]  </a:t>
            </a:r>
            <a:r>
              <a:rPr lang="en-US" sz="1200" u="none" kern="1200" baseline="0" dirty="0" smtClean="0">
                <a:solidFill>
                  <a:srgbClr val="000000"/>
                </a:solidFill>
                <a:latin typeface="Arial" charset="0"/>
                <a:ea typeface="ＭＳ Ｐゴシック" charset="0"/>
                <a:cs typeface="ＭＳ Ｐゴシック" charset="0"/>
              </a:rPr>
              <a:t>There are three versions, allowing for differentiation: guided notes, outline notes, and mind map notes.  Some sources include a fourth function of money (standard of deferred payments), but most modern textbooks include only three functions of money.  The “Standard of Deferred Payments” function is encompassed in the other three.</a:t>
            </a:r>
            <a:endParaRPr lang="en-US" dirty="0">
              <a:solidFill>
                <a:srgbClr val="000000"/>
              </a:solidFill>
            </a:endParaRPr>
          </a:p>
        </p:txBody>
      </p:sp>
    </p:spTree>
    <p:extLst>
      <p:ext uri="{BB962C8B-B14F-4D97-AF65-F5344CB8AC3E}">
        <p14:creationId xmlns:p14="http://schemas.microsoft.com/office/powerpoint/2010/main" val="46798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3FB98590-2910-8149-B846-9B77CF3770EB}" type="slidenum">
              <a:rPr lang="en-US" sz="1200"/>
              <a:pPr/>
              <a:t>9</a:t>
            </a:fld>
            <a:endParaRPr lang="en-US" sz="1200"/>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1418159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slide" Target="../slides/slide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40.xml"/><Relationship Id="rId3" Type="http://schemas.openxmlformats.org/officeDocument/2006/relationships/slide" Target="../slides/slide4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45.xml"/><Relationship Id="rId3" Type="http://schemas.openxmlformats.org/officeDocument/2006/relationships/slide" Target="../slides/slide5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54.xml"/><Relationship Id="rId3" Type="http://schemas.openxmlformats.org/officeDocument/2006/relationships/slide" Target="../slides/slide5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55.xml"/><Relationship Id="rId3" Type="http://schemas.openxmlformats.org/officeDocument/2006/relationships/slide" Target="../slides/slide6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62.xml"/><Relationship Id="rId3" Type="http://schemas.openxmlformats.org/officeDocument/2006/relationships/slide" Target="../slides/slide6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63.xml"/><Relationship Id="rId3" Type="http://schemas.openxmlformats.org/officeDocument/2006/relationships/slide" Target="../slides/slide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xml"/><Relationship Id="rId3" Type="http://schemas.openxmlformats.org/officeDocument/2006/relationships/slide" Target="../slides/slide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3.xml"/><Relationship Id="rId3" Type="http://schemas.openxmlformats.org/officeDocument/2006/relationships/slide" Target="../slides/slide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7.xml"/><Relationship Id="rId3" Type="http://schemas.openxmlformats.org/officeDocument/2006/relationships/slide" Target="../slides/slide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8.xml"/><Relationship Id="rId3" Type="http://schemas.openxmlformats.org/officeDocument/2006/relationships/slide" Target="../slides/slide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5.xml"/><Relationship Id="rId3" Type="http://schemas.openxmlformats.org/officeDocument/2006/relationships/slide" Target="../slides/slide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22.xml"/><Relationship Id="rId3" Type="http://schemas.openxmlformats.org/officeDocument/2006/relationships/slide" Target="../slides/slide3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30.xml"/><Relationship Id="rId3" Type="http://schemas.openxmlformats.org/officeDocument/2006/relationships/slide" Target="../slides/slide3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34.xml"/><Relationship Id="rId3" Type="http://schemas.openxmlformats.org/officeDocument/2006/relationships/slide" Target="../slides/slide4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2" name="Group 292"/>
          <p:cNvGrpSpPr>
            <a:grpSpLocks/>
          </p:cNvGrpSpPr>
          <p:nvPr userDrawn="1"/>
        </p:nvGrpSpPr>
        <p:grpSpPr bwMode="auto">
          <a:xfrm>
            <a:off x="76200" y="-7938"/>
            <a:ext cx="8991603" cy="6873876"/>
            <a:chOff x="96" y="-5"/>
            <a:chExt cx="5664" cy="4330"/>
          </a:xfrm>
          <a:solidFill>
            <a:schemeClr val="accent1"/>
          </a:solidFill>
        </p:grpSpPr>
        <p:grpSp>
          <p:nvGrpSpPr>
            <p:cNvPr id="3" name="Group 204"/>
            <p:cNvGrpSpPr>
              <a:grpSpLocks/>
            </p:cNvGrpSpPr>
            <p:nvPr userDrawn="1"/>
          </p:nvGrpSpPr>
          <p:grpSpPr bwMode="auto">
            <a:xfrm>
              <a:off x="3931" y="-5"/>
              <a:ext cx="677" cy="4330"/>
              <a:chOff x="96" y="-5"/>
              <a:chExt cx="677" cy="4330"/>
            </a:xfrm>
            <a:grpFill/>
          </p:grpSpPr>
          <p:sp>
            <p:nvSpPr>
              <p:cNvPr id="166" name="Oval 205"/>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7" name="Oval 206"/>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8" name="Oval 207"/>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9" name="Oval 208"/>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0" name="Oval 209"/>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1" name="Oval 210"/>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2" name="Oval 211"/>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 name="Oval 212"/>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 name="Oval 213"/>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5" name="Oval 214"/>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6" name="Oval 215"/>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7" name="Oval 216"/>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8" name="Oval 217"/>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9" name="Oval 218"/>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0" name="Oval 219"/>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1" name="Oval 220"/>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2" name="Oval 221"/>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3" name="Oval 222"/>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 name="Oval 223"/>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5" name="Oval 224"/>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6" name="Oval 225"/>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7" name="Freeform 226"/>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8" name="Freeform 227"/>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9" name="Freeform 228"/>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4" name="Group 229"/>
            <p:cNvGrpSpPr>
              <a:grpSpLocks/>
            </p:cNvGrpSpPr>
            <p:nvPr userDrawn="1"/>
          </p:nvGrpSpPr>
          <p:grpSpPr bwMode="auto">
            <a:xfrm>
              <a:off x="3168" y="-5"/>
              <a:ext cx="677" cy="4330"/>
              <a:chOff x="96" y="-5"/>
              <a:chExt cx="677" cy="4330"/>
            </a:xfrm>
            <a:grpFill/>
          </p:grpSpPr>
          <p:sp>
            <p:nvSpPr>
              <p:cNvPr id="142" name="Oval 230"/>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 name="Oval 231"/>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 name="Oval 232"/>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5" name="Oval 233"/>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6" name="Oval 234"/>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7" name="Oval 235"/>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8" name="Oval 236"/>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9" name="Oval 237"/>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0" name="Oval 238"/>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1" name="Oval 239"/>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2" name="Oval 240"/>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 name="Oval 241"/>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 name="Oval 242"/>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5" name="Oval 243"/>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6" name="Oval 244"/>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7" name="Oval 245"/>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8" name="Oval 246"/>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9" name="Oval 247"/>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0" name="Oval 248"/>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1" name="Oval 249"/>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2" name="Oval 250"/>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 name="Freeform 251"/>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 name="Freeform 252"/>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5" name="Freeform 253"/>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5" name="Group 154"/>
            <p:cNvGrpSpPr>
              <a:grpSpLocks/>
            </p:cNvGrpSpPr>
            <p:nvPr userDrawn="1"/>
          </p:nvGrpSpPr>
          <p:grpSpPr bwMode="auto">
            <a:xfrm>
              <a:off x="2395" y="-5"/>
              <a:ext cx="677" cy="4330"/>
              <a:chOff x="96" y="-5"/>
              <a:chExt cx="677" cy="4330"/>
            </a:xfrm>
            <a:grpFill/>
          </p:grpSpPr>
          <p:sp>
            <p:nvSpPr>
              <p:cNvPr id="118" name="Oval 155"/>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9" name="Oval 156"/>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0" name="Oval 157"/>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1" name="Oval 158"/>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 name="Oval 159"/>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 name="Oval 160"/>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4" name="Oval 161"/>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5" name="Oval 162"/>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6" name="Oval 163"/>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7" name="Oval 164"/>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8" name="Oval 165"/>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9" name="Oval 166"/>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0" name="Oval 167"/>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1" name="Oval 168"/>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2" name="Oval 169"/>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 name="Oval 170"/>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4" name="Oval 171"/>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5" name="Oval 172"/>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6" name="Oval 173"/>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7" name="Oval 174"/>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8" name="Oval 175"/>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9" name="Freeform 176"/>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0" name="Freeform 177"/>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1" name="Freeform 178"/>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6" name="Group 179"/>
            <p:cNvGrpSpPr>
              <a:grpSpLocks/>
            </p:cNvGrpSpPr>
            <p:nvPr userDrawn="1"/>
          </p:nvGrpSpPr>
          <p:grpSpPr bwMode="auto">
            <a:xfrm>
              <a:off x="1632" y="-5"/>
              <a:ext cx="677" cy="4330"/>
              <a:chOff x="96" y="-5"/>
              <a:chExt cx="677" cy="4330"/>
            </a:xfrm>
            <a:grpFill/>
          </p:grpSpPr>
          <p:sp>
            <p:nvSpPr>
              <p:cNvPr id="94" name="Oval 180"/>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5" name="Oval 181"/>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6" name="Oval 182"/>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7" name="Oval 183"/>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8" name="Oval 184"/>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9" name="Oval 185"/>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0" name="Oval 186"/>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1" name="Oval 187"/>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 name="Oval 188"/>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 name="Oval 189"/>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 name="Oval 190"/>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 name="Oval 191"/>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6" name="Oval 192"/>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7" name="Oval 193"/>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8" name="Oval 194"/>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9" name="Oval 195"/>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0" name="Oval 196"/>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1" name="Oval 197"/>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 name="Oval 198"/>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 name="Oval 199"/>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4" name="Oval 200"/>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5" name="Freeform 201"/>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6" name="Freeform 202"/>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7" name="Freeform 203"/>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7" name="Group 129"/>
            <p:cNvGrpSpPr>
              <a:grpSpLocks/>
            </p:cNvGrpSpPr>
            <p:nvPr userDrawn="1"/>
          </p:nvGrpSpPr>
          <p:grpSpPr bwMode="auto">
            <a:xfrm>
              <a:off x="859" y="-5"/>
              <a:ext cx="677" cy="4330"/>
              <a:chOff x="96" y="-5"/>
              <a:chExt cx="677" cy="4330"/>
            </a:xfrm>
            <a:grpFill/>
          </p:grpSpPr>
          <p:sp>
            <p:nvSpPr>
              <p:cNvPr id="70" name="Oval 130"/>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 name="Oval 131"/>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 name="Oval 132"/>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3" name="Oval 133"/>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4" name="Oval 134"/>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 name="Oval 135"/>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 name="Oval 136"/>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Oval 137"/>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Oval 138"/>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Oval 139"/>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Oval 140"/>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Oval 141"/>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Oval 142"/>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Oval 143"/>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Oval 144"/>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Oval 145"/>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Oval 146"/>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Oval 147"/>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Oval 148"/>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Oval 149"/>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0" name="Oval 150"/>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1" name="Freeform 151"/>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 name="Freeform 152"/>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 name="Freeform 153"/>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8" name="Group 128"/>
            <p:cNvGrpSpPr>
              <a:grpSpLocks/>
            </p:cNvGrpSpPr>
            <p:nvPr userDrawn="1"/>
          </p:nvGrpSpPr>
          <p:grpSpPr bwMode="auto">
            <a:xfrm>
              <a:off x="96" y="-5"/>
              <a:ext cx="677" cy="4330"/>
              <a:chOff x="96" y="-5"/>
              <a:chExt cx="677" cy="4330"/>
            </a:xfrm>
            <a:grpFill/>
          </p:grpSpPr>
          <p:sp>
            <p:nvSpPr>
              <p:cNvPr id="46" name="Oval 103"/>
              <p:cNvSpPr>
                <a:spLocks noChangeArrowheads="1"/>
              </p:cNvSpPr>
              <p:nvPr userDrawn="1"/>
            </p:nvSpPr>
            <p:spPr bwMode="auto">
              <a:xfrm>
                <a:off x="96"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 name="Oval 104"/>
              <p:cNvSpPr>
                <a:spLocks noChangeArrowheads="1"/>
              </p:cNvSpPr>
              <p:nvPr userDrawn="1"/>
            </p:nvSpPr>
            <p:spPr bwMode="auto">
              <a:xfrm>
                <a:off x="480"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 name="Oval 105"/>
              <p:cNvSpPr>
                <a:spLocks noChangeArrowheads="1"/>
              </p:cNvSpPr>
              <p:nvPr userDrawn="1"/>
            </p:nvSpPr>
            <p:spPr bwMode="auto">
              <a:xfrm>
                <a:off x="96"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 name="Oval 106"/>
              <p:cNvSpPr>
                <a:spLocks noChangeArrowheads="1"/>
              </p:cNvSpPr>
              <p:nvPr userDrawn="1"/>
            </p:nvSpPr>
            <p:spPr bwMode="auto">
              <a:xfrm>
                <a:off x="480"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 name="Oval 107"/>
              <p:cNvSpPr>
                <a:spLocks noChangeArrowheads="1"/>
              </p:cNvSpPr>
              <p:nvPr userDrawn="1"/>
            </p:nvSpPr>
            <p:spPr bwMode="auto">
              <a:xfrm>
                <a:off x="96"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 name="Oval 108"/>
              <p:cNvSpPr>
                <a:spLocks noChangeArrowheads="1"/>
              </p:cNvSpPr>
              <p:nvPr userDrawn="1"/>
            </p:nvSpPr>
            <p:spPr bwMode="auto">
              <a:xfrm>
                <a:off x="480"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 name="Oval 109"/>
              <p:cNvSpPr>
                <a:spLocks noChangeArrowheads="1"/>
              </p:cNvSpPr>
              <p:nvPr userDrawn="1"/>
            </p:nvSpPr>
            <p:spPr bwMode="auto">
              <a:xfrm>
                <a:off x="96"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 name="Oval 110"/>
              <p:cNvSpPr>
                <a:spLocks noChangeArrowheads="1"/>
              </p:cNvSpPr>
              <p:nvPr userDrawn="1"/>
            </p:nvSpPr>
            <p:spPr bwMode="auto">
              <a:xfrm>
                <a:off x="480"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 name="Oval 111"/>
              <p:cNvSpPr>
                <a:spLocks noChangeArrowheads="1"/>
              </p:cNvSpPr>
              <p:nvPr userDrawn="1"/>
            </p:nvSpPr>
            <p:spPr bwMode="auto">
              <a:xfrm>
                <a:off x="96"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 name="Oval 112"/>
              <p:cNvSpPr>
                <a:spLocks noChangeArrowheads="1"/>
              </p:cNvSpPr>
              <p:nvPr userDrawn="1"/>
            </p:nvSpPr>
            <p:spPr bwMode="auto">
              <a:xfrm>
                <a:off x="480"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 name="Oval 113"/>
              <p:cNvSpPr>
                <a:spLocks noChangeArrowheads="1"/>
              </p:cNvSpPr>
              <p:nvPr userDrawn="1"/>
            </p:nvSpPr>
            <p:spPr bwMode="auto">
              <a:xfrm>
                <a:off x="96"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 name="Oval 114"/>
              <p:cNvSpPr>
                <a:spLocks noChangeArrowheads="1"/>
              </p:cNvSpPr>
              <p:nvPr userDrawn="1"/>
            </p:nvSpPr>
            <p:spPr bwMode="auto">
              <a:xfrm>
                <a:off x="480"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 name="Oval 115"/>
              <p:cNvSpPr>
                <a:spLocks noChangeArrowheads="1"/>
              </p:cNvSpPr>
              <p:nvPr userDrawn="1"/>
            </p:nvSpPr>
            <p:spPr bwMode="auto">
              <a:xfrm>
                <a:off x="96"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 name="Oval 116"/>
              <p:cNvSpPr>
                <a:spLocks noChangeArrowheads="1"/>
              </p:cNvSpPr>
              <p:nvPr userDrawn="1"/>
            </p:nvSpPr>
            <p:spPr bwMode="auto">
              <a:xfrm>
                <a:off x="480"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 name="Oval 117"/>
              <p:cNvSpPr>
                <a:spLocks noChangeArrowheads="1"/>
              </p:cNvSpPr>
              <p:nvPr userDrawn="1"/>
            </p:nvSpPr>
            <p:spPr bwMode="auto">
              <a:xfrm>
                <a:off x="96"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 name="Oval 118"/>
              <p:cNvSpPr>
                <a:spLocks noChangeArrowheads="1"/>
              </p:cNvSpPr>
              <p:nvPr userDrawn="1"/>
            </p:nvSpPr>
            <p:spPr bwMode="auto">
              <a:xfrm>
                <a:off x="480"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 name="Oval 119"/>
              <p:cNvSpPr>
                <a:spLocks noChangeArrowheads="1"/>
              </p:cNvSpPr>
              <p:nvPr userDrawn="1"/>
            </p:nvSpPr>
            <p:spPr bwMode="auto">
              <a:xfrm>
                <a:off x="96"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 name="Oval 120"/>
              <p:cNvSpPr>
                <a:spLocks noChangeArrowheads="1"/>
              </p:cNvSpPr>
              <p:nvPr userDrawn="1"/>
            </p:nvSpPr>
            <p:spPr bwMode="auto">
              <a:xfrm>
                <a:off x="480"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 name="Oval 121"/>
              <p:cNvSpPr>
                <a:spLocks noChangeArrowheads="1"/>
              </p:cNvSpPr>
              <p:nvPr userDrawn="1"/>
            </p:nvSpPr>
            <p:spPr bwMode="auto">
              <a:xfrm>
                <a:off x="96"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 name="Oval 122"/>
              <p:cNvSpPr>
                <a:spLocks noChangeArrowheads="1"/>
              </p:cNvSpPr>
              <p:nvPr userDrawn="1"/>
            </p:nvSpPr>
            <p:spPr bwMode="auto">
              <a:xfrm>
                <a:off x="480"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 name="Oval 123"/>
              <p:cNvSpPr>
                <a:spLocks noChangeArrowheads="1"/>
              </p:cNvSpPr>
              <p:nvPr userDrawn="1"/>
            </p:nvSpPr>
            <p:spPr bwMode="auto">
              <a:xfrm>
                <a:off x="96"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 name="Freeform 125"/>
              <p:cNvSpPr>
                <a:spLocks/>
              </p:cNvSpPr>
              <p:nvPr userDrawn="1"/>
            </p:nvSpPr>
            <p:spPr bwMode="auto">
              <a:xfrm>
                <a:off x="469"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 name="Freeform 126"/>
              <p:cNvSpPr>
                <a:spLocks/>
              </p:cNvSpPr>
              <p:nvPr userDrawn="1"/>
            </p:nvSpPr>
            <p:spPr bwMode="auto">
              <a:xfrm>
                <a:off x="469"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 name="Freeform 127"/>
              <p:cNvSpPr>
                <a:spLocks/>
              </p:cNvSpPr>
              <p:nvPr userDrawn="1"/>
            </p:nvSpPr>
            <p:spPr bwMode="auto">
              <a:xfrm>
                <a:off x="123"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9" name="Group 291"/>
            <p:cNvGrpSpPr>
              <a:grpSpLocks/>
            </p:cNvGrpSpPr>
            <p:nvPr userDrawn="1"/>
          </p:nvGrpSpPr>
          <p:grpSpPr bwMode="auto">
            <a:xfrm>
              <a:off x="4699" y="-5"/>
              <a:ext cx="1061" cy="4330"/>
              <a:chOff x="4699" y="-5"/>
              <a:chExt cx="1061" cy="4330"/>
            </a:xfrm>
            <a:grpFill/>
          </p:grpSpPr>
          <p:sp>
            <p:nvSpPr>
              <p:cNvPr id="10" name="Oval 255"/>
              <p:cNvSpPr>
                <a:spLocks noChangeArrowheads="1"/>
              </p:cNvSpPr>
              <p:nvPr userDrawn="1"/>
            </p:nvSpPr>
            <p:spPr bwMode="auto">
              <a:xfrm>
                <a:off x="4699" y="4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 name="Oval 256"/>
              <p:cNvSpPr>
                <a:spLocks noChangeArrowheads="1"/>
              </p:cNvSpPr>
              <p:nvPr userDrawn="1"/>
            </p:nvSpPr>
            <p:spPr bwMode="auto">
              <a:xfrm>
                <a:off x="5083" y="24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 name="Oval 257"/>
              <p:cNvSpPr>
                <a:spLocks noChangeArrowheads="1"/>
              </p:cNvSpPr>
              <p:nvPr userDrawn="1"/>
            </p:nvSpPr>
            <p:spPr bwMode="auto">
              <a:xfrm>
                <a:off x="4699" y="43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 name="Oval 258"/>
              <p:cNvSpPr>
                <a:spLocks noChangeArrowheads="1"/>
              </p:cNvSpPr>
              <p:nvPr userDrawn="1"/>
            </p:nvSpPr>
            <p:spPr bwMode="auto">
              <a:xfrm>
                <a:off x="5083" y="62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 name="Oval 259"/>
              <p:cNvSpPr>
                <a:spLocks noChangeArrowheads="1"/>
              </p:cNvSpPr>
              <p:nvPr userDrawn="1"/>
            </p:nvSpPr>
            <p:spPr bwMode="auto">
              <a:xfrm>
                <a:off x="4699" y="81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 name="Oval 260"/>
              <p:cNvSpPr>
                <a:spLocks noChangeArrowheads="1"/>
              </p:cNvSpPr>
              <p:nvPr userDrawn="1"/>
            </p:nvSpPr>
            <p:spPr bwMode="auto">
              <a:xfrm>
                <a:off x="5083" y="100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 name="Oval 261"/>
              <p:cNvSpPr>
                <a:spLocks noChangeArrowheads="1"/>
              </p:cNvSpPr>
              <p:nvPr userDrawn="1"/>
            </p:nvSpPr>
            <p:spPr bwMode="auto">
              <a:xfrm>
                <a:off x="4699" y="120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 name="Oval 262"/>
              <p:cNvSpPr>
                <a:spLocks noChangeArrowheads="1"/>
              </p:cNvSpPr>
              <p:nvPr userDrawn="1"/>
            </p:nvSpPr>
            <p:spPr bwMode="auto">
              <a:xfrm>
                <a:off x="5083" y="139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 name="Oval 263"/>
              <p:cNvSpPr>
                <a:spLocks noChangeArrowheads="1"/>
              </p:cNvSpPr>
              <p:nvPr userDrawn="1"/>
            </p:nvSpPr>
            <p:spPr bwMode="auto">
              <a:xfrm>
                <a:off x="4699" y="158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 name="Oval 264"/>
              <p:cNvSpPr>
                <a:spLocks noChangeArrowheads="1"/>
              </p:cNvSpPr>
              <p:nvPr userDrawn="1"/>
            </p:nvSpPr>
            <p:spPr bwMode="auto">
              <a:xfrm>
                <a:off x="5083" y="177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 name="Oval 265"/>
              <p:cNvSpPr>
                <a:spLocks noChangeArrowheads="1"/>
              </p:cNvSpPr>
              <p:nvPr userDrawn="1"/>
            </p:nvSpPr>
            <p:spPr bwMode="auto">
              <a:xfrm>
                <a:off x="4699" y="196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 name="Oval 266"/>
              <p:cNvSpPr>
                <a:spLocks noChangeArrowheads="1"/>
              </p:cNvSpPr>
              <p:nvPr userDrawn="1"/>
            </p:nvSpPr>
            <p:spPr bwMode="auto">
              <a:xfrm>
                <a:off x="5083" y="216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 name="Oval 267"/>
              <p:cNvSpPr>
                <a:spLocks noChangeArrowheads="1"/>
              </p:cNvSpPr>
              <p:nvPr userDrawn="1"/>
            </p:nvSpPr>
            <p:spPr bwMode="auto">
              <a:xfrm>
                <a:off x="4699" y="235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 name="Oval 268"/>
              <p:cNvSpPr>
                <a:spLocks noChangeArrowheads="1"/>
              </p:cNvSpPr>
              <p:nvPr userDrawn="1"/>
            </p:nvSpPr>
            <p:spPr bwMode="auto">
              <a:xfrm>
                <a:off x="5083" y="254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 name="Oval 269"/>
              <p:cNvSpPr>
                <a:spLocks noChangeArrowheads="1"/>
              </p:cNvSpPr>
              <p:nvPr userDrawn="1"/>
            </p:nvSpPr>
            <p:spPr bwMode="auto">
              <a:xfrm>
                <a:off x="4699" y="273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 name="Oval 270"/>
              <p:cNvSpPr>
                <a:spLocks noChangeArrowheads="1"/>
              </p:cNvSpPr>
              <p:nvPr userDrawn="1"/>
            </p:nvSpPr>
            <p:spPr bwMode="auto">
              <a:xfrm>
                <a:off x="5083" y="292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 name="Oval 271"/>
              <p:cNvSpPr>
                <a:spLocks noChangeArrowheads="1"/>
              </p:cNvSpPr>
              <p:nvPr userDrawn="1"/>
            </p:nvSpPr>
            <p:spPr bwMode="auto">
              <a:xfrm>
                <a:off x="4699" y="312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 name="Oval 272"/>
              <p:cNvSpPr>
                <a:spLocks noChangeArrowheads="1"/>
              </p:cNvSpPr>
              <p:nvPr userDrawn="1"/>
            </p:nvSpPr>
            <p:spPr bwMode="auto">
              <a:xfrm>
                <a:off x="5083" y="331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 name="Oval 273"/>
              <p:cNvSpPr>
                <a:spLocks noChangeArrowheads="1"/>
              </p:cNvSpPr>
              <p:nvPr userDrawn="1"/>
            </p:nvSpPr>
            <p:spPr bwMode="auto">
              <a:xfrm>
                <a:off x="4699" y="350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 name="Oval 274"/>
              <p:cNvSpPr>
                <a:spLocks noChangeArrowheads="1"/>
              </p:cNvSpPr>
              <p:nvPr userDrawn="1"/>
            </p:nvSpPr>
            <p:spPr bwMode="auto">
              <a:xfrm>
                <a:off x="5083" y="369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 name="Oval 275"/>
              <p:cNvSpPr>
                <a:spLocks noChangeArrowheads="1"/>
              </p:cNvSpPr>
              <p:nvPr userDrawn="1"/>
            </p:nvSpPr>
            <p:spPr bwMode="auto">
              <a:xfrm>
                <a:off x="4699" y="388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 name="Freeform 276"/>
              <p:cNvSpPr>
                <a:spLocks/>
              </p:cNvSpPr>
              <p:nvPr userDrawn="1"/>
            </p:nvSpPr>
            <p:spPr bwMode="auto">
              <a:xfrm>
                <a:off x="5072" y="4080"/>
                <a:ext cx="304" cy="245"/>
              </a:xfrm>
              <a:custGeom>
                <a:avLst/>
                <a:gdLst>
                  <a:gd name="T0" fmla="*/ 166 w 304"/>
                  <a:gd name="T1" fmla="*/ 1 h 245"/>
                  <a:gd name="T2" fmla="*/ 59 w 304"/>
                  <a:gd name="T3" fmla="*/ 33 h 245"/>
                  <a:gd name="T4" fmla="*/ 6 w 304"/>
                  <a:gd name="T5" fmla="*/ 129 h 245"/>
                  <a:gd name="T6" fmla="*/ 43 w 304"/>
                  <a:gd name="T7" fmla="*/ 240 h 245"/>
                  <a:gd name="T8" fmla="*/ 262 w 304"/>
                  <a:gd name="T9" fmla="*/ 240 h 245"/>
                  <a:gd name="T10" fmla="*/ 304 w 304"/>
                  <a:gd name="T11" fmla="*/ 139 h 245"/>
                  <a:gd name="T12" fmla="*/ 262 w 304"/>
                  <a:gd name="T13" fmla="*/ 43 h 245"/>
                  <a:gd name="T14" fmla="*/ 166 w 304"/>
                  <a:gd name="T15" fmla="*/ 1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45">
                    <a:moveTo>
                      <a:pt x="166" y="1"/>
                    </a:moveTo>
                    <a:cubicBezTo>
                      <a:pt x="113" y="2"/>
                      <a:pt x="86" y="12"/>
                      <a:pt x="59" y="33"/>
                    </a:cubicBezTo>
                    <a:cubicBezTo>
                      <a:pt x="32" y="54"/>
                      <a:pt x="9" y="95"/>
                      <a:pt x="6" y="129"/>
                    </a:cubicBezTo>
                    <a:cubicBezTo>
                      <a:pt x="3" y="163"/>
                      <a:pt x="0" y="222"/>
                      <a:pt x="43" y="240"/>
                    </a:cubicBezTo>
                    <a:cubicBezTo>
                      <a:pt x="144" y="245"/>
                      <a:pt x="140" y="240"/>
                      <a:pt x="262" y="240"/>
                    </a:cubicBezTo>
                    <a:cubicBezTo>
                      <a:pt x="303" y="224"/>
                      <a:pt x="304" y="172"/>
                      <a:pt x="304" y="139"/>
                    </a:cubicBezTo>
                    <a:cubicBezTo>
                      <a:pt x="304" y="106"/>
                      <a:pt x="285" y="66"/>
                      <a:pt x="262" y="43"/>
                    </a:cubicBezTo>
                    <a:cubicBezTo>
                      <a:pt x="239" y="20"/>
                      <a:pt x="219" y="0"/>
                      <a:pt x="166"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 name="Freeform 277"/>
              <p:cNvSpPr>
                <a:spLocks/>
              </p:cNvSpPr>
              <p:nvPr userDrawn="1"/>
            </p:nvSpPr>
            <p:spPr bwMode="auto">
              <a:xfrm>
                <a:off x="5072" y="-5"/>
                <a:ext cx="299" cy="150"/>
              </a:xfrm>
              <a:custGeom>
                <a:avLst/>
                <a:gdLst>
                  <a:gd name="T0" fmla="*/ 161 w 299"/>
                  <a:gd name="T1" fmla="*/ 149 h 150"/>
                  <a:gd name="T2" fmla="*/ 54 w 299"/>
                  <a:gd name="T3" fmla="*/ 117 h 150"/>
                  <a:gd name="T4" fmla="*/ 11 w 299"/>
                  <a:gd name="T5" fmla="*/ 5 h 150"/>
                  <a:gd name="T6" fmla="*/ 283 w 299"/>
                  <a:gd name="T7" fmla="*/ 5 h 150"/>
                  <a:gd name="T8" fmla="*/ 257 w 299"/>
                  <a:gd name="T9" fmla="*/ 107 h 150"/>
                  <a:gd name="T10" fmla="*/ 161 w 299"/>
                  <a:gd name="T11" fmla="*/ 149 h 150"/>
                </a:gdLst>
                <a:ahLst/>
                <a:cxnLst>
                  <a:cxn ang="0">
                    <a:pos x="T0" y="T1"/>
                  </a:cxn>
                  <a:cxn ang="0">
                    <a:pos x="T2" y="T3"/>
                  </a:cxn>
                  <a:cxn ang="0">
                    <a:pos x="T4" y="T5"/>
                  </a:cxn>
                  <a:cxn ang="0">
                    <a:pos x="T6" y="T7"/>
                  </a:cxn>
                  <a:cxn ang="0">
                    <a:pos x="T8" y="T9"/>
                  </a:cxn>
                  <a:cxn ang="0">
                    <a:pos x="T10" y="T11"/>
                  </a:cxn>
                </a:cxnLst>
                <a:rect l="0" t="0" r="r" b="b"/>
                <a:pathLst>
                  <a:path w="299" h="150">
                    <a:moveTo>
                      <a:pt x="161" y="149"/>
                    </a:moveTo>
                    <a:cubicBezTo>
                      <a:pt x="108" y="148"/>
                      <a:pt x="81" y="138"/>
                      <a:pt x="54" y="117"/>
                    </a:cubicBezTo>
                    <a:cubicBezTo>
                      <a:pt x="29" y="93"/>
                      <a:pt x="0" y="53"/>
                      <a:pt x="11" y="5"/>
                    </a:cubicBezTo>
                    <a:cubicBezTo>
                      <a:pt x="123" y="0"/>
                      <a:pt x="187" y="10"/>
                      <a:pt x="283" y="5"/>
                    </a:cubicBezTo>
                    <a:cubicBezTo>
                      <a:pt x="299" y="42"/>
                      <a:pt x="277" y="83"/>
                      <a:pt x="257" y="107"/>
                    </a:cubicBezTo>
                    <a:cubicBezTo>
                      <a:pt x="237" y="131"/>
                      <a:pt x="214" y="150"/>
                      <a:pt x="161" y="149"/>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 name="Freeform 278"/>
              <p:cNvSpPr>
                <a:spLocks/>
              </p:cNvSpPr>
              <p:nvPr userDrawn="1"/>
            </p:nvSpPr>
            <p:spPr bwMode="auto">
              <a:xfrm>
                <a:off x="4726" y="4267"/>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 name="Oval 279"/>
              <p:cNvSpPr>
                <a:spLocks noChangeArrowheads="1"/>
              </p:cNvSpPr>
              <p:nvPr userDrawn="1"/>
            </p:nvSpPr>
            <p:spPr bwMode="auto">
              <a:xfrm>
                <a:off x="5472" y="4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5" name="Oval 280"/>
              <p:cNvSpPr>
                <a:spLocks noChangeArrowheads="1"/>
              </p:cNvSpPr>
              <p:nvPr userDrawn="1"/>
            </p:nvSpPr>
            <p:spPr bwMode="auto">
              <a:xfrm>
                <a:off x="5472" y="43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 name="Oval 281"/>
              <p:cNvSpPr>
                <a:spLocks noChangeArrowheads="1"/>
              </p:cNvSpPr>
              <p:nvPr userDrawn="1"/>
            </p:nvSpPr>
            <p:spPr bwMode="auto">
              <a:xfrm>
                <a:off x="5472" y="81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 name="Oval 282"/>
              <p:cNvSpPr>
                <a:spLocks noChangeArrowheads="1"/>
              </p:cNvSpPr>
              <p:nvPr userDrawn="1"/>
            </p:nvSpPr>
            <p:spPr bwMode="auto">
              <a:xfrm>
                <a:off x="5472" y="119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8" name="Oval 283"/>
              <p:cNvSpPr>
                <a:spLocks noChangeArrowheads="1"/>
              </p:cNvSpPr>
              <p:nvPr userDrawn="1"/>
            </p:nvSpPr>
            <p:spPr bwMode="auto">
              <a:xfrm>
                <a:off x="5472" y="158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9" name="Oval 284"/>
              <p:cNvSpPr>
                <a:spLocks noChangeArrowheads="1"/>
              </p:cNvSpPr>
              <p:nvPr userDrawn="1"/>
            </p:nvSpPr>
            <p:spPr bwMode="auto">
              <a:xfrm>
                <a:off x="5472" y="196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 name="Oval 285"/>
              <p:cNvSpPr>
                <a:spLocks noChangeArrowheads="1"/>
              </p:cNvSpPr>
              <p:nvPr userDrawn="1"/>
            </p:nvSpPr>
            <p:spPr bwMode="auto">
              <a:xfrm>
                <a:off x="5472" y="2350"/>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 name="Oval 286"/>
              <p:cNvSpPr>
                <a:spLocks noChangeArrowheads="1"/>
              </p:cNvSpPr>
              <p:nvPr userDrawn="1"/>
            </p:nvSpPr>
            <p:spPr bwMode="auto">
              <a:xfrm>
                <a:off x="5472" y="2734"/>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 name="Oval 287"/>
              <p:cNvSpPr>
                <a:spLocks noChangeArrowheads="1"/>
              </p:cNvSpPr>
              <p:nvPr userDrawn="1"/>
            </p:nvSpPr>
            <p:spPr bwMode="auto">
              <a:xfrm>
                <a:off x="5472" y="3118"/>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3" name="Oval 288"/>
              <p:cNvSpPr>
                <a:spLocks noChangeArrowheads="1"/>
              </p:cNvSpPr>
              <p:nvPr userDrawn="1"/>
            </p:nvSpPr>
            <p:spPr bwMode="auto">
              <a:xfrm>
                <a:off x="5472" y="3502"/>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 name="Oval 289"/>
              <p:cNvSpPr>
                <a:spLocks noChangeArrowheads="1"/>
              </p:cNvSpPr>
              <p:nvPr userDrawn="1"/>
            </p:nvSpPr>
            <p:spPr bwMode="auto">
              <a:xfrm>
                <a:off x="5472" y="3886"/>
                <a:ext cx="288" cy="288"/>
              </a:xfrm>
              <a:prstGeom prst="ellipse">
                <a:avLst/>
              </a:prstGeom>
              <a:grp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 name="Freeform 290"/>
              <p:cNvSpPr>
                <a:spLocks/>
              </p:cNvSpPr>
              <p:nvPr userDrawn="1"/>
            </p:nvSpPr>
            <p:spPr bwMode="auto">
              <a:xfrm>
                <a:off x="5499" y="4265"/>
                <a:ext cx="240" cy="55"/>
              </a:xfrm>
              <a:custGeom>
                <a:avLst/>
                <a:gdLst>
                  <a:gd name="T0" fmla="*/ 123 w 240"/>
                  <a:gd name="T1" fmla="*/ 1 h 55"/>
                  <a:gd name="T2" fmla="*/ 0 w 240"/>
                  <a:gd name="T3" fmla="*/ 48 h 55"/>
                  <a:gd name="T4" fmla="*/ 240 w 240"/>
                  <a:gd name="T5" fmla="*/ 48 h 55"/>
                  <a:gd name="T6" fmla="*/ 123 w 240"/>
                  <a:gd name="T7" fmla="*/ 1 h 55"/>
                </a:gdLst>
                <a:ahLst/>
                <a:cxnLst>
                  <a:cxn ang="0">
                    <a:pos x="T0" y="T1"/>
                  </a:cxn>
                  <a:cxn ang="0">
                    <a:pos x="T2" y="T3"/>
                  </a:cxn>
                  <a:cxn ang="0">
                    <a:pos x="T4" y="T5"/>
                  </a:cxn>
                  <a:cxn ang="0">
                    <a:pos x="T6" y="T7"/>
                  </a:cxn>
                </a:cxnLst>
                <a:rect l="0" t="0" r="r" b="b"/>
                <a:pathLst>
                  <a:path w="240" h="55">
                    <a:moveTo>
                      <a:pt x="123" y="1"/>
                    </a:moveTo>
                    <a:cubicBezTo>
                      <a:pt x="81" y="2"/>
                      <a:pt x="16" y="21"/>
                      <a:pt x="0" y="48"/>
                    </a:cubicBezTo>
                    <a:cubicBezTo>
                      <a:pt x="16" y="55"/>
                      <a:pt x="221" y="55"/>
                      <a:pt x="240" y="48"/>
                    </a:cubicBezTo>
                    <a:cubicBezTo>
                      <a:pt x="224" y="11"/>
                      <a:pt x="165" y="0"/>
                      <a:pt x="123" y="1"/>
                    </a:cubicBezTo>
                    <a:close/>
                  </a:path>
                </a:pathLst>
              </a:custGeom>
              <a:grpFill/>
              <a:ln>
                <a:noFill/>
              </a:ln>
              <a:effectLst/>
              <a:extLst>
                <a:ext uri="{91240B29-F687-4f45-9708-019B960494DF}">
                  <a14:hiddenLine xmlns="" xmlns:a14="http://schemas.microsoft.com/office/drawing/2010/main" w="254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90" name="Group 204"/>
          <p:cNvGrpSpPr>
            <a:grpSpLocks/>
          </p:cNvGrpSpPr>
          <p:nvPr userDrawn="1"/>
        </p:nvGrpSpPr>
        <p:grpSpPr bwMode="auto">
          <a:xfrm>
            <a:off x="1219200" y="-38100"/>
            <a:ext cx="6705600" cy="6754813"/>
            <a:chOff x="1219200" y="-38100"/>
            <a:chExt cx="6705600" cy="6754813"/>
          </a:xfrm>
          <a:solidFill>
            <a:schemeClr val="accent6"/>
          </a:solidFill>
        </p:grpSpPr>
        <p:sp>
          <p:nvSpPr>
            <p:cNvPr id="191" name="Freeform 92"/>
            <p:cNvSpPr>
              <a:spLocks/>
            </p:cNvSpPr>
            <p:nvPr userDrawn="1"/>
          </p:nvSpPr>
          <p:spPr bwMode="auto">
            <a:xfrm>
              <a:off x="1219200" y="-34925"/>
              <a:ext cx="3373438" cy="6751638"/>
            </a:xfrm>
            <a:custGeom>
              <a:avLst/>
              <a:gdLst>
                <a:gd name="T0" fmla="*/ 2147483647 w 2125"/>
                <a:gd name="T1" fmla="*/ 2147483647 h 4253"/>
                <a:gd name="T2" fmla="*/ 2147483647 w 2125"/>
                <a:gd name="T3" fmla="*/ 2147483647 h 4253"/>
                <a:gd name="T4" fmla="*/ 2147483647 w 2125"/>
                <a:gd name="T5" fmla="*/ 2147483647 h 4253"/>
                <a:gd name="T6" fmla="*/ 2147483647 w 2125"/>
                <a:gd name="T7" fmla="*/ 2147483647 h 4253"/>
                <a:gd name="T8" fmla="*/ 2147483647 w 2125"/>
                <a:gd name="T9" fmla="*/ 2147483647 h 4253"/>
                <a:gd name="T10" fmla="*/ 2147483647 w 2125"/>
                <a:gd name="T11" fmla="*/ 2147483647 h 4253"/>
                <a:gd name="T12" fmla="*/ 2147483647 w 2125"/>
                <a:gd name="T13" fmla="*/ 2147483647 h 4253"/>
                <a:gd name="T14" fmla="*/ 2147483647 w 2125"/>
                <a:gd name="T15" fmla="*/ 2147483647 h 4253"/>
                <a:gd name="T16" fmla="*/ 2147483647 w 2125"/>
                <a:gd name="T17" fmla="*/ 2147483647 h 4253"/>
                <a:gd name="T18" fmla="*/ 2147483647 w 2125"/>
                <a:gd name="T19" fmla="*/ 2147483647 h 4253"/>
                <a:gd name="T20" fmla="*/ 2147483647 w 2125"/>
                <a:gd name="T21" fmla="*/ 2147483647 h 4253"/>
                <a:gd name="T22" fmla="*/ 2147483647 w 2125"/>
                <a:gd name="T23" fmla="*/ 2147483647 h 4253"/>
                <a:gd name="T24" fmla="*/ 2147483647 w 2125"/>
                <a:gd name="T25" fmla="*/ 2147483647 h 4253"/>
                <a:gd name="T26" fmla="*/ 2147483647 w 2125"/>
                <a:gd name="T27" fmla="*/ 2147483647 h 4253"/>
                <a:gd name="T28" fmla="*/ 2147483647 w 2125"/>
                <a:gd name="T29" fmla="*/ 2147483647 h 4253"/>
                <a:gd name="T30" fmla="*/ 2147483647 w 2125"/>
                <a:gd name="T31" fmla="*/ 2147483647 h 42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5" h="4253">
                  <a:moveTo>
                    <a:pt x="2125" y="70"/>
                  </a:moveTo>
                  <a:cubicBezTo>
                    <a:pt x="2042" y="74"/>
                    <a:pt x="1810" y="83"/>
                    <a:pt x="1628" y="101"/>
                  </a:cubicBezTo>
                  <a:cubicBezTo>
                    <a:pt x="1446" y="119"/>
                    <a:pt x="1281" y="176"/>
                    <a:pt x="1032" y="177"/>
                  </a:cubicBezTo>
                  <a:cubicBezTo>
                    <a:pt x="783" y="178"/>
                    <a:pt x="272" y="0"/>
                    <a:pt x="136" y="107"/>
                  </a:cubicBezTo>
                  <a:cubicBezTo>
                    <a:pt x="0" y="214"/>
                    <a:pt x="197" y="622"/>
                    <a:pt x="216" y="817"/>
                  </a:cubicBezTo>
                  <a:cubicBezTo>
                    <a:pt x="235" y="1012"/>
                    <a:pt x="257" y="1123"/>
                    <a:pt x="248" y="1275"/>
                  </a:cubicBezTo>
                  <a:cubicBezTo>
                    <a:pt x="239" y="1427"/>
                    <a:pt x="165" y="1578"/>
                    <a:pt x="162" y="1729"/>
                  </a:cubicBezTo>
                  <a:cubicBezTo>
                    <a:pt x="159" y="1880"/>
                    <a:pt x="237" y="2023"/>
                    <a:pt x="232" y="2182"/>
                  </a:cubicBezTo>
                  <a:cubicBezTo>
                    <a:pt x="227" y="2341"/>
                    <a:pt x="132" y="2530"/>
                    <a:pt x="130" y="2683"/>
                  </a:cubicBezTo>
                  <a:cubicBezTo>
                    <a:pt x="128" y="2836"/>
                    <a:pt x="220" y="2959"/>
                    <a:pt x="221" y="3099"/>
                  </a:cubicBezTo>
                  <a:cubicBezTo>
                    <a:pt x="222" y="3239"/>
                    <a:pt x="150" y="3350"/>
                    <a:pt x="136" y="3521"/>
                  </a:cubicBezTo>
                  <a:cubicBezTo>
                    <a:pt x="122" y="3692"/>
                    <a:pt x="55" y="4028"/>
                    <a:pt x="136" y="4124"/>
                  </a:cubicBezTo>
                  <a:cubicBezTo>
                    <a:pt x="217" y="4220"/>
                    <a:pt x="475" y="4090"/>
                    <a:pt x="621" y="4097"/>
                  </a:cubicBezTo>
                  <a:cubicBezTo>
                    <a:pt x="767" y="4104"/>
                    <a:pt x="862" y="4138"/>
                    <a:pt x="1015" y="4164"/>
                  </a:cubicBezTo>
                  <a:cubicBezTo>
                    <a:pt x="1168" y="4190"/>
                    <a:pt x="1353" y="4253"/>
                    <a:pt x="1538" y="4251"/>
                  </a:cubicBezTo>
                  <a:cubicBezTo>
                    <a:pt x="1723" y="4249"/>
                    <a:pt x="2003" y="4171"/>
                    <a:pt x="2125" y="4150"/>
                  </a:cubicBezTo>
                </a:path>
              </a:pathLst>
            </a:custGeom>
            <a:grpFill/>
            <a:ln w="38100">
              <a:solidFill>
                <a:srgbClr val="000000"/>
              </a:solidFill>
              <a:round/>
              <a:headEnd/>
              <a:tailEnd/>
            </a:ln>
          </p:spPr>
          <p:txBody>
            <a:bodyPr wrap="none" anchor="ctr"/>
            <a:lstStyle/>
            <a:p>
              <a:endParaRPr lang="en-US"/>
            </a:p>
          </p:txBody>
        </p:sp>
        <p:sp>
          <p:nvSpPr>
            <p:cNvPr id="192" name="Freeform 293"/>
            <p:cNvSpPr>
              <a:spLocks/>
            </p:cNvSpPr>
            <p:nvPr userDrawn="1"/>
          </p:nvSpPr>
          <p:spPr bwMode="auto">
            <a:xfrm flipH="1">
              <a:off x="4551362" y="-38100"/>
              <a:ext cx="3373438" cy="6751638"/>
            </a:xfrm>
            <a:custGeom>
              <a:avLst/>
              <a:gdLst>
                <a:gd name="T0" fmla="*/ 2147483647 w 2125"/>
                <a:gd name="T1" fmla="*/ 2147483647 h 4253"/>
                <a:gd name="T2" fmla="*/ 2147483647 w 2125"/>
                <a:gd name="T3" fmla="*/ 2147483647 h 4253"/>
                <a:gd name="T4" fmla="*/ 2147483647 w 2125"/>
                <a:gd name="T5" fmla="*/ 2147483647 h 4253"/>
                <a:gd name="T6" fmla="*/ 2147483647 w 2125"/>
                <a:gd name="T7" fmla="*/ 2147483647 h 4253"/>
                <a:gd name="T8" fmla="*/ 2147483647 w 2125"/>
                <a:gd name="T9" fmla="*/ 2147483647 h 4253"/>
                <a:gd name="T10" fmla="*/ 2147483647 w 2125"/>
                <a:gd name="T11" fmla="*/ 2147483647 h 4253"/>
                <a:gd name="T12" fmla="*/ 2147483647 w 2125"/>
                <a:gd name="T13" fmla="*/ 2147483647 h 4253"/>
                <a:gd name="T14" fmla="*/ 2147483647 w 2125"/>
                <a:gd name="T15" fmla="*/ 2147483647 h 4253"/>
                <a:gd name="T16" fmla="*/ 2147483647 w 2125"/>
                <a:gd name="T17" fmla="*/ 2147483647 h 4253"/>
                <a:gd name="T18" fmla="*/ 2147483647 w 2125"/>
                <a:gd name="T19" fmla="*/ 2147483647 h 4253"/>
                <a:gd name="T20" fmla="*/ 2147483647 w 2125"/>
                <a:gd name="T21" fmla="*/ 2147483647 h 4253"/>
                <a:gd name="T22" fmla="*/ 2147483647 w 2125"/>
                <a:gd name="T23" fmla="*/ 2147483647 h 4253"/>
                <a:gd name="T24" fmla="*/ 2147483647 w 2125"/>
                <a:gd name="T25" fmla="*/ 2147483647 h 4253"/>
                <a:gd name="T26" fmla="*/ 2147483647 w 2125"/>
                <a:gd name="T27" fmla="*/ 2147483647 h 4253"/>
                <a:gd name="T28" fmla="*/ 2147483647 w 2125"/>
                <a:gd name="T29" fmla="*/ 2147483647 h 4253"/>
                <a:gd name="T30" fmla="*/ 2147483647 w 2125"/>
                <a:gd name="T31" fmla="*/ 2147483647 h 42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5" h="4253">
                  <a:moveTo>
                    <a:pt x="2125" y="70"/>
                  </a:moveTo>
                  <a:cubicBezTo>
                    <a:pt x="2042" y="74"/>
                    <a:pt x="1810" y="83"/>
                    <a:pt x="1628" y="101"/>
                  </a:cubicBezTo>
                  <a:cubicBezTo>
                    <a:pt x="1446" y="119"/>
                    <a:pt x="1281" y="176"/>
                    <a:pt x="1032" y="177"/>
                  </a:cubicBezTo>
                  <a:cubicBezTo>
                    <a:pt x="783" y="178"/>
                    <a:pt x="272" y="0"/>
                    <a:pt x="136" y="107"/>
                  </a:cubicBezTo>
                  <a:cubicBezTo>
                    <a:pt x="0" y="214"/>
                    <a:pt x="197" y="622"/>
                    <a:pt x="216" y="817"/>
                  </a:cubicBezTo>
                  <a:cubicBezTo>
                    <a:pt x="235" y="1012"/>
                    <a:pt x="257" y="1123"/>
                    <a:pt x="248" y="1275"/>
                  </a:cubicBezTo>
                  <a:cubicBezTo>
                    <a:pt x="239" y="1427"/>
                    <a:pt x="165" y="1578"/>
                    <a:pt x="162" y="1729"/>
                  </a:cubicBezTo>
                  <a:cubicBezTo>
                    <a:pt x="159" y="1880"/>
                    <a:pt x="237" y="2023"/>
                    <a:pt x="232" y="2182"/>
                  </a:cubicBezTo>
                  <a:cubicBezTo>
                    <a:pt x="227" y="2341"/>
                    <a:pt x="132" y="2530"/>
                    <a:pt x="130" y="2683"/>
                  </a:cubicBezTo>
                  <a:cubicBezTo>
                    <a:pt x="128" y="2836"/>
                    <a:pt x="220" y="2959"/>
                    <a:pt x="221" y="3099"/>
                  </a:cubicBezTo>
                  <a:cubicBezTo>
                    <a:pt x="222" y="3239"/>
                    <a:pt x="150" y="3350"/>
                    <a:pt x="136" y="3521"/>
                  </a:cubicBezTo>
                  <a:cubicBezTo>
                    <a:pt x="122" y="3692"/>
                    <a:pt x="55" y="4028"/>
                    <a:pt x="136" y="4124"/>
                  </a:cubicBezTo>
                  <a:cubicBezTo>
                    <a:pt x="217" y="4220"/>
                    <a:pt x="475" y="4090"/>
                    <a:pt x="621" y="4097"/>
                  </a:cubicBezTo>
                  <a:cubicBezTo>
                    <a:pt x="767" y="4104"/>
                    <a:pt x="862" y="4138"/>
                    <a:pt x="1015" y="4164"/>
                  </a:cubicBezTo>
                  <a:cubicBezTo>
                    <a:pt x="1168" y="4190"/>
                    <a:pt x="1353" y="4253"/>
                    <a:pt x="1538" y="4251"/>
                  </a:cubicBezTo>
                  <a:cubicBezTo>
                    <a:pt x="1723" y="4249"/>
                    <a:pt x="2003" y="4171"/>
                    <a:pt x="2125" y="4150"/>
                  </a:cubicBezTo>
                </a:path>
              </a:pathLst>
            </a:custGeom>
            <a:grpFill/>
            <a:ln w="38100">
              <a:solidFill>
                <a:srgbClr val="000000"/>
              </a:solidFill>
              <a:round/>
              <a:headEnd/>
              <a:tailEnd/>
            </a:ln>
          </p:spPr>
          <p:txBody>
            <a:bodyPr wrap="none" anchor="ctr"/>
            <a:lstStyle/>
            <a:p>
              <a:endParaRPr lang="en-US"/>
            </a:p>
          </p:txBody>
        </p:sp>
      </p:grpSp>
      <p:grpSp>
        <p:nvGrpSpPr>
          <p:cNvPr id="193" name="Group 201"/>
          <p:cNvGrpSpPr>
            <a:grpSpLocks/>
          </p:cNvGrpSpPr>
          <p:nvPr userDrawn="1"/>
        </p:nvGrpSpPr>
        <p:grpSpPr bwMode="auto">
          <a:xfrm>
            <a:off x="1368425" y="119063"/>
            <a:ext cx="6389688" cy="6416675"/>
            <a:chOff x="1368425" y="119063"/>
            <a:chExt cx="6389688" cy="6416675"/>
          </a:xfrm>
        </p:grpSpPr>
        <p:sp>
          <p:nvSpPr>
            <p:cNvPr id="194" name="Freeform 296"/>
            <p:cNvSpPr>
              <a:spLocks/>
            </p:cNvSpPr>
            <p:nvPr userDrawn="1"/>
          </p:nvSpPr>
          <p:spPr bwMode="auto">
            <a:xfrm>
              <a:off x="1368425" y="122079"/>
              <a:ext cx="3203575" cy="6413659"/>
            </a:xfrm>
            <a:custGeom>
              <a:avLst/>
              <a:gdLst>
                <a:gd name="T0" fmla="*/ 2147483647 w 2125"/>
                <a:gd name="T1" fmla="*/ 2147483647 h 4253"/>
                <a:gd name="T2" fmla="*/ 2147483647 w 2125"/>
                <a:gd name="T3" fmla="*/ 2147483647 h 4253"/>
                <a:gd name="T4" fmla="*/ 2147483647 w 2125"/>
                <a:gd name="T5" fmla="*/ 2147483647 h 4253"/>
                <a:gd name="T6" fmla="*/ 2147483647 w 2125"/>
                <a:gd name="T7" fmla="*/ 2147483647 h 4253"/>
                <a:gd name="T8" fmla="*/ 2147483647 w 2125"/>
                <a:gd name="T9" fmla="*/ 2147483647 h 4253"/>
                <a:gd name="T10" fmla="*/ 2147483647 w 2125"/>
                <a:gd name="T11" fmla="*/ 2147483647 h 4253"/>
                <a:gd name="T12" fmla="*/ 2147483647 w 2125"/>
                <a:gd name="T13" fmla="*/ 2147483647 h 4253"/>
                <a:gd name="T14" fmla="*/ 2147483647 w 2125"/>
                <a:gd name="T15" fmla="*/ 2147483647 h 4253"/>
                <a:gd name="T16" fmla="*/ 2147483647 w 2125"/>
                <a:gd name="T17" fmla="*/ 2147483647 h 4253"/>
                <a:gd name="T18" fmla="*/ 2147483647 w 2125"/>
                <a:gd name="T19" fmla="*/ 2147483647 h 4253"/>
                <a:gd name="T20" fmla="*/ 2147483647 w 2125"/>
                <a:gd name="T21" fmla="*/ 2147483647 h 4253"/>
                <a:gd name="T22" fmla="*/ 2147483647 w 2125"/>
                <a:gd name="T23" fmla="*/ 2147483647 h 4253"/>
                <a:gd name="T24" fmla="*/ 2147483647 w 2125"/>
                <a:gd name="T25" fmla="*/ 2147483647 h 4253"/>
                <a:gd name="T26" fmla="*/ 2147483647 w 2125"/>
                <a:gd name="T27" fmla="*/ 2147483647 h 4253"/>
                <a:gd name="T28" fmla="*/ 2147483647 w 2125"/>
                <a:gd name="T29" fmla="*/ 2147483647 h 4253"/>
                <a:gd name="T30" fmla="*/ 2147483647 w 2125"/>
                <a:gd name="T31" fmla="*/ 2147483647 h 42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5" h="4253">
                  <a:moveTo>
                    <a:pt x="2125" y="70"/>
                  </a:moveTo>
                  <a:cubicBezTo>
                    <a:pt x="2042" y="74"/>
                    <a:pt x="1810" y="83"/>
                    <a:pt x="1628" y="101"/>
                  </a:cubicBezTo>
                  <a:cubicBezTo>
                    <a:pt x="1446" y="119"/>
                    <a:pt x="1281" y="176"/>
                    <a:pt x="1032" y="177"/>
                  </a:cubicBezTo>
                  <a:cubicBezTo>
                    <a:pt x="783" y="178"/>
                    <a:pt x="272" y="0"/>
                    <a:pt x="136" y="107"/>
                  </a:cubicBezTo>
                  <a:cubicBezTo>
                    <a:pt x="0" y="214"/>
                    <a:pt x="197" y="622"/>
                    <a:pt x="216" y="817"/>
                  </a:cubicBezTo>
                  <a:cubicBezTo>
                    <a:pt x="235" y="1012"/>
                    <a:pt x="257" y="1123"/>
                    <a:pt x="248" y="1275"/>
                  </a:cubicBezTo>
                  <a:cubicBezTo>
                    <a:pt x="239" y="1427"/>
                    <a:pt x="165" y="1578"/>
                    <a:pt x="162" y="1729"/>
                  </a:cubicBezTo>
                  <a:cubicBezTo>
                    <a:pt x="159" y="1880"/>
                    <a:pt x="237" y="2023"/>
                    <a:pt x="232" y="2182"/>
                  </a:cubicBezTo>
                  <a:cubicBezTo>
                    <a:pt x="227" y="2341"/>
                    <a:pt x="132" y="2530"/>
                    <a:pt x="130" y="2683"/>
                  </a:cubicBezTo>
                  <a:cubicBezTo>
                    <a:pt x="128" y="2836"/>
                    <a:pt x="220" y="2959"/>
                    <a:pt x="221" y="3099"/>
                  </a:cubicBezTo>
                  <a:cubicBezTo>
                    <a:pt x="222" y="3239"/>
                    <a:pt x="150" y="3350"/>
                    <a:pt x="136" y="3521"/>
                  </a:cubicBezTo>
                  <a:cubicBezTo>
                    <a:pt x="122" y="3692"/>
                    <a:pt x="55" y="4028"/>
                    <a:pt x="136" y="4124"/>
                  </a:cubicBezTo>
                  <a:cubicBezTo>
                    <a:pt x="217" y="4220"/>
                    <a:pt x="475" y="4090"/>
                    <a:pt x="621" y="4097"/>
                  </a:cubicBezTo>
                  <a:cubicBezTo>
                    <a:pt x="767" y="4104"/>
                    <a:pt x="862" y="4138"/>
                    <a:pt x="1015" y="4164"/>
                  </a:cubicBezTo>
                  <a:cubicBezTo>
                    <a:pt x="1168" y="4190"/>
                    <a:pt x="1353" y="4253"/>
                    <a:pt x="1538" y="4251"/>
                  </a:cubicBezTo>
                  <a:cubicBezTo>
                    <a:pt x="1723" y="4249"/>
                    <a:pt x="2003" y="4171"/>
                    <a:pt x="2125" y="4150"/>
                  </a:cubicBezTo>
                </a:path>
              </a:pathLst>
            </a:custGeom>
            <a:solidFill>
              <a:srgbClr val="FFFFFF"/>
            </a:solidFill>
            <a:ln w="38100">
              <a:solidFill>
                <a:srgbClr val="000000"/>
              </a:solidFill>
              <a:round/>
              <a:headEnd/>
              <a:tailEnd/>
            </a:ln>
          </p:spPr>
          <p:txBody>
            <a:bodyPr wrap="none" anchor="ctr"/>
            <a:lstStyle/>
            <a:p>
              <a:endParaRPr lang="en-US"/>
            </a:p>
          </p:txBody>
        </p:sp>
        <p:sp>
          <p:nvSpPr>
            <p:cNvPr id="195" name="Freeform 297"/>
            <p:cNvSpPr>
              <a:spLocks/>
            </p:cNvSpPr>
            <p:nvPr userDrawn="1"/>
          </p:nvSpPr>
          <p:spPr bwMode="auto">
            <a:xfrm flipH="1">
              <a:off x="4554538" y="119063"/>
              <a:ext cx="3203575" cy="6413659"/>
            </a:xfrm>
            <a:custGeom>
              <a:avLst/>
              <a:gdLst>
                <a:gd name="T0" fmla="*/ 2147483647 w 2125"/>
                <a:gd name="T1" fmla="*/ 2147483647 h 4253"/>
                <a:gd name="T2" fmla="*/ 2147483647 w 2125"/>
                <a:gd name="T3" fmla="*/ 2147483647 h 4253"/>
                <a:gd name="T4" fmla="*/ 2147483647 w 2125"/>
                <a:gd name="T5" fmla="*/ 2147483647 h 4253"/>
                <a:gd name="T6" fmla="*/ 2147483647 w 2125"/>
                <a:gd name="T7" fmla="*/ 2147483647 h 4253"/>
                <a:gd name="T8" fmla="*/ 2147483647 w 2125"/>
                <a:gd name="T9" fmla="*/ 2147483647 h 4253"/>
                <a:gd name="T10" fmla="*/ 2147483647 w 2125"/>
                <a:gd name="T11" fmla="*/ 2147483647 h 4253"/>
                <a:gd name="T12" fmla="*/ 2147483647 w 2125"/>
                <a:gd name="T13" fmla="*/ 2147483647 h 4253"/>
                <a:gd name="T14" fmla="*/ 2147483647 w 2125"/>
                <a:gd name="T15" fmla="*/ 2147483647 h 4253"/>
                <a:gd name="T16" fmla="*/ 2147483647 w 2125"/>
                <a:gd name="T17" fmla="*/ 2147483647 h 4253"/>
                <a:gd name="T18" fmla="*/ 2147483647 w 2125"/>
                <a:gd name="T19" fmla="*/ 2147483647 h 4253"/>
                <a:gd name="T20" fmla="*/ 2147483647 w 2125"/>
                <a:gd name="T21" fmla="*/ 2147483647 h 4253"/>
                <a:gd name="T22" fmla="*/ 2147483647 w 2125"/>
                <a:gd name="T23" fmla="*/ 2147483647 h 4253"/>
                <a:gd name="T24" fmla="*/ 2147483647 w 2125"/>
                <a:gd name="T25" fmla="*/ 2147483647 h 4253"/>
                <a:gd name="T26" fmla="*/ 2147483647 w 2125"/>
                <a:gd name="T27" fmla="*/ 2147483647 h 4253"/>
                <a:gd name="T28" fmla="*/ 2147483647 w 2125"/>
                <a:gd name="T29" fmla="*/ 2147483647 h 4253"/>
                <a:gd name="T30" fmla="*/ 2147483647 w 2125"/>
                <a:gd name="T31" fmla="*/ 2147483647 h 42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25" h="4253">
                  <a:moveTo>
                    <a:pt x="2125" y="70"/>
                  </a:moveTo>
                  <a:cubicBezTo>
                    <a:pt x="2042" y="74"/>
                    <a:pt x="1810" y="83"/>
                    <a:pt x="1628" y="101"/>
                  </a:cubicBezTo>
                  <a:cubicBezTo>
                    <a:pt x="1446" y="119"/>
                    <a:pt x="1281" y="176"/>
                    <a:pt x="1032" y="177"/>
                  </a:cubicBezTo>
                  <a:cubicBezTo>
                    <a:pt x="783" y="178"/>
                    <a:pt x="272" y="0"/>
                    <a:pt x="136" y="107"/>
                  </a:cubicBezTo>
                  <a:cubicBezTo>
                    <a:pt x="0" y="214"/>
                    <a:pt x="197" y="622"/>
                    <a:pt x="216" y="817"/>
                  </a:cubicBezTo>
                  <a:cubicBezTo>
                    <a:pt x="235" y="1012"/>
                    <a:pt x="257" y="1123"/>
                    <a:pt x="248" y="1275"/>
                  </a:cubicBezTo>
                  <a:cubicBezTo>
                    <a:pt x="239" y="1427"/>
                    <a:pt x="165" y="1578"/>
                    <a:pt x="162" y="1729"/>
                  </a:cubicBezTo>
                  <a:cubicBezTo>
                    <a:pt x="159" y="1880"/>
                    <a:pt x="237" y="2023"/>
                    <a:pt x="232" y="2182"/>
                  </a:cubicBezTo>
                  <a:cubicBezTo>
                    <a:pt x="227" y="2341"/>
                    <a:pt x="132" y="2530"/>
                    <a:pt x="130" y="2683"/>
                  </a:cubicBezTo>
                  <a:cubicBezTo>
                    <a:pt x="128" y="2836"/>
                    <a:pt x="220" y="2959"/>
                    <a:pt x="221" y="3099"/>
                  </a:cubicBezTo>
                  <a:cubicBezTo>
                    <a:pt x="222" y="3239"/>
                    <a:pt x="150" y="3350"/>
                    <a:pt x="136" y="3521"/>
                  </a:cubicBezTo>
                  <a:cubicBezTo>
                    <a:pt x="122" y="3692"/>
                    <a:pt x="55" y="4028"/>
                    <a:pt x="136" y="4124"/>
                  </a:cubicBezTo>
                  <a:cubicBezTo>
                    <a:pt x="217" y="4220"/>
                    <a:pt x="475" y="4090"/>
                    <a:pt x="621" y="4097"/>
                  </a:cubicBezTo>
                  <a:cubicBezTo>
                    <a:pt x="767" y="4104"/>
                    <a:pt x="862" y="4138"/>
                    <a:pt x="1015" y="4164"/>
                  </a:cubicBezTo>
                  <a:cubicBezTo>
                    <a:pt x="1168" y="4190"/>
                    <a:pt x="1353" y="4253"/>
                    <a:pt x="1538" y="4251"/>
                  </a:cubicBezTo>
                  <a:cubicBezTo>
                    <a:pt x="1723" y="4249"/>
                    <a:pt x="2003" y="4171"/>
                    <a:pt x="2125" y="4150"/>
                  </a:cubicBezTo>
                </a:path>
              </a:pathLst>
            </a:custGeom>
            <a:solidFill>
              <a:srgbClr val="FFFFFF"/>
            </a:solidFill>
            <a:ln w="38100">
              <a:solidFill>
                <a:srgbClr val="000000"/>
              </a:solidFill>
              <a:round/>
              <a:headEnd/>
              <a:tailEnd/>
            </a:ln>
          </p:spPr>
          <p:txBody>
            <a:bodyPr wrap="none" anchor="ctr"/>
            <a:lstStyle/>
            <a:p>
              <a:endParaRPr lang="en-US"/>
            </a:p>
          </p:txBody>
        </p:sp>
      </p:grpSp>
      <p:sp>
        <p:nvSpPr>
          <p:cNvPr id="196" name="WordArt 97"/>
          <p:cNvSpPr>
            <a:spLocks noChangeAspect="1" noChangeArrowheads="1" noChangeShapeType="1" noTextEdit="1"/>
          </p:cNvSpPr>
          <p:nvPr userDrawn="1"/>
        </p:nvSpPr>
        <p:spPr bwMode="auto">
          <a:xfrm>
            <a:off x="2133600" y="609600"/>
            <a:ext cx="4800600" cy="1219200"/>
          </a:xfrm>
          <a:prstGeom prst="rect">
            <a:avLst/>
          </a:prstGeom>
        </p:spPr>
        <p:txBody>
          <a:bodyPr wrap="none" fromWordArt="1">
            <a:prstTxWarp prst="textPlain">
              <a:avLst>
                <a:gd name="adj" fmla="val 50000"/>
              </a:avLst>
            </a:prstTxWarp>
          </a:bodyPr>
          <a:lstStyle/>
          <a:p>
            <a:r>
              <a:rPr lang="en-US" sz="4400" b="0" kern="10" dirty="0" smtClean="0">
                <a:ln w="3175">
                  <a:solidFill>
                    <a:srgbClr val="000000"/>
                  </a:solidFill>
                  <a:round/>
                  <a:headEnd/>
                  <a:tailEnd/>
                </a:ln>
                <a:solidFill>
                  <a:schemeClr val="accent2"/>
                </a:solidFill>
                <a:effectLst/>
                <a:latin typeface="Comic Sans MS"/>
                <a:ea typeface="Comic Sans MS"/>
                <a:cs typeface="Comic Sans MS"/>
              </a:rPr>
              <a:t>Money</a:t>
            </a:r>
            <a:endParaRPr lang="en-US" sz="4400" b="0" kern="10" dirty="0">
              <a:ln w="3175">
                <a:solidFill>
                  <a:srgbClr val="000000"/>
                </a:solidFill>
                <a:round/>
                <a:headEnd/>
                <a:tailEnd/>
              </a:ln>
              <a:solidFill>
                <a:schemeClr val="accent2"/>
              </a:solidFill>
              <a:effectLst/>
              <a:latin typeface="Comic Sans MS"/>
              <a:ea typeface="Comic Sans MS"/>
              <a:cs typeface="Comic Sans MS"/>
            </a:endParaRPr>
          </a:p>
        </p:txBody>
      </p:sp>
      <p:sp>
        <p:nvSpPr>
          <p:cNvPr id="197" name="WordArt 99"/>
          <p:cNvSpPr>
            <a:spLocks noChangeArrowheads="1" noChangeShapeType="1" noTextEdit="1"/>
          </p:cNvSpPr>
          <p:nvPr userDrawn="1"/>
        </p:nvSpPr>
        <p:spPr bwMode="auto">
          <a:xfrm>
            <a:off x="1981200" y="4572000"/>
            <a:ext cx="5105400" cy="990600"/>
          </a:xfrm>
          <a:prstGeom prst="rect">
            <a:avLst/>
          </a:prstGeom>
        </p:spPr>
        <p:txBody>
          <a:bodyPr wrap="none" fromWordArt="1">
            <a:prstTxWarp prst="textPlain">
              <a:avLst>
                <a:gd name="adj" fmla="val 50000"/>
              </a:avLst>
            </a:prstTxWarp>
          </a:bodyPr>
          <a:lstStyle/>
          <a:p>
            <a:r>
              <a:rPr lang="en-US" sz="4000" b="1" kern="10" dirty="0" smtClean="0">
                <a:ln w="3175">
                  <a:solidFill>
                    <a:srgbClr val="000000"/>
                  </a:solidFill>
                  <a:round/>
                  <a:headEnd/>
                  <a:tailEnd/>
                </a:ln>
                <a:solidFill>
                  <a:schemeClr val="accent6"/>
                </a:solidFill>
                <a:latin typeface="Comic Sans MS"/>
                <a:ea typeface="Comic Sans MS"/>
                <a:cs typeface="Comic Sans MS"/>
              </a:rPr>
              <a:t>A Complete Lesson Plan</a:t>
            </a:r>
          </a:p>
          <a:p>
            <a:r>
              <a:rPr lang="en-US" sz="4000" b="1" kern="10" dirty="0" smtClean="0">
                <a:ln w="3175">
                  <a:solidFill>
                    <a:srgbClr val="000000"/>
                  </a:solidFill>
                  <a:round/>
                  <a:headEnd/>
                  <a:tailEnd/>
                </a:ln>
                <a:solidFill>
                  <a:schemeClr val="accent6"/>
                </a:solidFill>
                <a:latin typeface="Comic Sans MS"/>
                <a:ea typeface="Comic Sans MS"/>
                <a:cs typeface="Comic Sans MS"/>
              </a:rPr>
              <a:t>by Nick Samsal</a:t>
            </a:r>
            <a:endParaRPr lang="en-US" sz="4000" b="1" kern="10" dirty="0">
              <a:ln w="3175">
                <a:solidFill>
                  <a:srgbClr val="000000"/>
                </a:solidFill>
                <a:round/>
                <a:headEnd/>
                <a:tailEnd/>
              </a:ln>
              <a:solidFill>
                <a:schemeClr val="accent6"/>
              </a:solidFill>
              <a:latin typeface="Comic Sans MS"/>
              <a:ea typeface="Comic Sans MS"/>
              <a:cs typeface="Comic Sans MS"/>
            </a:endParaRPr>
          </a:p>
        </p:txBody>
      </p:sp>
      <p:sp>
        <p:nvSpPr>
          <p:cNvPr id="198" name="Rectangle 12"/>
          <p:cNvSpPr>
            <a:spLocks noChangeArrowheads="1"/>
          </p:cNvSpPr>
          <p:nvPr userDrawn="1"/>
        </p:nvSpPr>
        <p:spPr bwMode="auto">
          <a:xfrm>
            <a:off x="5823890" y="395288"/>
            <a:ext cx="1809460" cy="2154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800" dirty="0">
                <a:solidFill>
                  <a:srgbClr val="000000"/>
                </a:solidFill>
              </a:rPr>
              <a:t>THE FINANCIAL SECTOR </a:t>
            </a:r>
            <a:r>
              <a:rPr lang="en-US" sz="800" dirty="0" smtClean="0">
                <a:solidFill>
                  <a:srgbClr val="000000"/>
                </a:solidFill>
              </a:rPr>
              <a:t>- 9.1.0.1</a:t>
            </a:r>
            <a:endParaRPr lang="en-US" sz="800" dirty="0">
              <a:solidFill>
                <a:srgbClr val="000000"/>
              </a:solidFill>
            </a:endParaRPr>
          </a:p>
        </p:txBody>
      </p:sp>
      <p:sp>
        <p:nvSpPr>
          <p:cNvPr id="199" name="Rectangle 16"/>
          <p:cNvSpPr>
            <a:spLocks noChangeArrowheads="1"/>
          </p:cNvSpPr>
          <p:nvPr userDrawn="1"/>
        </p:nvSpPr>
        <p:spPr bwMode="auto">
          <a:xfrm>
            <a:off x="3733800" y="6172200"/>
            <a:ext cx="1600200" cy="214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sz="800" dirty="0">
                <a:solidFill>
                  <a:srgbClr val="000000"/>
                </a:solidFill>
              </a:rPr>
              <a:t>Copyright © </a:t>
            </a:r>
            <a:r>
              <a:rPr lang="en-US" sz="800" dirty="0" smtClean="0">
                <a:solidFill>
                  <a:srgbClr val="000000"/>
                </a:solidFill>
              </a:rPr>
              <a:t>2015 NLS</a:t>
            </a:r>
            <a:endParaRPr lang="en-US" sz="800" dirty="0">
              <a:solidFill>
                <a:srgbClr val="000000"/>
              </a:solidFill>
            </a:endParaRPr>
          </a:p>
        </p:txBody>
      </p:sp>
      <p:sp>
        <p:nvSpPr>
          <p:cNvPr id="201" name="Bevel 215">
            <a:hlinkClick r:id="rId2" action="ppaction://hlinksldjump"/>
          </p:cNvPr>
          <p:cNvSpPr>
            <a:spLocks noChangeArrowheads="1"/>
          </p:cNvSpPr>
          <p:nvPr userDrawn="1"/>
        </p:nvSpPr>
        <p:spPr bwMode="auto">
          <a:xfrm>
            <a:off x="4114800" y="5638800"/>
            <a:ext cx="838200" cy="533400"/>
          </a:xfrm>
          <a:prstGeom prst="bevel">
            <a:avLst>
              <a:gd name="adj" fmla="val 12500"/>
            </a:avLst>
          </a:prstGeom>
          <a:solidFill>
            <a:schemeClr val="accent2"/>
          </a:solidFill>
          <a:ln w="9525">
            <a:solidFill>
              <a:schemeClr val="accent2"/>
            </a:solidFill>
            <a:miter lim="800000"/>
            <a:headEnd/>
            <a:tailEnd/>
          </a:ln>
        </p:spPr>
        <p:txBody>
          <a:bodyPr wrap="none" anchor="ctr"/>
          <a:lstStyle/>
          <a:p>
            <a:r>
              <a:rPr lang="en-US" sz="1600" b="1" dirty="0" smtClean="0">
                <a:solidFill>
                  <a:srgbClr val="000000"/>
                </a:solidFill>
                <a:latin typeface="Comic Sans MS" charset="0"/>
                <a:cs typeface="Comic Sans MS" charset="0"/>
              </a:rPr>
              <a:t>Start</a:t>
            </a:r>
            <a:endParaRPr lang="en-US" sz="1600" b="1" dirty="0">
              <a:solidFill>
                <a:srgbClr val="000000"/>
              </a:solidFill>
              <a:latin typeface="Comic Sans MS" charset="0"/>
              <a:cs typeface="Comic Sans MS" charset="0"/>
            </a:endParaRPr>
          </a:p>
        </p:txBody>
      </p:sp>
      <p:sp>
        <p:nvSpPr>
          <p:cNvPr id="202" name="Bevel 216">
            <a:hlinkClick r:id="rId3" action="ppaction://hlinksldjump"/>
          </p:cNvPr>
          <p:cNvSpPr>
            <a:spLocks noChangeArrowheads="1"/>
          </p:cNvSpPr>
          <p:nvPr userDrawn="1"/>
        </p:nvSpPr>
        <p:spPr bwMode="auto">
          <a:xfrm>
            <a:off x="2971800" y="5867400"/>
            <a:ext cx="990600" cy="304800"/>
          </a:xfrm>
          <a:prstGeom prst="bevel">
            <a:avLst>
              <a:gd name="adj" fmla="val 12500"/>
            </a:avLst>
          </a:prstGeom>
          <a:solidFill>
            <a:schemeClr val="accent2"/>
          </a:solidFill>
          <a:ln w="9525">
            <a:solidFill>
              <a:schemeClr val="accent2"/>
            </a:solidFill>
            <a:miter lim="800000"/>
            <a:headEnd/>
            <a:tailEnd/>
          </a:ln>
        </p:spPr>
        <p:txBody>
          <a:bodyPr wrap="none" anchor="ctr"/>
          <a:lstStyle/>
          <a:p>
            <a:r>
              <a:rPr lang="en-US" sz="800" dirty="0">
                <a:solidFill>
                  <a:srgbClr val="000000"/>
                </a:solidFill>
                <a:latin typeface="Comic Sans MS" charset="0"/>
                <a:cs typeface="Comic Sans MS" charset="0"/>
              </a:rPr>
              <a:t>Table of Contents</a:t>
            </a:r>
          </a:p>
        </p:txBody>
      </p:sp>
      <p:sp>
        <p:nvSpPr>
          <p:cNvPr id="203" name="Bevel 217">
            <a:hlinkClick r:id="" action="ppaction://hlinkshowjump?jump=endshow"/>
          </p:cNvPr>
          <p:cNvSpPr>
            <a:spLocks noChangeArrowheads="1"/>
          </p:cNvSpPr>
          <p:nvPr userDrawn="1"/>
        </p:nvSpPr>
        <p:spPr bwMode="auto">
          <a:xfrm>
            <a:off x="5105400" y="5867400"/>
            <a:ext cx="990600" cy="304800"/>
          </a:xfrm>
          <a:prstGeom prst="bevel">
            <a:avLst>
              <a:gd name="adj" fmla="val 12500"/>
            </a:avLst>
          </a:prstGeom>
          <a:solidFill>
            <a:schemeClr val="accent2"/>
          </a:solidFill>
          <a:ln w="9525">
            <a:solidFill>
              <a:schemeClr val="accent2"/>
            </a:solidFill>
            <a:miter lim="800000"/>
            <a:headEnd/>
            <a:tailEnd/>
          </a:ln>
        </p:spPr>
        <p:txBody>
          <a:bodyPr wrap="none" anchor="ctr"/>
          <a:lstStyle/>
          <a:p>
            <a:r>
              <a:rPr lang="en-US" sz="800" dirty="0">
                <a:solidFill>
                  <a:srgbClr val="000000"/>
                </a:solidFill>
                <a:latin typeface="Comic Sans MS" charset="0"/>
                <a:cs typeface="Comic Sans MS" charset="0"/>
              </a:rPr>
              <a:t>End Show</a:t>
            </a:r>
          </a:p>
        </p:txBody>
      </p:sp>
      <p:pic>
        <p:nvPicPr>
          <p:cNvPr id="205" name="Picture 299" descr="Untitled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46249" y="2560955"/>
            <a:ext cx="3563342" cy="1522474"/>
          </a:xfrm>
          <a:prstGeom prst="rect">
            <a:avLst/>
          </a:prstGeom>
          <a:noFill/>
          <a:extLst>
            <a:ext uri="{909E8E84-426E-40dd-AFC4-6F175D3DCCD1}">
              <a14:hiddenFill xmlns="" xmlns:a14="http://schemas.microsoft.com/office/drawing/2010/main">
                <a:solidFill>
                  <a:srgbClr val="FFFFFF"/>
                </a:solidFill>
              </a14:hiddenFill>
            </a:ext>
          </a:extLst>
        </p:spPr>
      </p:pic>
      <p:pic>
        <p:nvPicPr>
          <p:cNvPr id="200" name="Picture 199" descr="Untitled134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28800" y="3184525"/>
            <a:ext cx="780506" cy="914400"/>
          </a:xfrm>
          <a:prstGeom prst="rect">
            <a:avLst/>
          </a:prstGeom>
        </p:spPr>
      </p:pic>
      <p:pic>
        <p:nvPicPr>
          <p:cNvPr id="207" name="Picture 206" descr="Untitled134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6458495" y="3184525"/>
            <a:ext cx="780505" cy="914400"/>
          </a:xfrm>
          <a:prstGeom prst="rect">
            <a:avLst/>
          </a:prstGeom>
        </p:spPr>
      </p:pic>
    </p:spTree>
    <p:extLst>
      <p:ext uri="{BB962C8B-B14F-4D97-AF65-F5344CB8AC3E}">
        <p14:creationId xmlns:p14="http://schemas.microsoft.com/office/powerpoint/2010/main" val="3859678435"/>
      </p:ext>
    </p:extLst>
  </p:cSld>
  <p:clrMapOvr>
    <a:masterClrMapping/>
  </p:clrMapOvr>
  <p:transition advClick="0"/>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Lecture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560057628"/>
      </p:ext>
    </p:extLst>
  </p:cSld>
  <p:clrMapOvr>
    <a:masterClrMapping/>
  </p:clrMapOvr>
  <p:transition advClick="0"/>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lass Activit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2638074983"/>
      </p:ext>
    </p:extLst>
  </p:cSld>
  <p:clrMapOvr>
    <a:masterClrMapping/>
  </p:clrMapOvr>
  <p:transition advClick="0"/>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Learning Target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909731749"/>
      </p:ext>
    </p:extLst>
  </p:cSld>
  <p:clrMapOvr>
    <a:masterClrMapping/>
  </p:clrMapOvr>
  <p:transition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Qui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515657341"/>
      </p:ext>
    </p:extLst>
  </p:cSld>
  <p:clrMapOvr>
    <a:masterClrMapping/>
  </p:clrMapOvr>
  <p:transition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Homewo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758740025"/>
      </p:ext>
    </p:extLst>
  </p:cSld>
  <p:clrMapOvr>
    <a:masterClrMapping/>
  </p:clrMapOvr>
  <p:transition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Re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2784118152"/>
      </p:ext>
    </p:extLst>
  </p:cSld>
  <p:clrMapOvr>
    <a:masterClrMapping/>
  </p:clrMapOvr>
  <p:transition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794044"/>
      </p:ext>
    </p:extLst>
  </p:cSld>
  <p:clrMapOvr>
    <a:masterClrMapping/>
  </p:clrMapOvr>
  <p:transition advClick="0"/>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3571216"/>
      </p:ext>
    </p:extLst>
  </p:cSld>
  <p:clrMapOvr>
    <a:masterClrMapping/>
  </p:clrMapOvr>
  <p:transition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2955830"/>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8755762"/>
      </p:ext>
    </p:extLst>
  </p:cSld>
  <p:clrMapOvr>
    <a:masterClrMapping/>
  </p:clrMapOvr>
  <p:transition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09402612"/>
      </p:ext>
    </p:extLst>
  </p:cSld>
  <p:clrMapOvr>
    <a:masterClrMapping/>
  </p:clrMapOvr>
  <p:transition advClick="0"/>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712041"/>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8696144"/>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1138911"/>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1855979"/>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049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965207"/>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891248"/>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Warm 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208348246"/>
      </p:ext>
    </p:extLst>
  </p:cSld>
  <p:clrMapOvr>
    <a:masterClrMapping/>
  </p:clrMapOvr>
  <p:transition advClick="0"/>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earning Target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093857130"/>
      </p:ext>
    </p:extLst>
  </p:cSld>
  <p:clrMapOvr>
    <a:masterClrMapping/>
  </p:clrMapOvr>
  <p:transition advClick="0"/>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ctur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590172306"/>
      </p:ext>
    </p:extLst>
  </p:cSld>
  <p:clrMapOvr>
    <a:masterClrMapping/>
  </p:clrMapOvr>
  <p:transition advClick="0"/>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ctur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154279655"/>
      </p:ext>
    </p:extLst>
  </p:cSld>
  <p:clrMapOvr>
    <a:masterClrMapping/>
  </p:clrMapOvr>
  <p:transition advClick="0"/>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Le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4142258243"/>
      </p:ext>
    </p:extLst>
  </p:cSld>
  <p:clrMapOvr>
    <a:masterClrMapping/>
  </p:clrMapOvr>
  <p:transition advClick="0"/>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Lectur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3605605660"/>
      </p:ext>
    </p:extLst>
  </p:cSld>
  <p:clrMapOvr>
    <a:masterClrMapping/>
  </p:clrMapOvr>
  <p:transition advClick="0"/>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Lectur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Bevel 2">
            <a:hlinkClick r:id="rId2" action="ppaction://hlinksldjump"/>
          </p:cNvPr>
          <p:cNvSpPr/>
          <p:nvPr userDrawn="1"/>
        </p:nvSpPr>
        <p:spPr bwMode="auto">
          <a:xfrm>
            <a:off x="19812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Section Home</a:t>
            </a:r>
            <a:endParaRPr kumimoji="0" lang="en-US" sz="800" b="0" i="0" u="none" strike="noStrike" cap="none" normalizeH="0" baseline="0" dirty="0">
              <a:ln>
                <a:noFill/>
              </a:ln>
              <a:solidFill>
                <a:srgbClr val="000000"/>
              </a:solidFill>
              <a:latin typeface="Comic Sans MS"/>
              <a:cs typeface="Comic Sans MS"/>
            </a:endParaRPr>
          </a:p>
        </p:txBody>
      </p:sp>
      <p:sp>
        <p:nvSpPr>
          <p:cNvPr id="4" name="Bevel 3">
            <a:hlinkClick r:id="rId3" action="ppaction://hlinksldjump"/>
          </p:cNvPr>
          <p:cNvSpPr/>
          <p:nvPr userDrawn="1"/>
        </p:nvSpPr>
        <p:spPr bwMode="auto">
          <a:xfrm>
            <a:off x="63246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Next Section</a:t>
            </a:r>
            <a:endParaRPr kumimoji="0" lang="en-US" sz="800" b="0" i="0" u="none" strike="noStrike" cap="none" normalizeH="0" baseline="0" dirty="0">
              <a:ln>
                <a:noFill/>
              </a:ln>
              <a:solidFill>
                <a:srgbClr val="000000"/>
              </a:solidFill>
              <a:latin typeface="Comic Sans MS"/>
              <a:cs typeface="Comic Sans MS"/>
            </a:endParaRPr>
          </a:p>
        </p:txBody>
      </p:sp>
    </p:spTree>
    <p:extLst>
      <p:ext uri="{BB962C8B-B14F-4D97-AF65-F5344CB8AC3E}">
        <p14:creationId xmlns:p14="http://schemas.microsoft.com/office/powerpoint/2010/main" val="1515028613"/>
      </p:ext>
    </p:extLst>
  </p:cSld>
  <p:clrMapOvr>
    <a:masterClrMapping/>
  </p:clrMapOvr>
  <p:transition advClick="0"/>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27" Type="http://schemas.openxmlformats.org/officeDocument/2006/relationships/slide" Target="../slides/slide2.xml"/><Relationship Id="rId28" Type="http://schemas.openxmlformats.org/officeDocument/2006/relationships/slide" Target="../slides/slide1.xml"/><Relationship Id="rId29" Type="http://schemas.openxmlformats.org/officeDocument/2006/relationships/slide" Target="../slides/slide63.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14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6"/>
          <p:cNvSpPr>
            <a:spLocks noChangeArrowheads="1"/>
          </p:cNvSpPr>
          <p:nvPr userDrawn="1"/>
        </p:nvSpPr>
        <p:spPr bwMode="auto">
          <a:xfrm>
            <a:off x="0" y="6643688"/>
            <a:ext cx="9144000" cy="2143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sz="800" dirty="0">
                <a:solidFill>
                  <a:srgbClr val="000000"/>
                </a:solidFill>
              </a:rPr>
              <a:t>Copyright © </a:t>
            </a:r>
            <a:r>
              <a:rPr lang="en-US" sz="800" dirty="0" smtClean="0">
                <a:solidFill>
                  <a:srgbClr val="000000"/>
                </a:solidFill>
              </a:rPr>
              <a:t>2015 NLS</a:t>
            </a:r>
            <a:endParaRPr lang="en-US" sz="800" dirty="0">
              <a:solidFill>
                <a:srgbClr val="000000"/>
              </a:solidFill>
            </a:endParaRPr>
          </a:p>
        </p:txBody>
      </p:sp>
      <p:sp>
        <p:nvSpPr>
          <p:cNvPr id="1028" name="Bevel 1">
            <a:hlinkClick r:id="" action="ppaction://hlinkshowjump?jump=nextslide"/>
          </p:cNvPr>
          <p:cNvSpPr>
            <a:spLocks noChangeArrowheads="1"/>
          </p:cNvSpPr>
          <p:nvPr userDrawn="1"/>
        </p:nvSpPr>
        <p:spPr bwMode="auto">
          <a:xfrm>
            <a:off x="5181600" y="6096000"/>
            <a:ext cx="914400" cy="533400"/>
          </a:xfrm>
          <a:prstGeom prst="bevel">
            <a:avLst>
              <a:gd name="adj" fmla="val 12500"/>
            </a:avLst>
          </a:prstGeom>
          <a:solidFill>
            <a:schemeClr val="accent2"/>
          </a:solidFill>
          <a:ln w="9525">
            <a:solidFill>
              <a:schemeClr val="accent2"/>
            </a:solidFill>
            <a:round/>
            <a:headEnd/>
            <a:tailEnd/>
          </a:ln>
        </p:spPr>
        <p:txBody>
          <a:bodyPr wrap="none" anchor="ctr"/>
          <a:lstStyle/>
          <a:p>
            <a:r>
              <a:rPr lang="en-US" sz="1200" dirty="0">
                <a:solidFill>
                  <a:srgbClr val="000000"/>
                </a:solidFill>
                <a:latin typeface="Comic Sans MS" charset="0"/>
                <a:cs typeface="Comic Sans MS" charset="0"/>
              </a:rPr>
              <a:t>Forward</a:t>
            </a:r>
          </a:p>
        </p:txBody>
      </p:sp>
      <p:sp>
        <p:nvSpPr>
          <p:cNvPr id="1029" name="Bevel 11">
            <a:hlinkClick r:id="" action="ppaction://hlinkshowjump?jump=lastslideviewed"/>
          </p:cNvPr>
          <p:cNvSpPr>
            <a:spLocks noChangeArrowheads="1"/>
          </p:cNvSpPr>
          <p:nvPr userDrawn="1"/>
        </p:nvSpPr>
        <p:spPr bwMode="auto">
          <a:xfrm>
            <a:off x="4114800" y="6096000"/>
            <a:ext cx="914400" cy="533400"/>
          </a:xfrm>
          <a:prstGeom prst="bevel">
            <a:avLst>
              <a:gd name="adj" fmla="val 12500"/>
            </a:avLst>
          </a:prstGeom>
          <a:solidFill>
            <a:schemeClr val="accent2"/>
          </a:solidFill>
          <a:ln w="9525">
            <a:solidFill>
              <a:schemeClr val="accent2"/>
            </a:solidFill>
            <a:round/>
            <a:headEnd/>
            <a:tailEnd/>
          </a:ln>
        </p:spPr>
        <p:txBody>
          <a:bodyPr wrap="none" anchor="ctr"/>
          <a:lstStyle/>
          <a:p>
            <a:r>
              <a:rPr lang="en-US" sz="1200" dirty="0">
                <a:solidFill>
                  <a:srgbClr val="000000"/>
                </a:solidFill>
                <a:latin typeface="Comic Sans MS" charset="0"/>
                <a:cs typeface="Comic Sans MS" charset="0"/>
              </a:rPr>
              <a:t>Last Slide</a:t>
            </a:r>
          </a:p>
          <a:p>
            <a:r>
              <a:rPr lang="en-US" sz="1200" dirty="0">
                <a:solidFill>
                  <a:srgbClr val="000000"/>
                </a:solidFill>
                <a:latin typeface="Comic Sans MS" charset="0"/>
                <a:cs typeface="Comic Sans MS" charset="0"/>
              </a:rPr>
              <a:t>Viewed</a:t>
            </a:r>
          </a:p>
        </p:txBody>
      </p:sp>
      <p:sp>
        <p:nvSpPr>
          <p:cNvPr id="1030" name="Bevel 12">
            <a:hlinkClick r:id="" action="ppaction://hlinkshowjump?jump=previousslide"/>
          </p:cNvPr>
          <p:cNvSpPr>
            <a:spLocks noChangeArrowheads="1"/>
          </p:cNvSpPr>
          <p:nvPr userDrawn="1"/>
        </p:nvSpPr>
        <p:spPr bwMode="auto">
          <a:xfrm>
            <a:off x="3048000" y="6096000"/>
            <a:ext cx="914400" cy="533400"/>
          </a:xfrm>
          <a:prstGeom prst="bevel">
            <a:avLst>
              <a:gd name="adj" fmla="val 12500"/>
            </a:avLst>
          </a:prstGeom>
          <a:solidFill>
            <a:schemeClr val="accent2"/>
          </a:solidFill>
          <a:ln w="9525">
            <a:solidFill>
              <a:schemeClr val="accent2"/>
            </a:solidFill>
            <a:round/>
            <a:headEnd/>
            <a:tailEnd/>
          </a:ln>
        </p:spPr>
        <p:txBody>
          <a:bodyPr wrap="none" anchor="ctr"/>
          <a:lstStyle/>
          <a:p>
            <a:r>
              <a:rPr lang="en-US" sz="1200" dirty="0">
                <a:solidFill>
                  <a:srgbClr val="000000"/>
                </a:solidFill>
                <a:latin typeface="Comic Sans MS" charset="0"/>
                <a:cs typeface="Comic Sans MS" charset="0"/>
              </a:rPr>
              <a:t>Back</a:t>
            </a:r>
          </a:p>
        </p:txBody>
      </p:sp>
      <p:sp>
        <p:nvSpPr>
          <p:cNvPr id="11" name="Bevel 10">
            <a:hlinkClick r:id="rId27" action="ppaction://hlinksldjump"/>
          </p:cNvPr>
          <p:cNvSpPr/>
          <p:nvPr userDrawn="1"/>
        </p:nvSpPr>
        <p:spPr bwMode="auto">
          <a:xfrm>
            <a:off x="10668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Table of</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Contents</a:t>
            </a:r>
            <a:endParaRPr kumimoji="0" lang="en-US" sz="800" b="0" i="0" u="none" strike="noStrike" cap="none" normalizeH="0" baseline="0" dirty="0">
              <a:ln>
                <a:noFill/>
              </a:ln>
              <a:solidFill>
                <a:srgbClr val="000000"/>
              </a:solidFill>
              <a:latin typeface="Comic Sans MS"/>
              <a:cs typeface="Comic Sans MS"/>
            </a:endParaRPr>
          </a:p>
        </p:txBody>
      </p:sp>
      <p:sp>
        <p:nvSpPr>
          <p:cNvPr id="12" name="Bevel 11">
            <a:hlinkClick r:id="rId28" action="ppaction://hlinksldjump"/>
          </p:cNvPr>
          <p:cNvSpPr/>
          <p:nvPr userDrawn="1"/>
        </p:nvSpPr>
        <p:spPr bwMode="auto">
          <a:xfrm>
            <a:off x="1524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Title Page</a:t>
            </a:r>
            <a:endParaRPr kumimoji="0" lang="en-US" sz="800" b="0" i="0" u="none" strike="noStrike" cap="none" normalizeH="0" baseline="0" dirty="0">
              <a:ln>
                <a:noFill/>
              </a:ln>
              <a:solidFill>
                <a:srgbClr val="000000"/>
              </a:solidFill>
              <a:latin typeface="Comic Sans MS"/>
              <a:cs typeface="Comic Sans MS"/>
            </a:endParaRPr>
          </a:p>
        </p:txBody>
      </p:sp>
      <p:sp>
        <p:nvSpPr>
          <p:cNvPr id="14" name="Bevel 13">
            <a:hlinkClick r:id="rId29" action="ppaction://hlinksldjump"/>
          </p:cNvPr>
          <p:cNvSpPr/>
          <p:nvPr userDrawn="1"/>
        </p:nvSpPr>
        <p:spPr bwMode="auto">
          <a:xfrm>
            <a:off x="72390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Resources</a:t>
            </a:r>
            <a:endParaRPr kumimoji="0" lang="en-US" sz="800" b="0" i="0" u="none" strike="noStrike" cap="none" normalizeH="0" baseline="0" dirty="0">
              <a:ln>
                <a:noFill/>
              </a:ln>
              <a:solidFill>
                <a:srgbClr val="000000"/>
              </a:solidFill>
              <a:latin typeface="Comic Sans MS"/>
              <a:cs typeface="Comic Sans MS"/>
            </a:endParaRPr>
          </a:p>
        </p:txBody>
      </p:sp>
      <p:sp>
        <p:nvSpPr>
          <p:cNvPr id="16" name="Bevel 15">
            <a:hlinkClick r:id="" action="ppaction://hlinkshowjump?jump=endshow"/>
          </p:cNvPr>
          <p:cNvSpPr/>
          <p:nvPr userDrawn="1"/>
        </p:nvSpPr>
        <p:spPr bwMode="auto">
          <a:xfrm>
            <a:off x="8153400" y="6324600"/>
            <a:ext cx="838200" cy="304800"/>
          </a:xfrm>
          <a:prstGeom prst="bevel">
            <a:avLst/>
          </a:prstGeom>
          <a:solidFill>
            <a:schemeClr val="bg1">
              <a:lumMod val="50000"/>
            </a:schemeClr>
          </a:solidFill>
          <a:ln>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latin typeface="Comic Sans MS"/>
                <a:cs typeface="Comic Sans MS"/>
              </a:rPr>
              <a:t>End Show</a:t>
            </a:r>
            <a:endParaRPr kumimoji="0" lang="en-US" sz="800" b="0" i="0" u="none" strike="noStrike" cap="none" normalizeH="0" baseline="0" dirty="0">
              <a:ln>
                <a:noFill/>
              </a:ln>
              <a:solidFill>
                <a:srgbClr val="000000"/>
              </a:solidFill>
              <a:latin typeface="Comic Sans MS"/>
              <a:cs typeface="Comic Sans MS"/>
            </a:endParaRPr>
          </a:p>
        </p:txBody>
      </p:sp>
    </p:spTree>
  </p:cSld>
  <p:clrMap bg1="lt1" tx1="dk1" bg2="lt2" tx2="dk2" accent1="accent1" accent2="accent2" accent3="accent3" accent4="accent4" accent5="accent5" accent6="accent6" hlink="hlink" folHlink="folHlink"/>
  <p:sldLayoutIdLst>
    <p:sldLayoutId id="2147483725" r:id="rId1"/>
    <p:sldLayoutId id="2147483718"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14" r:id="rId16"/>
    <p:sldLayoutId id="2147483716" r:id="rId17"/>
    <p:sldLayoutId id="2147483717" r:id="rId18"/>
    <p:sldLayoutId id="2147483715" r:id="rId19"/>
    <p:sldLayoutId id="2147483719" r:id="rId20"/>
    <p:sldLayoutId id="2147483720" r:id="rId21"/>
    <p:sldLayoutId id="2147483721" r:id="rId22"/>
    <p:sldLayoutId id="2147483722" r:id="rId23"/>
    <p:sldLayoutId id="2147483723" r:id="rId24"/>
    <p:sldLayoutId id="2147483724" r:id="rId25"/>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Century Gothic"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Century Gothic" charset="0"/>
          <a:ea typeface="ＭＳ Ｐゴシック" charset="0"/>
          <a:cs typeface="ＭＳ Ｐゴシック" charset="0"/>
        </a:defRPr>
      </a:lvl6pPr>
      <a:lvl7pPr marL="914400" algn="ctr" rtl="0" fontAlgn="base">
        <a:spcBef>
          <a:spcPct val="0"/>
        </a:spcBef>
        <a:spcAft>
          <a:spcPct val="0"/>
        </a:spcAft>
        <a:defRPr sz="4400" b="1">
          <a:solidFill>
            <a:schemeClr val="tx2"/>
          </a:solidFill>
          <a:latin typeface="Century Gothic" charset="0"/>
          <a:ea typeface="ＭＳ Ｐゴシック" charset="0"/>
          <a:cs typeface="ＭＳ Ｐゴシック" charset="0"/>
        </a:defRPr>
      </a:lvl7pPr>
      <a:lvl8pPr marL="1371600" algn="ctr" rtl="0" fontAlgn="base">
        <a:spcBef>
          <a:spcPct val="0"/>
        </a:spcBef>
        <a:spcAft>
          <a:spcPct val="0"/>
        </a:spcAft>
        <a:defRPr sz="4400" b="1">
          <a:solidFill>
            <a:schemeClr val="tx2"/>
          </a:solidFill>
          <a:latin typeface="Century Gothic" charset="0"/>
          <a:ea typeface="ＭＳ Ｐゴシック" charset="0"/>
          <a:cs typeface="ＭＳ Ｐゴシック" charset="0"/>
        </a:defRPr>
      </a:lvl8pPr>
      <a:lvl9pPr marL="1828800" algn="ctr" rtl="0" fontAlgn="base">
        <a:spcBef>
          <a:spcPct val="0"/>
        </a:spcBef>
        <a:spcAft>
          <a:spcPct val="0"/>
        </a:spcAft>
        <a:defRPr sz="4400" b="1">
          <a:solidFill>
            <a:schemeClr val="tx2"/>
          </a:solidFill>
          <a:latin typeface="Century Gothic"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slide" Target="slide65.xml"/><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slide" Target="slide66.xml"/><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slide" Target="slide45.xml"/><Relationship Id="rId12" Type="http://schemas.openxmlformats.org/officeDocument/2006/relationships/slide" Target="slide54.xml"/><Relationship Id="rId13" Type="http://schemas.openxmlformats.org/officeDocument/2006/relationships/slide" Target="slide55.xml"/><Relationship Id="rId14" Type="http://schemas.openxmlformats.org/officeDocument/2006/relationships/slide" Target="slide62.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slide3.xml"/><Relationship Id="rId4" Type="http://schemas.openxmlformats.org/officeDocument/2006/relationships/slide" Target="slide7.xml"/><Relationship Id="rId5" Type="http://schemas.openxmlformats.org/officeDocument/2006/relationships/slide" Target="slide8.xml"/><Relationship Id="rId6" Type="http://schemas.openxmlformats.org/officeDocument/2006/relationships/slide" Target="slide15.xml"/><Relationship Id="rId7" Type="http://schemas.openxmlformats.org/officeDocument/2006/relationships/slide" Target="slide30.xml"/><Relationship Id="rId8" Type="http://schemas.openxmlformats.org/officeDocument/2006/relationships/slide" Target="slide22.xml"/><Relationship Id="rId9" Type="http://schemas.openxmlformats.org/officeDocument/2006/relationships/slide" Target="slide34.xml"/><Relationship Id="rId10" Type="http://schemas.openxmlformats.org/officeDocument/2006/relationships/slide" Target="slide40.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slide" Target="slide67.xm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7.png"/><Relationship Id="rId5" Type="http://schemas.openxmlformats.org/officeDocument/2006/relationships/image" Target="../media/image39.png"/><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8" Type="http://schemas.openxmlformats.org/officeDocument/2006/relationships/image" Target="../media/image8.tiff"/><Relationship Id="rId9" Type="http://schemas.openxmlformats.org/officeDocument/2006/relationships/image" Target="../media/image9.tiff"/><Relationship Id="rId10" Type="http://schemas.openxmlformats.org/officeDocument/2006/relationships/image" Target="../media/image10.tiff"/><Relationship Id="rId11" Type="http://schemas.openxmlformats.org/officeDocument/2006/relationships/image" Target="../media/image11.tif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 Target="slide48.xml"/><Relationship Id="rId4" Type="http://schemas.openxmlformats.org/officeDocument/2006/relationships/slide" Target="slide46.xml"/><Relationship Id="rId5" Type="http://schemas.openxmlformats.org/officeDocument/2006/relationships/slide" Target="slide52.xml"/><Relationship Id="rId6" Type="http://schemas.openxmlformats.org/officeDocument/2006/relationships/slide" Target="slide50.xml"/><Relationship Id="rId7" Type="http://schemas.openxmlformats.org/officeDocument/2006/relationships/image" Target="../media/image55.jpg"/><Relationship Id="rId8" Type="http://schemas.openxmlformats.org/officeDocument/2006/relationships/image" Target="../media/image56.jpg"/><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 Target="slide48.xml"/><Relationship Id="rId4" Type="http://schemas.openxmlformats.org/officeDocument/2006/relationships/slide" Target="slide47.xml"/><Relationship Id="rId5" Type="http://schemas.openxmlformats.org/officeDocument/2006/relationships/slide" Target="slide52.xml"/><Relationship Id="rId6" Type="http://schemas.openxmlformats.org/officeDocument/2006/relationships/slide" Target="slide50.xml"/><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4" Type="http://schemas.openxmlformats.org/officeDocument/2006/relationships/slide" Target="slide46.xml"/><Relationship Id="rId5" Type="http://schemas.openxmlformats.org/officeDocument/2006/relationships/slide" Target="slide52.xml"/><Relationship Id="rId6" Type="http://schemas.openxmlformats.org/officeDocument/2006/relationships/slide" Target="slide50.xml"/><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4" Type="http://schemas.openxmlformats.org/officeDocument/2006/relationships/slide" Target="slide46.xml"/><Relationship Id="rId5" Type="http://schemas.openxmlformats.org/officeDocument/2006/relationships/slide" Target="slide52.xml"/><Relationship Id="rId6" Type="http://schemas.openxmlformats.org/officeDocument/2006/relationships/slide" Target="slide50.xml"/><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 Target="slide48.xml"/><Relationship Id="rId4" Type="http://schemas.openxmlformats.org/officeDocument/2006/relationships/slide" Target="slide46.xml"/><Relationship Id="rId5" Type="http://schemas.openxmlformats.org/officeDocument/2006/relationships/slide" Target="slide52.xml"/><Relationship Id="rId6" Type="http://schemas.openxmlformats.org/officeDocument/2006/relationships/slide" Target="slide50.xml"/><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4" Type="http://schemas.openxmlformats.org/officeDocument/2006/relationships/slide" Target="slide7.xm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 Target="slide48.xml"/><Relationship Id="rId4" Type="http://schemas.openxmlformats.org/officeDocument/2006/relationships/slide" Target="slide46.xml"/><Relationship Id="rId5" Type="http://schemas.openxmlformats.org/officeDocument/2006/relationships/slide" Target="slide52.xml"/><Relationship Id="rId6" Type="http://schemas.openxmlformats.org/officeDocument/2006/relationships/slide" Target="slide51.xml"/><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 Target="slide48.xml"/><Relationship Id="rId4" Type="http://schemas.openxmlformats.org/officeDocument/2006/relationships/slide" Target="slide46.xml"/><Relationship Id="rId5" Type="http://schemas.openxmlformats.org/officeDocument/2006/relationships/slide" Target="slide52.xml"/><Relationship Id="rId6" Type="http://schemas.openxmlformats.org/officeDocument/2006/relationships/slide" Target="slide50.xml"/><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 Target="slide48.xml"/><Relationship Id="rId4" Type="http://schemas.openxmlformats.org/officeDocument/2006/relationships/slide" Target="slide46.xml"/><Relationship Id="rId5" Type="http://schemas.openxmlformats.org/officeDocument/2006/relationships/slide" Target="slide53.xml"/><Relationship Id="rId6" Type="http://schemas.openxmlformats.org/officeDocument/2006/relationships/slide" Target="slide50.xml"/><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 Target="slide48.xml"/><Relationship Id="rId4" Type="http://schemas.openxmlformats.org/officeDocument/2006/relationships/slide" Target="slide46.xml"/><Relationship Id="rId5" Type="http://schemas.openxmlformats.org/officeDocument/2006/relationships/slide" Target="slide52.xml"/><Relationship Id="rId6" Type="http://schemas.openxmlformats.org/officeDocument/2006/relationships/slide" Target="slide50.xml"/><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 Target="slide58.xml"/><Relationship Id="rId4" Type="http://schemas.openxmlformats.org/officeDocument/2006/relationships/slide" Target="slide56.xml"/><Relationship Id="rId5" Type="http://schemas.openxmlformats.org/officeDocument/2006/relationships/slide" Target="slide60.xml"/><Relationship Id="rId6" Type="http://schemas.openxmlformats.org/officeDocument/2006/relationships/image" Target="../media/image57.jpg"/><Relationship Id="rId7" Type="http://schemas.openxmlformats.org/officeDocument/2006/relationships/image" Target="../media/image58.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 Target="slide58.xml"/><Relationship Id="rId4" Type="http://schemas.openxmlformats.org/officeDocument/2006/relationships/slide" Target="slide57.xml"/><Relationship Id="rId5" Type="http://schemas.openxmlformats.org/officeDocument/2006/relationships/slide" Target="slide60.xml"/><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4" Type="http://schemas.openxmlformats.org/officeDocument/2006/relationships/slide" Target="slide56.xml"/><Relationship Id="rId5" Type="http://schemas.openxmlformats.org/officeDocument/2006/relationships/slide" Target="slide60.xml"/><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4" Type="http://schemas.openxmlformats.org/officeDocument/2006/relationships/slide" Target="slide56.xml"/><Relationship Id="rId5" Type="http://schemas.openxmlformats.org/officeDocument/2006/relationships/slide" Target="slide60.xml"/><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 Target="slide58.xml"/><Relationship Id="rId4" Type="http://schemas.openxmlformats.org/officeDocument/2006/relationships/slide" Target="slide56.xml"/><Relationship Id="rId5" Type="http://schemas.openxmlformats.org/officeDocument/2006/relationships/slide" Target="slide60.xml"/><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 Target="slide58.xml"/><Relationship Id="rId4" Type="http://schemas.openxmlformats.org/officeDocument/2006/relationships/slide" Target="slide56.xml"/><Relationship Id="rId5" Type="http://schemas.openxmlformats.org/officeDocument/2006/relationships/slide" Target="slide61.xml"/><Relationship Id="rId6" Type="http://schemas.openxmlformats.org/officeDocument/2006/relationships/image" Target="../media/image59.tiff"/><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 Target="slide58.xml"/><Relationship Id="rId4" Type="http://schemas.openxmlformats.org/officeDocument/2006/relationships/slide" Target="slide56.xml"/><Relationship Id="rId5" Type="http://schemas.openxmlformats.org/officeDocument/2006/relationships/slide" Target="slide60.xml"/><Relationship Id="rId6" Type="http://schemas.openxmlformats.org/officeDocument/2006/relationships/image" Target="../media/image59.tiff"/><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0.png"/><Relationship Id="rId10"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slide" Target="slide18.xml"/><Relationship Id="rId1" Type="http://schemas.openxmlformats.org/officeDocument/2006/relationships/slideLayout" Target="../slideLayouts/slideLayout1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 Target="slide19.xml"/><Relationship Id="rId4" Type="http://schemas.openxmlformats.org/officeDocument/2006/relationships/image" Target="../media/image24.jpg"/><Relationship Id="rId1" Type="http://schemas.openxmlformats.org/officeDocument/2006/relationships/slideLayout" Target="../slideLayouts/slideLayout1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 Target="slide20.xml"/><Relationship Id="rId4" Type="http://schemas.openxmlformats.org/officeDocument/2006/relationships/image" Target="../media/image25.jpg"/><Relationship Id="rId1" Type="http://schemas.openxmlformats.org/officeDocument/2006/relationships/slideLayout" Target="../slideLayouts/slideLayout15.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Functions of Money</a:t>
            </a:r>
            <a:endParaRPr lang="en-US" dirty="0">
              <a:solidFill>
                <a:srgbClr val="000000"/>
              </a:solidFill>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is defined as any </a:t>
            </a:r>
            <a:r>
              <a:rPr lang="en-US" sz="2000" dirty="0" smtClean="0">
                <a:solidFill>
                  <a:srgbClr val="FFFFFF"/>
                </a:solidFill>
                <a:effectLst>
                  <a:outerShdw blurRad="50800" dist="38100" dir="2700000" algn="tl" rotWithShape="0">
                    <a:srgbClr val="000000">
                      <a:alpha val="43000"/>
                    </a:srgbClr>
                  </a:outerShdw>
                </a:effectLst>
              </a:rPr>
              <a:t>asset that is widely accepted as final payment for goods and services.  All money must serve the following three functions.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Medium of Exchange</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a:t>
            </a:r>
            <a:r>
              <a:rPr lang="en-US" sz="1800" dirty="0" smtClean="0">
                <a:solidFill>
                  <a:srgbClr val="000000"/>
                </a:solidFill>
              </a:rPr>
              <a:t>An </a:t>
            </a:r>
            <a:r>
              <a:rPr lang="en-US" sz="1800" dirty="0">
                <a:solidFill>
                  <a:srgbClr val="000000"/>
                </a:solidFill>
              </a:rPr>
              <a:t>asset </a:t>
            </a:r>
            <a:r>
              <a:rPr lang="en-US" sz="1800" dirty="0" smtClean="0">
                <a:solidFill>
                  <a:srgbClr val="000000"/>
                </a:solidFill>
              </a:rPr>
              <a:t>that is used primarily for trade, </a:t>
            </a:r>
            <a:r>
              <a:rPr lang="en-US" sz="1800" dirty="0">
                <a:solidFill>
                  <a:srgbClr val="000000"/>
                </a:solidFill>
              </a:rPr>
              <a:t>not consumption.</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Barter can only occur if each person has what the other wants.  By acting as an intermediary, money provides a common item that all people want.</a:t>
            </a:r>
          </a:p>
        </p:txBody>
      </p:sp>
      <p:sp>
        <p:nvSpPr>
          <p:cNvPr id="7" name="TextBox 6"/>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Eliminates the need for a double coincidence of wants.</a:t>
            </a:r>
          </a:p>
        </p:txBody>
      </p:sp>
      <p:pic>
        <p:nvPicPr>
          <p:cNvPr id="3" name="Picture 2" descr="Fur Tra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447" y="2057400"/>
            <a:ext cx="4107235" cy="2895600"/>
          </a:xfrm>
          <a:prstGeom prst="rect">
            <a:avLst/>
          </a:prstGeom>
          <a:ln>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364228882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Functions of Money</a:t>
            </a:r>
            <a:endParaRPr lang="en-US" dirty="0">
              <a:solidFill>
                <a:srgbClr val="000000"/>
              </a:solidFill>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is defined as any </a:t>
            </a:r>
            <a:r>
              <a:rPr lang="en-US" sz="2000" dirty="0" smtClean="0">
                <a:solidFill>
                  <a:srgbClr val="FFFFFF"/>
                </a:solidFill>
                <a:effectLst>
                  <a:outerShdw blurRad="50800" dist="38100" dir="2700000" algn="tl" rotWithShape="0">
                    <a:srgbClr val="000000">
                      <a:alpha val="43000"/>
                    </a:srgbClr>
                  </a:outerShdw>
                </a:effectLst>
              </a:rPr>
              <a:t>asset that is widely accepted as final payment for goods and services.  All money must serve the following three functions.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Medium of Exchange</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a:t>
            </a:r>
            <a:r>
              <a:rPr lang="en-US" sz="1800" dirty="0" smtClean="0">
                <a:solidFill>
                  <a:srgbClr val="000000"/>
                </a:solidFill>
              </a:rPr>
              <a:t>An </a:t>
            </a:r>
            <a:r>
              <a:rPr lang="en-US" sz="1800" dirty="0">
                <a:solidFill>
                  <a:srgbClr val="000000"/>
                </a:solidFill>
              </a:rPr>
              <a:t>asset </a:t>
            </a:r>
            <a:r>
              <a:rPr lang="en-US" sz="1800" dirty="0" smtClean="0">
                <a:solidFill>
                  <a:srgbClr val="000000"/>
                </a:solidFill>
              </a:rPr>
              <a:t>that is used primarily for trade, </a:t>
            </a:r>
            <a:r>
              <a:rPr lang="en-US" sz="1800" dirty="0">
                <a:solidFill>
                  <a:srgbClr val="000000"/>
                </a:solidFill>
              </a:rPr>
              <a:t>not consumption.</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In the U.S. we feel safe storing our money in a bank.  We know the value of our money will hold up in storage, even if we do not need it for several years.</a:t>
            </a:r>
          </a:p>
        </p:txBody>
      </p:sp>
      <p:sp>
        <p:nvSpPr>
          <p:cNvPr id="7" name="TextBox 6"/>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Eliminates the need for a double coincidence of wants.</a:t>
            </a:r>
          </a:p>
        </p:txBody>
      </p:sp>
      <p:sp>
        <p:nvSpPr>
          <p:cNvPr id="8" name="TextBox 7"/>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Store of Value</a:t>
            </a:r>
          </a:p>
        </p:txBody>
      </p:sp>
      <p:sp>
        <p:nvSpPr>
          <p:cNvPr id="9" name="TextBox 8"/>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It must maintain its purchasing power when not in use.</a:t>
            </a:r>
          </a:p>
        </p:txBody>
      </p:sp>
      <p:pic>
        <p:nvPicPr>
          <p:cNvPr id="3" name="Picture 2" descr="Store of Va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057398"/>
            <a:ext cx="3962400" cy="29229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46746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Functions of Money</a:t>
            </a:r>
            <a:endParaRPr lang="en-US" dirty="0">
              <a:solidFill>
                <a:srgbClr val="000000"/>
              </a:solidFill>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is defined as any </a:t>
            </a:r>
            <a:r>
              <a:rPr lang="en-US" sz="2000" dirty="0" smtClean="0">
                <a:solidFill>
                  <a:srgbClr val="FFFFFF"/>
                </a:solidFill>
                <a:effectLst>
                  <a:outerShdw blurRad="50800" dist="38100" dir="2700000" algn="tl" rotWithShape="0">
                    <a:srgbClr val="000000">
                      <a:alpha val="43000"/>
                    </a:srgbClr>
                  </a:outerShdw>
                </a:effectLst>
              </a:rPr>
              <a:t>asset that is widely accepted as final payment for goods and services.  All money must serve the following three functions.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Medium of Exchange</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a:t>
            </a:r>
            <a:r>
              <a:rPr lang="en-US" sz="1800" dirty="0" smtClean="0">
                <a:solidFill>
                  <a:srgbClr val="000000"/>
                </a:solidFill>
              </a:rPr>
              <a:t>An </a:t>
            </a:r>
            <a:r>
              <a:rPr lang="en-US" sz="1800" dirty="0">
                <a:solidFill>
                  <a:srgbClr val="000000"/>
                </a:solidFill>
              </a:rPr>
              <a:t>asset </a:t>
            </a:r>
            <a:r>
              <a:rPr lang="en-US" sz="1800" dirty="0" smtClean="0">
                <a:solidFill>
                  <a:srgbClr val="000000"/>
                </a:solidFill>
              </a:rPr>
              <a:t>that is used primarily for trade, </a:t>
            </a:r>
            <a:r>
              <a:rPr lang="en-US" sz="1800" dirty="0">
                <a:solidFill>
                  <a:srgbClr val="000000"/>
                </a:solidFill>
              </a:rPr>
              <a:t>not consumption.</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Suppose you deposited this 5 million German mark in January 1923 when it was worth $700.  If you did not withdraw it until October, you would have $0.00001.</a:t>
            </a:r>
          </a:p>
        </p:txBody>
      </p:sp>
      <p:sp>
        <p:nvSpPr>
          <p:cNvPr id="7" name="TextBox 6"/>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Eliminates the need for a double coincidence of wants.</a:t>
            </a:r>
          </a:p>
        </p:txBody>
      </p:sp>
      <p:sp>
        <p:nvSpPr>
          <p:cNvPr id="8" name="TextBox 7"/>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Store of Value</a:t>
            </a:r>
          </a:p>
        </p:txBody>
      </p:sp>
      <p:sp>
        <p:nvSpPr>
          <p:cNvPr id="9" name="TextBox 8"/>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It must maintain its purchasing power when not in use.</a:t>
            </a:r>
          </a:p>
        </p:txBody>
      </p:sp>
      <p:sp>
        <p:nvSpPr>
          <p:cNvPr id="10" name="TextBox 9"/>
          <p:cNvSpPr txBox="1"/>
          <p:nvPr/>
        </p:nvSpPr>
        <p:spPr>
          <a:xfrm>
            <a:off x="533400" y="4001869"/>
            <a:ext cx="3886200" cy="646331"/>
          </a:xfrm>
          <a:prstGeom prst="rect">
            <a:avLst/>
          </a:prstGeom>
          <a:noFill/>
        </p:spPr>
        <p:txBody>
          <a:bodyPr wrap="square" rtlCol="0">
            <a:spAutoFit/>
          </a:bodyPr>
          <a:lstStyle/>
          <a:p>
            <a:pPr algn="just"/>
            <a:r>
              <a:rPr lang="en-US" sz="1800" dirty="0" smtClean="0">
                <a:solidFill>
                  <a:srgbClr val="000000"/>
                </a:solidFill>
              </a:rPr>
              <a:t>B) When retrieved, it must still be usable in transactions.</a:t>
            </a:r>
          </a:p>
        </p:txBody>
      </p:sp>
      <p:pic>
        <p:nvPicPr>
          <p:cNvPr id="3" name="Picture 2" descr="German Ma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027" y="2057401"/>
            <a:ext cx="2862060" cy="2895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860012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Functions of Money</a:t>
            </a:r>
            <a:endParaRPr lang="en-US" dirty="0">
              <a:solidFill>
                <a:srgbClr val="000000"/>
              </a:solidFill>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is defined as any </a:t>
            </a:r>
            <a:r>
              <a:rPr lang="en-US" sz="2000" dirty="0" smtClean="0">
                <a:solidFill>
                  <a:srgbClr val="FFFFFF"/>
                </a:solidFill>
                <a:effectLst>
                  <a:outerShdw blurRad="50800" dist="38100" dir="2700000" algn="tl" rotWithShape="0">
                    <a:srgbClr val="000000">
                      <a:alpha val="43000"/>
                    </a:srgbClr>
                  </a:outerShdw>
                </a:effectLst>
              </a:rPr>
              <a:t>asset that is widely accepted as final payment for goods and services.  All money must serve the following three functions.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Medium of Exchange</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a:t>
            </a:r>
            <a:r>
              <a:rPr lang="en-US" sz="1800" dirty="0" smtClean="0">
                <a:solidFill>
                  <a:srgbClr val="000000"/>
                </a:solidFill>
              </a:rPr>
              <a:t>An </a:t>
            </a:r>
            <a:r>
              <a:rPr lang="en-US" sz="1800" dirty="0">
                <a:solidFill>
                  <a:srgbClr val="000000"/>
                </a:solidFill>
              </a:rPr>
              <a:t>asset </a:t>
            </a:r>
            <a:r>
              <a:rPr lang="en-US" sz="1800" dirty="0" smtClean="0">
                <a:solidFill>
                  <a:srgbClr val="000000"/>
                </a:solidFill>
              </a:rPr>
              <a:t>that is used primarily for trade, </a:t>
            </a:r>
            <a:r>
              <a:rPr lang="en-US" sz="1800" dirty="0">
                <a:solidFill>
                  <a:srgbClr val="000000"/>
                </a:solidFill>
              </a:rPr>
              <a:t>not consumption.</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The common measure of value in the U.S. is the dollar.  Prices are expressed in dollars, not pounds of gold, number of </a:t>
            </a:r>
            <a:r>
              <a:rPr lang="en-US" sz="1400" dirty="0" smtClean="0">
                <a:solidFill>
                  <a:srgbClr val="000000"/>
                </a:solidFill>
              </a:rPr>
              <a:t>peppercorns, </a:t>
            </a:r>
            <a:r>
              <a:rPr lang="en-US" sz="1400" dirty="0">
                <a:solidFill>
                  <a:srgbClr val="000000"/>
                </a:solidFill>
              </a:rPr>
              <a:t>or </a:t>
            </a:r>
            <a:r>
              <a:rPr lang="en-US" sz="1400" dirty="0" smtClean="0">
                <a:solidFill>
                  <a:srgbClr val="000000"/>
                </a:solidFill>
              </a:rPr>
              <a:t>European Euros.</a:t>
            </a:r>
            <a:endParaRPr lang="en-US" sz="1400" dirty="0">
              <a:solidFill>
                <a:srgbClr val="000000"/>
              </a:solidFill>
            </a:endParaRPr>
          </a:p>
        </p:txBody>
      </p:sp>
      <p:sp>
        <p:nvSpPr>
          <p:cNvPr id="7" name="TextBox 6"/>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Eliminates the need for a double coincidence of wants.</a:t>
            </a:r>
          </a:p>
        </p:txBody>
      </p:sp>
      <p:sp>
        <p:nvSpPr>
          <p:cNvPr id="8" name="TextBox 7"/>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Store of Value</a:t>
            </a:r>
          </a:p>
        </p:txBody>
      </p:sp>
      <p:sp>
        <p:nvSpPr>
          <p:cNvPr id="9" name="TextBox 8"/>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It must maintain its purchasing power when not in use.</a:t>
            </a:r>
          </a:p>
        </p:txBody>
      </p:sp>
      <p:sp>
        <p:nvSpPr>
          <p:cNvPr id="10" name="TextBox 9"/>
          <p:cNvSpPr txBox="1"/>
          <p:nvPr/>
        </p:nvSpPr>
        <p:spPr>
          <a:xfrm>
            <a:off x="533400" y="4001869"/>
            <a:ext cx="3886200" cy="646331"/>
          </a:xfrm>
          <a:prstGeom prst="rect">
            <a:avLst/>
          </a:prstGeom>
          <a:noFill/>
        </p:spPr>
        <p:txBody>
          <a:bodyPr wrap="square" rtlCol="0">
            <a:spAutoFit/>
          </a:bodyPr>
          <a:lstStyle/>
          <a:p>
            <a:pPr algn="just"/>
            <a:r>
              <a:rPr lang="en-US" sz="1800" dirty="0" smtClean="0">
                <a:solidFill>
                  <a:srgbClr val="000000"/>
                </a:solidFill>
              </a:rPr>
              <a:t>B) When retrieved, it must still be usable in transactions.</a:t>
            </a:r>
          </a:p>
        </p:txBody>
      </p:sp>
      <p:sp>
        <p:nvSpPr>
          <p:cNvPr id="11" name="TextBox 10"/>
          <p:cNvSpPr txBox="1"/>
          <p:nvPr/>
        </p:nvSpPr>
        <p:spPr>
          <a:xfrm>
            <a:off x="152400" y="4572000"/>
            <a:ext cx="4267200" cy="369332"/>
          </a:xfrm>
          <a:prstGeom prst="rect">
            <a:avLst/>
          </a:prstGeom>
          <a:noFill/>
        </p:spPr>
        <p:txBody>
          <a:bodyPr wrap="square" rtlCol="0">
            <a:spAutoFit/>
          </a:bodyPr>
          <a:lstStyle/>
          <a:p>
            <a:pPr algn="just"/>
            <a:r>
              <a:rPr lang="en-US" sz="1800" b="1" dirty="0" smtClean="0">
                <a:solidFill>
                  <a:srgbClr val="000000"/>
                </a:solidFill>
              </a:rPr>
              <a:t>3) Unit of Account</a:t>
            </a:r>
          </a:p>
        </p:txBody>
      </p:sp>
      <p:sp>
        <p:nvSpPr>
          <p:cNvPr id="12" name="TextBox 11"/>
          <p:cNvSpPr txBox="1"/>
          <p:nvPr/>
        </p:nvSpPr>
        <p:spPr>
          <a:xfrm>
            <a:off x="533400" y="4876800"/>
            <a:ext cx="3886200" cy="646331"/>
          </a:xfrm>
          <a:prstGeom prst="rect">
            <a:avLst/>
          </a:prstGeom>
          <a:noFill/>
        </p:spPr>
        <p:txBody>
          <a:bodyPr wrap="square" rtlCol="0">
            <a:spAutoFit/>
          </a:bodyPr>
          <a:lstStyle/>
          <a:p>
            <a:pPr algn="just"/>
            <a:r>
              <a:rPr lang="en-US" sz="1800" dirty="0">
                <a:solidFill>
                  <a:srgbClr val="000000"/>
                </a:solidFill>
              </a:rPr>
              <a:t>A) Provides a common measure of value in economic transactions.</a:t>
            </a:r>
          </a:p>
        </p:txBody>
      </p:sp>
      <p:pic>
        <p:nvPicPr>
          <p:cNvPr id="3" name="Picture 2" descr="One Dollar B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752600"/>
            <a:ext cx="4267200" cy="1814262"/>
          </a:xfrm>
          <a:prstGeom prst="rect">
            <a:avLst/>
          </a:prstGeom>
          <a:effectLst>
            <a:outerShdw blurRad="50800" dist="38100" dir="2700000" algn="tl" rotWithShape="0">
              <a:prstClr val="black">
                <a:alpha val="40000"/>
              </a:prstClr>
            </a:outerShdw>
          </a:effectLst>
        </p:spPr>
      </p:pic>
      <p:pic>
        <p:nvPicPr>
          <p:cNvPr id="13" name="Picture 12" descr="Gold Nugg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3733800"/>
            <a:ext cx="999009" cy="1143000"/>
          </a:xfrm>
          <a:prstGeom prst="rect">
            <a:avLst/>
          </a:prstGeom>
          <a:ln w="12700">
            <a:solidFill>
              <a:srgbClr val="FFFFFF"/>
            </a:solidFill>
          </a:ln>
          <a:effectLst>
            <a:outerShdw blurRad="50800" dist="38100" dir="2700000" algn="tl" rotWithShape="0">
              <a:prstClr val="black">
                <a:alpha val="40000"/>
              </a:prstClr>
            </a:outerShdw>
          </a:effectLst>
        </p:spPr>
      </p:pic>
      <p:pic>
        <p:nvPicPr>
          <p:cNvPr id="14" name="Picture 13" descr="Peppercor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373" y="3810000"/>
            <a:ext cx="1602705" cy="1066800"/>
          </a:xfrm>
          <a:prstGeom prst="rect">
            <a:avLst/>
          </a:prstGeom>
          <a:ln w="12700">
            <a:solidFill>
              <a:srgbClr val="FFFFFF"/>
            </a:solidFill>
          </a:ln>
          <a:effectLst>
            <a:outerShdw blurRad="50800" dist="38100" dir="2700000" algn="tl" rotWithShape="0">
              <a:prstClr val="black">
                <a:alpha val="40000"/>
              </a:prstClr>
            </a:outerShdw>
          </a:effectLst>
        </p:spPr>
      </p:pic>
      <p:pic>
        <p:nvPicPr>
          <p:cNvPr id="15" name="Picture 14" descr="One Eur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400" y="3733800"/>
            <a:ext cx="1143000" cy="1143000"/>
          </a:xfrm>
          <a:prstGeom prst="rect">
            <a:avLst/>
          </a:prstGeom>
          <a:ln w="12700">
            <a:solidFill>
              <a:srgbClr val="FFFFFF"/>
            </a:solidFill>
          </a:ln>
          <a:effectLst>
            <a:outerShdw blurRad="50800" dist="38100" dir="2700000" algn="tl" rotWithShape="0">
              <a:prstClr val="black">
                <a:alpha val="40000"/>
              </a:prstClr>
            </a:outerShdw>
          </a:effectLst>
        </p:spPr>
      </p:pic>
      <p:sp>
        <p:nvSpPr>
          <p:cNvPr id="16" name="TextBox 15"/>
          <p:cNvSpPr txBox="1"/>
          <p:nvPr/>
        </p:nvSpPr>
        <p:spPr>
          <a:xfrm>
            <a:off x="4648200" y="3733800"/>
            <a:ext cx="990600" cy="120032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7200" dirty="0" smtClean="0">
                <a:solidFill>
                  <a:srgbClr val="FF0000"/>
                </a:solidFill>
              </a:rPr>
              <a:t>X</a:t>
            </a:r>
            <a:endParaRPr lang="en-US" sz="7200" dirty="0">
              <a:solidFill>
                <a:srgbClr val="FF0000"/>
              </a:solidFill>
            </a:endParaRPr>
          </a:p>
        </p:txBody>
      </p:sp>
      <p:sp>
        <p:nvSpPr>
          <p:cNvPr id="18" name="TextBox 17"/>
          <p:cNvSpPr txBox="1"/>
          <p:nvPr/>
        </p:nvSpPr>
        <p:spPr>
          <a:xfrm>
            <a:off x="6324600" y="3733800"/>
            <a:ext cx="914400"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7200" dirty="0" smtClean="0">
                <a:solidFill>
                  <a:srgbClr val="FF0000"/>
                </a:solidFill>
              </a:rPr>
              <a:t>X</a:t>
            </a:r>
            <a:endParaRPr lang="en-US" sz="7200" dirty="0">
              <a:solidFill>
                <a:srgbClr val="FF0000"/>
              </a:solidFill>
            </a:endParaRPr>
          </a:p>
        </p:txBody>
      </p:sp>
      <p:sp>
        <p:nvSpPr>
          <p:cNvPr id="19" name="TextBox 18"/>
          <p:cNvSpPr txBox="1"/>
          <p:nvPr/>
        </p:nvSpPr>
        <p:spPr>
          <a:xfrm>
            <a:off x="7772400" y="3733800"/>
            <a:ext cx="1143000"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7200" dirty="0" smtClean="0">
                <a:solidFill>
                  <a:srgbClr val="FF0000"/>
                </a:solidFill>
              </a:rPr>
              <a:t>X</a:t>
            </a:r>
            <a:endParaRPr lang="en-US" sz="7200" dirty="0">
              <a:solidFill>
                <a:srgbClr val="FF0000"/>
              </a:solidFill>
            </a:endParaRPr>
          </a:p>
        </p:txBody>
      </p:sp>
    </p:spTree>
    <p:extLst>
      <p:ext uri="{BB962C8B-B14F-4D97-AF65-F5344CB8AC3E}">
        <p14:creationId xmlns:p14="http://schemas.microsoft.com/office/powerpoint/2010/main" val="411101088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par>
                          <p:cTn id="20" fill="hold">
                            <p:stCondLst>
                              <p:cond delay="7000"/>
                            </p:stCondLst>
                            <p:childTnLst>
                              <p:par>
                                <p:cTn id="21" presetID="10" presetClass="entr" presetSubtype="0"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par>
                          <p:cTn id="28" fill="hold">
                            <p:stCondLst>
                              <p:cond delay="10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par>
                          <p:cTn id="32" fill="hold">
                            <p:stCondLst>
                              <p:cond delay="11000"/>
                            </p:stCondLst>
                            <p:childTnLst>
                              <p:par>
                                <p:cTn id="33" presetID="53" presetClass="entr" presetSubtype="16" fill="hold" grpId="1"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Effect transition="in" filter="fade">
                                      <p:cBhvr>
                                        <p:cTn id="37" dur="1000"/>
                                        <p:tgtEl>
                                          <p:spTgt spid="16"/>
                                        </p:tgtEl>
                                      </p:cBhvr>
                                    </p:animEffect>
                                  </p:childTnLst>
                                </p:cTn>
                              </p:par>
                            </p:childTnLst>
                          </p:cTn>
                        </p:par>
                        <p:par>
                          <p:cTn id="38" fill="hold">
                            <p:stCondLst>
                              <p:cond delay="12000"/>
                            </p:stCondLst>
                            <p:childTnLst>
                              <p:par>
                                <p:cTn id="39" presetID="5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fltVal val="0"/>
                                          </p:val>
                                        </p:tav>
                                        <p:tav tm="100000">
                                          <p:val>
                                            <p:strVal val="#ppt_w"/>
                                          </p:val>
                                        </p:tav>
                                      </p:tavLst>
                                    </p:anim>
                                    <p:anim calcmode="lin" valueType="num">
                                      <p:cBhvr>
                                        <p:cTn id="42" dur="1000" fill="hold"/>
                                        <p:tgtEl>
                                          <p:spTgt spid="18"/>
                                        </p:tgtEl>
                                        <p:attrNameLst>
                                          <p:attrName>ppt_h</p:attrName>
                                        </p:attrNameLst>
                                      </p:cBhvr>
                                      <p:tavLst>
                                        <p:tav tm="0">
                                          <p:val>
                                            <p:fltVal val="0"/>
                                          </p:val>
                                        </p:tav>
                                        <p:tav tm="100000">
                                          <p:val>
                                            <p:strVal val="#ppt_h"/>
                                          </p:val>
                                        </p:tav>
                                      </p:tavLst>
                                    </p:anim>
                                    <p:animEffect transition="in" filter="fade">
                                      <p:cBhvr>
                                        <p:cTn id="43" dur="1000"/>
                                        <p:tgtEl>
                                          <p:spTgt spid="18"/>
                                        </p:tgtEl>
                                      </p:cBhvr>
                                    </p:animEffect>
                                  </p:childTnLst>
                                </p:cTn>
                              </p:par>
                            </p:childTnLst>
                          </p:cTn>
                        </p:par>
                        <p:par>
                          <p:cTn id="44" fill="hold">
                            <p:stCondLst>
                              <p:cond delay="13000"/>
                            </p:stCondLst>
                            <p:childTnLst>
                              <p:par>
                                <p:cTn id="45" presetID="53" presetClass="entr" presetSubtype="16" fill="hold" grpId="1"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fltVal val="0"/>
                                          </p:val>
                                        </p:tav>
                                        <p:tav tm="100000">
                                          <p:val>
                                            <p:strVal val="#ppt_w"/>
                                          </p:val>
                                        </p:tav>
                                      </p:tavLst>
                                    </p:anim>
                                    <p:anim calcmode="lin" valueType="num">
                                      <p:cBhvr>
                                        <p:cTn id="48" dur="1000" fill="hold"/>
                                        <p:tgtEl>
                                          <p:spTgt spid="19"/>
                                        </p:tgtEl>
                                        <p:attrNameLst>
                                          <p:attrName>ppt_h</p:attrName>
                                        </p:attrNameLst>
                                      </p:cBhvr>
                                      <p:tavLst>
                                        <p:tav tm="0">
                                          <p:val>
                                            <p:fltVal val="0"/>
                                          </p:val>
                                        </p:tav>
                                        <p:tav tm="100000">
                                          <p:val>
                                            <p:strVal val="#ppt_h"/>
                                          </p:val>
                                        </p:tav>
                                      </p:tavLst>
                                    </p:anim>
                                    <p:animEffect transition="in" filter="fade">
                                      <p:cBhvr>
                                        <p:cTn id="4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6" grpId="1"/>
      <p:bldP spid="18" grpId="0"/>
      <p:bldP spid="1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Functions of Money</a:t>
            </a:r>
            <a:endParaRPr lang="en-US" dirty="0">
              <a:solidFill>
                <a:srgbClr val="000000"/>
              </a:solidFill>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is defined as any </a:t>
            </a:r>
            <a:r>
              <a:rPr lang="en-US" sz="2000" dirty="0" smtClean="0">
                <a:solidFill>
                  <a:srgbClr val="FFFFFF"/>
                </a:solidFill>
                <a:effectLst>
                  <a:outerShdw blurRad="50800" dist="38100" dir="2700000" algn="tl" rotWithShape="0">
                    <a:srgbClr val="000000">
                      <a:alpha val="43000"/>
                    </a:srgbClr>
                  </a:outerShdw>
                </a:effectLst>
              </a:rPr>
              <a:t>asset that is widely accepted as final payment for goods and services.  All money must serve the following three functions.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Medium of Exchange</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a:t>
            </a:r>
            <a:r>
              <a:rPr lang="en-US" sz="1800" dirty="0" smtClean="0">
                <a:solidFill>
                  <a:srgbClr val="000000"/>
                </a:solidFill>
              </a:rPr>
              <a:t>An </a:t>
            </a:r>
            <a:r>
              <a:rPr lang="en-US" sz="1800" dirty="0">
                <a:solidFill>
                  <a:srgbClr val="000000"/>
                </a:solidFill>
              </a:rPr>
              <a:t>asset </a:t>
            </a:r>
            <a:r>
              <a:rPr lang="en-US" sz="1800" dirty="0" smtClean="0">
                <a:solidFill>
                  <a:srgbClr val="000000"/>
                </a:solidFill>
              </a:rPr>
              <a:t>that is used primarily for trade, </a:t>
            </a:r>
            <a:r>
              <a:rPr lang="en-US" sz="1800" dirty="0">
                <a:solidFill>
                  <a:srgbClr val="000000"/>
                </a:solidFill>
              </a:rPr>
              <a:t>not consumption.</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By quoting prices in dollars, it </a:t>
            </a:r>
            <a:r>
              <a:rPr lang="en-US" sz="1400" dirty="0" smtClean="0">
                <a:solidFill>
                  <a:srgbClr val="000000"/>
                </a:solidFill>
              </a:rPr>
              <a:t>is easy </a:t>
            </a:r>
            <a:r>
              <a:rPr lang="en-US" sz="1400" dirty="0">
                <a:solidFill>
                  <a:srgbClr val="000000"/>
                </a:solidFill>
              </a:rPr>
              <a:t>to know the opportunity cost of buying </a:t>
            </a:r>
            <a:r>
              <a:rPr lang="en-US" sz="1400" dirty="0" smtClean="0">
                <a:solidFill>
                  <a:srgbClr val="000000"/>
                </a:solidFill>
              </a:rPr>
              <a:t>the item</a:t>
            </a:r>
            <a:r>
              <a:rPr lang="en-US" sz="1400" dirty="0">
                <a:solidFill>
                  <a:srgbClr val="000000"/>
                </a:solidFill>
              </a:rPr>
              <a:t>.  If we purchase it on credit, we also know how much debt we have.</a:t>
            </a:r>
          </a:p>
        </p:txBody>
      </p:sp>
      <p:sp>
        <p:nvSpPr>
          <p:cNvPr id="7" name="TextBox 6"/>
          <p:cNvSpPr txBox="1"/>
          <p:nvPr/>
        </p:nvSpPr>
        <p:spPr>
          <a:xfrm>
            <a:off x="533400" y="2554069"/>
            <a:ext cx="3886200" cy="646331"/>
          </a:xfrm>
          <a:prstGeom prst="rect">
            <a:avLst/>
          </a:prstGeom>
          <a:noFill/>
        </p:spPr>
        <p:txBody>
          <a:bodyPr wrap="square" rtlCol="0">
            <a:spAutoFit/>
          </a:bodyPr>
          <a:lstStyle/>
          <a:p>
            <a:pPr algn="just"/>
            <a:r>
              <a:rPr lang="en-US" sz="1800" dirty="0">
                <a:solidFill>
                  <a:srgbClr val="000000"/>
                </a:solidFill>
              </a:rPr>
              <a:t>B) Eliminates the need for a double coincidence of wants.</a:t>
            </a:r>
          </a:p>
        </p:txBody>
      </p:sp>
      <p:sp>
        <p:nvSpPr>
          <p:cNvPr id="8" name="TextBox 7"/>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Store of Value</a:t>
            </a:r>
          </a:p>
        </p:txBody>
      </p:sp>
      <p:sp>
        <p:nvSpPr>
          <p:cNvPr id="9" name="TextBox 8"/>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It must maintain its purchasing power when not in use.</a:t>
            </a:r>
          </a:p>
        </p:txBody>
      </p:sp>
      <p:sp>
        <p:nvSpPr>
          <p:cNvPr id="10" name="TextBox 9"/>
          <p:cNvSpPr txBox="1"/>
          <p:nvPr/>
        </p:nvSpPr>
        <p:spPr>
          <a:xfrm>
            <a:off x="533400" y="4001869"/>
            <a:ext cx="3886200" cy="646331"/>
          </a:xfrm>
          <a:prstGeom prst="rect">
            <a:avLst/>
          </a:prstGeom>
          <a:noFill/>
        </p:spPr>
        <p:txBody>
          <a:bodyPr wrap="square" rtlCol="0">
            <a:spAutoFit/>
          </a:bodyPr>
          <a:lstStyle/>
          <a:p>
            <a:pPr algn="just"/>
            <a:r>
              <a:rPr lang="en-US" sz="1800" dirty="0" smtClean="0">
                <a:solidFill>
                  <a:srgbClr val="000000"/>
                </a:solidFill>
              </a:rPr>
              <a:t>B) When retrieved, it must still be usable in transactions.</a:t>
            </a:r>
          </a:p>
        </p:txBody>
      </p:sp>
      <p:sp>
        <p:nvSpPr>
          <p:cNvPr id="11" name="TextBox 10"/>
          <p:cNvSpPr txBox="1"/>
          <p:nvPr/>
        </p:nvSpPr>
        <p:spPr>
          <a:xfrm>
            <a:off x="152400" y="4572000"/>
            <a:ext cx="4267200" cy="369332"/>
          </a:xfrm>
          <a:prstGeom prst="rect">
            <a:avLst/>
          </a:prstGeom>
          <a:noFill/>
        </p:spPr>
        <p:txBody>
          <a:bodyPr wrap="square" rtlCol="0">
            <a:spAutoFit/>
          </a:bodyPr>
          <a:lstStyle/>
          <a:p>
            <a:pPr algn="just"/>
            <a:r>
              <a:rPr lang="en-US" sz="1800" b="1" dirty="0" smtClean="0">
                <a:solidFill>
                  <a:srgbClr val="000000"/>
                </a:solidFill>
              </a:rPr>
              <a:t>3) Unit of Account</a:t>
            </a:r>
          </a:p>
        </p:txBody>
      </p:sp>
      <p:sp>
        <p:nvSpPr>
          <p:cNvPr id="12" name="TextBox 11"/>
          <p:cNvSpPr txBox="1"/>
          <p:nvPr/>
        </p:nvSpPr>
        <p:spPr>
          <a:xfrm>
            <a:off x="533400" y="4876800"/>
            <a:ext cx="3886200" cy="646331"/>
          </a:xfrm>
          <a:prstGeom prst="rect">
            <a:avLst/>
          </a:prstGeom>
          <a:noFill/>
        </p:spPr>
        <p:txBody>
          <a:bodyPr wrap="square" rtlCol="0">
            <a:spAutoFit/>
          </a:bodyPr>
          <a:lstStyle/>
          <a:p>
            <a:pPr algn="just"/>
            <a:r>
              <a:rPr lang="en-US" sz="1800" dirty="0">
                <a:solidFill>
                  <a:srgbClr val="000000"/>
                </a:solidFill>
              </a:rPr>
              <a:t>A) Provides a common measure of value in economic transactions.</a:t>
            </a:r>
          </a:p>
        </p:txBody>
      </p:sp>
      <p:sp>
        <p:nvSpPr>
          <p:cNvPr id="13" name="TextBox 12"/>
          <p:cNvSpPr txBox="1"/>
          <p:nvPr/>
        </p:nvSpPr>
        <p:spPr>
          <a:xfrm>
            <a:off x="533400" y="5449669"/>
            <a:ext cx="3886200" cy="646331"/>
          </a:xfrm>
          <a:prstGeom prst="rect">
            <a:avLst/>
          </a:prstGeom>
          <a:noFill/>
        </p:spPr>
        <p:txBody>
          <a:bodyPr wrap="square" rtlCol="0">
            <a:spAutoFit/>
          </a:bodyPr>
          <a:lstStyle/>
          <a:p>
            <a:pPr algn="just"/>
            <a:r>
              <a:rPr lang="en-US" sz="1800" dirty="0" smtClean="0">
                <a:solidFill>
                  <a:srgbClr val="000000"/>
                </a:solidFill>
              </a:rPr>
              <a:t>B) Allows people to quote prices and manage deferred payments (debt).</a:t>
            </a:r>
            <a:endParaRPr lang="en-US" sz="1800" dirty="0">
              <a:solidFill>
                <a:srgbClr val="000000"/>
              </a:solidFill>
            </a:endParaRPr>
          </a:p>
        </p:txBody>
      </p:sp>
      <p:pic>
        <p:nvPicPr>
          <p:cNvPr id="3" name="Picture 2" descr="Gas Pric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6640" y="1905000"/>
            <a:ext cx="2469905" cy="3124200"/>
          </a:xfrm>
          <a:prstGeom prst="rect">
            <a:avLst/>
          </a:prstGeom>
          <a:ln>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233701745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For thousands of years, commodities were used as money.</a:t>
            </a:r>
            <a:r>
              <a:rPr lang="en-US" sz="2000" dirty="0">
                <a:solidFill>
                  <a:srgbClr val="FFFFFF"/>
                </a:solidFill>
                <a:effectLst>
                  <a:outerShdw blurRad="50800" dist="38100" dir="2700000" algn="tl" rotWithShape="0">
                    <a:srgbClr val="000000">
                      <a:alpha val="43000"/>
                    </a:srgbClr>
                  </a:outerShdw>
                </a:effectLst>
              </a:rPr>
              <a:t> </a:t>
            </a:r>
            <a:r>
              <a:rPr lang="en-US" sz="2000" dirty="0" smtClean="0">
                <a:solidFill>
                  <a:srgbClr val="FFFFFF"/>
                </a:solidFill>
                <a:effectLst>
                  <a:outerShdw blurRad="50800" dist="38100" dir="2700000" algn="tl" rotWithShape="0">
                    <a:srgbClr val="000000">
                      <a:alpha val="43000"/>
                    </a:srgbClr>
                  </a:outerShdw>
                </a:effectLst>
              </a:rPr>
              <a:t> T</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his </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evolved into commodity-backed</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money, which later evolved into fiat money in the 1900s.</a:t>
            </a:r>
            <a:endParaRPr lang="en-US" sz="2000" dirty="0" smtClean="0">
              <a:solidFill>
                <a:srgbClr val="FFFFFF"/>
              </a:solidFill>
              <a:effectLst>
                <a:outerShdw blurRad="50800" dist="38100" dir="2700000" algn="tl" rotWithShape="0">
                  <a:srgbClr val="000000">
                    <a:alpha val="43000"/>
                  </a:srgbClr>
                </a:outerShdw>
              </a:effectLs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For thousands of years, commodities were used as money.  This evolved into commodity-backed money, which later evolved into fiat money in the 1900s.</a:t>
            </a: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Many commodities have been used as money in the past--barley, beaver pelts, salt, and </a:t>
            </a:r>
            <a:r>
              <a:rPr lang="en-US" sz="1400" dirty="0" smtClean="0">
                <a:solidFill>
                  <a:srgbClr val="000000"/>
                </a:solidFill>
              </a:rPr>
              <a:t>tobacco to </a:t>
            </a:r>
            <a:r>
              <a:rPr lang="en-US" sz="1400" dirty="0">
                <a:solidFill>
                  <a:srgbClr val="000000"/>
                </a:solidFill>
              </a:rPr>
              <a:t>name a few--but the best example is probably gold.</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Commodity Money</a:t>
            </a:r>
          </a:p>
        </p:txBody>
      </p:sp>
      <p:sp>
        <p:nvSpPr>
          <p:cNvPr id="6" name="TextBox 5"/>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A good used as money in exchanges that has intrinsic value.</a:t>
            </a:r>
            <a:endParaRPr lang="en-US" sz="1800" dirty="0">
              <a:solidFill>
                <a:srgbClr val="000000"/>
              </a:solidFill>
            </a:endParaRPr>
          </a:p>
        </p:txBody>
      </p:sp>
      <p:pic>
        <p:nvPicPr>
          <p:cNvPr id="2" name="Picture 1" descr="Gold Co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061" y="2057400"/>
            <a:ext cx="2906091" cy="2895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292693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For thousands of years, commodities were used as money.  This evolved into commodity-backed money, which later evolved into fiat money in the 1900s.</a:t>
            </a: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In WWII POW camps, prisoners used cigarettes in transactions.  They were money, not a bartering item, because people universally regarded them as money.</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Commodity Money</a:t>
            </a:r>
          </a:p>
        </p:txBody>
      </p:sp>
      <p:sp>
        <p:nvSpPr>
          <p:cNvPr id="6" name="TextBox 5"/>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A good used as money in exchanges that has intrinsic value.</a:t>
            </a:r>
            <a:endParaRPr lang="en-US" sz="18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Similar to barter, but the good is a recognized medium of exchange.</a:t>
            </a:r>
            <a:endParaRPr lang="en-US" sz="1800" dirty="0">
              <a:solidFill>
                <a:srgbClr val="000000"/>
              </a:solidFill>
            </a:endParaRPr>
          </a:p>
        </p:txBody>
      </p:sp>
      <p:pic>
        <p:nvPicPr>
          <p:cNvPr id="2" name="Picture 1" descr="Cigaret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764601"/>
            <a:ext cx="3353373" cy="3340799"/>
          </a:xfrm>
          <a:prstGeom prst="rect">
            <a:avLst/>
          </a:prstGeom>
          <a:ln>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177871868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For thousands of years, commodities were used as money.  This evolved into commodity-backed money, which later evolved into fiat money in the 1900s.</a:t>
            </a: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Eventually, people realized a piece of paper, such as a bank note, signifying ownership of a commodity was easier to trade than the actual commodity.</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Commodity Money</a:t>
            </a:r>
          </a:p>
        </p:txBody>
      </p:sp>
      <p:sp>
        <p:nvSpPr>
          <p:cNvPr id="6" name="TextBox 5"/>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A good used as money in exchanges that has intrinsic value.</a:t>
            </a:r>
            <a:endParaRPr lang="en-US" sz="18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Similar to barter, but the good is a recognized medium of exchange.</a:t>
            </a:r>
            <a:endParaRPr lang="en-US" sz="1800" dirty="0">
              <a:solidFill>
                <a:srgbClr val="000000"/>
              </a:solidFill>
            </a:endParaRPr>
          </a:p>
        </p:txBody>
      </p:sp>
      <p:sp>
        <p:nvSpPr>
          <p:cNvPr id="9" name="TextBox 8"/>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Representative Money</a:t>
            </a:r>
          </a:p>
        </p:txBody>
      </p:sp>
      <p:sp>
        <p:nvSpPr>
          <p:cNvPr id="10" name="TextBox 9"/>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Signifies ownership of valuable goods, but has no intrinsic value.</a:t>
            </a:r>
          </a:p>
        </p:txBody>
      </p:sp>
      <p:pic>
        <p:nvPicPr>
          <p:cNvPr id="2" name="Picture 1" descr="Bank No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9" y="1752601"/>
            <a:ext cx="3672143" cy="2819399"/>
          </a:xfrm>
          <a:prstGeom prst="rect">
            <a:avLst/>
          </a:prstGeom>
          <a:ln>
            <a:noFill/>
          </a:ln>
          <a:effectLst>
            <a:outerShdw blurRad="50800" dist="38100" dir="2700000" algn="tl" rotWithShape="0">
              <a:prstClr val="black">
                <a:alpha val="40000"/>
              </a:prstClr>
            </a:outerShdw>
            <a:softEdge rad="63500"/>
          </a:effectLst>
        </p:spPr>
      </p:pic>
      <p:sp>
        <p:nvSpPr>
          <p:cNvPr id="11" name="Bevel 10">
            <a:hlinkClick r:id="rId4" action="ppaction://hlinksldjump"/>
          </p:cNvPr>
          <p:cNvSpPr>
            <a:spLocks noChangeArrowheads="1"/>
          </p:cNvSpPr>
          <p:nvPr/>
        </p:nvSpPr>
        <p:spPr bwMode="auto">
          <a:xfrm>
            <a:off x="6096000" y="46482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Enlarge Image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399542964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par>
                          <p:cTn id="20" fill="hold">
                            <p:stCondLst>
                              <p:cond delay="7000"/>
                            </p:stCondLst>
                            <p:childTnLst>
                              <p:par>
                                <p:cTn id="21" presetID="10" presetClass="entr" presetSubtype="0" fill="hold" grpId="0" nodeType="after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For thousands of years, commodities were used as money.  This evolved into commodity-backed money, which later evolved into fiat money in the 1900s.</a:t>
            </a: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From 1873 to 1971, </a:t>
            </a:r>
            <a:r>
              <a:rPr lang="en-US" sz="1400" dirty="0" smtClean="0">
                <a:solidFill>
                  <a:srgbClr val="000000"/>
                </a:solidFill>
              </a:rPr>
              <a:t>the U.S. had various forms of a gold (and silver) standard.  These gold certificates, though rare, can still be redeemed for gold.</a:t>
            </a:r>
            <a:endParaRPr lang="en-US" sz="1400" dirty="0">
              <a:solidFill>
                <a:srgbClr val="000000"/>
              </a:solidFill>
            </a:endParaRP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Commodity Money</a:t>
            </a:r>
          </a:p>
        </p:txBody>
      </p:sp>
      <p:sp>
        <p:nvSpPr>
          <p:cNvPr id="6" name="TextBox 5"/>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A good used as money in exchanges that has intrinsic value.</a:t>
            </a:r>
            <a:endParaRPr lang="en-US" sz="18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Similar to barter, but the good is a recognized medium of exchange.</a:t>
            </a:r>
            <a:endParaRPr lang="en-US" sz="1800" dirty="0">
              <a:solidFill>
                <a:srgbClr val="000000"/>
              </a:solidFill>
            </a:endParaRPr>
          </a:p>
        </p:txBody>
      </p:sp>
      <p:sp>
        <p:nvSpPr>
          <p:cNvPr id="9" name="TextBox 8"/>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Representative Money</a:t>
            </a:r>
          </a:p>
        </p:txBody>
      </p:sp>
      <p:sp>
        <p:nvSpPr>
          <p:cNvPr id="10" name="TextBox 9"/>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Signifies ownership of valuable goods, but has no intrinsic value.</a:t>
            </a:r>
          </a:p>
        </p:txBody>
      </p:sp>
      <p:sp>
        <p:nvSpPr>
          <p:cNvPr id="11" name="TextBox 10"/>
          <p:cNvSpPr txBox="1"/>
          <p:nvPr/>
        </p:nvSpPr>
        <p:spPr>
          <a:xfrm>
            <a:off x="533400" y="4001869"/>
            <a:ext cx="3886200" cy="646331"/>
          </a:xfrm>
          <a:prstGeom prst="rect">
            <a:avLst/>
          </a:prstGeom>
          <a:noFill/>
        </p:spPr>
        <p:txBody>
          <a:bodyPr wrap="square" rtlCol="0">
            <a:spAutoFit/>
          </a:bodyPr>
          <a:lstStyle/>
          <a:p>
            <a:pPr algn="just"/>
            <a:r>
              <a:rPr lang="en-US" sz="1800" dirty="0" smtClean="0">
                <a:solidFill>
                  <a:srgbClr val="000000"/>
                </a:solidFill>
              </a:rPr>
              <a:t>B) Example: Paper money that is redeemable for gold (gold standard).</a:t>
            </a:r>
          </a:p>
        </p:txBody>
      </p:sp>
      <p:pic>
        <p:nvPicPr>
          <p:cNvPr id="2" name="Picture 1" descr="$10 Gold Certific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38400"/>
            <a:ext cx="4419600" cy="1892978"/>
          </a:xfrm>
          <a:prstGeom prst="rect">
            <a:avLst/>
          </a:prstGeom>
          <a:effectLst>
            <a:outerShdw blurRad="50800" dist="38100" dir="2700000" algn="tl" rotWithShape="0">
              <a:prstClr val="black">
                <a:alpha val="40000"/>
              </a:prstClr>
            </a:outerShdw>
          </a:effectLst>
        </p:spPr>
      </p:pic>
      <p:sp>
        <p:nvSpPr>
          <p:cNvPr id="12" name="Bevel 11">
            <a:hlinkClick r:id="rId4" action="ppaction://hlinksldjump"/>
          </p:cNvPr>
          <p:cNvSpPr>
            <a:spLocks noChangeArrowheads="1"/>
          </p:cNvSpPr>
          <p:nvPr/>
        </p:nvSpPr>
        <p:spPr bwMode="auto">
          <a:xfrm>
            <a:off x="6096000" y="46482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Enlarge Image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06247278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p:stCondLst>
                              <p:cond delay="6000"/>
                            </p:stCondLst>
                            <p:childTnLst>
                              <p:par>
                                <p:cTn id="17" presetID="10" presetClass="entr" presetSubtype="0"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Table of Contents</a:t>
            </a:r>
          </a:p>
        </p:txBody>
      </p:sp>
      <p:sp>
        <p:nvSpPr>
          <p:cNvPr id="2" name="Bevel 1">
            <a:hlinkClick r:id="rId3" action="ppaction://hlinksldjump"/>
          </p:cNvPr>
          <p:cNvSpPr/>
          <p:nvPr/>
        </p:nvSpPr>
        <p:spPr bwMode="auto">
          <a:xfrm>
            <a:off x="76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A Game of</a:t>
            </a:r>
          </a:p>
          <a:p>
            <a:pPr>
              <a:defRPr/>
            </a:pPr>
            <a:r>
              <a:rPr lang="en-US" sz="1200" dirty="0" smtClean="0">
                <a:solidFill>
                  <a:srgbClr val="000000"/>
                </a:solidFill>
                <a:latin typeface="Comic Sans MS"/>
                <a:cs typeface="Comic Sans MS"/>
              </a:rPr>
              <a:t>Barter</a:t>
            </a:r>
            <a:endParaRPr lang="en-US" sz="1200" dirty="0">
              <a:solidFill>
                <a:srgbClr val="000000"/>
              </a:solidFill>
              <a:latin typeface="Comic Sans MS"/>
              <a:cs typeface="Comic Sans MS"/>
            </a:endParaRPr>
          </a:p>
        </p:txBody>
      </p:sp>
      <p:sp>
        <p:nvSpPr>
          <p:cNvPr id="22" name="Bevel 21">
            <a:hlinkClick r:id="rId4" action="ppaction://hlinksldjump"/>
          </p:cNvPr>
          <p:cNvSpPr/>
          <p:nvPr/>
        </p:nvSpPr>
        <p:spPr bwMode="auto">
          <a:xfrm>
            <a:off x="1600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a:solidFill>
                  <a:srgbClr val="000000"/>
                </a:solidFill>
                <a:latin typeface="Comic Sans MS"/>
                <a:cs typeface="Comic Sans MS"/>
              </a:rPr>
              <a:t>Learning</a:t>
            </a:r>
          </a:p>
          <a:p>
            <a:pPr>
              <a:defRPr/>
            </a:pPr>
            <a:r>
              <a:rPr lang="en-US" sz="1200" dirty="0">
                <a:solidFill>
                  <a:srgbClr val="000000"/>
                </a:solidFill>
                <a:latin typeface="Comic Sans MS"/>
                <a:cs typeface="Comic Sans MS"/>
              </a:rPr>
              <a:t>Targets</a:t>
            </a:r>
          </a:p>
        </p:txBody>
      </p:sp>
      <p:sp>
        <p:nvSpPr>
          <p:cNvPr id="23" name="Bevel 22">
            <a:hlinkClick r:id="rId5" action="ppaction://hlinksldjump"/>
          </p:cNvPr>
          <p:cNvSpPr/>
          <p:nvPr/>
        </p:nvSpPr>
        <p:spPr bwMode="auto">
          <a:xfrm>
            <a:off x="3124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Functions of</a:t>
            </a:r>
          </a:p>
          <a:p>
            <a:pPr>
              <a:defRPr/>
            </a:pPr>
            <a:r>
              <a:rPr lang="en-US" sz="1200" dirty="0" smtClean="0">
                <a:solidFill>
                  <a:srgbClr val="000000"/>
                </a:solidFill>
                <a:latin typeface="Comic Sans MS"/>
                <a:cs typeface="Comic Sans MS"/>
              </a:rPr>
              <a:t>Money</a:t>
            </a:r>
            <a:endParaRPr lang="en-US" sz="1200" dirty="0">
              <a:solidFill>
                <a:srgbClr val="000000"/>
              </a:solidFill>
              <a:latin typeface="Comic Sans MS"/>
              <a:cs typeface="Comic Sans MS"/>
            </a:endParaRPr>
          </a:p>
        </p:txBody>
      </p:sp>
      <p:sp>
        <p:nvSpPr>
          <p:cNvPr id="24" name="Bevel 23">
            <a:hlinkClick r:id="rId6" action="ppaction://hlinksldjump"/>
          </p:cNvPr>
          <p:cNvSpPr/>
          <p:nvPr/>
        </p:nvSpPr>
        <p:spPr bwMode="auto">
          <a:xfrm>
            <a:off x="3124200" y="25908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Types of Money</a:t>
            </a:r>
          </a:p>
        </p:txBody>
      </p:sp>
      <p:sp>
        <p:nvSpPr>
          <p:cNvPr id="25" name="Bevel 24">
            <a:hlinkClick r:id="rId7" action="ppaction://hlinksldjump"/>
          </p:cNvPr>
          <p:cNvSpPr/>
          <p:nvPr/>
        </p:nvSpPr>
        <p:spPr bwMode="auto">
          <a:xfrm>
            <a:off x="3124200" y="39624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M1</a:t>
            </a:r>
          </a:p>
          <a:p>
            <a:pPr>
              <a:defRPr/>
            </a:pPr>
            <a:r>
              <a:rPr lang="en-US" sz="1200" dirty="0" smtClean="0">
                <a:solidFill>
                  <a:srgbClr val="000000"/>
                </a:solidFill>
                <a:latin typeface="Comic Sans MS"/>
                <a:cs typeface="Comic Sans MS"/>
              </a:rPr>
              <a:t>Money Supply</a:t>
            </a:r>
          </a:p>
        </p:txBody>
      </p:sp>
      <p:sp>
        <p:nvSpPr>
          <p:cNvPr id="26" name="Bevel 25">
            <a:hlinkClick r:id="rId8" action="ppaction://hlinksldjump"/>
          </p:cNvPr>
          <p:cNvSpPr/>
          <p:nvPr/>
        </p:nvSpPr>
        <p:spPr bwMode="auto">
          <a:xfrm>
            <a:off x="3124200" y="32766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Characteristics</a:t>
            </a:r>
          </a:p>
          <a:p>
            <a:pPr>
              <a:defRPr/>
            </a:pPr>
            <a:r>
              <a:rPr lang="en-US" sz="1200" dirty="0" smtClean="0">
                <a:solidFill>
                  <a:srgbClr val="000000"/>
                </a:solidFill>
                <a:latin typeface="Comic Sans MS"/>
                <a:cs typeface="Comic Sans MS"/>
              </a:rPr>
              <a:t>of Money</a:t>
            </a:r>
            <a:endParaRPr lang="en-US" sz="1200" dirty="0">
              <a:solidFill>
                <a:srgbClr val="000000"/>
              </a:solidFill>
              <a:latin typeface="Comic Sans MS"/>
              <a:cs typeface="Comic Sans MS"/>
            </a:endParaRPr>
          </a:p>
        </p:txBody>
      </p:sp>
      <p:sp>
        <p:nvSpPr>
          <p:cNvPr id="27" name="Bevel 26">
            <a:hlinkClick r:id="rId9" action="ppaction://hlinksldjump"/>
          </p:cNvPr>
          <p:cNvSpPr/>
          <p:nvPr/>
        </p:nvSpPr>
        <p:spPr bwMode="auto">
          <a:xfrm>
            <a:off x="3124200" y="46482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M2 and M3</a:t>
            </a:r>
          </a:p>
          <a:p>
            <a:pPr>
              <a:defRPr/>
            </a:pPr>
            <a:r>
              <a:rPr lang="en-US" sz="1200" dirty="0" smtClean="0">
                <a:solidFill>
                  <a:srgbClr val="000000"/>
                </a:solidFill>
                <a:latin typeface="Comic Sans MS"/>
                <a:cs typeface="Comic Sans MS"/>
              </a:rPr>
              <a:t>Money Supply</a:t>
            </a:r>
            <a:endParaRPr lang="en-US" sz="1200" dirty="0">
              <a:solidFill>
                <a:srgbClr val="000000"/>
              </a:solidFill>
              <a:latin typeface="Comic Sans MS"/>
              <a:cs typeface="Comic Sans MS"/>
            </a:endParaRPr>
          </a:p>
        </p:txBody>
      </p:sp>
      <p:sp>
        <p:nvSpPr>
          <p:cNvPr id="28" name="Bevel 27">
            <a:hlinkClick r:id="rId10" action="ppaction://hlinksldjump"/>
          </p:cNvPr>
          <p:cNvSpPr/>
          <p:nvPr/>
        </p:nvSpPr>
        <p:spPr bwMode="auto">
          <a:xfrm>
            <a:off x="3124200" y="5334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The</a:t>
            </a:r>
          </a:p>
          <a:p>
            <a:pPr>
              <a:defRPr/>
            </a:pPr>
            <a:r>
              <a:rPr lang="en-US" sz="1200" dirty="0" smtClean="0">
                <a:solidFill>
                  <a:srgbClr val="000000"/>
                </a:solidFill>
                <a:latin typeface="Comic Sans MS"/>
                <a:cs typeface="Comic Sans MS"/>
              </a:rPr>
              <a:t>Monetary Base</a:t>
            </a:r>
            <a:endParaRPr lang="en-US" sz="1200" dirty="0">
              <a:solidFill>
                <a:srgbClr val="000000"/>
              </a:solidFill>
              <a:latin typeface="Comic Sans MS"/>
              <a:cs typeface="Comic Sans MS"/>
            </a:endParaRPr>
          </a:p>
        </p:txBody>
      </p:sp>
      <p:sp>
        <p:nvSpPr>
          <p:cNvPr id="29" name="Bevel 28">
            <a:hlinkClick r:id="rId11" action="ppaction://hlinksldjump"/>
          </p:cNvPr>
          <p:cNvSpPr/>
          <p:nvPr/>
        </p:nvSpPr>
        <p:spPr bwMode="auto">
          <a:xfrm>
            <a:off x="4648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Money Basics</a:t>
            </a:r>
            <a:endParaRPr lang="en-US" sz="1200" dirty="0">
              <a:solidFill>
                <a:srgbClr val="000000"/>
              </a:solidFill>
              <a:latin typeface="Comic Sans MS"/>
              <a:cs typeface="Comic Sans MS"/>
            </a:endParaRPr>
          </a:p>
        </p:txBody>
      </p:sp>
      <p:sp>
        <p:nvSpPr>
          <p:cNvPr id="30" name="Bevel 29">
            <a:hlinkClick r:id="rId12" action="ppaction://hlinksldjump"/>
          </p:cNvPr>
          <p:cNvSpPr/>
          <p:nvPr/>
        </p:nvSpPr>
        <p:spPr bwMode="auto">
          <a:xfrm>
            <a:off x="6172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a:solidFill>
                  <a:srgbClr val="000000"/>
                </a:solidFill>
                <a:latin typeface="Comic Sans MS"/>
                <a:cs typeface="Comic Sans MS"/>
              </a:rPr>
              <a:t>Learning</a:t>
            </a:r>
          </a:p>
          <a:p>
            <a:pPr>
              <a:defRPr/>
            </a:pPr>
            <a:r>
              <a:rPr lang="en-US" sz="1200" dirty="0">
                <a:solidFill>
                  <a:srgbClr val="000000"/>
                </a:solidFill>
                <a:latin typeface="Comic Sans MS"/>
                <a:cs typeface="Comic Sans MS"/>
              </a:rPr>
              <a:t>Targets</a:t>
            </a:r>
          </a:p>
        </p:txBody>
      </p:sp>
      <p:sp>
        <p:nvSpPr>
          <p:cNvPr id="31" name="Bevel 30">
            <a:hlinkClick r:id="rId13" action="ppaction://hlinksldjump"/>
          </p:cNvPr>
          <p:cNvSpPr/>
          <p:nvPr/>
        </p:nvSpPr>
        <p:spPr bwMode="auto">
          <a:xfrm>
            <a:off x="6172200" y="25908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a:solidFill>
                  <a:srgbClr val="000000"/>
                </a:solidFill>
                <a:latin typeface="Comic Sans MS"/>
                <a:cs typeface="Comic Sans MS"/>
              </a:rPr>
              <a:t>Quiz</a:t>
            </a:r>
          </a:p>
        </p:txBody>
      </p:sp>
      <p:sp>
        <p:nvSpPr>
          <p:cNvPr id="32" name="Bevel 31">
            <a:hlinkClick r:id="rId14" action="ppaction://hlinksldjump"/>
          </p:cNvPr>
          <p:cNvSpPr/>
          <p:nvPr/>
        </p:nvSpPr>
        <p:spPr bwMode="auto">
          <a:xfrm>
            <a:off x="7696200" y="1905000"/>
            <a:ext cx="1371600" cy="533400"/>
          </a:xfrm>
          <a:prstGeom prst="bevel">
            <a:avLst/>
          </a:prstGeom>
          <a:solidFill>
            <a:schemeClr val="accent6"/>
          </a:solidFill>
          <a:ln>
            <a:solidFill>
              <a:schemeClr val="accent6"/>
            </a:solidFill>
          </a:ln>
          <a:effectLst/>
          <a:extLst/>
        </p:spPr>
        <p:txBody>
          <a:bodyPr wrap="none" anchor="ctr"/>
          <a:lstStyle/>
          <a:p>
            <a:pPr>
              <a:defRPr/>
            </a:pPr>
            <a:r>
              <a:rPr lang="en-US" sz="1200" dirty="0" smtClean="0">
                <a:solidFill>
                  <a:srgbClr val="000000"/>
                </a:solidFill>
                <a:latin typeface="Comic Sans MS"/>
                <a:cs typeface="Comic Sans MS"/>
              </a:rPr>
              <a:t>Money</a:t>
            </a:r>
          </a:p>
          <a:p>
            <a:pPr>
              <a:defRPr/>
            </a:pPr>
            <a:r>
              <a:rPr lang="en-US" sz="1200" dirty="0" smtClean="0">
                <a:solidFill>
                  <a:srgbClr val="000000"/>
                </a:solidFill>
                <a:latin typeface="Comic Sans MS"/>
                <a:cs typeface="Comic Sans MS"/>
              </a:rPr>
              <a:t>Homework</a:t>
            </a:r>
            <a:endParaRPr lang="en-US" sz="1200" dirty="0" smtClean="0">
              <a:solidFill>
                <a:srgbClr val="000000"/>
              </a:solidFill>
              <a:latin typeface="Comic Sans MS"/>
              <a:cs typeface="Comic Sans MS"/>
            </a:endParaRPr>
          </a:p>
        </p:txBody>
      </p:sp>
      <p:sp>
        <p:nvSpPr>
          <p:cNvPr id="21" name="TextBox 20"/>
          <p:cNvSpPr txBox="1"/>
          <p:nvPr/>
        </p:nvSpPr>
        <p:spPr>
          <a:xfrm>
            <a:off x="76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1</a:t>
            </a:r>
          </a:p>
          <a:p>
            <a:r>
              <a:rPr lang="en-US" sz="1400" b="1" dirty="0" smtClean="0">
                <a:solidFill>
                  <a:schemeClr val="bg1"/>
                </a:solidFill>
                <a:effectLst>
                  <a:outerShdw blurRad="50800" dist="38100" dir="2700000" algn="tl" rotWithShape="0">
                    <a:prstClr val="black">
                      <a:alpha val="40000"/>
                    </a:prstClr>
                  </a:outerShdw>
                </a:effectLst>
              </a:rPr>
              <a:t>Access Prior Knowledge</a:t>
            </a:r>
          </a:p>
          <a:p>
            <a:r>
              <a:rPr lang="en-US" sz="1000" dirty="0" smtClean="0">
                <a:solidFill>
                  <a:schemeClr val="bg1"/>
                </a:solidFill>
                <a:effectLst>
                  <a:outerShdw blurRad="50800" dist="38100" dir="2700000" algn="tl" rotWithShape="0">
                    <a:prstClr val="black">
                      <a:alpha val="40000"/>
                    </a:prstClr>
                  </a:outerShdw>
                </a:effectLst>
              </a:rPr>
              <a:t>(Warm Up Activity)</a:t>
            </a:r>
            <a:endParaRPr lang="en-US" sz="1000" dirty="0">
              <a:solidFill>
                <a:schemeClr val="bg1"/>
              </a:solidFill>
              <a:effectLst>
                <a:outerShdw blurRad="50800" dist="38100" dir="2700000" algn="tl" rotWithShape="0">
                  <a:prstClr val="black">
                    <a:alpha val="40000"/>
                  </a:prstClr>
                </a:outerShdw>
              </a:effectLst>
            </a:endParaRPr>
          </a:p>
        </p:txBody>
      </p:sp>
      <p:sp>
        <p:nvSpPr>
          <p:cNvPr id="34" name="TextBox 33"/>
          <p:cNvSpPr txBox="1"/>
          <p:nvPr/>
        </p:nvSpPr>
        <p:spPr>
          <a:xfrm>
            <a:off x="1600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2</a:t>
            </a:r>
          </a:p>
          <a:p>
            <a:r>
              <a:rPr lang="en-US" sz="1400" b="1" dirty="0" smtClean="0">
                <a:solidFill>
                  <a:schemeClr val="bg1"/>
                </a:solidFill>
                <a:effectLst>
                  <a:outerShdw blurRad="50800" dist="38100" dir="2700000" algn="tl" rotWithShape="0">
                    <a:prstClr val="black">
                      <a:alpha val="40000"/>
                    </a:prstClr>
                  </a:outerShdw>
                </a:effectLst>
              </a:rPr>
              <a:t>Set Goals</a:t>
            </a:r>
          </a:p>
          <a:p>
            <a:endParaRPr lang="en-US" sz="1400" b="1" dirty="0" smtClean="0">
              <a:solidFill>
                <a:schemeClr val="bg1"/>
              </a:solidFill>
              <a:effectLst>
                <a:outerShdw blurRad="50800" dist="38100" dir="2700000" algn="tl" rotWithShape="0">
                  <a:prstClr val="black">
                    <a:alpha val="40000"/>
                  </a:prstClr>
                </a:outerShdw>
              </a:effectLst>
            </a:endParaRPr>
          </a:p>
          <a:p>
            <a:r>
              <a:rPr lang="en-US" sz="1000" dirty="0" smtClean="0">
                <a:solidFill>
                  <a:schemeClr val="bg1"/>
                </a:solidFill>
                <a:effectLst>
                  <a:outerShdw blurRad="50800" dist="38100" dir="2700000" algn="tl" rotWithShape="0">
                    <a:prstClr val="black">
                      <a:alpha val="40000"/>
                    </a:prstClr>
                  </a:outerShdw>
                </a:effectLst>
              </a:rPr>
              <a:t>(Learning Targets)</a:t>
            </a:r>
            <a:endParaRPr lang="en-US" sz="1000" dirty="0">
              <a:solidFill>
                <a:schemeClr val="bg1"/>
              </a:solidFill>
              <a:effectLst>
                <a:outerShdw blurRad="50800" dist="38100" dir="2700000" algn="tl" rotWithShape="0">
                  <a:prstClr val="black">
                    <a:alpha val="40000"/>
                  </a:prstClr>
                </a:outerShdw>
              </a:effectLst>
            </a:endParaRPr>
          </a:p>
        </p:txBody>
      </p:sp>
      <p:sp>
        <p:nvSpPr>
          <p:cNvPr id="35" name="TextBox 34"/>
          <p:cNvSpPr txBox="1"/>
          <p:nvPr/>
        </p:nvSpPr>
        <p:spPr>
          <a:xfrm>
            <a:off x="3124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3</a:t>
            </a:r>
          </a:p>
          <a:p>
            <a:r>
              <a:rPr lang="en-US" sz="1400" b="1" dirty="0" smtClean="0">
                <a:solidFill>
                  <a:schemeClr val="bg1"/>
                </a:solidFill>
                <a:effectLst>
                  <a:outerShdw blurRad="50800" dist="38100" dir="2700000" algn="tl" rotWithShape="0">
                    <a:prstClr val="black">
                      <a:alpha val="40000"/>
                    </a:prstClr>
                  </a:outerShdw>
                </a:effectLst>
              </a:rPr>
              <a:t>Provide New</a:t>
            </a:r>
          </a:p>
          <a:p>
            <a:r>
              <a:rPr lang="en-US" sz="1400" b="1" dirty="0" smtClean="0">
                <a:solidFill>
                  <a:schemeClr val="bg1"/>
                </a:solidFill>
                <a:effectLst>
                  <a:outerShdw blurRad="50800" dist="38100" dir="2700000" algn="tl" rotWithShape="0">
                    <a:prstClr val="black">
                      <a:alpha val="40000"/>
                    </a:prstClr>
                  </a:outerShdw>
                </a:effectLst>
              </a:rPr>
              <a:t>Information</a:t>
            </a:r>
          </a:p>
          <a:p>
            <a:r>
              <a:rPr lang="en-US" sz="1000" dirty="0" smtClean="0">
                <a:solidFill>
                  <a:schemeClr val="bg1"/>
                </a:solidFill>
                <a:effectLst>
                  <a:outerShdw blurRad="50800" dist="38100" dir="2700000" algn="tl" rotWithShape="0">
                    <a:prstClr val="black">
                      <a:alpha val="40000"/>
                    </a:prstClr>
                  </a:outerShdw>
                </a:effectLst>
              </a:rPr>
              <a:t>(Lecture)</a:t>
            </a:r>
            <a:endParaRPr lang="en-US" sz="1000" dirty="0">
              <a:solidFill>
                <a:schemeClr val="bg1"/>
              </a:solidFill>
              <a:effectLst>
                <a:outerShdw blurRad="50800" dist="38100" dir="2700000" algn="tl" rotWithShape="0">
                  <a:prstClr val="black">
                    <a:alpha val="40000"/>
                  </a:prstClr>
                </a:outerShdw>
              </a:effectLst>
            </a:endParaRPr>
          </a:p>
        </p:txBody>
      </p:sp>
      <p:sp>
        <p:nvSpPr>
          <p:cNvPr id="37" name="TextBox 36"/>
          <p:cNvSpPr txBox="1"/>
          <p:nvPr/>
        </p:nvSpPr>
        <p:spPr>
          <a:xfrm>
            <a:off x="6172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5</a:t>
            </a:r>
          </a:p>
          <a:p>
            <a:r>
              <a:rPr lang="en-US" sz="1400" b="1" dirty="0" smtClean="0">
                <a:solidFill>
                  <a:schemeClr val="bg1"/>
                </a:solidFill>
                <a:effectLst>
                  <a:outerShdw blurRad="50800" dist="38100" dir="2700000" algn="tl" rotWithShape="0">
                    <a:prstClr val="black">
                      <a:alpha val="40000"/>
                    </a:prstClr>
                  </a:outerShdw>
                </a:effectLst>
              </a:rPr>
              <a:t>Generalize</a:t>
            </a:r>
          </a:p>
          <a:p>
            <a:endParaRPr lang="en-US" sz="1400" b="1" dirty="0" smtClean="0">
              <a:solidFill>
                <a:schemeClr val="bg1"/>
              </a:solidFill>
              <a:effectLst>
                <a:outerShdw blurRad="50800" dist="38100" dir="2700000" algn="tl" rotWithShape="0">
                  <a:prstClr val="black">
                    <a:alpha val="40000"/>
                  </a:prstClr>
                </a:outerShdw>
              </a:effectLst>
            </a:endParaRPr>
          </a:p>
          <a:p>
            <a:r>
              <a:rPr lang="en-US" sz="1000" dirty="0" smtClean="0">
                <a:solidFill>
                  <a:schemeClr val="bg1"/>
                </a:solidFill>
                <a:effectLst>
                  <a:outerShdw blurRad="50800" dist="38100" dir="2700000" algn="tl" rotWithShape="0">
                    <a:prstClr val="black">
                      <a:alpha val="40000"/>
                    </a:prstClr>
                  </a:outerShdw>
                </a:effectLst>
              </a:rPr>
              <a:t>(Conclusion)</a:t>
            </a:r>
            <a:endParaRPr lang="en-US" sz="1000" dirty="0">
              <a:solidFill>
                <a:schemeClr val="bg1"/>
              </a:solidFill>
              <a:effectLst>
                <a:outerShdw blurRad="50800" dist="38100" dir="2700000" algn="tl" rotWithShape="0">
                  <a:prstClr val="black">
                    <a:alpha val="40000"/>
                  </a:prstClr>
                </a:outerShdw>
              </a:effectLst>
            </a:endParaRPr>
          </a:p>
        </p:txBody>
      </p:sp>
      <p:sp>
        <p:nvSpPr>
          <p:cNvPr id="38" name="TextBox 37"/>
          <p:cNvSpPr txBox="1"/>
          <p:nvPr/>
        </p:nvSpPr>
        <p:spPr>
          <a:xfrm>
            <a:off x="7696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6</a:t>
            </a:r>
          </a:p>
          <a:p>
            <a:r>
              <a:rPr lang="en-US" sz="1400" b="1" dirty="0" smtClean="0">
                <a:solidFill>
                  <a:schemeClr val="bg1"/>
                </a:solidFill>
                <a:effectLst>
                  <a:outerShdw blurRad="50800" dist="38100" dir="2700000" algn="tl" rotWithShape="0">
                    <a:prstClr val="black">
                      <a:alpha val="40000"/>
                    </a:prstClr>
                  </a:outerShdw>
                </a:effectLst>
              </a:rPr>
              <a:t>Homework</a:t>
            </a:r>
          </a:p>
          <a:p>
            <a:endParaRPr lang="en-US" sz="1400" b="1" dirty="0" smtClean="0">
              <a:solidFill>
                <a:schemeClr val="bg1"/>
              </a:solidFill>
              <a:effectLst>
                <a:outerShdw blurRad="50800" dist="38100" dir="2700000" algn="tl" rotWithShape="0">
                  <a:prstClr val="black">
                    <a:alpha val="40000"/>
                  </a:prstClr>
                </a:outerShdw>
              </a:effectLst>
            </a:endParaRPr>
          </a:p>
          <a:p>
            <a:r>
              <a:rPr lang="en-US" sz="1000" dirty="0" smtClean="0">
                <a:solidFill>
                  <a:schemeClr val="bg1"/>
                </a:solidFill>
                <a:effectLst>
                  <a:outerShdw blurRad="50800" dist="38100" dir="2700000" algn="tl" rotWithShape="0">
                    <a:prstClr val="black">
                      <a:alpha val="40000"/>
                    </a:prstClr>
                  </a:outerShdw>
                </a:effectLst>
              </a:rPr>
              <a:t>(Extension Activity)</a:t>
            </a:r>
            <a:endParaRPr lang="en-US" sz="1000" dirty="0">
              <a:solidFill>
                <a:schemeClr val="bg1"/>
              </a:solidFill>
              <a:effectLst>
                <a:outerShdw blurRad="50800" dist="38100" dir="2700000" algn="tl" rotWithShape="0">
                  <a:prstClr val="black">
                    <a:alpha val="40000"/>
                  </a:prstClr>
                </a:outerShdw>
              </a:effectLst>
            </a:endParaRPr>
          </a:p>
        </p:txBody>
      </p:sp>
      <p:sp>
        <p:nvSpPr>
          <p:cNvPr id="39" name="TextBox 38"/>
          <p:cNvSpPr txBox="1"/>
          <p:nvPr/>
        </p:nvSpPr>
        <p:spPr>
          <a:xfrm>
            <a:off x="4648200" y="838200"/>
            <a:ext cx="1371600" cy="892552"/>
          </a:xfrm>
          <a:prstGeom prst="rect">
            <a:avLst/>
          </a:prstGeom>
          <a:solidFill>
            <a:schemeClr val="accent2"/>
          </a:solidFill>
          <a:ln w="12700">
            <a:noFill/>
          </a:ln>
          <a:effectLst/>
        </p:spPr>
        <p:txBody>
          <a:bodyPr wrap="square" rtlCol="0">
            <a:spAutoFit/>
          </a:bodyPr>
          <a:lstStyle/>
          <a:p>
            <a:r>
              <a:rPr lang="en-US" sz="1400" b="1" dirty="0" smtClean="0">
                <a:solidFill>
                  <a:schemeClr val="bg1"/>
                </a:solidFill>
                <a:effectLst>
                  <a:outerShdw blurRad="50800" dist="38100" dir="2700000" algn="tl" rotWithShape="0">
                    <a:prstClr val="black">
                      <a:alpha val="40000"/>
                    </a:prstClr>
                  </a:outerShdw>
                </a:effectLst>
              </a:rPr>
              <a:t>4</a:t>
            </a:r>
          </a:p>
          <a:p>
            <a:r>
              <a:rPr lang="en-US" sz="1400" b="1" dirty="0" smtClean="0">
                <a:solidFill>
                  <a:schemeClr val="bg1"/>
                </a:solidFill>
                <a:effectLst>
                  <a:outerShdw blurRad="50800" dist="38100" dir="2700000" algn="tl" rotWithShape="0">
                    <a:prstClr val="black">
                      <a:alpha val="40000"/>
                    </a:prstClr>
                  </a:outerShdw>
                </a:effectLst>
              </a:rPr>
              <a:t>Analyze New</a:t>
            </a:r>
          </a:p>
          <a:p>
            <a:r>
              <a:rPr lang="en-US" sz="1400" b="1" dirty="0" smtClean="0">
                <a:solidFill>
                  <a:schemeClr val="bg1"/>
                </a:solidFill>
                <a:effectLst>
                  <a:outerShdw blurRad="50800" dist="38100" dir="2700000" algn="tl" rotWithShape="0">
                    <a:prstClr val="black">
                      <a:alpha val="40000"/>
                    </a:prstClr>
                  </a:outerShdw>
                </a:effectLst>
              </a:rPr>
              <a:t>Information</a:t>
            </a:r>
          </a:p>
          <a:p>
            <a:r>
              <a:rPr lang="en-US" sz="1000" dirty="0" smtClean="0">
                <a:solidFill>
                  <a:schemeClr val="bg1"/>
                </a:solidFill>
                <a:effectLst>
                  <a:outerShdw blurRad="50800" dist="38100" dir="2700000" algn="tl" rotWithShape="0">
                    <a:prstClr val="black">
                      <a:alpha val="40000"/>
                    </a:prstClr>
                  </a:outerShdw>
                </a:effectLst>
              </a:rPr>
              <a:t>(Class Activity)</a:t>
            </a:r>
            <a:endParaRPr lang="en-US" sz="1000" dirty="0">
              <a:solidFill>
                <a:schemeClr val="bg1"/>
              </a:solidFill>
              <a:effectLst>
                <a:outerShdw blurRad="50800" dist="38100" dir="2700000" algn="tl" rotWithShape="0">
                  <a:prstClr val="black">
                    <a:alpha val="40000"/>
                  </a:prstClr>
                </a:outerShdw>
              </a:effectLst>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For thousands of years, commodities were used as money.  This evolved into commodity-backed money, which later evolved into fiat money in the 1900s.</a:t>
            </a: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smtClean="0">
                <a:solidFill>
                  <a:srgbClr val="000000"/>
                </a:solidFill>
              </a:rPr>
              <a:t>Today, the U.S. dollar is not backed by a commodity.  Unlike the first two types of money, this allows the government to control how much money exists.</a:t>
            </a:r>
            <a:endParaRPr lang="en-US" sz="1400" dirty="0">
              <a:solidFill>
                <a:srgbClr val="000000"/>
              </a:solidFill>
            </a:endParaRP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Commodity Money</a:t>
            </a:r>
          </a:p>
        </p:txBody>
      </p:sp>
      <p:sp>
        <p:nvSpPr>
          <p:cNvPr id="6" name="TextBox 5"/>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A good used as money in exchanges that has intrinsic value.</a:t>
            </a:r>
            <a:endParaRPr lang="en-US" sz="18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Similar to barter, but the good is a recognized medium of exchange.</a:t>
            </a:r>
            <a:endParaRPr lang="en-US" sz="1800" dirty="0">
              <a:solidFill>
                <a:srgbClr val="000000"/>
              </a:solidFill>
            </a:endParaRPr>
          </a:p>
        </p:txBody>
      </p:sp>
      <p:sp>
        <p:nvSpPr>
          <p:cNvPr id="9" name="TextBox 8"/>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Representative Money</a:t>
            </a:r>
          </a:p>
        </p:txBody>
      </p:sp>
      <p:sp>
        <p:nvSpPr>
          <p:cNvPr id="10" name="TextBox 9"/>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Signifies ownership of valuable goods, but has no intrinsic value.</a:t>
            </a:r>
          </a:p>
        </p:txBody>
      </p:sp>
      <p:sp>
        <p:nvSpPr>
          <p:cNvPr id="11" name="TextBox 10"/>
          <p:cNvSpPr txBox="1"/>
          <p:nvPr/>
        </p:nvSpPr>
        <p:spPr>
          <a:xfrm>
            <a:off x="533400" y="4001869"/>
            <a:ext cx="3886200" cy="646331"/>
          </a:xfrm>
          <a:prstGeom prst="rect">
            <a:avLst/>
          </a:prstGeom>
          <a:noFill/>
        </p:spPr>
        <p:txBody>
          <a:bodyPr wrap="square" rtlCol="0">
            <a:spAutoFit/>
          </a:bodyPr>
          <a:lstStyle/>
          <a:p>
            <a:pPr algn="just"/>
            <a:r>
              <a:rPr lang="en-US" sz="1800" dirty="0" smtClean="0">
                <a:solidFill>
                  <a:srgbClr val="000000"/>
                </a:solidFill>
              </a:rPr>
              <a:t>B) Example: Paper money that is redeemable for gold (gold standard).</a:t>
            </a:r>
          </a:p>
        </p:txBody>
      </p:sp>
      <p:sp>
        <p:nvSpPr>
          <p:cNvPr id="12" name="TextBox 11"/>
          <p:cNvSpPr txBox="1"/>
          <p:nvPr/>
        </p:nvSpPr>
        <p:spPr>
          <a:xfrm>
            <a:off x="152400" y="4572000"/>
            <a:ext cx="4267200" cy="369332"/>
          </a:xfrm>
          <a:prstGeom prst="rect">
            <a:avLst/>
          </a:prstGeom>
          <a:noFill/>
        </p:spPr>
        <p:txBody>
          <a:bodyPr wrap="square" rtlCol="0">
            <a:spAutoFit/>
          </a:bodyPr>
          <a:lstStyle/>
          <a:p>
            <a:pPr algn="just"/>
            <a:r>
              <a:rPr lang="en-US" sz="1800" b="1" dirty="0" smtClean="0">
                <a:solidFill>
                  <a:srgbClr val="000000"/>
                </a:solidFill>
              </a:rPr>
              <a:t>3) Fiat Money</a:t>
            </a:r>
          </a:p>
        </p:txBody>
      </p:sp>
      <p:sp>
        <p:nvSpPr>
          <p:cNvPr id="13" name="TextBox 12"/>
          <p:cNvSpPr txBox="1"/>
          <p:nvPr/>
        </p:nvSpPr>
        <p:spPr>
          <a:xfrm>
            <a:off x="533400" y="4876800"/>
            <a:ext cx="3886200" cy="646331"/>
          </a:xfrm>
          <a:prstGeom prst="rect">
            <a:avLst/>
          </a:prstGeom>
          <a:noFill/>
        </p:spPr>
        <p:txBody>
          <a:bodyPr wrap="square" rtlCol="0">
            <a:spAutoFit/>
          </a:bodyPr>
          <a:lstStyle/>
          <a:p>
            <a:pPr algn="just"/>
            <a:r>
              <a:rPr lang="en-US" sz="1800" dirty="0" smtClean="0">
                <a:solidFill>
                  <a:srgbClr val="000000"/>
                </a:solidFill>
              </a:rPr>
              <a:t>A) Has no intrinsic value and cannot be exchanged for valuable goods.</a:t>
            </a:r>
          </a:p>
        </p:txBody>
      </p:sp>
      <p:pic>
        <p:nvPicPr>
          <p:cNvPr id="2" name="Picture 1" descr="$10 B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465132"/>
            <a:ext cx="4419600" cy="1869123"/>
          </a:xfrm>
          <a:prstGeom prst="rect">
            <a:avLst/>
          </a:prstGeom>
          <a:effectLst>
            <a:outerShdw blurRad="50800" dist="38100" dir="2700000" algn="tl" rotWithShape="0">
              <a:prstClr val="black">
                <a:alpha val="40000"/>
              </a:prstClr>
            </a:outerShdw>
          </a:effectLst>
        </p:spPr>
      </p:pic>
      <p:sp>
        <p:nvSpPr>
          <p:cNvPr id="14" name="Bevel 13">
            <a:hlinkClick r:id="rId4" action="ppaction://hlinksldjump"/>
          </p:cNvPr>
          <p:cNvSpPr>
            <a:spLocks noChangeArrowheads="1"/>
          </p:cNvSpPr>
          <p:nvPr/>
        </p:nvSpPr>
        <p:spPr bwMode="auto">
          <a:xfrm>
            <a:off x="6096000" y="46482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Enlarge Image</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29756611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par>
                          <p:cTn id="20" fill="hold">
                            <p:stCondLst>
                              <p:cond delay="7000"/>
                            </p:stCondLst>
                            <p:childTnLst>
                              <p:par>
                                <p:cTn id="21" presetID="10" presetClass="entr" presetSubtype="0" fill="hold" grpId="0" nodeType="after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For thousands of years, commodities were used as money.  This evolved into commodity-backed money, which later evolved into fiat money in the 1900s.</a:t>
            </a: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smtClean="0">
                <a:solidFill>
                  <a:srgbClr val="000000"/>
                </a:solidFill>
              </a:rPr>
              <a:t>The U.S. dollar is issued by the nation’s central bank, the Federal Reserve.  By government order, or fiat, they have declared this money to be legal tender.</a:t>
            </a:r>
            <a:endParaRPr lang="en-US" sz="1400" dirty="0">
              <a:solidFill>
                <a:srgbClr val="000000"/>
              </a:solidFill>
            </a:endParaRP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Commodity Money</a:t>
            </a:r>
          </a:p>
        </p:txBody>
      </p:sp>
      <p:sp>
        <p:nvSpPr>
          <p:cNvPr id="6" name="TextBox 5"/>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A) A good used as money in exchanges that has intrinsic value.</a:t>
            </a:r>
            <a:endParaRPr lang="en-US" sz="1800" dirty="0">
              <a:solidFill>
                <a:srgbClr val="000000"/>
              </a:solidFill>
            </a:endParaRPr>
          </a:p>
        </p:txBody>
      </p:sp>
      <p:sp>
        <p:nvSpPr>
          <p:cNvPr id="8" name="TextBox 7"/>
          <p:cNvSpPr txBox="1"/>
          <p:nvPr/>
        </p:nvSpPr>
        <p:spPr>
          <a:xfrm>
            <a:off x="533400" y="2554069"/>
            <a:ext cx="3886200" cy="646331"/>
          </a:xfrm>
          <a:prstGeom prst="rect">
            <a:avLst/>
          </a:prstGeom>
          <a:noFill/>
        </p:spPr>
        <p:txBody>
          <a:bodyPr wrap="square" rtlCol="0">
            <a:spAutoFit/>
          </a:bodyPr>
          <a:lstStyle/>
          <a:p>
            <a:pPr algn="just"/>
            <a:r>
              <a:rPr lang="en-US" sz="1800" dirty="0" smtClean="0">
                <a:solidFill>
                  <a:srgbClr val="000000"/>
                </a:solidFill>
              </a:rPr>
              <a:t>B) Similar to barter, but the good is a recognized medium of exchange.</a:t>
            </a:r>
            <a:endParaRPr lang="en-US" sz="1800" dirty="0">
              <a:solidFill>
                <a:srgbClr val="000000"/>
              </a:solidFill>
            </a:endParaRPr>
          </a:p>
        </p:txBody>
      </p:sp>
      <p:sp>
        <p:nvSpPr>
          <p:cNvPr id="9" name="TextBox 8"/>
          <p:cNvSpPr txBox="1"/>
          <p:nvPr/>
        </p:nvSpPr>
        <p:spPr>
          <a:xfrm>
            <a:off x="152400" y="3124200"/>
            <a:ext cx="4267200" cy="369332"/>
          </a:xfrm>
          <a:prstGeom prst="rect">
            <a:avLst/>
          </a:prstGeom>
          <a:noFill/>
        </p:spPr>
        <p:txBody>
          <a:bodyPr wrap="square" rtlCol="0">
            <a:spAutoFit/>
          </a:bodyPr>
          <a:lstStyle/>
          <a:p>
            <a:pPr algn="just"/>
            <a:r>
              <a:rPr lang="en-US" sz="1800" b="1" dirty="0" smtClean="0">
                <a:solidFill>
                  <a:srgbClr val="000000"/>
                </a:solidFill>
              </a:rPr>
              <a:t>2) Representative Money</a:t>
            </a:r>
          </a:p>
        </p:txBody>
      </p:sp>
      <p:sp>
        <p:nvSpPr>
          <p:cNvPr id="10" name="TextBox 9"/>
          <p:cNvSpPr txBox="1"/>
          <p:nvPr/>
        </p:nvSpPr>
        <p:spPr>
          <a:xfrm>
            <a:off x="533400" y="3429000"/>
            <a:ext cx="3886200" cy="646331"/>
          </a:xfrm>
          <a:prstGeom prst="rect">
            <a:avLst/>
          </a:prstGeom>
          <a:noFill/>
        </p:spPr>
        <p:txBody>
          <a:bodyPr wrap="square" rtlCol="0">
            <a:spAutoFit/>
          </a:bodyPr>
          <a:lstStyle/>
          <a:p>
            <a:pPr algn="just"/>
            <a:r>
              <a:rPr lang="en-US" sz="1800" dirty="0" smtClean="0">
                <a:solidFill>
                  <a:srgbClr val="000000"/>
                </a:solidFill>
              </a:rPr>
              <a:t>A) Signifies ownership of valuable goods, but has no intrinsic value.</a:t>
            </a:r>
          </a:p>
        </p:txBody>
      </p:sp>
      <p:sp>
        <p:nvSpPr>
          <p:cNvPr id="11" name="TextBox 10"/>
          <p:cNvSpPr txBox="1"/>
          <p:nvPr/>
        </p:nvSpPr>
        <p:spPr>
          <a:xfrm>
            <a:off x="533400" y="4001869"/>
            <a:ext cx="3886200" cy="646331"/>
          </a:xfrm>
          <a:prstGeom prst="rect">
            <a:avLst/>
          </a:prstGeom>
          <a:noFill/>
        </p:spPr>
        <p:txBody>
          <a:bodyPr wrap="square" rtlCol="0">
            <a:spAutoFit/>
          </a:bodyPr>
          <a:lstStyle/>
          <a:p>
            <a:pPr algn="just"/>
            <a:r>
              <a:rPr lang="en-US" sz="1800" dirty="0" smtClean="0">
                <a:solidFill>
                  <a:srgbClr val="000000"/>
                </a:solidFill>
              </a:rPr>
              <a:t>B) Example: Paper money that is redeemable for gold (gold standard).</a:t>
            </a:r>
          </a:p>
        </p:txBody>
      </p:sp>
      <p:sp>
        <p:nvSpPr>
          <p:cNvPr id="12" name="TextBox 11"/>
          <p:cNvSpPr txBox="1"/>
          <p:nvPr/>
        </p:nvSpPr>
        <p:spPr>
          <a:xfrm>
            <a:off x="152400" y="4572000"/>
            <a:ext cx="4267200" cy="369332"/>
          </a:xfrm>
          <a:prstGeom prst="rect">
            <a:avLst/>
          </a:prstGeom>
          <a:noFill/>
        </p:spPr>
        <p:txBody>
          <a:bodyPr wrap="square" rtlCol="0">
            <a:spAutoFit/>
          </a:bodyPr>
          <a:lstStyle/>
          <a:p>
            <a:pPr algn="just"/>
            <a:r>
              <a:rPr lang="en-US" sz="1800" b="1" dirty="0" smtClean="0">
                <a:solidFill>
                  <a:srgbClr val="000000"/>
                </a:solidFill>
              </a:rPr>
              <a:t>3) Fiat Money</a:t>
            </a:r>
          </a:p>
        </p:txBody>
      </p:sp>
      <p:sp>
        <p:nvSpPr>
          <p:cNvPr id="13" name="TextBox 12"/>
          <p:cNvSpPr txBox="1"/>
          <p:nvPr/>
        </p:nvSpPr>
        <p:spPr>
          <a:xfrm>
            <a:off x="533400" y="4876800"/>
            <a:ext cx="3886200" cy="646331"/>
          </a:xfrm>
          <a:prstGeom prst="rect">
            <a:avLst/>
          </a:prstGeom>
          <a:noFill/>
        </p:spPr>
        <p:txBody>
          <a:bodyPr wrap="square" rtlCol="0">
            <a:spAutoFit/>
          </a:bodyPr>
          <a:lstStyle/>
          <a:p>
            <a:pPr algn="just"/>
            <a:r>
              <a:rPr lang="en-US" sz="1800" dirty="0" smtClean="0">
                <a:solidFill>
                  <a:srgbClr val="000000"/>
                </a:solidFill>
              </a:rPr>
              <a:t>A) Has no intrinsic value and cannot be exchanged for valuable goods.</a:t>
            </a:r>
          </a:p>
        </p:txBody>
      </p:sp>
      <p:sp>
        <p:nvSpPr>
          <p:cNvPr id="14" name="TextBox 13"/>
          <p:cNvSpPr txBox="1"/>
          <p:nvPr/>
        </p:nvSpPr>
        <p:spPr>
          <a:xfrm>
            <a:off x="533400" y="5449669"/>
            <a:ext cx="3886200" cy="646331"/>
          </a:xfrm>
          <a:prstGeom prst="rect">
            <a:avLst/>
          </a:prstGeom>
          <a:noFill/>
        </p:spPr>
        <p:txBody>
          <a:bodyPr wrap="square" rtlCol="0">
            <a:spAutoFit/>
          </a:bodyPr>
          <a:lstStyle/>
          <a:p>
            <a:pPr algn="just"/>
            <a:r>
              <a:rPr lang="en-US" sz="1800" dirty="0" smtClean="0">
                <a:solidFill>
                  <a:srgbClr val="000000"/>
                </a:solidFill>
              </a:rPr>
              <a:t>B</a:t>
            </a:r>
            <a:r>
              <a:rPr lang="en-US" sz="1800" dirty="0">
                <a:solidFill>
                  <a:srgbClr val="000000"/>
                </a:solidFill>
              </a:rPr>
              <a:t>) </a:t>
            </a:r>
            <a:r>
              <a:rPr lang="en-US" sz="1800" dirty="0" smtClean="0">
                <a:solidFill>
                  <a:srgbClr val="000000"/>
                </a:solidFill>
              </a:rPr>
              <a:t>Its value derives from its official status as a medium of exchange.</a:t>
            </a:r>
            <a:endParaRPr lang="en-US" sz="1800" dirty="0">
              <a:solidFill>
                <a:srgbClr val="000000"/>
              </a:solidFill>
            </a:endParaRPr>
          </a:p>
        </p:txBody>
      </p:sp>
      <p:pic>
        <p:nvPicPr>
          <p:cNvPr id="2" name="Picture 1" descr="Federal Reserve Buil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588" y="2286000"/>
            <a:ext cx="4395987" cy="2438400"/>
          </a:xfrm>
          <a:prstGeom prst="rect">
            <a:avLst/>
          </a:prstGeom>
          <a:ln w="9525" cmpd="thickThin">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280721555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Characteristics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Throughout history, many different items have been used as money with varying success.  The best money possesses the following</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characteristics.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Characteristics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Throughout history, many different items have been used as money with varying success.  The best money possesses the following</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characteristics.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Around 9000 BCE, cows became units of exchange in some cultures.  Clearly indivisible, cows have been very important when negotiating wedding terms.</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Divisible</a:t>
            </a:r>
            <a:endParaRPr lang="en-US" sz="1800" b="1" dirty="0">
              <a:solidFill>
                <a:srgbClr val="000000"/>
              </a:solidFill>
            </a:endParaRPr>
          </a:p>
        </p:txBody>
      </p:sp>
      <p:sp>
        <p:nvSpPr>
          <p:cNvPr id="6" name="TextBox 5"/>
          <p:cNvSpPr txBox="1"/>
          <p:nvPr/>
        </p:nvSpPr>
        <p:spPr>
          <a:xfrm>
            <a:off x="533400" y="1981200"/>
            <a:ext cx="3886200" cy="369332"/>
          </a:xfrm>
          <a:prstGeom prst="rect">
            <a:avLst/>
          </a:prstGeom>
          <a:noFill/>
        </p:spPr>
        <p:txBody>
          <a:bodyPr wrap="square" rtlCol="0">
            <a:spAutoFit/>
          </a:bodyPr>
          <a:lstStyle/>
          <a:p>
            <a:pPr algn="just"/>
            <a:r>
              <a:rPr lang="en-US" sz="1800" dirty="0" smtClean="0">
                <a:solidFill>
                  <a:srgbClr val="000000"/>
                </a:solidFill>
              </a:rPr>
              <a:t>It can be broken into smaller units.</a:t>
            </a:r>
            <a:endParaRPr lang="en-US" sz="1800" dirty="0">
              <a:solidFill>
                <a:srgbClr val="000000"/>
              </a:solidFill>
            </a:endParaRPr>
          </a:p>
        </p:txBody>
      </p:sp>
      <p:pic>
        <p:nvPicPr>
          <p:cNvPr id="2" name="Picture 1" descr="C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057400"/>
            <a:ext cx="4108381" cy="2743200"/>
          </a:xfrm>
          <a:prstGeom prst="rect">
            <a:avLst/>
          </a:prstGeom>
          <a:ln>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6078516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Characteristics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Throughout history, many different items have been used as money with varying success.  The best money possesses the following</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characteristics.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On Yap, an island in Micronesia, large stone wheels called </a:t>
            </a:r>
            <a:r>
              <a:rPr lang="en-US" sz="1400" dirty="0" err="1">
                <a:solidFill>
                  <a:srgbClr val="000000"/>
                </a:solidFill>
              </a:rPr>
              <a:t>rai</a:t>
            </a:r>
            <a:r>
              <a:rPr lang="en-US" sz="1400" dirty="0">
                <a:solidFill>
                  <a:srgbClr val="000000"/>
                </a:solidFill>
              </a:rPr>
              <a:t> </a:t>
            </a:r>
            <a:r>
              <a:rPr lang="en-US" sz="1400" dirty="0" smtClean="0">
                <a:solidFill>
                  <a:srgbClr val="000000"/>
                </a:solidFill>
              </a:rPr>
              <a:t>are used </a:t>
            </a:r>
            <a:r>
              <a:rPr lang="en-US" sz="1400" dirty="0">
                <a:solidFill>
                  <a:srgbClr val="000000"/>
                </a:solidFill>
              </a:rPr>
              <a:t>when making certain exchanges.  Because they are so large, they are rarely moved.</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Divisible</a:t>
            </a:r>
            <a:endParaRPr lang="en-US" sz="1800" b="1" dirty="0">
              <a:solidFill>
                <a:srgbClr val="000000"/>
              </a:solidFill>
            </a:endParaRPr>
          </a:p>
        </p:txBody>
      </p:sp>
      <p:sp>
        <p:nvSpPr>
          <p:cNvPr id="6" name="TextBox 5"/>
          <p:cNvSpPr txBox="1"/>
          <p:nvPr/>
        </p:nvSpPr>
        <p:spPr>
          <a:xfrm>
            <a:off x="533400" y="1981200"/>
            <a:ext cx="3886200" cy="369332"/>
          </a:xfrm>
          <a:prstGeom prst="rect">
            <a:avLst/>
          </a:prstGeom>
          <a:noFill/>
        </p:spPr>
        <p:txBody>
          <a:bodyPr wrap="square" rtlCol="0">
            <a:spAutoFit/>
          </a:bodyPr>
          <a:lstStyle/>
          <a:p>
            <a:pPr algn="just"/>
            <a:r>
              <a:rPr lang="en-US" sz="1800" dirty="0" smtClean="0">
                <a:solidFill>
                  <a:srgbClr val="000000"/>
                </a:solidFill>
              </a:rPr>
              <a:t>It can be broken into smaller units.</a:t>
            </a:r>
            <a:endParaRPr lang="en-US" sz="1800" dirty="0">
              <a:solidFill>
                <a:srgbClr val="000000"/>
              </a:solidFill>
            </a:endParaRPr>
          </a:p>
        </p:txBody>
      </p:sp>
      <p:sp>
        <p:nvSpPr>
          <p:cNvPr id="8" name="TextBox 7"/>
          <p:cNvSpPr txBox="1"/>
          <p:nvPr/>
        </p:nvSpPr>
        <p:spPr>
          <a:xfrm>
            <a:off x="152400" y="2286000"/>
            <a:ext cx="4267200" cy="369332"/>
          </a:xfrm>
          <a:prstGeom prst="rect">
            <a:avLst/>
          </a:prstGeom>
          <a:noFill/>
        </p:spPr>
        <p:txBody>
          <a:bodyPr wrap="square" rtlCol="0">
            <a:spAutoFit/>
          </a:bodyPr>
          <a:lstStyle/>
          <a:p>
            <a:pPr algn="just"/>
            <a:r>
              <a:rPr lang="en-US" sz="1800" b="1" dirty="0" smtClean="0">
                <a:solidFill>
                  <a:srgbClr val="000000"/>
                </a:solidFill>
              </a:rPr>
              <a:t>2) Portable</a:t>
            </a:r>
            <a:endParaRPr lang="en-US" sz="1800" b="1" dirty="0">
              <a:solidFill>
                <a:srgbClr val="000000"/>
              </a:solidFill>
            </a:endParaRPr>
          </a:p>
        </p:txBody>
      </p:sp>
      <p:sp>
        <p:nvSpPr>
          <p:cNvPr id="9" name="TextBox 8"/>
          <p:cNvSpPr txBox="1"/>
          <p:nvPr/>
        </p:nvSpPr>
        <p:spPr>
          <a:xfrm>
            <a:off x="533400" y="2590800"/>
            <a:ext cx="3886200" cy="369332"/>
          </a:xfrm>
          <a:prstGeom prst="rect">
            <a:avLst/>
          </a:prstGeom>
          <a:noFill/>
        </p:spPr>
        <p:txBody>
          <a:bodyPr wrap="square" rtlCol="0">
            <a:spAutoFit/>
          </a:bodyPr>
          <a:lstStyle/>
          <a:p>
            <a:pPr algn="just"/>
            <a:r>
              <a:rPr lang="en-US" sz="1800" dirty="0" smtClean="0">
                <a:solidFill>
                  <a:srgbClr val="000000"/>
                </a:solidFill>
              </a:rPr>
              <a:t>It can be transported.</a:t>
            </a:r>
            <a:endParaRPr lang="en-US" sz="1800" dirty="0">
              <a:solidFill>
                <a:srgbClr val="000000"/>
              </a:solidFill>
            </a:endParaRPr>
          </a:p>
        </p:txBody>
      </p:sp>
      <p:pic>
        <p:nvPicPr>
          <p:cNvPr id="2" name="Picture 1" descr="Rai St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057400"/>
            <a:ext cx="4114800" cy="2703221"/>
          </a:xfrm>
          <a:prstGeom prst="rect">
            <a:avLst/>
          </a:prstGeom>
          <a:ln>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290374650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Characteristics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Throughout history, many different items have been used as money with varying success.  The best money possesses the following</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characteristics.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During the American Revolution, Congress issued paper money called Continentals.  By 1781, they were so worthless that people refused to use them.</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Divisible</a:t>
            </a:r>
            <a:endParaRPr lang="en-US" sz="1800" b="1" dirty="0">
              <a:solidFill>
                <a:srgbClr val="000000"/>
              </a:solidFill>
            </a:endParaRPr>
          </a:p>
        </p:txBody>
      </p:sp>
      <p:sp>
        <p:nvSpPr>
          <p:cNvPr id="6" name="TextBox 5"/>
          <p:cNvSpPr txBox="1"/>
          <p:nvPr/>
        </p:nvSpPr>
        <p:spPr>
          <a:xfrm>
            <a:off x="533400" y="1981200"/>
            <a:ext cx="3886200" cy="369332"/>
          </a:xfrm>
          <a:prstGeom prst="rect">
            <a:avLst/>
          </a:prstGeom>
          <a:noFill/>
        </p:spPr>
        <p:txBody>
          <a:bodyPr wrap="square" rtlCol="0">
            <a:spAutoFit/>
          </a:bodyPr>
          <a:lstStyle/>
          <a:p>
            <a:pPr algn="just"/>
            <a:r>
              <a:rPr lang="en-US" sz="1800" dirty="0" smtClean="0">
                <a:solidFill>
                  <a:srgbClr val="000000"/>
                </a:solidFill>
              </a:rPr>
              <a:t>It can be broken into smaller units.</a:t>
            </a:r>
            <a:endParaRPr lang="en-US" sz="1800" dirty="0">
              <a:solidFill>
                <a:srgbClr val="000000"/>
              </a:solidFill>
            </a:endParaRPr>
          </a:p>
        </p:txBody>
      </p:sp>
      <p:sp>
        <p:nvSpPr>
          <p:cNvPr id="8" name="TextBox 7"/>
          <p:cNvSpPr txBox="1"/>
          <p:nvPr/>
        </p:nvSpPr>
        <p:spPr>
          <a:xfrm>
            <a:off x="152400" y="2286000"/>
            <a:ext cx="4267200" cy="369332"/>
          </a:xfrm>
          <a:prstGeom prst="rect">
            <a:avLst/>
          </a:prstGeom>
          <a:noFill/>
        </p:spPr>
        <p:txBody>
          <a:bodyPr wrap="square" rtlCol="0">
            <a:spAutoFit/>
          </a:bodyPr>
          <a:lstStyle/>
          <a:p>
            <a:pPr algn="just"/>
            <a:r>
              <a:rPr lang="en-US" sz="1800" b="1" dirty="0" smtClean="0">
                <a:solidFill>
                  <a:srgbClr val="000000"/>
                </a:solidFill>
              </a:rPr>
              <a:t>2) Portable</a:t>
            </a:r>
            <a:endParaRPr lang="en-US" sz="1800" b="1" dirty="0">
              <a:solidFill>
                <a:srgbClr val="000000"/>
              </a:solidFill>
            </a:endParaRPr>
          </a:p>
        </p:txBody>
      </p:sp>
      <p:sp>
        <p:nvSpPr>
          <p:cNvPr id="9" name="TextBox 8"/>
          <p:cNvSpPr txBox="1"/>
          <p:nvPr/>
        </p:nvSpPr>
        <p:spPr>
          <a:xfrm>
            <a:off x="533400" y="2590800"/>
            <a:ext cx="3886200" cy="369332"/>
          </a:xfrm>
          <a:prstGeom prst="rect">
            <a:avLst/>
          </a:prstGeom>
          <a:noFill/>
        </p:spPr>
        <p:txBody>
          <a:bodyPr wrap="square" rtlCol="0">
            <a:spAutoFit/>
          </a:bodyPr>
          <a:lstStyle/>
          <a:p>
            <a:pPr algn="just"/>
            <a:r>
              <a:rPr lang="en-US" sz="1800" dirty="0" smtClean="0">
                <a:solidFill>
                  <a:srgbClr val="000000"/>
                </a:solidFill>
              </a:rPr>
              <a:t>It can be transported.</a:t>
            </a:r>
            <a:endParaRPr lang="en-US" sz="1800" dirty="0">
              <a:solidFill>
                <a:srgbClr val="000000"/>
              </a:solidFill>
            </a:endParaRPr>
          </a:p>
        </p:txBody>
      </p:sp>
      <p:sp>
        <p:nvSpPr>
          <p:cNvPr id="10" name="TextBox 9"/>
          <p:cNvSpPr txBox="1"/>
          <p:nvPr/>
        </p:nvSpPr>
        <p:spPr>
          <a:xfrm>
            <a:off x="152400" y="2895600"/>
            <a:ext cx="4267200" cy="369332"/>
          </a:xfrm>
          <a:prstGeom prst="rect">
            <a:avLst/>
          </a:prstGeom>
          <a:noFill/>
        </p:spPr>
        <p:txBody>
          <a:bodyPr wrap="square" rtlCol="0">
            <a:spAutoFit/>
          </a:bodyPr>
          <a:lstStyle/>
          <a:p>
            <a:pPr algn="just"/>
            <a:r>
              <a:rPr lang="en-US" sz="1800" b="1" dirty="0" smtClean="0">
                <a:solidFill>
                  <a:srgbClr val="000000"/>
                </a:solidFill>
              </a:rPr>
              <a:t>3) Acceptable</a:t>
            </a:r>
            <a:endParaRPr lang="en-US" sz="1800" b="1" dirty="0">
              <a:solidFill>
                <a:srgbClr val="000000"/>
              </a:solidFill>
            </a:endParaRPr>
          </a:p>
        </p:txBody>
      </p:sp>
      <p:sp>
        <p:nvSpPr>
          <p:cNvPr id="11" name="TextBox 10"/>
          <p:cNvSpPr txBox="1"/>
          <p:nvPr/>
        </p:nvSpPr>
        <p:spPr>
          <a:xfrm>
            <a:off x="533400" y="3200400"/>
            <a:ext cx="3886200" cy="369332"/>
          </a:xfrm>
          <a:prstGeom prst="rect">
            <a:avLst/>
          </a:prstGeom>
          <a:noFill/>
        </p:spPr>
        <p:txBody>
          <a:bodyPr wrap="square" rtlCol="0">
            <a:spAutoFit/>
          </a:bodyPr>
          <a:lstStyle/>
          <a:p>
            <a:pPr algn="just"/>
            <a:r>
              <a:rPr lang="en-US" sz="1800" dirty="0" smtClean="0">
                <a:solidFill>
                  <a:srgbClr val="000000"/>
                </a:solidFill>
              </a:rPr>
              <a:t>People accept it as payment.</a:t>
            </a:r>
            <a:endParaRPr lang="en-US" sz="1800" dirty="0">
              <a:solidFill>
                <a:srgbClr val="000000"/>
              </a:solidFill>
            </a:endParaRPr>
          </a:p>
        </p:txBody>
      </p:sp>
      <p:pic>
        <p:nvPicPr>
          <p:cNvPr id="2" name="Picture 1" descr="Continental Currenc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905000"/>
            <a:ext cx="2286000" cy="29554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500658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Characteristics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Throughout history, many different items have been used as money with varying success.  The best money possesses the following</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characteristics.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During the 1600s, tobacco was Virginia’s main currency.  Because tobacco naturally grows there, this inevitably led to overproduction.</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Divisible</a:t>
            </a:r>
            <a:endParaRPr lang="en-US" sz="1800" b="1" dirty="0">
              <a:solidFill>
                <a:srgbClr val="000000"/>
              </a:solidFill>
            </a:endParaRPr>
          </a:p>
        </p:txBody>
      </p:sp>
      <p:sp>
        <p:nvSpPr>
          <p:cNvPr id="6" name="TextBox 5"/>
          <p:cNvSpPr txBox="1"/>
          <p:nvPr/>
        </p:nvSpPr>
        <p:spPr>
          <a:xfrm>
            <a:off x="533400" y="1981200"/>
            <a:ext cx="3886200" cy="369332"/>
          </a:xfrm>
          <a:prstGeom prst="rect">
            <a:avLst/>
          </a:prstGeom>
          <a:noFill/>
        </p:spPr>
        <p:txBody>
          <a:bodyPr wrap="square" rtlCol="0">
            <a:spAutoFit/>
          </a:bodyPr>
          <a:lstStyle/>
          <a:p>
            <a:pPr algn="just"/>
            <a:r>
              <a:rPr lang="en-US" sz="1800" dirty="0" smtClean="0">
                <a:solidFill>
                  <a:srgbClr val="000000"/>
                </a:solidFill>
              </a:rPr>
              <a:t>It can be broken into smaller units.</a:t>
            </a:r>
            <a:endParaRPr lang="en-US" sz="1800" dirty="0">
              <a:solidFill>
                <a:srgbClr val="000000"/>
              </a:solidFill>
            </a:endParaRPr>
          </a:p>
        </p:txBody>
      </p:sp>
      <p:sp>
        <p:nvSpPr>
          <p:cNvPr id="8" name="TextBox 7"/>
          <p:cNvSpPr txBox="1"/>
          <p:nvPr/>
        </p:nvSpPr>
        <p:spPr>
          <a:xfrm>
            <a:off x="152400" y="2286000"/>
            <a:ext cx="4267200" cy="369332"/>
          </a:xfrm>
          <a:prstGeom prst="rect">
            <a:avLst/>
          </a:prstGeom>
          <a:noFill/>
        </p:spPr>
        <p:txBody>
          <a:bodyPr wrap="square" rtlCol="0">
            <a:spAutoFit/>
          </a:bodyPr>
          <a:lstStyle/>
          <a:p>
            <a:pPr algn="just"/>
            <a:r>
              <a:rPr lang="en-US" sz="1800" b="1" dirty="0" smtClean="0">
                <a:solidFill>
                  <a:srgbClr val="000000"/>
                </a:solidFill>
              </a:rPr>
              <a:t>2) Portable</a:t>
            </a:r>
            <a:endParaRPr lang="en-US" sz="1800" b="1" dirty="0">
              <a:solidFill>
                <a:srgbClr val="000000"/>
              </a:solidFill>
            </a:endParaRPr>
          </a:p>
        </p:txBody>
      </p:sp>
      <p:sp>
        <p:nvSpPr>
          <p:cNvPr id="9" name="TextBox 8"/>
          <p:cNvSpPr txBox="1"/>
          <p:nvPr/>
        </p:nvSpPr>
        <p:spPr>
          <a:xfrm>
            <a:off x="533400" y="2590800"/>
            <a:ext cx="3886200" cy="369332"/>
          </a:xfrm>
          <a:prstGeom prst="rect">
            <a:avLst/>
          </a:prstGeom>
          <a:noFill/>
        </p:spPr>
        <p:txBody>
          <a:bodyPr wrap="square" rtlCol="0">
            <a:spAutoFit/>
          </a:bodyPr>
          <a:lstStyle/>
          <a:p>
            <a:pPr algn="just"/>
            <a:r>
              <a:rPr lang="en-US" sz="1800" dirty="0" smtClean="0">
                <a:solidFill>
                  <a:srgbClr val="000000"/>
                </a:solidFill>
              </a:rPr>
              <a:t>It can be transported.</a:t>
            </a:r>
            <a:endParaRPr lang="en-US" sz="1800" dirty="0">
              <a:solidFill>
                <a:srgbClr val="000000"/>
              </a:solidFill>
            </a:endParaRPr>
          </a:p>
        </p:txBody>
      </p:sp>
      <p:sp>
        <p:nvSpPr>
          <p:cNvPr id="10" name="TextBox 9"/>
          <p:cNvSpPr txBox="1"/>
          <p:nvPr/>
        </p:nvSpPr>
        <p:spPr>
          <a:xfrm>
            <a:off x="152400" y="2895600"/>
            <a:ext cx="4267200" cy="369332"/>
          </a:xfrm>
          <a:prstGeom prst="rect">
            <a:avLst/>
          </a:prstGeom>
          <a:noFill/>
        </p:spPr>
        <p:txBody>
          <a:bodyPr wrap="square" rtlCol="0">
            <a:spAutoFit/>
          </a:bodyPr>
          <a:lstStyle/>
          <a:p>
            <a:pPr algn="just"/>
            <a:r>
              <a:rPr lang="en-US" sz="1800" b="1" dirty="0" smtClean="0">
                <a:solidFill>
                  <a:srgbClr val="000000"/>
                </a:solidFill>
              </a:rPr>
              <a:t>3) Acceptable</a:t>
            </a:r>
            <a:endParaRPr lang="en-US" sz="1800" b="1" dirty="0">
              <a:solidFill>
                <a:srgbClr val="000000"/>
              </a:solidFill>
            </a:endParaRPr>
          </a:p>
        </p:txBody>
      </p:sp>
      <p:sp>
        <p:nvSpPr>
          <p:cNvPr id="11" name="TextBox 10"/>
          <p:cNvSpPr txBox="1"/>
          <p:nvPr/>
        </p:nvSpPr>
        <p:spPr>
          <a:xfrm>
            <a:off x="533400" y="3200400"/>
            <a:ext cx="3886200" cy="369332"/>
          </a:xfrm>
          <a:prstGeom prst="rect">
            <a:avLst/>
          </a:prstGeom>
          <a:noFill/>
        </p:spPr>
        <p:txBody>
          <a:bodyPr wrap="square" rtlCol="0">
            <a:spAutoFit/>
          </a:bodyPr>
          <a:lstStyle/>
          <a:p>
            <a:pPr algn="just"/>
            <a:r>
              <a:rPr lang="en-US" sz="1800" dirty="0" smtClean="0">
                <a:solidFill>
                  <a:srgbClr val="000000"/>
                </a:solidFill>
              </a:rPr>
              <a:t>People accept it as payment.</a:t>
            </a:r>
            <a:endParaRPr lang="en-US" sz="1800" dirty="0">
              <a:solidFill>
                <a:srgbClr val="000000"/>
              </a:solidFill>
            </a:endParaRPr>
          </a:p>
        </p:txBody>
      </p:sp>
      <p:sp>
        <p:nvSpPr>
          <p:cNvPr id="12" name="TextBox 11"/>
          <p:cNvSpPr txBox="1"/>
          <p:nvPr/>
        </p:nvSpPr>
        <p:spPr>
          <a:xfrm>
            <a:off x="152400" y="3505200"/>
            <a:ext cx="4267200" cy="369332"/>
          </a:xfrm>
          <a:prstGeom prst="rect">
            <a:avLst/>
          </a:prstGeom>
          <a:noFill/>
        </p:spPr>
        <p:txBody>
          <a:bodyPr wrap="square" rtlCol="0">
            <a:spAutoFit/>
          </a:bodyPr>
          <a:lstStyle/>
          <a:p>
            <a:pPr algn="just"/>
            <a:r>
              <a:rPr lang="en-US" sz="1800" b="1" dirty="0" smtClean="0">
                <a:solidFill>
                  <a:srgbClr val="000000"/>
                </a:solidFill>
              </a:rPr>
              <a:t>4) Scarce</a:t>
            </a:r>
            <a:endParaRPr lang="en-US" sz="1800" b="1" dirty="0">
              <a:solidFill>
                <a:srgbClr val="000000"/>
              </a:solidFill>
            </a:endParaRPr>
          </a:p>
        </p:txBody>
      </p:sp>
      <p:sp>
        <p:nvSpPr>
          <p:cNvPr id="13" name="TextBox 12"/>
          <p:cNvSpPr txBox="1"/>
          <p:nvPr/>
        </p:nvSpPr>
        <p:spPr>
          <a:xfrm>
            <a:off x="533400" y="3810000"/>
            <a:ext cx="3886200" cy="369332"/>
          </a:xfrm>
          <a:prstGeom prst="rect">
            <a:avLst/>
          </a:prstGeom>
          <a:noFill/>
        </p:spPr>
        <p:txBody>
          <a:bodyPr wrap="square" rtlCol="0">
            <a:spAutoFit/>
          </a:bodyPr>
          <a:lstStyle/>
          <a:p>
            <a:pPr algn="just"/>
            <a:r>
              <a:rPr lang="en-US" sz="1800" dirty="0" smtClean="0">
                <a:solidFill>
                  <a:srgbClr val="000000"/>
                </a:solidFill>
              </a:rPr>
              <a:t>It is relatively hard to obtain.</a:t>
            </a:r>
            <a:endParaRPr lang="en-US" sz="1800" dirty="0">
              <a:solidFill>
                <a:srgbClr val="000000"/>
              </a:solidFill>
            </a:endParaRPr>
          </a:p>
        </p:txBody>
      </p:sp>
      <p:pic>
        <p:nvPicPr>
          <p:cNvPr id="2" name="Picture 1" descr="Tobacco in Virgin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448" y="2057399"/>
            <a:ext cx="4111752" cy="2773363"/>
          </a:xfrm>
          <a:prstGeom prst="rect">
            <a:avLst/>
          </a:prstGeom>
          <a:ln>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369045701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Characteristics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Throughout history, many different items have been used as money with varying success.  The best money possesses the following</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characteristics.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In feudal Japan, rice was a prominent form of currency.  Although it can be safely stored for several years, it eventually rots, and loses its value.</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Divisible</a:t>
            </a:r>
            <a:endParaRPr lang="en-US" sz="1800" b="1" dirty="0">
              <a:solidFill>
                <a:srgbClr val="000000"/>
              </a:solidFill>
            </a:endParaRPr>
          </a:p>
        </p:txBody>
      </p:sp>
      <p:sp>
        <p:nvSpPr>
          <p:cNvPr id="6" name="TextBox 5"/>
          <p:cNvSpPr txBox="1"/>
          <p:nvPr/>
        </p:nvSpPr>
        <p:spPr>
          <a:xfrm>
            <a:off x="533400" y="1981200"/>
            <a:ext cx="3886200" cy="369332"/>
          </a:xfrm>
          <a:prstGeom prst="rect">
            <a:avLst/>
          </a:prstGeom>
          <a:noFill/>
        </p:spPr>
        <p:txBody>
          <a:bodyPr wrap="square" rtlCol="0">
            <a:spAutoFit/>
          </a:bodyPr>
          <a:lstStyle/>
          <a:p>
            <a:pPr algn="just"/>
            <a:r>
              <a:rPr lang="en-US" sz="1800" dirty="0" smtClean="0">
                <a:solidFill>
                  <a:srgbClr val="000000"/>
                </a:solidFill>
              </a:rPr>
              <a:t>It can be broken into smaller units.</a:t>
            </a:r>
            <a:endParaRPr lang="en-US" sz="1800" dirty="0">
              <a:solidFill>
                <a:srgbClr val="000000"/>
              </a:solidFill>
            </a:endParaRPr>
          </a:p>
        </p:txBody>
      </p:sp>
      <p:sp>
        <p:nvSpPr>
          <p:cNvPr id="8" name="TextBox 7"/>
          <p:cNvSpPr txBox="1"/>
          <p:nvPr/>
        </p:nvSpPr>
        <p:spPr>
          <a:xfrm>
            <a:off x="152400" y="2286000"/>
            <a:ext cx="4267200" cy="369332"/>
          </a:xfrm>
          <a:prstGeom prst="rect">
            <a:avLst/>
          </a:prstGeom>
          <a:noFill/>
        </p:spPr>
        <p:txBody>
          <a:bodyPr wrap="square" rtlCol="0">
            <a:spAutoFit/>
          </a:bodyPr>
          <a:lstStyle/>
          <a:p>
            <a:pPr algn="just"/>
            <a:r>
              <a:rPr lang="en-US" sz="1800" b="1" dirty="0" smtClean="0">
                <a:solidFill>
                  <a:srgbClr val="000000"/>
                </a:solidFill>
              </a:rPr>
              <a:t>2) Portable</a:t>
            </a:r>
            <a:endParaRPr lang="en-US" sz="1800" b="1" dirty="0">
              <a:solidFill>
                <a:srgbClr val="000000"/>
              </a:solidFill>
            </a:endParaRPr>
          </a:p>
        </p:txBody>
      </p:sp>
      <p:sp>
        <p:nvSpPr>
          <p:cNvPr id="9" name="TextBox 8"/>
          <p:cNvSpPr txBox="1"/>
          <p:nvPr/>
        </p:nvSpPr>
        <p:spPr>
          <a:xfrm>
            <a:off x="533400" y="2590800"/>
            <a:ext cx="3886200" cy="369332"/>
          </a:xfrm>
          <a:prstGeom prst="rect">
            <a:avLst/>
          </a:prstGeom>
          <a:noFill/>
        </p:spPr>
        <p:txBody>
          <a:bodyPr wrap="square" rtlCol="0">
            <a:spAutoFit/>
          </a:bodyPr>
          <a:lstStyle/>
          <a:p>
            <a:pPr algn="just"/>
            <a:r>
              <a:rPr lang="en-US" sz="1800" dirty="0" smtClean="0">
                <a:solidFill>
                  <a:srgbClr val="000000"/>
                </a:solidFill>
              </a:rPr>
              <a:t>It can be transported.</a:t>
            </a:r>
            <a:endParaRPr lang="en-US" sz="1800" dirty="0">
              <a:solidFill>
                <a:srgbClr val="000000"/>
              </a:solidFill>
            </a:endParaRPr>
          </a:p>
        </p:txBody>
      </p:sp>
      <p:sp>
        <p:nvSpPr>
          <p:cNvPr id="10" name="TextBox 9"/>
          <p:cNvSpPr txBox="1"/>
          <p:nvPr/>
        </p:nvSpPr>
        <p:spPr>
          <a:xfrm>
            <a:off x="152400" y="2895600"/>
            <a:ext cx="4267200" cy="369332"/>
          </a:xfrm>
          <a:prstGeom prst="rect">
            <a:avLst/>
          </a:prstGeom>
          <a:noFill/>
        </p:spPr>
        <p:txBody>
          <a:bodyPr wrap="square" rtlCol="0">
            <a:spAutoFit/>
          </a:bodyPr>
          <a:lstStyle/>
          <a:p>
            <a:pPr algn="just"/>
            <a:r>
              <a:rPr lang="en-US" sz="1800" b="1" dirty="0" smtClean="0">
                <a:solidFill>
                  <a:srgbClr val="000000"/>
                </a:solidFill>
              </a:rPr>
              <a:t>3) Acceptable</a:t>
            </a:r>
            <a:endParaRPr lang="en-US" sz="1800" b="1" dirty="0">
              <a:solidFill>
                <a:srgbClr val="000000"/>
              </a:solidFill>
            </a:endParaRPr>
          </a:p>
        </p:txBody>
      </p:sp>
      <p:sp>
        <p:nvSpPr>
          <p:cNvPr id="11" name="TextBox 10"/>
          <p:cNvSpPr txBox="1"/>
          <p:nvPr/>
        </p:nvSpPr>
        <p:spPr>
          <a:xfrm>
            <a:off x="533400" y="3200400"/>
            <a:ext cx="3886200" cy="369332"/>
          </a:xfrm>
          <a:prstGeom prst="rect">
            <a:avLst/>
          </a:prstGeom>
          <a:noFill/>
        </p:spPr>
        <p:txBody>
          <a:bodyPr wrap="square" rtlCol="0">
            <a:spAutoFit/>
          </a:bodyPr>
          <a:lstStyle/>
          <a:p>
            <a:pPr algn="just"/>
            <a:r>
              <a:rPr lang="en-US" sz="1800" dirty="0" smtClean="0">
                <a:solidFill>
                  <a:srgbClr val="000000"/>
                </a:solidFill>
              </a:rPr>
              <a:t>People accept it as payment.</a:t>
            </a:r>
            <a:endParaRPr lang="en-US" sz="1800" dirty="0">
              <a:solidFill>
                <a:srgbClr val="000000"/>
              </a:solidFill>
            </a:endParaRPr>
          </a:p>
        </p:txBody>
      </p:sp>
      <p:sp>
        <p:nvSpPr>
          <p:cNvPr id="12" name="TextBox 11"/>
          <p:cNvSpPr txBox="1"/>
          <p:nvPr/>
        </p:nvSpPr>
        <p:spPr>
          <a:xfrm>
            <a:off x="152400" y="3505200"/>
            <a:ext cx="4267200" cy="369332"/>
          </a:xfrm>
          <a:prstGeom prst="rect">
            <a:avLst/>
          </a:prstGeom>
          <a:noFill/>
        </p:spPr>
        <p:txBody>
          <a:bodyPr wrap="square" rtlCol="0">
            <a:spAutoFit/>
          </a:bodyPr>
          <a:lstStyle/>
          <a:p>
            <a:pPr algn="just"/>
            <a:r>
              <a:rPr lang="en-US" sz="1800" b="1" dirty="0" smtClean="0">
                <a:solidFill>
                  <a:srgbClr val="000000"/>
                </a:solidFill>
              </a:rPr>
              <a:t>4) Scarce</a:t>
            </a:r>
            <a:endParaRPr lang="en-US" sz="1800" b="1" dirty="0">
              <a:solidFill>
                <a:srgbClr val="000000"/>
              </a:solidFill>
            </a:endParaRPr>
          </a:p>
        </p:txBody>
      </p:sp>
      <p:sp>
        <p:nvSpPr>
          <p:cNvPr id="13" name="TextBox 12"/>
          <p:cNvSpPr txBox="1"/>
          <p:nvPr/>
        </p:nvSpPr>
        <p:spPr>
          <a:xfrm>
            <a:off x="533400" y="3810000"/>
            <a:ext cx="3886200" cy="369332"/>
          </a:xfrm>
          <a:prstGeom prst="rect">
            <a:avLst/>
          </a:prstGeom>
          <a:noFill/>
        </p:spPr>
        <p:txBody>
          <a:bodyPr wrap="square" rtlCol="0">
            <a:spAutoFit/>
          </a:bodyPr>
          <a:lstStyle/>
          <a:p>
            <a:pPr algn="just"/>
            <a:r>
              <a:rPr lang="en-US" sz="1800" dirty="0" smtClean="0">
                <a:solidFill>
                  <a:srgbClr val="000000"/>
                </a:solidFill>
              </a:rPr>
              <a:t>It is relatively hard to obtain.</a:t>
            </a:r>
            <a:endParaRPr lang="en-US" sz="1800" dirty="0">
              <a:solidFill>
                <a:srgbClr val="000000"/>
              </a:solidFill>
            </a:endParaRPr>
          </a:p>
        </p:txBody>
      </p:sp>
      <p:sp>
        <p:nvSpPr>
          <p:cNvPr id="14" name="TextBox 13"/>
          <p:cNvSpPr txBox="1"/>
          <p:nvPr/>
        </p:nvSpPr>
        <p:spPr>
          <a:xfrm>
            <a:off x="152400" y="4114800"/>
            <a:ext cx="4267200" cy="369332"/>
          </a:xfrm>
          <a:prstGeom prst="rect">
            <a:avLst/>
          </a:prstGeom>
          <a:noFill/>
        </p:spPr>
        <p:txBody>
          <a:bodyPr wrap="square" rtlCol="0">
            <a:spAutoFit/>
          </a:bodyPr>
          <a:lstStyle/>
          <a:p>
            <a:pPr algn="just"/>
            <a:r>
              <a:rPr lang="en-US" sz="1800" b="1" dirty="0" smtClean="0">
                <a:solidFill>
                  <a:srgbClr val="000000"/>
                </a:solidFill>
              </a:rPr>
              <a:t>5) Durable</a:t>
            </a:r>
            <a:endParaRPr lang="en-US" sz="1800" b="1" dirty="0">
              <a:solidFill>
                <a:srgbClr val="000000"/>
              </a:solidFill>
            </a:endParaRPr>
          </a:p>
        </p:txBody>
      </p:sp>
      <p:sp>
        <p:nvSpPr>
          <p:cNvPr id="15" name="TextBox 14"/>
          <p:cNvSpPr txBox="1"/>
          <p:nvPr/>
        </p:nvSpPr>
        <p:spPr>
          <a:xfrm>
            <a:off x="533400" y="4419600"/>
            <a:ext cx="3886200" cy="369332"/>
          </a:xfrm>
          <a:prstGeom prst="rect">
            <a:avLst/>
          </a:prstGeom>
          <a:noFill/>
        </p:spPr>
        <p:txBody>
          <a:bodyPr wrap="square" rtlCol="0">
            <a:spAutoFit/>
          </a:bodyPr>
          <a:lstStyle/>
          <a:p>
            <a:pPr algn="just"/>
            <a:r>
              <a:rPr lang="en-US" sz="1800" dirty="0" smtClean="0">
                <a:solidFill>
                  <a:srgbClr val="000000"/>
                </a:solidFill>
              </a:rPr>
              <a:t>It lasts a long time.</a:t>
            </a:r>
            <a:endParaRPr lang="en-US" sz="1800" dirty="0">
              <a:solidFill>
                <a:srgbClr val="000000"/>
              </a:solidFill>
            </a:endParaRPr>
          </a:p>
        </p:txBody>
      </p:sp>
      <p:pic>
        <p:nvPicPr>
          <p:cNvPr id="3" name="Picture 2" descr="R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249" y="2057400"/>
            <a:ext cx="4110951" cy="2543651"/>
          </a:xfrm>
          <a:prstGeom prst="rect">
            <a:avLst/>
          </a:prstGeom>
          <a:ln>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174372290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Characteristics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Throughout history, many different items have been used as money with varying success.  The best money possesses the following</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characteristics.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The Hungarian </a:t>
            </a:r>
            <a:r>
              <a:rPr lang="en-US" sz="1400" dirty="0" err="1">
                <a:solidFill>
                  <a:srgbClr val="000000"/>
                </a:solidFill>
              </a:rPr>
              <a:t>pengo</a:t>
            </a:r>
            <a:r>
              <a:rPr lang="en-US" sz="1400" dirty="0">
                <a:solidFill>
                  <a:srgbClr val="000000"/>
                </a:solidFill>
              </a:rPr>
              <a:t> experienced the worst inflation in history in 1946.  Prices doubled every 15 hours, necessitating the printing of a 100 quintillion </a:t>
            </a:r>
            <a:r>
              <a:rPr lang="en-US" sz="1400" dirty="0" err="1">
                <a:solidFill>
                  <a:srgbClr val="000000"/>
                </a:solidFill>
              </a:rPr>
              <a:t>pengo</a:t>
            </a:r>
            <a:r>
              <a:rPr lang="en-US" sz="1400" dirty="0">
                <a:solidFill>
                  <a:srgbClr val="000000"/>
                </a:solidFill>
              </a:rPr>
              <a:t>.</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Divisible</a:t>
            </a:r>
            <a:endParaRPr lang="en-US" sz="1800" b="1" dirty="0">
              <a:solidFill>
                <a:srgbClr val="000000"/>
              </a:solidFill>
            </a:endParaRPr>
          </a:p>
        </p:txBody>
      </p:sp>
      <p:sp>
        <p:nvSpPr>
          <p:cNvPr id="6" name="TextBox 5"/>
          <p:cNvSpPr txBox="1"/>
          <p:nvPr/>
        </p:nvSpPr>
        <p:spPr>
          <a:xfrm>
            <a:off x="533400" y="1981200"/>
            <a:ext cx="3886200" cy="369332"/>
          </a:xfrm>
          <a:prstGeom prst="rect">
            <a:avLst/>
          </a:prstGeom>
          <a:noFill/>
        </p:spPr>
        <p:txBody>
          <a:bodyPr wrap="square" rtlCol="0">
            <a:spAutoFit/>
          </a:bodyPr>
          <a:lstStyle/>
          <a:p>
            <a:pPr algn="just"/>
            <a:r>
              <a:rPr lang="en-US" sz="1800" dirty="0" smtClean="0">
                <a:solidFill>
                  <a:srgbClr val="000000"/>
                </a:solidFill>
              </a:rPr>
              <a:t>It can be broken into smaller units.</a:t>
            </a:r>
            <a:endParaRPr lang="en-US" sz="1800" dirty="0">
              <a:solidFill>
                <a:srgbClr val="000000"/>
              </a:solidFill>
            </a:endParaRPr>
          </a:p>
        </p:txBody>
      </p:sp>
      <p:sp>
        <p:nvSpPr>
          <p:cNvPr id="8" name="TextBox 7"/>
          <p:cNvSpPr txBox="1"/>
          <p:nvPr/>
        </p:nvSpPr>
        <p:spPr>
          <a:xfrm>
            <a:off x="152400" y="2286000"/>
            <a:ext cx="4267200" cy="369332"/>
          </a:xfrm>
          <a:prstGeom prst="rect">
            <a:avLst/>
          </a:prstGeom>
          <a:noFill/>
        </p:spPr>
        <p:txBody>
          <a:bodyPr wrap="square" rtlCol="0">
            <a:spAutoFit/>
          </a:bodyPr>
          <a:lstStyle/>
          <a:p>
            <a:pPr algn="just"/>
            <a:r>
              <a:rPr lang="en-US" sz="1800" b="1" dirty="0" smtClean="0">
                <a:solidFill>
                  <a:srgbClr val="000000"/>
                </a:solidFill>
              </a:rPr>
              <a:t>2) Portable</a:t>
            </a:r>
            <a:endParaRPr lang="en-US" sz="1800" b="1" dirty="0">
              <a:solidFill>
                <a:srgbClr val="000000"/>
              </a:solidFill>
            </a:endParaRPr>
          </a:p>
        </p:txBody>
      </p:sp>
      <p:sp>
        <p:nvSpPr>
          <p:cNvPr id="9" name="TextBox 8"/>
          <p:cNvSpPr txBox="1"/>
          <p:nvPr/>
        </p:nvSpPr>
        <p:spPr>
          <a:xfrm>
            <a:off x="533400" y="2590800"/>
            <a:ext cx="3886200" cy="369332"/>
          </a:xfrm>
          <a:prstGeom prst="rect">
            <a:avLst/>
          </a:prstGeom>
          <a:noFill/>
        </p:spPr>
        <p:txBody>
          <a:bodyPr wrap="square" rtlCol="0">
            <a:spAutoFit/>
          </a:bodyPr>
          <a:lstStyle/>
          <a:p>
            <a:pPr algn="just"/>
            <a:r>
              <a:rPr lang="en-US" sz="1800" dirty="0" smtClean="0">
                <a:solidFill>
                  <a:srgbClr val="000000"/>
                </a:solidFill>
              </a:rPr>
              <a:t>It can be transported.</a:t>
            </a:r>
            <a:endParaRPr lang="en-US" sz="1800" dirty="0">
              <a:solidFill>
                <a:srgbClr val="000000"/>
              </a:solidFill>
            </a:endParaRPr>
          </a:p>
        </p:txBody>
      </p:sp>
      <p:sp>
        <p:nvSpPr>
          <p:cNvPr id="10" name="TextBox 9"/>
          <p:cNvSpPr txBox="1"/>
          <p:nvPr/>
        </p:nvSpPr>
        <p:spPr>
          <a:xfrm>
            <a:off x="152400" y="2895600"/>
            <a:ext cx="4267200" cy="369332"/>
          </a:xfrm>
          <a:prstGeom prst="rect">
            <a:avLst/>
          </a:prstGeom>
          <a:noFill/>
        </p:spPr>
        <p:txBody>
          <a:bodyPr wrap="square" rtlCol="0">
            <a:spAutoFit/>
          </a:bodyPr>
          <a:lstStyle/>
          <a:p>
            <a:pPr algn="just"/>
            <a:r>
              <a:rPr lang="en-US" sz="1800" b="1" dirty="0" smtClean="0">
                <a:solidFill>
                  <a:srgbClr val="000000"/>
                </a:solidFill>
              </a:rPr>
              <a:t>3) Acceptable</a:t>
            </a:r>
            <a:endParaRPr lang="en-US" sz="1800" b="1" dirty="0">
              <a:solidFill>
                <a:srgbClr val="000000"/>
              </a:solidFill>
            </a:endParaRPr>
          </a:p>
        </p:txBody>
      </p:sp>
      <p:sp>
        <p:nvSpPr>
          <p:cNvPr id="11" name="TextBox 10"/>
          <p:cNvSpPr txBox="1"/>
          <p:nvPr/>
        </p:nvSpPr>
        <p:spPr>
          <a:xfrm>
            <a:off x="533400" y="3200400"/>
            <a:ext cx="3886200" cy="369332"/>
          </a:xfrm>
          <a:prstGeom prst="rect">
            <a:avLst/>
          </a:prstGeom>
          <a:noFill/>
        </p:spPr>
        <p:txBody>
          <a:bodyPr wrap="square" rtlCol="0">
            <a:spAutoFit/>
          </a:bodyPr>
          <a:lstStyle/>
          <a:p>
            <a:pPr algn="just"/>
            <a:r>
              <a:rPr lang="en-US" sz="1800" dirty="0" smtClean="0">
                <a:solidFill>
                  <a:srgbClr val="000000"/>
                </a:solidFill>
              </a:rPr>
              <a:t>People accept it as payment.</a:t>
            </a:r>
            <a:endParaRPr lang="en-US" sz="1800" dirty="0">
              <a:solidFill>
                <a:srgbClr val="000000"/>
              </a:solidFill>
            </a:endParaRPr>
          </a:p>
        </p:txBody>
      </p:sp>
      <p:sp>
        <p:nvSpPr>
          <p:cNvPr id="12" name="TextBox 11"/>
          <p:cNvSpPr txBox="1"/>
          <p:nvPr/>
        </p:nvSpPr>
        <p:spPr>
          <a:xfrm>
            <a:off x="152400" y="3505200"/>
            <a:ext cx="4267200" cy="369332"/>
          </a:xfrm>
          <a:prstGeom prst="rect">
            <a:avLst/>
          </a:prstGeom>
          <a:noFill/>
        </p:spPr>
        <p:txBody>
          <a:bodyPr wrap="square" rtlCol="0">
            <a:spAutoFit/>
          </a:bodyPr>
          <a:lstStyle/>
          <a:p>
            <a:pPr algn="just"/>
            <a:r>
              <a:rPr lang="en-US" sz="1800" b="1" dirty="0" smtClean="0">
                <a:solidFill>
                  <a:srgbClr val="000000"/>
                </a:solidFill>
              </a:rPr>
              <a:t>4) Scarce</a:t>
            </a:r>
            <a:endParaRPr lang="en-US" sz="1800" b="1" dirty="0">
              <a:solidFill>
                <a:srgbClr val="000000"/>
              </a:solidFill>
            </a:endParaRPr>
          </a:p>
        </p:txBody>
      </p:sp>
      <p:sp>
        <p:nvSpPr>
          <p:cNvPr id="13" name="TextBox 12"/>
          <p:cNvSpPr txBox="1"/>
          <p:nvPr/>
        </p:nvSpPr>
        <p:spPr>
          <a:xfrm>
            <a:off x="533400" y="3810000"/>
            <a:ext cx="3886200" cy="369332"/>
          </a:xfrm>
          <a:prstGeom prst="rect">
            <a:avLst/>
          </a:prstGeom>
          <a:noFill/>
        </p:spPr>
        <p:txBody>
          <a:bodyPr wrap="square" rtlCol="0">
            <a:spAutoFit/>
          </a:bodyPr>
          <a:lstStyle/>
          <a:p>
            <a:pPr algn="just"/>
            <a:r>
              <a:rPr lang="en-US" sz="1800" dirty="0" smtClean="0">
                <a:solidFill>
                  <a:srgbClr val="000000"/>
                </a:solidFill>
              </a:rPr>
              <a:t>It is relatively hard to obtain.</a:t>
            </a:r>
            <a:endParaRPr lang="en-US" sz="1800" dirty="0">
              <a:solidFill>
                <a:srgbClr val="000000"/>
              </a:solidFill>
            </a:endParaRPr>
          </a:p>
        </p:txBody>
      </p:sp>
      <p:sp>
        <p:nvSpPr>
          <p:cNvPr id="14" name="TextBox 13"/>
          <p:cNvSpPr txBox="1"/>
          <p:nvPr/>
        </p:nvSpPr>
        <p:spPr>
          <a:xfrm>
            <a:off x="152400" y="4114800"/>
            <a:ext cx="4267200" cy="369332"/>
          </a:xfrm>
          <a:prstGeom prst="rect">
            <a:avLst/>
          </a:prstGeom>
          <a:noFill/>
        </p:spPr>
        <p:txBody>
          <a:bodyPr wrap="square" rtlCol="0">
            <a:spAutoFit/>
          </a:bodyPr>
          <a:lstStyle/>
          <a:p>
            <a:pPr algn="just"/>
            <a:r>
              <a:rPr lang="en-US" sz="1800" b="1" dirty="0" smtClean="0">
                <a:solidFill>
                  <a:srgbClr val="000000"/>
                </a:solidFill>
              </a:rPr>
              <a:t>5) Durable</a:t>
            </a:r>
            <a:endParaRPr lang="en-US" sz="1800" b="1" dirty="0">
              <a:solidFill>
                <a:srgbClr val="000000"/>
              </a:solidFill>
            </a:endParaRPr>
          </a:p>
        </p:txBody>
      </p:sp>
      <p:sp>
        <p:nvSpPr>
          <p:cNvPr id="15" name="TextBox 14"/>
          <p:cNvSpPr txBox="1"/>
          <p:nvPr/>
        </p:nvSpPr>
        <p:spPr>
          <a:xfrm>
            <a:off x="533400" y="4419600"/>
            <a:ext cx="3886200" cy="369332"/>
          </a:xfrm>
          <a:prstGeom prst="rect">
            <a:avLst/>
          </a:prstGeom>
          <a:noFill/>
        </p:spPr>
        <p:txBody>
          <a:bodyPr wrap="square" rtlCol="0">
            <a:spAutoFit/>
          </a:bodyPr>
          <a:lstStyle/>
          <a:p>
            <a:pPr algn="just"/>
            <a:r>
              <a:rPr lang="en-US" sz="1800" dirty="0" smtClean="0">
                <a:solidFill>
                  <a:srgbClr val="000000"/>
                </a:solidFill>
              </a:rPr>
              <a:t>It lasts a long time.</a:t>
            </a:r>
            <a:endParaRPr lang="en-US" sz="1800" dirty="0">
              <a:solidFill>
                <a:srgbClr val="000000"/>
              </a:solidFill>
            </a:endParaRPr>
          </a:p>
        </p:txBody>
      </p:sp>
      <p:sp>
        <p:nvSpPr>
          <p:cNvPr id="16" name="TextBox 15"/>
          <p:cNvSpPr txBox="1"/>
          <p:nvPr/>
        </p:nvSpPr>
        <p:spPr>
          <a:xfrm>
            <a:off x="152400" y="4724400"/>
            <a:ext cx="4267200" cy="369332"/>
          </a:xfrm>
          <a:prstGeom prst="rect">
            <a:avLst/>
          </a:prstGeom>
          <a:noFill/>
        </p:spPr>
        <p:txBody>
          <a:bodyPr wrap="square" rtlCol="0">
            <a:spAutoFit/>
          </a:bodyPr>
          <a:lstStyle/>
          <a:p>
            <a:pPr algn="just"/>
            <a:r>
              <a:rPr lang="en-US" sz="1800" b="1" dirty="0" smtClean="0">
                <a:solidFill>
                  <a:srgbClr val="000000"/>
                </a:solidFill>
              </a:rPr>
              <a:t>6) Stable</a:t>
            </a:r>
            <a:endParaRPr lang="en-US" sz="1800" b="1" dirty="0">
              <a:solidFill>
                <a:srgbClr val="000000"/>
              </a:solidFill>
            </a:endParaRPr>
          </a:p>
        </p:txBody>
      </p:sp>
      <p:sp>
        <p:nvSpPr>
          <p:cNvPr id="17" name="TextBox 16"/>
          <p:cNvSpPr txBox="1"/>
          <p:nvPr/>
        </p:nvSpPr>
        <p:spPr>
          <a:xfrm>
            <a:off x="533400" y="5029200"/>
            <a:ext cx="3886200" cy="369332"/>
          </a:xfrm>
          <a:prstGeom prst="rect">
            <a:avLst/>
          </a:prstGeom>
          <a:noFill/>
        </p:spPr>
        <p:txBody>
          <a:bodyPr wrap="square" rtlCol="0">
            <a:spAutoFit/>
          </a:bodyPr>
          <a:lstStyle/>
          <a:p>
            <a:pPr algn="just"/>
            <a:r>
              <a:rPr lang="en-US" sz="1800" dirty="0" smtClean="0">
                <a:solidFill>
                  <a:srgbClr val="000000"/>
                </a:solidFill>
              </a:rPr>
              <a:t>Its value stays constant over time.</a:t>
            </a:r>
            <a:endParaRPr lang="en-US" sz="1800" dirty="0">
              <a:solidFill>
                <a:srgbClr val="000000"/>
              </a:solidFill>
            </a:endParaRPr>
          </a:p>
        </p:txBody>
      </p:sp>
      <p:pic>
        <p:nvPicPr>
          <p:cNvPr id="2" name="Picture 1" descr="Hungarian Pen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362200"/>
            <a:ext cx="4267200" cy="21153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185111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Characteristics of Money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Throughout history, many different items have been used as money with varying success.  The best money possesses the following</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characteristics.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Cowry shells, used throughout the world, are one of the longest-lasting forms of money.  Including 200 different species, they clearly are not uniform.</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Divisible</a:t>
            </a:r>
            <a:endParaRPr lang="en-US" sz="1800" b="1" dirty="0">
              <a:solidFill>
                <a:srgbClr val="000000"/>
              </a:solidFill>
            </a:endParaRPr>
          </a:p>
        </p:txBody>
      </p:sp>
      <p:sp>
        <p:nvSpPr>
          <p:cNvPr id="6" name="TextBox 5"/>
          <p:cNvSpPr txBox="1"/>
          <p:nvPr/>
        </p:nvSpPr>
        <p:spPr>
          <a:xfrm>
            <a:off x="533400" y="1981200"/>
            <a:ext cx="3886200" cy="369332"/>
          </a:xfrm>
          <a:prstGeom prst="rect">
            <a:avLst/>
          </a:prstGeom>
          <a:noFill/>
        </p:spPr>
        <p:txBody>
          <a:bodyPr wrap="square" rtlCol="0">
            <a:spAutoFit/>
          </a:bodyPr>
          <a:lstStyle/>
          <a:p>
            <a:pPr algn="just"/>
            <a:r>
              <a:rPr lang="en-US" sz="1800" dirty="0" smtClean="0">
                <a:solidFill>
                  <a:srgbClr val="000000"/>
                </a:solidFill>
              </a:rPr>
              <a:t>It can be broken into smaller units.</a:t>
            </a:r>
            <a:endParaRPr lang="en-US" sz="1800" dirty="0">
              <a:solidFill>
                <a:srgbClr val="000000"/>
              </a:solidFill>
            </a:endParaRPr>
          </a:p>
        </p:txBody>
      </p:sp>
      <p:sp>
        <p:nvSpPr>
          <p:cNvPr id="8" name="TextBox 7"/>
          <p:cNvSpPr txBox="1"/>
          <p:nvPr/>
        </p:nvSpPr>
        <p:spPr>
          <a:xfrm>
            <a:off x="152400" y="2286000"/>
            <a:ext cx="4267200" cy="369332"/>
          </a:xfrm>
          <a:prstGeom prst="rect">
            <a:avLst/>
          </a:prstGeom>
          <a:noFill/>
        </p:spPr>
        <p:txBody>
          <a:bodyPr wrap="square" rtlCol="0">
            <a:spAutoFit/>
          </a:bodyPr>
          <a:lstStyle/>
          <a:p>
            <a:pPr algn="just"/>
            <a:r>
              <a:rPr lang="en-US" sz="1800" b="1" dirty="0" smtClean="0">
                <a:solidFill>
                  <a:srgbClr val="000000"/>
                </a:solidFill>
              </a:rPr>
              <a:t>2) Portable</a:t>
            </a:r>
            <a:endParaRPr lang="en-US" sz="1800" b="1" dirty="0">
              <a:solidFill>
                <a:srgbClr val="000000"/>
              </a:solidFill>
            </a:endParaRPr>
          </a:p>
        </p:txBody>
      </p:sp>
      <p:sp>
        <p:nvSpPr>
          <p:cNvPr id="9" name="TextBox 8"/>
          <p:cNvSpPr txBox="1"/>
          <p:nvPr/>
        </p:nvSpPr>
        <p:spPr>
          <a:xfrm>
            <a:off x="533400" y="2590800"/>
            <a:ext cx="3886200" cy="369332"/>
          </a:xfrm>
          <a:prstGeom prst="rect">
            <a:avLst/>
          </a:prstGeom>
          <a:noFill/>
        </p:spPr>
        <p:txBody>
          <a:bodyPr wrap="square" rtlCol="0">
            <a:spAutoFit/>
          </a:bodyPr>
          <a:lstStyle/>
          <a:p>
            <a:pPr algn="just"/>
            <a:r>
              <a:rPr lang="en-US" sz="1800" dirty="0" smtClean="0">
                <a:solidFill>
                  <a:srgbClr val="000000"/>
                </a:solidFill>
              </a:rPr>
              <a:t>It can be transported.</a:t>
            </a:r>
            <a:endParaRPr lang="en-US" sz="1800" dirty="0">
              <a:solidFill>
                <a:srgbClr val="000000"/>
              </a:solidFill>
            </a:endParaRPr>
          </a:p>
        </p:txBody>
      </p:sp>
      <p:sp>
        <p:nvSpPr>
          <p:cNvPr id="10" name="TextBox 9"/>
          <p:cNvSpPr txBox="1"/>
          <p:nvPr/>
        </p:nvSpPr>
        <p:spPr>
          <a:xfrm>
            <a:off x="152400" y="2895600"/>
            <a:ext cx="4267200" cy="369332"/>
          </a:xfrm>
          <a:prstGeom prst="rect">
            <a:avLst/>
          </a:prstGeom>
          <a:noFill/>
        </p:spPr>
        <p:txBody>
          <a:bodyPr wrap="square" rtlCol="0">
            <a:spAutoFit/>
          </a:bodyPr>
          <a:lstStyle/>
          <a:p>
            <a:pPr algn="just"/>
            <a:r>
              <a:rPr lang="en-US" sz="1800" b="1" dirty="0" smtClean="0">
                <a:solidFill>
                  <a:srgbClr val="000000"/>
                </a:solidFill>
              </a:rPr>
              <a:t>3) Acceptable</a:t>
            </a:r>
            <a:endParaRPr lang="en-US" sz="1800" b="1" dirty="0">
              <a:solidFill>
                <a:srgbClr val="000000"/>
              </a:solidFill>
            </a:endParaRPr>
          </a:p>
        </p:txBody>
      </p:sp>
      <p:sp>
        <p:nvSpPr>
          <p:cNvPr id="11" name="TextBox 10"/>
          <p:cNvSpPr txBox="1"/>
          <p:nvPr/>
        </p:nvSpPr>
        <p:spPr>
          <a:xfrm>
            <a:off x="533400" y="3200400"/>
            <a:ext cx="3886200" cy="369332"/>
          </a:xfrm>
          <a:prstGeom prst="rect">
            <a:avLst/>
          </a:prstGeom>
          <a:noFill/>
        </p:spPr>
        <p:txBody>
          <a:bodyPr wrap="square" rtlCol="0">
            <a:spAutoFit/>
          </a:bodyPr>
          <a:lstStyle/>
          <a:p>
            <a:pPr algn="just"/>
            <a:r>
              <a:rPr lang="en-US" sz="1800" dirty="0" smtClean="0">
                <a:solidFill>
                  <a:srgbClr val="000000"/>
                </a:solidFill>
              </a:rPr>
              <a:t>People accept it as payment.</a:t>
            </a:r>
            <a:endParaRPr lang="en-US" sz="1800" dirty="0">
              <a:solidFill>
                <a:srgbClr val="000000"/>
              </a:solidFill>
            </a:endParaRPr>
          </a:p>
        </p:txBody>
      </p:sp>
      <p:sp>
        <p:nvSpPr>
          <p:cNvPr id="12" name="TextBox 11"/>
          <p:cNvSpPr txBox="1"/>
          <p:nvPr/>
        </p:nvSpPr>
        <p:spPr>
          <a:xfrm>
            <a:off x="152400" y="3505200"/>
            <a:ext cx="4267200" cy="369332"/>
          </a:xfrm>
          <a:prstGeom prst="rect">
            <a:avLst/>
          </a:prstGeom>
          <a:noFill/>
        </p:spPr>
        <p:txBody>
          <a:bodyPr wrap="square" rtlCol="0">
            <a:spAutoFit/>
          </a:bodyPr>
          <a:lstStyle/>
          <a:p>
            <a:pPr algn="just"/>
            <a:r>
              <a:rPr lang="en-US" sz="1800" b="1" dirty="0" smtClean="0">
                <a:solidFill>
                  <a:srgbClr val="000000"/>
                </a:solidFill>
              </a:rPr>
              <a:t>4) Scarce</a:t>
            </a:r>
            <a:endParaRPr lang="en-US" sz="1800" b="1" dirty="0">
              <a:solidFill>
                <a:srgbClr val="000000"/>
              </a:solidFill>
            </a:endParaRPr>
          </a:p>
        </p:txBody>
      </p:sp>
      <p:sp>
        <p:nvSpPr>
          <p:cNvPr id="13" name="TextBox 12"/>
          <p:cNvSpPr txBox="1"/>
          <p:nvPr/>
        </p:nvSpPr>
        <p:spPr>
          <a:xfrm>
            <a:off x="533400" y="3810000"/>
            <a:ext cx="3886200" cy="369332"/>
          </a:xfrm>
          <a:prstGeom prst="rect">
            <a:avLst/>
          </a:prstGeom>
          <a:noFill/>
        </p:spPr>
        <p:txBody>
          <a:bodyPr wrap="square" rtlCol="0">
            <a:spAutoFit/>
          </a:bodyPr>
          <a:lstStyle/>
          <a:p>
            <a:pPr algn="just"/>
            <a:r>
              <a:rPr lang="en-US" sz="1800" dirty="0" smtClean="0">
                <a:solidFill>
                  <a:srgbClr val="000000"/>
                </a:solidFill>
              </a:rPr>
              <a:t>It is relatively hard to obtain.</a:t>
            </a:r>
            <a:endParaRPr lang="en-US" sz="1800" dirty="0">
              <a:solidFill>
                <a:srgbClr val="000000"/>
              </a:solidFill>
            </a:endParaRPr>
          </a:p>
        </p:txBody>
      </p:sp>
      <p:sp>
        <p:nvSpPr>
          <p:cNvPr id="14" name="TextBox 13"/>
          <p:cNvSpPr txBox="1"/>
          <p:nvPr/>
        </p:nvSpPr>
        <p:spPr>
          <a:xfrm>
            <a:off x="152400" y="4114800"/>
            <a:ext cx="4267200" cy="369332"/>
          </a:xfrm>
          <a:prstGeom prst="rect">
            <a:avLst/>
          </a:prstGeom>
          <a:noFill/>
        </p:spPr>
        <p:txBody>
          <a:bodyPr wrap="square" rtlCol="0">
            <a:spAutoFit/>
          </a:bodyPr>
          <a:lstStyle/>
          <a:p>
            <a:pPr algn="just"/>
            <a:r>
              <a:rPr lang="en-US" sz="1800" b="1" dirty="0" smtClean="0">
                <a:solidFill>
                  <a:srgbClr val="000000"/>
                </a:solidFill>
              </a:rPr>
              <a:t>5) Durable</a:t>
            </a:r>
            <a:endParaRPr lang="en-US" sz="1800" b="1" dirty="0">
              <a:solidFill>
                <a:srgbClr val="000000"/>
              </a:solidFill>
            </a:endParaRPr>
          </a:p>
        </p:txBody>
      </p:sp>
      <p:sp>
        <p:nvSpPr>
          <p:cNvPr id="15" name="TextBox 14"/>
          <p:cNvSpPr txBox="1"/>
          <p:nvPr/>
        </p:nvSpPr>
        <p:spPr>
          <a:xfrm>
            <a:off x="533400" y="4419600"/>
            <a:ext cx="3886200" cy="369332"/>
          </a:xfrm>
          <a:prstGeom prst="rect">
            <a:avLst/>
          </a:prstGeom>
          <a:noFill/>
        </p:spPr>
        <p:txBody>
          <a:bodyPr wrap="square" rtlCol="0">
            <a:spAutoFit/>
          </a:bodyPr>
          <a:lstStyle/>
          <a:p>
            <a:pPr algn="just"/>
            <a:r>
              <a:rPr lang="en-US" sz="1800" dirty="0" smtClean="0">
                <a:solidFill>
                  <a:srgbClr val="000000"/>
                </a:solidFill>
              </a:rPr>
              <a:t>It lasts a long time.</a:t>
            </a:r>
            <a:endParaRPr lang="en-US" sz="1800" dirty="0">
              <a:solidFill>
                <a:srgbClr val="000000"/>
              </a:solidFill>
            </a:endParaRPr>
          </a:p>
        </p:txBody>
      </p:sp>
      <p:sp>
        <p:nvSpPr>
          <p:cNvPr id="16" name="TextBox 15"/>
          <p:cNvSpPr txBox="1"/>
          <p:nvPr/>
        </p:nvSpPr>
        <p:spPr>
          <a:xfrm>
            <a:off x="152400" y="4724400"/>
            <a:ext cx="4267200" cy="369332"/>
          </a:xfrm>
          <a:prstGeom prst="rect">
            <a:avLst/>
          </a:prstGeom>
          <a:noFill/>
        </p:spPr>
        <p:txBody>
          <a:bodyPr wrap="square" rtlCol="0">
            <a:spAutoFit/>
          </a:bodyPr>
          <a:lstStyle/>
          <a:p>
            <a:pPr algn="just"/>
            <a:r>
              <a:rPr lang="en-US" sz="1800" b="1" dirty="0" smtClean="0">
                <a:solidFill>
                  <a:srgbClr val="000000"/>
                </a:solidFill>
              </a:rPr>
              <a:t>6) Stable</a:t>
            </a:r>
            <a:endParaRPr lang="en-US" sz="1800" b="1" dirty="0">
              <a:solidFill>
                <a:srgbClr val="000000"/>
              </a:solidFill>
            </a:endParaRPr>
          </a:p>
        </p:txBody>
      </p:sp>
      <p:sp>
        <p:nvSpPr>
          <p:cNvPr id="17" name="TextBox 16"/>
          <p:cNvSpPr txBox="1"/>
          <p:nvPr/>
        </p:nvSpPr>
        <p:spPr>
          <a:xfrm>
            <a:off x="533400" y="5029200"/>
            <a:ext cx="3886200" cy="369332"/>
          </a:xfrm>
          <a:prstGeom prst="rect">
            <a:avLst/>
          </a:prstGeom>
          <a:noFill/>
        </p:spPr>
        <p:txBody>
          <a:bodyPr wrap="square" rtlCol="0">
            <a:spAutoFit/>
          </a:bodyPr>
          <a:lstStyle/>
          <a:p>
            <a:pPr algn="just"/>
            <a:r>
              <a:rPr lang="en-US" sz="1800" dirty="0" smtClean="0">
                <a:solidFill>
                  <a:srgbClr val="000000"/>
                </a:solidFill>
              </a:rPr>
              <a:t>Its value stays constant over time.</a:t>
            </a:r>
            <a:endParaRPr lang="en-US" sz="1800" dirty="0">
              <a:solidFill>
                <a:srgbClr val="000000"/>
              </a:solidFill>
            </a:endParaRPr>
          </a:p>
        </p:txBody>
      </p:sp>
      <p:sp>
        <p:nvSpPr>
          <p:cNvPr id="18" name="TextBox 17"/>
          <p:cNvSpPr txBox="1"/>
          <p:nvPr/>
        </p:nvSpPr>
        <p:spPr>
          <a:xfrm>
            <a:off x="152400" y="5334000"/>
            <a:ext cx="4267200" cy="369332"/>
          </a:xfrm>
          <a:prstGeom prst="rect">
            <a:avLst/>
          </a:prstGeom>
          <a:noFill/>
        </p:spPr>
        <p:txBody>
          <a:bodyPr wrap="square" rtlCol="0">
            <a:spAutoFit/>
          </a:bodyPr>
          <a:lstStyle/>
          <a:p>
            <a:pPr algn="just"/>
            <a:r>
              <a:rPr lang="en-US" sz="1800" b="1" dirty="0" smtClean="0">
                <a:solidFill>
                  <a:srgbClr val="000000"/>
                </a:solidFill>
              </a:rPr>
              <a:t>7) Uniform (or Fungible)</a:t>
            </a:r>
            <a:endParaRPr lang="en-US" sz="1800" b="1" dirty="0">
              <a:solidFill>
                <a:srgbClr val="000000"/>
              </a:solidFill>
            </a:endParaRPr>
          </a:p>
        </p:txBody>
      </p:sp>
      <p:sp>
        <p:nvSpPr>
          <p:cNvPr id="19" name="TextBox 18"/>
          <p:cNvSpPr txBox="1"/>
          <p:nvPr/>
        </p:nvSpPr>
        <p:spPr>
          <a:xfrm>
            <a:off x="533400" y="5638800"/>
            <a:ext cx="3886200" cy="369332"/>
          </a:xfrm>
          <a:prstGeom prst="rect">
            <a:avLst/>
          </a:prstGeom>
          <a:noFill/>
        </p:spPr>
        <p:txBody>
          <a:bodyPr wrap="square" rtlCol="0">
            <a:spAutoFit/>
          </a:bodyPr>
          <a:lstStyle/>
          <a:p>
            <a:pPr algn="just"/>
            <a:r>
              <a:rPr lang="en-US" sz="1800" dirty="0" smtClean="0">
                <a:solidFill>
                  <a:srgbClr val="000000"/>
                </a:solidFill>
              </a:rPr>
              <a:t>All units are equivalent.</a:t>
            </a:r>
            <a:endParaRPr lang="en-US" sz="1800" dirty="0">
              <a:solidFill>
                <a:srgbClr val="000000"/>
              </a:solidFill>
            </a:endParaRPr>
          </a:p>
        </p:txBody>
      </p:sp>
      <p:pic>
        <p:nvPicPr>
          <p:cNvPr id="2" name="Picture 1" descr="Cowry Shel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448" y="1752600"/>
            <a:ext cx="4111752" cy="3273340"/>
          </a:xfrm>
          <a:prstGeom prst="rect">
            <a:avLst/>
          </a:prstGeom>
          <a:ln>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172256431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A Game of Barter</a:t>
            </a:r>
            <a:endParaRPr lang="en-US" dirty="0">
              <a:solidFill>
                <a:srgbClr val="000000"/>
              </a:solidFill>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Warm Up Activity - Directions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3" name="TextBox 12"/>
          <p:cNvSpPr txBox="1"/>
          <p:nvPr/>
        </p:nvSpPr>
        <p:spPr>
          <a:xfrm>
            <a:off x="228600" y="1447800"/>
            <a:ext cx="86868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Each student will be given two cards.  One is a Want Card, </a:t>
            </a:r>
            <a:r>
              <a:rPr lang="en-US" sz="1600" dirty="0">
                <a:solidFill>
                  <a:srgbClr val="000000"/>
                </a:solidFill>
              </a:rPr>
              <a:t>which lists the item you are attempting to </a:t>
            </a:r>
            <a:r>
              <a:rPr lang="en-US" sz="1600" dirty="0" smtClean="0">
                <a:solidFill>
                  <a:srgbClr val="000000"/>
                </a:solidFill>
              </a:rPr>
              <a:t>acquire.  The other is a Have Card</a:t>
            </a:r>
            <a:r>
              <a:rPr lang="en-US" sz="1600" dirty="0">
                <a:solidFill>
                  <a:srgbClr val="000000"/>
                </a:solidFill>
              </a:rPr>
              <a:t>, which tells you the item you currently possess.  </a:t>
            </a:r>
            <a:r>
              <a:rPr lang="en-US" sz="1600" dirty="0" smtClean="0">
                <a:solidFill>
                  <a:srgbClr val="000000"/>
                </a:solidFill>
              </a:rPr>
              <a:t>Use your Have Card to trade with your classmates, but do not trade your Want Card.  When your Have Card is the same as your Want Card, you may return to your seat.  Keep track of each trade in the table below.</a:t>
            </a:r>
            <a:endParaRPr lang="en-US" sz="1600" dirty="0">
              <a:solidFill>
                <a:srgbClr val="000000"/>
              </a:solidFill>
            </a:endParaRPr>
          </a:p>
        </p:txBody>
      </p:sp>
      <p:graphicFrame>
        <p:nvGraphicFramePr>
          <p:cNvPr id="8" name="Group 78"/>
          <p:cNvGraphicFramePr>
            <a:graphicFrameLocks noGrp="1"/>
          </p:cNvGraphicFramePr>
          <p:nvPr>
            <p:extLst>
              <p:ext uri="{D42A27DB-BD31-4B8C-83A1-F6EECF244321}">
                <p14:modId xmlns:p14="http://schemas.microsoft.com/office/powerpoint/2010/main" val="167818039"/>
              </p:ext>
            </p:extLst>
          </p:nvPr>
        </p:nvGraphicFramePr>
        <p:xfrm>
          <a:off x="5181600" y="2895600"/>
          <a:ext cx="3733800" cy="3017520"/>
        </p:xfrm>
        <a:graphic>
          <a:graphicData uri="http://schemas.openxmlformats.org/drawingml/2006/table">
            <a:tbl>
              <a:tblPr firstRow="1" bandRow="1">
                <a:tableStyleId>{6E25E649-3F16-4E02-A733-19D2CDBF48F0}</a:tableStyleId>
              </a:tblPr>
              <a:tblGrid>
                <a:gridCol w="1524000"/>
                <a:gridCol w="22098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Trade</a:t>
                      </a:r>
                      <a:endParaRPr kumimoji="0" lang="en-US" sz="12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Have Card</a:t>
                      </a:r>
                      <a:endParaRPr kumimoji="0" lang="en-US" sz="12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Initial Have Card</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6</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9</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9" name="TextBox 8"/>
          <p:cNvSpPr txBox="1"/>
          <p:nvPr/>
        </p:nvSpPr>
        <p:spPr>
          <a:xfrm>
            <a:off x="228600" y="2895600"/>
            <a:ext cx="28194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dirty="0" smtClean="0">
                <a:solidFill>
                  <a:srgbClr val="000000"/>
                </a:solidFill>
              </a:rPr>
              <a:t>RECORD DATA</a:t>
            </a:r>
          </a:p>
          <a:p>
            <a:pPr algn="just"/>
            <a:r>
              <a:rPr lang="en-US" sz="1600" dirty="0" smtClean="0">
                <a:solidFill>
                  <a:srgbClr val="000000"/>
                </a:solidFill>
              </a:rPr>
              <a:t>Which Want Card do you have?</a:t>
            </a:r>
          </a:p>
          <a:p>
            <a:pPr algn="just"/>
            <a:endParaRPr lang="en-US" sz="1600" dirty="0">
              <a:solidFill>
                <a:srgbClr val="000000"/>
              </a:solidFill>
            </a:endParaRPr>
          </a:p>
          <a:p>
            <a:pPr algn="just"/>
            <a:r>
              <a:rPr lang="en-US" sz="1600" dirty="0" smtClean="0">
                <a:solidFill>
                  <a:srgbClr val="000000"/>
                </a:solidFill>
              </a:rPr>
              <a:t>In the first row, write down which Have Card you possess at the beginning of the simulation.  After each trade write down your new Have Card.  Continue trading until your Want Card matches your Have Card.</a:t>
            </a:r>
            <a:endParaRPr lang="en-US" sz="1600" dirty="0">
              <a:solidFill>
                <a:srgbClr val="000000"/>
              </a:solidFill>
            </a:endParaRPr>
          </a:p>
        </p:txBody>
      </p:sp>
      <p:pic>
        <p:nvPicPr>
          <p:cNvPr id="2" name="Picture 1" descr="Have Card Im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4495800"/>
            <a:ext cx="1600199" cy="1438889"/>
          </a:xfrm>
          <a:prstGeom prst="rect">
            <a:avLst/>
          </a:prstGeom>
        </p:spPr>
      </p:pic>
      <p:pic>
        <p:nvPicPr>
          <p:cNvPr id="3" name="Picture 2" descr="Want Card Imag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2895600"/>
            <a:ext cx="1600200" cy="1438889"/>
          </a:xfrm>
          <a:prstGeom prst="rect">
            <a:avLst/>
          </a:prstGeom>
        </p:spPr>
      </p:pic>
    </p:spTree>
    <p:extLst>
      <p:ext uri="{BB962C8B-B14F-4D97-AF65-F5344CB8AC3E}">
        <p14:creationId xmlns:p14="http://schemas.microsoft.com/office/powerpoint/2010/main" val="21630998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2000"/>
                                        <p:tgtEl>
                                          <p:spTgt spid="13"/>
                                        </p:tgtEl>
                                      </p:cBhvr>
                                    </p:animEffect>
                                  </p:childTnLst>
                                </p:cTn>
                              </p:par>
                            </p:childTnLst>
                          </p:cTn>
                        </p:par>
                        <p:par>
                          <p:cTn id="12" fill="hold">
                            <p:stCondLst>
                              <p:cond delay="3000"/>
                            </p:stCondLst>
                            <p:childTnLst>
                              <p:par>
                                <p:cTn id="13" presetID="22" presetClass="entr" presetSubtype="1"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2000"/>
                                        <p:tgtEl>
                                          <p:spTgt spid="9"/>
                                        </p:tgtEl>
                                      </p:cBhvr>
                                    </p:animEffect>
                                  </p:childTnLst>
                                </p:cTn>
                              </p:par>
                              <p:par>
                                <p:cTn id="16" presetID="22" presetClass="entr" presetSubtype="1" fill="hold"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2000"/>
                                        <p:tgtEl>
                                          <p:spTgt spid="8"/>
                                        </p:tgtEl>
                                      </p:cBhvr>
                                    </p:animEffect>
                                  </p:childTnLst>
                                </p:cTn>
                              </p:par>
                            </p:childTnLst>
                          </p:cTn>
                        </p:par>
                        <p:par>
                          <p:cTn id="19" fill="hold">
                            <p:stCondLst>
                              <p:cond delay="6000"/>
                            </p:stCondLst>
                            <p:childTnLst>
                              <p:par>
                                <p:cTn id="20" presetID="10" presetClass="entr" presetSubtype="0"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par>
                                <p:cTn id="23" presetID="10" presetClass="entr" presetSubtype="0" fill="hold" nodeType="withEffect">
                                  <p:stCondLst>
                                    <p:cond delay="10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M1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Measures of the money supply are based on </a:t>
            </a:r>
            <a:r>
              <a:rPr kumimoji="0" lang="en-US" sz="2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liquidity</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(the ease of converting an</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asset into cash</a:t>
            </a:r>
            <a:r>
              <a:rPr lang="en-US" sz="2000" dirty="0" smtClean="0">
                <a:solidFill>
                  <a:srgbClr val="FFFFFF"/>
                </a:solidFill>
                <a:effectLst>
                  <a:outerShdw blurRad="50800" dist="38100" dir="2700000" algn="tl" rotWithShape="0">
                    <a:srgbClr val="000000">
                      <a:alpha val="43000"/>
                    </a:srgbClr>
                  </a:outerShdw>
                </a:effectLst>
              </a:rPr>
              <a:t>)</a:t>
            </a:r>
            <a:r>
              <a:rPr kumimoji="0" lang="en-US" sz="200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a:t>
            </a:r>
            <a:r>
              <a:rPr lang="en-US" sz="2000" dirty="0" smtClean="0">
                <a:solidFill>
                  <a:srgbClr val="FFFFFF"/>
                </a:solidFill>
                <a:effectLst>
                  <a:outerShdw blurRad="50800" dist="38100" dir="2700000" algn="tl" rotWithShape="0">
                    <a:srgbClr val="000000">
                      <a:alpha val="43000"/>
                    </a:srgbClr>
                  </a:outerShdw>
                </a:effectLst>
              </a:rPr>
              <a:t>  </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M1 is the most </a:t>
            </a:r>
            <a:r>
              <a:rPr kumimoji="0" lang="en-US" sz="200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liquid </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measure, consisting of </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three items.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M1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Measures of the money supply are based on </a:t>
            </a:r>
            <a:r>
              <a:rPr lang="en-US" sz="2000" b="1" dirty="0">
                <a:solidFill>
                  <a:srgbClr val="FFFFFF"/>
                </a:solidFill>
                <a:effectLst>
                  <a:outerShdw blurRad="50800" dist="38100" dir="2700000" algn="tl" rotWithShape="0">
                    <a:srgbClr val="000000">
                      <a:alpha val="43000"/>
                    </a:srgbClr>
                  </a:outerShdw>
                </a:effectLst>
              </a:rPr>
              <a:t>liquidity</a:t>
            </a:r>
            <a:r>
              <a:rPr lang="en-US" sz="2000" dirty="0">
                <a:solidFill>
                  <a:srgbClr val="FFFFFF"/>
                </a:solidFill>
                <a:effectLst>
                  <a:outerShdw blurRad="50800" dist="38100" dir="2700000" algn="tl" rotWithShape="0">
                    <a:srgbClr val="000000">
                      <a:alpha val="43000"/>
                    </a:srgbClr>
                  </a:outerShdw>
                </a:effectLst>
              </a:rPr>
              <a:t> (the ease of converting an asset into cash).  M1 is the most liquid measure, consisting of </a:t>
            </a:r>
            <a:r>
              <a:rPr lang="en-US" sz="2000" dirty="0" smtClean="0">
                <a:solidFill>
                  <a:srgbClr val="FFFFFF"/>
                </a:solidFill>
                <a:effectLst>
                  <a:outerShdw blurRad="50800" dist="38100" dir="2700000" algn="tl" rotWithShape="0">
                    <a:srgbClr val="000000">
                      <a:alpha val="43000"/>
                    </a:srgbClr>
                  </a:outerShdw>
                </a:effectLst>
              </a:rPr>
              <a:t>three items.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smtClean="0">
                <a:solidFill>
                  <a:srgbClr val="000000"/>
                </a:solidFill>
              </a:rPr>
              <a:t>People in other countries hold a great deal of U.S. currency.  Estimates differ, but between 25% and 65% of all currency in circulation is held abroad.</a:t>
            </a:r>
            <a:endParaRPr lang="en-US" sz="1400" dirty="0">
              <a:solidFill>
                <a:srgbClr val="000000"/>
              </a:solidFill>
            </a:endParaRP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Currency in Circulation</a:t>
            </a:r>
          </a:p>
        </p:txBody>
      </p:sp>
      <p:sp>
        <p:nvSpPr>
          <p:cNvPr id="6" name="TextBox 5"/>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Includes all paper money and coins not stored in banks.</a:t>
            </a:r>
            <a:endParaRPr lang="en-US" sz="1800" dirty="0">
              <a:solidFill>
                <a:srgbClr val="000000"/>
              </a:solidFill>
            </a:endParaRPr>
          </a:p>
        </p:txBody>
      </p:sp>
      <p:pic>
        <p:nvPicPr>
          <p:cNvPr id="11" name="Picture 10" descr="Currency in Circul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67000"/>
            <a:ext cx="3352800" cy="1425491"/>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spTree>
    <p:extLst>
      <p:ext uri="{BB962C8B-B14F-4D97-AF65-F5344CB8AC3E}">
        <p14:creationId xmlns:p14="http://schemas.microsoft.com/office/powerpoint/2010/main" val="282334895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5000"/>
                            </p:stCondLst>
                            <p:childTnLst>
                              <p:par>
                                <p:cTn id="17" presetID="21"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par>
                          <p:cTn id="20" fill="hold">
                            <p:stCondLst>
                              <p:cond delay="7000"/>
                            </p:stCondLst>
                            <p:childTnLst>
                              <p:par>
                                <p:cTn id="21" presetID="22" presetClass="entr" presetSubtype="8"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M1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Measures of the money supply are based on </a:t>
            </a:r>
            <a:r>
              <a:rPr lang="en-US" sz="2000" b="1" dirty="0">
                <a:solidFill>
                  <a:srgbClr val="FFFFFF"/>
                </a:solidFill>
                <a:effectLst>
                  <a:outerShdw blurRad="50800" dist="38100" dir="2700000" algn="tl" rotWithShape="0">
                    <a:srgbClr val="000000">
                      <a:alpha val="43000"/>
                    </a:srgbClr>
                  </a:outerShdw>
                </a:effectLst>
              </a:rPr>
              <a:t>liquidity</a:t>
            </a:r>
            <a:r>
              <a:rPr lang="en-US" sz="2000" dirty="0">
                <a:solidFill>
                  <a:srgbClr val="FFFFFF"/>
                </a:solidFill>
                <a:effectLst>
                  <a:outerShdw blurRad="50800" dist="38100" dir="2700000" algn="tl" rotWithShape="0">
                    <a:srgbClr val="000000">
                      <a:alpha val="43000"/>
                    </a:srgbClr>
                  </a:outerShdw>
                </a:effectLst>
              </a:rPr>
              <a:t> (the ease of converting an asset into cash).  M1 is the most liquid measure, consisting of three items.</a:t>
            </a: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Commercial banks, savings and loan associations, and credit unions all issue checking accounts, though each may have its own special name for it.</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Currency in Circulation</a:t>
            </a:r>
          </a:p>
        </p:txBody>
      </p:sp>
      <p:sp>
        <p:nvSpPr>
          <p:cNvPr id="6" name="TextBox 5"/>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Includes all paper money and coins not stored in banks.</a:t>
            </a:r>
            <a:endParaRPr lang="en-US" sz="1800" dirty="0">
              <a:solidFill>
                <a:srgbClr val="000000"/>
              </a:solidFill>
            </a:endParaRPr>
          </a:p>
        </p:txBody>
      </p:sp>
      <p:sp>
        <p:nvSpPr>
          <p:cNvPr id="8" name="TextBox 7"/>
          <p:cNvSpPr txBox="1"/>
          <p:nvPr/>
        </p:nvSpPr>
        <p:spPr>
          <a:xfrm>
            <a:off x="152400" y="2590800"/>
            <a:ext cx="4267200" cy="369332"/>
          </a:xfrm>
          <a:prstGeom prst="rect">
            <a:avLst/>
          </a:prstGeom>
          <a:noFill/>
        </p:spPr>
        <p:txBody>
          <a:bodyPr wrap="square" rtlCol="0">
            <a:spAutoFit/>
          </a:bodyPr>
          <a:lstStyle/>
          <a:p>
            <a:pPr algn="just"/>
            <a:r>
              <a:rPr lang="en-US" sz="1800" b="1" dirty="0" smtClean="0">
                <a:solidFill>
                  <a:srgbClr val="000000"/>
                </a:solidFill>
              </a:rPr>
              <a:t>2) Checkable Bank Deposits</a:t>
            </a:r>
          </a:p>
        </p:txBody>
      </p:sp>
      <p:sp>
        <p:nvSpPr>
          <p:cNvPr id="9" name="TextBox 8"/>
          <p:cNvSpPr txBox="1"/>
          <p:nvPr/>
        </p:nvSpPr>
        <p:spPr>
          <a:xfrm>
            <a:off x="533400" y="2895600"/>
            <a:ext cx="3886200" cy="646331"/>
          </a:xfrm>
          <a:prstGeom prst="rect">
            <a:avLst/>
          </a:prstGeom>
          <a:noFill/>
        </p:spPr>
        <p:txBody>
          <a:bodyPr wrap="square" rtlCol="0">
            <a:spAutoFit/>
          </a:bodyPr>
          <a:lstStyle/>
          <a:p>
            <a:pPr algn="just"/>
            <a:r>
              <a:rPr lang="en-US" sz="1800" dirty="0" smtClean="0">
                <a:solidFill>
                  <a:srgbClr val="000000"/>
                </a:solidFill>
              </a:rPr>
              <a:t>Bank accounts that consumers write checks (or use a debit card) from.</a:t>
            </a:r>
          </a:p>
        </p:txBody>
      </p:sp>
      <p:pic>
        <p:nvPicPr>
          <p:cNvPr id="11" name="Picture 10" descr="Checkable Deposi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581400"/>
            <a:ext cx="3352800" cy="1468033"/>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spTree>
    <p:extLst>
      <p:ext uri="{BB962C8B-B14F-4D97-AF65-F5344CB8AC3E}">
        <p14:creationId xmlns:p14="http://schemas.microsoft.com/office/powerpoint/2010/main" val="170979228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5000"/>
                            </p:stCondLst>
                            <p:childTnLst>
                              <p:par>
                                <p:cTn id="17" presetID="21"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par>
                          <p:cTn id="20" fill="hold">
                            <p:stCondLst>
                              <p:cond delay="7000"/>
                            </p:stCondLst>
                            <p:childTnLst>
                              <p:par>
                                <p:cTn id="21" presetID="22" presetClass="entr" presetSubtype="8"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M1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a:solidFill>
                  <a:srgbClr val="FFFFFF"/>
                </a:solidFill>
                <a:effectLst>
                  <a:outerShdw blurRad="50800" dist="38100" dir="2700000" algn="tl" rotWithShape="0">
                    <a:srgbClr val="000000">
                      <a:alpha val="43000"/>
                    </a:srgbClr>
                  </a:outerShdw>
                </a:effectLst>
              </a:rPr>
              <a:t>Measures of the money supply are based on </a:t>
            </a:r>
            <a:r>
              <a:rPr lang="en-US" sz="2000" b="1" dirty="0">
                <a:solidFill>
                  <a:srgbClr val="FFFFFF"/>
                </a:solidFill>
                <a:effectLst>
                  <a:outerShdw blurRad="50800" dist="38100" dir="2700000" algn="tl" rotWithShape="0">
                    <a:srgbClr val="000000">
                      <a:alpha val="43000"/>
                    </a:srgbClr>
                  </a:outerShdw>
                </a:effectLst>
              </a:rPr>
              <a:t>liquidity</a:t>
            </a:r>
            <a:r>
              <a:rPr lang="en-US" sz="2000" dirty="0">
                <a:solidFill>
                  <a:srgbClr val="FFFFFF"/>
                </a:solidFill>
                <a:effectLst>
                  <a:outerShdw blurRad="50800" dist="38100" dir="2700000" algn="tl" rotWithShape="0">
                    <a:srgbClr val="000000">
                      <a:alpha val="43000"/>
                    </a:srgbClr>
                  </a:outerShdw>
                </a:effectLst>
              </a:rPr>
              <a:t> (the ease of converting an asset into cash).  M1 is the most liquid measure, consisting of three items.</a:t>
            </a:r>
          </a:p>
        </p:txBody>
      </p:sp>
      <p:sp>
        <p:nvSpPr>
          <p:cNvPr id="4" name="TextBox 3"/>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In 1891 American Express developed a large-scale system for traveler’s checks.  Rarely used today, they are often omitted when making calculations.</a:t>
            </a:r>
          </a:p>
        </p:txBody>
      </p:sp>
      <p:sp>
        <p:nvSpPr>
          <p:cNvPr id="5" name="TextBox 4"/>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Currency in Circulation</a:t>
            </a:r>
          </a:p>
        </p:txBody>
      </p:sp>
      <p:sp>
        <p:nvSpPr>
          <p:cNvPr id="6" name="TextBox 5"/>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Includes all paper money and coins not stored in banks.</a:t>
            </a:r>
            <a:endParaRPr lang="en-US" sz="1800" dirty="0">
              <a:solidFill>
                <a:srgbClr val="000000"/>
              </a:solidFill>
            </a:endParaRPr>
          </a:p>
        </p:txBody>
      </p:sp>
      <p:sp>
        <p:nvSpPr>
          <p:cNvPr id="8" name="TextBox 7"/>
          <p:cNvSpPr txBox="1"/>
          <p:nvPr/>
        </p:nvSpPr>
        <p:spPr>
          <a:xfrm>
            <a:off x="152400" y="2590800"/>
            <a:ext cx="4267200" cy="369332"/>
          </a:xfrm>
          <a:prstGeom prst="rect">
            <a:avLst/>
          </a:prstGeom>
          <a:noFill/>
        </p:spPr>
        <p:txBody>
          <a:bodyPr wrap="square" rtlCol="0">
            <a:spAutoFit/>
          </a:bodyPr>
          <a:lstStyle/>
          <a:p>
            <a:pPr algn="just"/>
            <a:r>
              <a:rPr lang="en-US" sz="1800" b="1" dirty="0" smtClean="0">
                <a:solidFill>
                  <a:srgbClr val="000000"/>
                </a:solidFill>
              </a:rPr>
              <a:t>2) Checkable Bank Deposits</a:t>
            </a:r>
          </a:p>
        </p:txBody>
      </p:sp>
      <p:sp>
        <p:nvSpPr>
          <p:cNvPr id="9" name="TextBox 8"/>
          <p:cNvSpPr txBox="1"/>
          <p:nvPr/>
        </p:nvSpPr>
        <p:spPr>
          <a:xfrm>
            <a:off x="533400" y="2895600"/>
            <a:ext cx="3886200" cy="646331"/>
          </a:xfrm>
          <a:prstGeom prst="rect">
            <a:avLst/>
          </a:prstGeom>
          <a:noFill/>
        </p:spPr>
        <p:txBody>
          <a:bodyPr wrap="square" rtlCol="0">
            <a:spAutoFit/>
          </a:bodyPr>
          <a:lstStyle/>
          <a:p>
            <a:pPr algn="just"/>
            <a:r>
              <a:rPr lang="en-US" sz="1800" dirty="0" smtClean="0">
                <a:solidFill>
                  <a:srgbClr val="000000"/>
                </a:solidFill>
              </a:rPr>
              <a:t>Bank accounts that consumers write checks (or use a debit card) from.</a:t>
            </a:r>
          </a:p>
        </p:txBody>
      </p:sp>
      <p:sp>
        <p:nvSpPr>
          <p:cNvPr id="10" name="TextBox 9"/>
          <p:cNvSpPr txBox="1"/>
          <p:nvPr/>
        </p:nvSpPr>
        <p:spPr>
          <a:xfrm>
            <a:off x="152400" y="3505200"/>
            <a:ext cx="4267200" cy="369332"/>
          </a:xfrm>
          <a:prstGeom prst="rect">
            <a:avLst/>
          </a:prstGeom>
          <a:noFill/>
        </p:spPr>
        <p:txBody>
          <a:bodyPr wrap="square" rtlCol="0">
            <a:spAutoFit/>
          </a:bodyPr>
          <a:lstStyle/>
          <a:p>
            <a:pPr algn="just"/>
            <a:r>
              <a:rPr lang="en-US" sz="1800" b="1" dirty="0" smtClean="0">
                <a:solidFill>
                  <a:srgbClr val="000000"/>
                </a:solidFill>
              </a:rPr>
              <a:t>3) Traveler’s Checks</a:t>
            </a:r>
          </a:p>
        </p:txBody>
      </p:sp>
      <p:sp>
        <p:nvSpPr>
          <p:cNvPr id="11" name="TextBox 10"/>
          <p:cNvSpPr txBox="1"/>
          <p:nvPr/>
        </p:nvSpPr>
        <p:spPr>
          <a:xfrm>
            <a:off x="533400" y="3810000"/>
            <a:ext cx="3886200" cy="646331"/>
          </a:xfrm>
          <a:prstGeom prst="rect">
            <a:avLst/>
          </a:prstGeom>
          <a:noFill/>
        </p:spPr>
        <p:txBody>
          <a:bodyPr wrap="square" rtlCol="0">
            <a:spAutoFit/>
          </a:bodyPr>
          <a:lstStyle/>
          <a:p>
            <a:pPr algn="just"/>
            <a:r>
              <a:rPr lang="en-US" sz="1800" dirty="0" smtClean="0">
                <a:solidFill>
                  <a:srgbClr val="000000"/>
                </a:solidFill>
              </a:rPr>
              <a:t>Prepaid checks issued </a:t>
            </a:r>
            <a:r>
              <a:rPr lang="en-US" sz="1800" dirty="0">
                <a:solidFill>
                  <a:srgbClr val="000000"/>
                </a:solidFill>
              </a:rPr>
              <a:t>by banks </a:t>
            </a:r>
            <a:r>
              <a:rPr lang="en-US" sz="1800" dirty="0" smtClean="0">
                <a:solidFill>
                  <a:srgbClr val="000000"/>
                </a:solidFill>
              </a:rPr>
              <a:t>(or </a:t>
            </a:r>
            <a:r>
              <a:rPr lang="en-US" sz="1800" dirty="0">
                <a:solidFill>
                  <a:srgbClr val="000000"/>
                </a:solidFill>
              </a:rPr>
              <a:t>credit </a:t>
            </a:r>
            <a:r>
              <a:rPr lang="en-US" sz="1800" dirty="0" smtClean="0">
                <a:solidFill>
                  <a:srgbClr val="000000"/>
                </a:solidFill>
              </a:rPr>
              <a:t>cards) </a:t>
            </a:r>
            <a:r>
              <a:rPr lang="en-US" sz="1800" dirty="0">
                <a:solidFill>
                  <a:srgbClr val="000000"/>
                </a:solidFill>
              </a:rPr>
              <a:t>that </a:t>
            </a:r>
            <a:r>
              <a:rPr lang="en-US" sz="1800" dirty="0" smtClean="0">
                <a:solidFill>
                  <a:srgbClr val="000000"/>
                </a:solidFill>
              </a:rPr>
              <a:t>are used like cash.</a:t>
            </a:r>
          </a:p>
        </p:txBody>
      </p:sp>
      <p:pic>
        <p:nvPicPr>
          <p:cNvPr id="3" name="Picture 2" descr="Travelers Chec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495800"/>
            <a:ext cx="3352800" cy="1441704"/>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spTree>
    <p:extLst>
      <p:ext uri="{BB962C8B-B14F-4D97-AF65-F5344CB8AC3E}">
        <p14:creationId xmlns:p14="http://schemas.microsoft.com/office/powerpoint/2010/main" val="298820803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5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2000"/>
                                        <p:tgtEl>
                                          <p:spTgt spid="2"/>
                                        </p:tgtEl>
                                      </p:cBhvr>
                                    </p:animEffect>
                                  </p:childTnLst>
                                </p:cTn>
                              </p:par>
                            </p:childTnLst>
                          </p:cTn>
                        </p:par>
                        <p:par>
                          <p:cTn id="20" fill="hold">
                            <p:stCondLst>
                              <p:cond delay="7000"/>
                            </p:stCondLst>
                            <p:childTnLst>
                              <p:par>
                                <p:cTn id="21" presetID="22" presetClass="entr" presetSubtype="8" fill="hold" grpId="0" nodeType="after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M2 and M3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The M2 and M3 measurements add increasingly less liquid assets to the money supply.  M2 includes all M1 assets and adds three “near-monies” to the list.</a:t>
            </a:r>
            <a:endParaRPr lang="en-US" sz="2000" dirty="0">
              <a:solidFill>
                <a:srgbClr val="FFFFFF"/>
              </a:solidFill>
              <a:effectLst>
                <a:outerShdw blurRad="50800" dist="38100" dir="2700000" algn="tl" rotWithShape="0">
                  <a:srgbClr val="000000">
                    <a:alpha val="43000"/>
                  </a:srgbClr>
                </a:outerShdw>
              </a:effectLs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spTree>
    <p:extLst>
      <p:ext uri="{BB962C8B-B14F-4D97-AF65-F5344CB8AC3E}">
        <p14:creationId xmlns:p14="http://schemas.microsoft.com/office/powerpoint/2010/main" val="315864437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2000"/>
                                        <p:tgtEl>
                                          <p:spTgt spid="11"/>
                                        </p:tgtEl>
                                      </p:cBhvr>
                                    </p:animEffect>
                                  </p:childTnLst>
                                </p:cTn>
                              </p:par>
                            </p:childTnLst>
                          </p:cTn>
                        </p:par>
                        <p:par>
                          <p:cTn id="16" fill="hold">
                            <p:stCondLst>
                              <p:cond delay="6000"/>
                            </p:stCondLst>
                            <p:childTnLst>
                              <p:par>
                                <p:cTn id="17" presetID="22" presetClass="entr" presetSubtype="2"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2000"/>
                                        <p:tgtEl>
                                          <p:spTgt spid="12"/>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M2 and M3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The M2 and M3 measurements add increasingly less liquid assets to the money supply.  M2 includes all M1 assets and adds three “near-monies” to the list.</a:t>
            </a:r>
            <a:endParaRPr lang="en-US" sz="2000" dirty="0">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Savings Deposits</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Deposit accounts that pay interest but cannot be used for purchases.</a:t>
            </a:r>
            <a:endParaRPr lang="en-US" sz="1800" dirty="0">
              <a:solidFill>
                <a:srgbClr val="000000"/>
              </a:solidFill>
            </a:endParaRP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Of all the M2 assets, savings deposits pay the least interest because they are so easily converted into cash.  They are not intended for long-term growth.</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spTree>
    <p:extLst>
      <p:ext uri="{BB962C8B-B14F-4D97-AF65-F5344CB8AC3E}">
        <p14:creationId xmlns:p14="http://schemas.microsoft.com/office/powerpoint/2010/main" val="30884269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21" presetClass="entr" presetSubtype="1" fill="hold" nodeType="after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3000"/>
                                        <p:tgtEl>
                                          <p:spTgt spid="14"/>
                                        </p:tgtEl>
                                      </p:cBhvr>
                                    </p:animEffect>
                                  </p:childTnLst>
                                </p:cTn>
                              </p:par>
                            </p:childTnLst>
                          </p:cTn>
                        </p:par>
                        <p:par>
                          <p:cTn id="16" fill="hold">
                            <p:stCondLst>
                              <p:cond delay="6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M2 and M3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The M2 and M3 measurements add increasingly less liquid assets to the money supply.  M2 includes all M1 assets and adds three “near-monies” to the list.</a:t>
            </a:r>
            <a:endParaRPr lang="en-US" sz="2000" dirty="0">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Savings Deposits</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Deposit accounts that pay interest but cannot be used for purchases.</a:t>
            </a:r>
            <a:endParaRPr lang="en-US" sz="1800" dirty="0">
              <a:solidFill>
                <a:srgbClr val="000000"/>
              </a:solidFill>
            </a:endParaRP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Time deposits are ideally held until the date of maturity.  Withdrawing the money early usually requires 30 days notice or the payment of a penalty.</a:t>
            </a:r>
          </a:p>
        </p:txBody>
      </p:sp>
      <p:sp>
        <p:nvSpPr>
          <p:cNvPr id="8" name="TextBox 7"/>
          <p:cNvSpPr txBox="1"/>
          <p:nvPr/>
        </p:nvSpPr>
        <p:spPr>
          <a:xfrm>
            <a:off x="152400" y="2590800"/>
            <a:ext cx="4267200" cy="369332"/>
          </a:xfrm>
          <a:prstGeom prst="rect">
            <a:avLst/>
          </a:prstGeom>
          <a:noFill/>
        </p:spPr>
        <p:txBody>
          <a:bodyPr wrap="square" rtlCol="0">
            <a:spAutoFit/>
          </a:bodyPr>
          <a:lstStyle/>
          <a:p>
            <a:pPr algn="just"/>
            <a:r>
              <a:rPr lang="en-US" sz="1800" b="1" dirty="0" smtClean="0">
                <a:solidFill>
                  <a:srgbClr val="000000"/>
                </a:solidFill>
              </a:rPr>
              <a:t>2) Time Deposits</a:t>
            </a:r>
          </a:p>
        </p:txBody>
      </p:sp>
      <p:sp>
        <p:nvSpPr>
          <p:cNvPr id="9" name="TextBox 8"/>
          <p:cNvSpPr txBox="1"/>
          <p:nvPr/>
        </p:nvSpPr>
        <p:spPr>
          <a:xfrm>
            <a:off x="533400" y="2895600"/>
            <a:ext cx="3886200" cy="646331"/>
          </a:xfrm>
          <a:prstGeom prst="rect">
            <a:avLst/>
          </a:prstGeom>
          <a:noFill/>
        </p:spPr>
        <p:txBody>
          <a:bodyPr wrap="square" rtlCol="0">
            <a:spAutoFit/>
          </a:bodyPr>
          <a:lstStyle/>
          <a:p>
            <a:pPr algn="just"/>
            <a:r>
              <a:rPr lang="en-US" sz="1800" dirty="0" smtClean="0">
                <a:solidFill>
                  <a:srgbClr val="000000"/>
                </a:solidFill>
              </a:rPr>
              <a:t>Interest-bearing deposits that are held for a fixed amount of time.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spTree>
    <p:extLst>
      <p:ext uri="{BB962C8B-B14F-4D97-AF65-F5344CB8AC3E}">
        <p14:creationId xmlns:p14="http://schemas.microsoft.com/office/powerpoint/2010/main" val="63965975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000"/>
                                        <p:tgtEl>
                                          <p:spTgt spid="3"/>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M2 and M3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The M2 and M3 measurements add increasingly less liquid assets to the money supply.  M2 includes all M1 assets and adds three “near-monies” to the list.</a:t>
            </a:r>
            <a:endParaRPr lang="en-US" sz="2000" dirty="0">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Savings Deposits</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Deposit accounts that pay interest but cannot be used for purchases.</a:t>
            </a:r>
            <a:endParaRPr lang="en-US" sz="1800" dirty="0">
              <a:solidFill>
                <a:srgbClr val="000000"/>
              </a:solidFill>
            </a:endParaRP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Unlike regular mutual funds, which are usually geared towards retirement, money market funds are short-term, low-risk, and low-return investments.</a:t>
            </a:r>
          </a:p>
        </p:txBody>
      </p:sp>
      <p:sp>
        <p:nvSpPr>
          <p:cNvPr id="8" name="TextBox 7"/>
          <p:cNvSpPr txBox="1"/>
          <p:nvPr/>
        </p:nvSpPr>
        <p:spPr>
          <a:xfrm>
            <a:off x="152400" y="2590800"/>
            <a:ext cx="4267200" cy="369332"/>
          </a:xfrm>
          <a:prstGeom prst="rect">
            <a:avLst/>
          </a:prstGeom>
          <a:noFill/>
        </p:spPr>
        <p:txBody>
          <a:bodyPr wrap="square" rtlCol="0">
            <a:spAutoFit/>
          </a:bodyPr>
          <a:lstStyle/>
          <a:p>
            <a:pPr algn="just"/>
            <a:r>
              <a:rPr lang="en-US" sz="1800" b="1" dirty="0" smtClean="0">
                <a:solidFill>
                  <a:srgbClr val="000000"/>
                </a:solidFill>
              </a:rPr>
              <a:t>2) Time Deposits</a:t>
            </a:r>
          </a:p>
        </p:txBody>
      </p:sp>
      <p:sp>
        <p:nvSpPr>
          <p:cNvPr id="9" name="TextBox 8"/>
          <p:cNvSpPr txBox="1"/>
          <p:nvPr/>
        </p:nvSpPr>
        <p:spPr>
          <a:xfrm>
            <a:off x="533400" y="2895600"/>
            <a:ext cx="3886200" cy="646331"/>
          </a:xfrm>
          <a:prstGeom prst="rect">
            <a:avLst/>
          </a:prstGeom>
          <a:noFill/>
        </p:spPr>
        <p:txBody>
          <a:bodyPr wrap="square" rtlCol="0">
            <a:spAutoFit/>
          </a:bodyPr>
          <a:lstStyle/>
          <a:p>
            <a:pPr algn="just"/>
            <a:r>
              <a:rPr lang="en-US" sz="1800" dirty="0" smtClean="0">
                <a:solidFill>
                  <a:srgbClr val="000000"/>
                </a:solidFill>
              </a:rPr>
              <a:t>Interest-bearing deposits that are held for a fixed amount of time.</a:t>
            </a:r>
          </a:p>
        </p:txBody>
      </p:sp>
      <p:sp>
        <p:nvSpPr>
          <p:cNvPr id="10" name="TextBox 9"/>
          <p:cNvSpPr txBox="1"/>
          <p:nvPr/>
        </p:nvSpPr>
        <p:spPr>
          <a:xfrm>
            <a:off x="152400" y="3505200"/>
            <a:ext cx="4267200" cy="369332"/>
          </a:xfrm>
          <a:prstGeom prst="rect">
            <a:avLst/>
          </a:prstGeom>
          <a:noFill/>
        </p:spPr>
        <p:txBody>
          <a:bodyPr wrap="square" rtlCol="0">
            <a:spAutoFit/>
          </a:bodyPr>
          <a:lstStyle/>
          <a:p>
            <a:pPr algn="just"/>
            <a:r>
              <a:rPr lang="en-US" sz="1800" b="1" dirty="0" smtClean="0">
                <a:solidFill>
                  <a:srgbClr val="000000"/>
                </a:solidFill>
              </a:rPr>
              <a:t>3) Money Market Funds</a:t>
            </a:r>
          </a:p>
        </p:txBody>
      </p:sp>
      <p:sp>
        <p:nvSpPr>
          <p:cNvPr id="11" name="TextBox 10"/>
          <p:cNvSpPr txBox="1"/>
          <p:nvPr/>
        </p:nvSpPr>
        <p:spPr>
          <a:xfrm>
            <a:off x="533400" y="3810000"/>
            <a:ext cx="3886200" cy="646331"/>
          </a:xfrm>
          <a:prstGeom prst="rect">
            <a:avLst/>
          </a:prstGeom>
          <a:noFill/>
        </p:spPr>
        <p:txBody>
          <a:bodyPr wrap="square" rtlCol="0">
            <a:spAutoFit/>
          </a:bodyPr>
          <a:lstStyle/>
          <a:p>
            <a:pPr algn="just"/>
            <a:r>
              <a:rPr lang="en-US" sz="1800" dirty="0" smtClean="0">
                <a:solidFill>
                  <a:srgbClr val="000000"/>
                </a:solidFill>
              </a:rPr>
              <a:t>Short-term mutual funds that only invest in liquid assets.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spTree>
    <p:extLst>
      <p:ext uri="{BB962C8B-B14F-4D97-AF65-F5344CB8AC3E}">
        <p14:creationId xmlns:p14="http://schemas.microsoft.com/office/powerpoint/2010/main" val="424759818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000"/>
                                        <p:tgtEl>
                                          <p:spTgt spid="3"/>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M2 and M3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The M2 and M3 measurements add increasingly less liquid assets to the money supply.  M2 includes all M1 assets and adds three “near-monies” to the list.</a:t>
            </a:r>
            <a:endParaRPr lang="en-US" sz="2000" dirty="0">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Savings Deposits</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Deposit accounts that pay interest but cannot be used for purchases.</a:t>
            </a:r>
            <a:endParaRPr lang="en-US" sz="1800" dirty="0">
              <a:solidFill>
                <a:srgbClr val="000000"/>
              </a:solidFill>
            </a:endParaRP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M3 is the broadest measure of the money supply, adding large time deposits, institutional money market funds, Eurodollars, and repurchase agreements.</a:t>
            </a:r>
          </a:p>
        </p:txBody>
      </p:sp>
      <p:sp>
        <p:nvSpPr>
          <p:cNvPr id="8" name="TextBox 7"/>
          <p:cNvSpPr txBox="1"/>
          <p:nvPr/>
        </p:nvSpPr>
        <p:spPr>
          <a:xfrm>
            <a:off x="152400" y="2590800"/>
            <a:ext cx="4267200" cy="369332"/>
          </a:xfrm>
          <a:prstGeom prst="rect">
            <a:avLst/>
          </a:prstGeom>
          <a:noFill/>
        </p:spPr>
        <p:txBody>
          <a:bodyPr wrap="square" rtlCol="0">
            <a:spAutoFit/>
          </a:bodyPr>
          <a:lstStyle/>
          <a:p>
            <a:pPr algn="just"/>
            <a:r>
              <a:rPr lang="en-US" sz="1800" b="1" dirty="0" smtClean="0">
                <a:solidFill>
                  <a:srgbClr val="000000"/>
                </a:solidFill>
              </a:rPr>
              <a:t>2) Time Deposits</a:t>
            </a:r>
          </a:p>
        </p:txBody>
      </p:sp>
      <p:sp>
        <p:nvSpPr>
          <p:cNvPr id="9" name="TextBox 8"/>
          <p:cNvSpPr txBox="1"/>
          <p:nvPr/>
        </p:nvSpPr>
        <p:spPr>
          <a:xfrm>
            <a:off x="533400" y="2895600"/>
            <a:ext cx="3886200" cy="646331"/>
          </a:xfrm>
          <a:prstGeom prst="rect">
            <a:avLst/>
          </a:prstGeom>
          <a:noFill/>
        </p:spPr>
        <p:txBody>
          <a:bodyPr wrap="square" rtlCol="0">
            <a:spAutoFit/>
          </a:bodyPr>
          <a:lstStyle/>
          <a:p>
            <a:pPr algn="just"/>
            <a:r>
              <a:rPr lang="en-US" sz="1800" dirty="0" smtClean="0">
                <a:solidFill>
                  <a:srgbClr val="000000"/>
                </a:solidFill>
              </a:rPr>
              <a:t>Interest-bearing deposits that are held for a fixed amount of time.</a:t>
            </a:r>
          </a:p>
        </p:txBody>
      </p:sp>
      <p:sp>
        <p:nvSpPr>
          <p:cNvPr id="10" name="TextBox 9"/>
          <p:cNvSpPr txBox="1"/>
          <p:nvPr/>
        </p:nvSpPr>
        <p:spPr>
          <a:xfrm>
            <a:off x="152400" y="3505200"/>
            <a:ext cx="4267200" cy="369332"/>
          </a:xfrm>
          <a:prstGeom prst="rect">
            <a:avLst/>
          </a:prstGeom>
          <a:noFill/>
        </p:spPr>
        <p:txBody>
          <a:bodyPr wrap="square" rtlCol="0">
            <a:spAutoFit/>
          </a:bodyPr>
          <a:lstStyle/>
          <a:p>
            <a:pPr algn="just"/>
            <a:r>
              <a:rPr lang="en-US" sz="1800" b="1" dirty="0" smtClean="0">
                <a:solidFill>
                  <a:srgbClr val="000000"/>
                </a:solidFill>
              </a:rPr>
              <a:t>3) Money Market Funds</a:t>
            </a:r>
          </a:p>
        </p:txBody>
      </p:sp>
      <p:sp>
        <p:nvSpPr>
          <p:cNvPr id="11" name="TextBox 10"/>
          <p:cNvSpPr txBox="1"/>
          <p:nvPr/>
        </p:nvSpPr>
        <p:spPr>
          <a:xfrm>
            <a:off x="533400" y="3810000"/>
            <a:ext cx="3886200" cy="646331"/>
          </a:xfrm>
          <a:prstGeom prst="rect">
            <a:avLst/>
          </a:prstGeom>
          <a:noFill/>
        </p:spPr>
        <p:txBody>
          <a:bodyPr wrap="square" rtlCol="0">
            <a:spAutoFit/>
          </a:bodyPr>
          <a:lstStyle/>
          <a:p>
            <a:pPr algn="just"/>
            <a:r>
              <a:rPr lang="en-US" sz="1800" dirty="0" smtClean="0">
                <a:solidFill>
                  <a:srgbClr val="000000"/>
                </a:solidFill>
              </a:rPr>
              <a:t>Short-term mutual funds that only invest in liquid assets.</a:t>
            </a:r>
          </a:p>
        </p:txBody>
      </p:sp>
      <p:sp>
        <p:nvSpPr>
          <p:cNvPr id="12" name="TextBox 11"/>
          <p:cNvSpPr txBox="1"/>
          <p:nvPr/>
        </p:nvSpPr>
        <p:spPr>
          <a:xfrm>
            <a:off x="152400" y="4419600"/>
            <a:ext cx="4267200" cy="369332"/>
          </a:xfrm>
          <a:prstGeom prst="rect">
            <a:avLst/>
          </a:prstGeom>
          <a:noFill/>
        </p:spPr>
        <p:txBody>
          <a:bodyPr wrap="square" rtlCol="0">
            <a:spAutoFit/>
          </a:bodyPr>
          <a:lstStyle/>
          <a:p>
            <a:pPr algn="just"/>
            <a:r>
              <a:rPr lang="en-US" sz="1800" b="1" dirty="0" smtClean="0">
                <a:solidFill>
                  <a:srgbClr val="000000"/>
                </a:solidFill>
              </a:rPr>
              <a:t>M3 Money Supply</a:t>
            </a:r>
          </a:p>
        </p:txBody>
      </p:sp>
      <p:sp>
        <p:nvSpPr>
          <p:cNvPr id="13" name="TextBox 12"/>
          <p:cNvSpPr txBox="1"/>
          <p:nvPr/>
        </p:nvSpPr>
        <p:spPr>
          <a:xfrm>
            <a:off x="533400" y="4724400"/>
            <a:ext cx="3886200" cy="646331"/>
          </a:xfrm>
          <a:prstGeom prst="rect">
            <a:avLst/>
          </a:prstGeom>
          <a:noFill/>
        </p:spPr>
        <p:txBody>
          <a:bodyPr wrap="square" rtlCol="0">
            <a:spAutoFit/>
          </a:bodyPr>
          <a:lstStyle/>
          <a:p>
            <a:pPr algn="just"/>
            <a:r>
              <a:rPr lang="en-US" sz="1800" dirty="0" smtClean="0">
                <a:solidFill>
                  <a:srgbClr val="000000"/>
                </a:solidFill>
              </a:rPr>
              <a:t>A) M3 includes all M2 assets and adds all remaining assets.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1856232"/>
            <a:ext cx="4416552" cy="3214943"/>
          </a:xfrm>
          <a:prstGeom prst="rect">
            <a:avLst/>
          </a:prstGeom>
        </p:spPr>
      </p:pic>
    </p:spTree>
    <p:extLst>
      <p:ext uri="{BB962C8B-B14F-4D97-AF65-F5344CB8AC3E}">
        <p14:creationId xmlns:p14="http://schemas.microsoft.com/office/powerpoint/2010/main" val="249830519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2000"/>
                                        <p:tgtEl>
                                          <p:spTgt spid="3"/>
                                        </p:tgtEl>
                                      </p:cBhvr>
                                    </p:animEffect>
                                  </p:childTnLst>
                                </p:cTn>
                              </p:par>
                            </p:childTnLst>
                          </p:cTn>
                        </p:par>
                        <p:par>
                          <p:cTn id="20" fill="hold">
                            <p:stCondLst>
                              <p:cond delay="7000"/>
                            </p:stCondLst>
                            <p:childTnLst>
                              <p:par>
                                <p:cTn id="21" presetID="2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2000"/>
                                        <p:tgtEl>
                                          <p:spTgt spid="14"/>
                                        </p:tgtEl>
                                      </p:cBhvr>
                                    </p:animEffect>
                                  </p:childTnLst>
                                </p:cTn>
                              </p:par>
                            </p:childTnLst>
                          </p:cTn>
                        </p:par>
                        <p:par>
                          <p:cTn id="24" fill="hold">
                            <p:stCondLst>
                              <p:cond delay="9000"/>
                            </p:stCondLst>
                            <p:childTnLst>
                              <p:par>
                                <p:cTn id="25" presetID="9"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2000"/>
                                        <p:tgtEl>
                                          <p:spTgt spid="15"/>
                                        </p:tgtEl>
                                      </p:cBhvr>
                                    </p:animEffect>
                                  </p:childTnLst>
                                </p:cTn>
                              </p:par>
                            </p:childTnLst>
                          </p:cTn>
                        </p:par>
                        <p:par>
                          <p:cTn id="28" fill="hold">
                            <p:stCondLst>
                              <p:cond delay="11000"/>
                            </p:stCondLst>
                            <p:childTnLst>
                              <p:par>
                                <p:cTn id="29" presetID="21" presetClass="entr" presetSubtype="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childTnLst>
                          </p:cTn>
                        </p:par>
                        <p:par>
                          <p:cTn id="32" fill="hold">
                            <p:stCondLst>
                              <p:cond delay="13000"/>
                            </p:stCondLst>
                            <p:childTnLst>
                              <p:par>
                                <p:cTn id="33" presetID="22" presetClass="entr" presetSubtype="8" fill="hold" grpId="0" nodeType="after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M2 and M3 Money Supply</a:t>
            </a:r>
            <a:endParaRPr lang="en-US" dirty="0">
              <a:solidFill>
                <a:srgbClr val="000000"/>
              </a:solidFill>
              <a:latin typeface="Century Gothic" charset="0"/>
              <a:ea typeface="ＭＳ Ｐゴシック" charset="0"/>
              <a:cs typeface="ＭＳ Ｐゴシック" charset="0"/>
            </a:endParaRPr>
          </a:p>
        </p:txBody>
      </p:sp>
      <p:sp>
        <p:nvSpPr>
          <p:cNvPr id="7" name="Rectangle 6"/>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r>
              <a:rPr lang="en-US" sz="2000" dirty="0" smtClean="0">
                <a:solidFill>
                  <a:srgbClr val="FFFFFF"/>
                </a:solidFill>
                <a:effectLst>
                  <a:outerShdw blurRad="50800" dist="38100" dir="2700000" algn="tl" rotWithShape="0">
                    <a:srgbClr val="000000">
                      <a:alpha val="43000"/>
                    </a:srgbClr>
                  </a:outerShdw>
                </a:effectLst>
              </a:rPr>
              <a:t>The M2 and M3 measurements add increasingly less liquid assets to the money supply.  M2 includes all M1 assets and adds three “near-monies” to the list.</a:t>
            </a:r>
            <a:endParaRPr lang="en-US" sz="2000" dirty="0">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Savings Deposits</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smtClean="0">
                <a:solidFill>
                  <a:srgbClr val="000000"/>
                </a:solidFill>
              </a:rPr>
              <a:t>Deposit accounts that pay interest but cannot be used for purchases.</a:t>
            </a:r>
            <a:endParaRPr lang="en-US" sz="1800" dirty="0">
              <a:solidFill>
                <a:srgbClr val="000000"/>
              </a:solidFill>
            </a:endParaRP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smtClean="0">
                <a:solidFill>
                  <a:srgbClr val="000000"/>
                </a:solidFill>
              </a:rPr>
              <a:t>Considered near near-monies, M3 </a:t>
            </a:r>
            <a:r>
              <a:rPr lang="en-US" sz="1400" dirty="0">
                <a:solidFill>
                  <a:srgbClr val="000000"/>
                </a:solidFill>
              </a:rPr>
              <a:t>assets </a:t>
            </a:r>
            <a:r>
              <a:rPr lang="en-US" sz="1400" dirty="0" smtClean="0">
                <a:solidFill>
                  <a:srgbClr val="000000"/>
                </a:solidFill>
              </a:rPr>
              <a:t>are relatively poor </a:t>
            </a:r>
            <a:r>
              <a:rPr lang="en-US" sz="1400" dirty="0">
                <a:solidFill>
                  <a:srgbClr val="000000"/>
                </a:solidFill>
              </a:rPr>
              <a:t>predictors of </a:t>
            </a:r>
            <a:r>
              <a:rPr lang="en-US" sz="1400" dirty="0" smtClean="0">
                <a:solidFill>
                  <a:srgbClr val="000000"/>
                </a:solidFill>
              </a:rPr>
              <a:t>future economic activity.  They </a:t>
            </a:r>
            <a:r>
              <a:rPr lang="en-US" sz="1400" dirty="0">
                <a:solidFill>
                  <a:srgbClr val="000000"/>
                </a:solidFill>
              </a:rPr>
              <a:t>mainly concern </a:t>
            </a:r>
            <a:r>
              <a:rPr lang="en-US" sz="1400" dirty="0" smtClean="0">
                <a:solidFill>
                  <a:srgbClr val="000000"/>
                </a:solidFill>
              </a:rPr>
              <a:t>corporations and the wealthy.</a:t>
            </a:r>
            <a:endParaRPr lang="en-US" sz="1400" dirty="0">
              <a:solidFill>
                <a:srgbClr val="000000"/>
              </a:solidFill>
            </a:endParaRPr>
          </a:p>
        </p:txBody>
      </p:sp>
      <p:sp>
        <p:nvSpPr>
          <p:cNvPr id="8" name="TextBox 7"/>
          <p:cNvSpPr txBox="1"/>
          <p:nvPr/>
        </p:nvSpPr>
        <p:spPr>
          <a:xfrm>
            <a:off x="152400" y="2590800"/>
            <a:ext cx="4267200" cy="369332"/>
          </a:xfrm>
          <a:prstGeom prst="rect">
            <a:avLst/>
          </a:prstGeom>
          <a:noFill/>
        </p:spPr>
        <p:txBody>
          <a:bodyPr wrap="square" rtlCol="0">
            <a:spAutoFit/>
          </a:bodyPr>
          <a:lstStyle/>
          <a:p>
            <a:pPr algn="just"/>
            <a:r>
              <a:rPr lang="en-US" sz="1800" b="1" dirty="0" smtClean="0">
                <a:solidFill>
                  <a:srgbClr val="000000"/>
                </a:solidFill>
              </a:rPr>
              <a:t>2) Time Deposits</a:t>
            </a:r>
          </a:p>
        </p:txBody>
      </p:sp>
      <p:sp>
        <p:nvSpPr>
          <p:cNvPr id="9" name="TextBox 8"/>
          <p:cNvSpPr txBox="1"/>
          <p:nvPr/>
        </p:nvSpPr>
        <p:spPr>
          <a:xfrm>
            <a:off x="533400" y="2895600"/>
            <a:ext cx="3886200" cy="646331"/>
          </a:xfrm>
          <a:prstGeom prst="rect">
            <a:avLst/>
          </a:prstGeom>
          <a:noFill/>
        </p:spPr>
        <p:txBody>
          <a:bodyPr wrap="square" rtlCol="0">
            <a:spAutoFit/>
          </a:bodyPr>
          <a:lstStyle/>
          <a:p>
            <a:pPr algn="just"/>
            <a:r>
              <a:rPr lang="en-US" sz="1800" dirty="0" smtClean="0">
                <a:solidFill>
                  <a:srgbClr val="000000"/>
                </a:solidFill>
              </a:rPr>
              <a:t>Interest-bearing deposits that are held for a fixed amount of time.</a:t>
            </a:r>
          </a:p>
        </p:txBody>
      </p:sp>
      <p:sp>
        <p:nvSpPr>
          <p:cNvPr id="10" name="TextBox 9"/>
          <p:cNvSpPr txBox="1"/>
          <p:nvPr/>
        </p:nvSpPr>
        <p:spPr>
          <a:xfrm>
            <a:off x="152400" y="3505200"/>
            <a:ext cx="4267200" cy="369332"/>
          </a:xfrm>
          <a:prstGeom prst="rect">
            <a:avLst/>
          </a:prstGeom>
          <a:noFill/>
        </p:spPr>
        <p:txBody>
          <a:bodyPr wrap="square" rtlCol="0">
            <a:spAutoFit/>
          </a:bodyPr>
          <a:lstStyle/>
          <a:p>
            <a:pPr algn="just"/>
            <a:r>
              <a:rPr lang="en-US" sz="1800" b="1" dirty="0" smtClean="0">
                <a:solidFill>
                  <a:srgbClr val="000000"/>
                </a:solidFill>
              </a:rPr>
              <a:t>3) Money Market Funds</a:t>
            </a:r>
          </a:p>
        </p:txBody>
      </p:sp>
      <p:sp>
        <p:nvSpPr>
          <p:cNvPr id="11" name="TextBox 10"/>
          <p:cNvSpPr txBox="1"/>
          <p:nvPr/>
        </p:nvSpPr>
        <p:spPr>
          <a:xfrm>
            <a:off x="533400" y="3810000"/>
            <a:ext cx="3886200" cy="646331"/>
          </a:xfrm>
          <a:prstGeom prst="rect">
            <a:avLst/>
          </a:prstGeom>
          <a:noFill/>
        </p:spPr>
        <p:txBody>
          <a:bodyPr wrap="square" rtlCol="0">
            <a:spAutoFit/>
          </a:bodyPr>
          <a:lstStyle/>
          <a:p>
            <a:pPr algn="just"/>
            <a:r>
              <a:rPr lang="en-US" sz="1800" dirty="0" smtClean="0">
                <a:solidFill>
                  <a:srgbClr val="000000"/>
                </a:solidFill>
              </a:rPr>
              <a:t>Short-term mutual funds that only invest in liquid assets.</a:t>
            </a:r>
          </a:p>
        </p:txBody>
      </p:sp>
      <p:sp>
        <p:nvSpPr>
          <p:cNvPr id="12" name="TextBox 11"/>
          <p:cNvSpPr txBox="1"/>
          <p:nvPr/>
        </p:nvSpPr>
        <p:spPr>
          <a:xfrm>
            <a:off x="152400" y="4419600"/>
            <a:ext cx="4267200" cy="369332"/>
          </a:xfrm>
          <a:prstGeom prst="rect">
            <a:avLst/>
          </a:prstGeom>
          <a:noFill/>
        </p:spPr>
        <p:txBody>
          <a:bodyPr wrap="square" rtlCol="0">
            <a:spAutoFit/>
          </a:bodyPr>
          <a:lstStyle/>
          <a:p>
            <a:pPr algn="just"/>
            <a:r>
              <a:rPr lang="en-US" sz="1800" b="1" dirty="0" smtClean="0">
                <a:solidFill>
                  <a:srgbClr val="000000"/>
                </a:solidFill>
              </a:rPr>
              <a:t>M3 Money Supply</a:t>
            </a:r>
          </a:p>
        </p:txBody>
      </p:sp>
      <p:sp>
        <p:nvSpPr>
          <p:cNvPr id="13" name="TextBox 12"/>
          <p:cNvSpPr txBox="1"/>
          <p:nvPr/>
        </p:nvSpPr>
        <p:spPr>
          <a:xfrm>
            <a:off x="533400" y="4724400"/>
            <a:ext cx="3886200" cy="646331"/>
          </a:xfrm>
          <a:prstGeom prst="rect">
            <a:avLst/>
          </a:prstGeom>
          <a:noFill/>
        </p:spPr>
        <p:txBody>
          <a:bodyPr wrap="square" rtlCol="0">
            <a:spAutoFit/>
          </a:bodyPr>
          <a:lstStyle/>
          <a:p>
            <a:pPr algn="just"/>
            <a:r>
              <a:rPr lang="en-US" sz="1800" dirty="0" smtClean="0">
                <a:solidFill>
                  <a:srgbClr val="000000"/>
                </a:solidFill>
              </a:rPr>
              <a:t>A) M3 includes all M2 assets and adds all remaining assets.</a:t>
            </a:r>
          </a:p>
        </p:txBody>
      </p:sp>
      <p:sp>
        <p:nvSpPr>
          <p:cNvPr id="14" name="TextBox 13"/>
          <p:cNvSpPr txBox="1"/>
          <p:nvPr/>
        </p:nvSpPr>
        <p:spPr>
          <a:xfrm>
            <a:off x="533400" y="5297269"/>
            <a:ext cx="3886200" cy="646331"/>
          </a:xfrm>
          <a:prstGeom prst="rect">
            <a:avLst/>
          </a:prstGeom>
          <a:noFill/>
        </p:spPr>
        <p:txBody>
          <a:bodyPr wrap="square" rtlCol="0">
            <a:spAutoFit/>
          </a:bodyPr>
          <a:lstStyle/>
          <a:p>
            <a:pPr algn="just"/>
            <a:r>
              <a:rPr lang="en-US" sz="1800" dirty="0" smtClean="0">
                <a:solidFill>
                  <a:srgbClr val="000000"/>
                </a:solidFill>
              </a:rPr>
              <a:t>B) Since 2006, policy makers no longer track or use M3 data.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56232"/>
            <a:ext cx="4425696" cy="322159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56232"/>
            <a:ext cx="4425696" cy="322159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856232"/>
            <a:ext cx="4425696" cy="3221599"/>
          </a:xfrm>
          <a:prstGeom prst="rect">
            <a:avLst/>
          </a:prstGeom>
        </p:spPr>
      </p:pic>
    </p:spTree>
    <p:extLst>
      <p:ext uri="{BB962C8B-B14F-4D97-AF65-F5344CB8AC3E}">
        <p14:creationId xmlns:p14="http://schemas.microsoft.com/office/powerpoint/2010/main" val="169220398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22" presetClass="entr" presetSubtype="8" fill="hold"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3000"/>
                                        <p:tgtEl>
                                          <p:spTgt spid="15"/>
                                        </p:tgtEl>
                                      </p:cBhvr>
                                    </p:animEffect>
                                  </p:childTnLst>
                                </p:cTn>
                              </p:par>
                            </p:childTnLst>
                          </p:cTn>
                        </p:par>
                        <p:par>
                          <p:cTn id="16" fill="hold">
                            <p:stCondLst>
                              <p:cond delay="8000"/>
                            </p:stCondLst>
                            <p:childTnLst>
                              <p:par>
                                <p:cTn id="17" presetID="22" presetClass="entr" presetSubtype="8" fill="hold" nodeType="after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3000"/>
                                        <p:tgtEl>
                                          <p:spTgt spid="16"/>
                                        </p:tgtEl>
                                      </p:cBhvr>
                                    </p:animEffect>
                                  </p:childTnLst>
                                </p:cTn>
                              </p:par>
                            </p:childTnLst>
                          </p:cTn>
                        </p:par>
                        <p:par>
                          <p:cTn id="20" fill="hold">
                            <p:stCondLst>
                              <p:cond delay="12000"/>
                            </p:stCondLst>
                            <p:childTnLst>
                              <p:par>
                                <p:cTn id="21" presetID="22" presetClass="entr" presetSubtype="8"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Group 78"/>
          <p:cNvGraphicFramePr>
            <a:graphicFrameLocks noGrp="1"/>
          </p:cNvGraphicFramePr>
          <p:nvPr>
            <p:extLst>
              <p:ext uri="{D42A27DB-BD31-4B8C-83A1-F6EECF244321}">
                <p14:modId xmlns:p14="http://schemas.microsoft.com/office/powerpoint/2010/main" val="1954540113"/>
              </p:ext>
            </p:extLst>
          </p:nvPr>
        </p:nvGraphicFramePr>
        <p:xfrm>
          <a:off x="5181600" y="2895600"/>
          <a:ext cx="3733800" cy="3017520"/>
        </p:xfrm>
        <a:graphic>
          <a:graphicData uri="http://schemas.openxmlformats.org/drawingml/2006/table">
            <a:tbl>
              <a:tblPr firstRow="1" bandRow="1">
                <a:tableStyleId>{6E25E649-3F16-4E02-A733-19D2CDBF48F0}</a:tableStyleId>
              </a:tblPr>
              <a:tblGrid>
                <a:gridCol w="1524000"/>
                <a:gridCol w="2209800"/>
              </a:tblGrid>
              <a:tr h="228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Trade</a:t>
                      </a:r>
                      <a:endParaRPr kumimoji="0" lang="en-US" sz="12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Have Card</a:t>
                      </a:r>
                      <a:endParaRPr kumimoji="0" lang="en-US" sz="1200" b="1" i="0" u="none" strike="noStrike" cap="none" normalizeH="0" baseline="0" dirty="0">
                        <a:ln>
                          <a:noFill/>
                        </a:ln>
                        <a:solidFill>
                          <a:schemeClr val="bg1"/>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Initial Have Card</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1</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2</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3</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4</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5</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6</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7</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8</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tcPr>
                </a:tc>
              </a:tr>
              <a:tr h="218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ea typeface="ＭＳ Ｐゴシック" charset="0"/>
                          <a:cs typeface="ＭＳ Ｐゴシック" charset="0"/>
                        </a:rPr>
                        <a:t>9</a:t>
                      </a: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9217"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A Game of Barter</a:t>
            </a:r>
            <a:endParaRPr lang="en-US" dirty="0">
              <a:solidFill>
                <a:srgbClr val="000000"/>
              </a:solidFill>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Warm Up Activity - Directions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3" name="TextBox 12"/>
          <p:cNvSpPr txBox="1"/>
          <p:nvPr/>
        </p:nvSpPr>
        <p:spPr>
          <a:xfrm>
            <a:off x="228600" y="1447800"/>
            <a:ext cx="86868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Each student will be given two cards.  One is a Want Card, which lists the item you are attempting to acquire.  The other is a Have Card, which tells you the item you currently possess.  Use your Have Card to trade with your classmates, but do not trade your Want Card.  When your Have Card is the same as your Want Card, you may return to your seat.  Keep track of each trade in the table below.</a:t>
            </a:r>
          </a:p>
        </p:txBody>
      </p:sp>
      <p:sp>
        <p:nvSpPr>
          <p:cNvPr id="9" name="TextBox 8"/>
          <p:cNvSpPr txBox="1"/>
          <p:nvPr/>
        </p:nvSpPr>
        <p:spPr>
          <a:xfrm>
            <a:off x="228600" y="2895600"/>
            <a:ext cx="28194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dirty="0" smtClean="0">
                <a:solidFill>
                  <a:srgbClr val="000000"/>
                </a:solidFill>
              </a:rPr>
              <a:t>RECORD DATA</a:t>
            </a:r>
          </a:p>
          <a:p>
            <a:pPr algn="just"/>
            <a:r>
              <a:rPr lang="en-US" sz="1600" dirty="0" smtClean="0">
                <a:solidFill>
                  <a:srgbClr val="000000"/>
                </a:solidFill>
              </a:rPr>
              <a:t>Which Want Card do you have?</a:t>
            </a:r>
          </a:p>
          <a:p>
            <a:pPr algn="just"/>
            <a:endParaRPr lang="en-US" sz="1600" dirty="0">
              <a:solidFill>
                <a:srgbClr val="000000"/>
              </a:solidFill>
            </a:endParaRPr>
          </a:p>
          <a:p>
            <a:pPr algn="just"/>
            <a:r>
              <a:rPr lang="en-US" sz="1600" dirty="0" smtClean="0">
                <a:solidFill>
                  <a:srgbClr val="000000"/>
                </a:solidFill>
              </a:rPr>
              <a:t>In the first row, write down which Have Card you possess at the beginning of the simulation.  After each trade write down your new Have Card.  Continue trading until your Want Card matches your Have Card.</a:t>
            </a:r>
            <a:endParaRPr lang="en-US" sz="1600" dirty="0">
              <a:solidFill>
                <a:srgbClr val="000000"/>
              </a:solidFill>
            </a:endParaRPr>
          </a:p>
        </p:txBody>
      </p:sp>
      <p:pic>
        <p:nvPicPr>
          <p:cNvPr id="3" name="Picture 2" descr="Want Card Imag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2895600"/>
            <a:ext cx="1600200" cy="1438889"/>
          </a:xfrm>
          <a:prstGeom prst="rect">
            <a:avLst/>
          </a:prstGeom>
        </p:spPr>
      </p:pic>
      <p:sp>
        <p:nvSpPr>
          <p:cNvPr id="11" name="TextBox 10"/>
          <p:cNvSpPr txBox="1"/>
          <p:nvPr/>
        </p:nvSpPr>
        <p:spPr>
          <a:xfrm>
            <a:off x="6705600" y="3447730"/>
            <a:ext cx="2209800" cy="276999"/>
          </a:xfrm>
          <a:prstGeom prst="rect">
            <a:avLst/>
          </a:prstGeom>
          <a:noFill/>
        </p:spPr>
        <p:txBody>
          <a:bodyPr wrap="square" rtlCol="0">
            <a:spAutoFit/>
          </a:bodyPr>
          <a:lstStyle/>
          <a:p>
            <a:r>
              <a:rPr lang="en-US" sz="1200" dirty="0" smtClean="0">
                <a:solidFill>
                  <a:schemeClr val="accent2"/>
                </a:solidFill>
              </a:rPr>
              <a:t>Car</a:t>
            </a:r>
            <a:endParaRPr lang="en-US" sz="1200" dirty="0">
              <a:solidFill>
                <a:schemeClr val="accent2"/>
              </a:solidFill>
            </a:endParaRPr>
          </a:p>
        </p:txBody>
      </p:sp>
      <p:sp>
        <p:nvSpPr>
          <p:cNvPr id="14" name="TextBox 13"/>
          <p:cNvSpPr txBox="1"/>
          <p:nvPr/>
        </p:nvSpPr>
        <p:spPr>
          <a:xfrm>
            <a:off x="6705600" y="3715658"/>
            <a:ext cx="2209800" cy="276999"/>
          </a:xfrm>
          <a:prstGeom prst="rect">
            <a:avLst/>
          </a:prstGeom>
          <a:noFill/>
        </p:spPr>
        <p:txBody>
          <a:bodyPr wrap="square" rtlCol="0">
            <a:spAutoFit/>
          </a:bodyPr>
          <a:lstStyle/>
          <a:p>
            <a:r>
              <a:rPr lang="en-US" sz="1200" dirty="0" smtClean="0">
                <a:solidFill>
                  <a:schemeClr val="accent2"/>
                </a:solidFill>
              </a:rPr>
              <a:t>Pizza</a:t>
            </a:r>
            <a:endParaRPr lang="en-US" sz="1200" dirty="0">
              <a:solidFill>
                <a:schemeClr val="accent2"/>
              </a:solidFill>
            </a:endParaRPr>
          </a:p>
        </p:txBody>
      </p:sp>
      <p:sp>
        <p:nvSpPr>
          <p:cNvPr id="15" name="TextBox 14"/>
          <p:cNvSpPr txBox="1"/>
          <p:nvPr/>
        </p:nvSpPr>
        <p:spPr>
          <a:xfrm>
            <a:off x="6705600" y="3990201"/>
            <a:ext cx="2209800" cy="276999"/>
          </a:xfrm>
          <a:prstGeom prst="rect">
            <a:avLst/>
          </a:prstGeom>
          <a:noFill/>
        </p:spPr>
        <p:txBody>
          <a:bodyPr wrap="square" rtlCol="0">
            <a:spAutoFit/>
          </a:bodyPr>
          <a:lstStyle/>
          <a:p>
            <a:r>
              <a:rPr lang="en-US" sz="1200" dirty="0" smtClean="0">
                <a:solidFill>
                  <a:schemeClr val="accent2"/>
                </a:solidFill>
              </a:rPr>
              <a:t>Bicycle</a:t>
            </a:r>
            <a:endParaRPr lang="en-US" sz="1200" dirty="0">
              <a:solidFill>
                <a:schemeClr val="accent2"/>
              </a:solidFill>
            </a:endParaRPr>
          </a:p>
        </p:txBody>
      </p:sp>
      <p:sp>
        <p:nvSpPr>
          <p:cNvPr id="16" name="TextBox 15"/>
          <p:cNvSpPr txBox="1"/>
          <p:nvPr/>
        </p:nvSpPr>
        <p:spPr>
          <a:xfrm>
            <a:off x="6705600" y="4267200"/>
            <a:ext cx="2209800" cy="276999"/>
          </a:xfrm>
          <a:prstGeom prst="rect">
            <a:avLst/>
          </a:prstGeom>
          <a:noFill/>
        </p:spPr>
        <p:txBody>
          <a:bodyPr wrap="square" rtlCol="0">
            <a:spAutoFit/>
          </a:bodyPr>
          <a:lstStyle/>
          <a:p>
            <a:r>
              <a:rPr lang="en-US" sz="1200" dirty="0" smtClean="0">
                <a:solidFill>
                  <a:schemeClr val="accent2"/>
                </a:solidFill>
              </a:rPr>
              <a:t>Cell Phone</a:t>
            </a:r>
            <a:endParaRPr lang="en-US" sz="1200" dirty="0">
              <a:solidFill>
                <a:schemeClr val="accent2"/>
              </a:solidFill>
            </a:endParaRPr>
          </a:p>
        </p:txBody>
      </p:sp>
      <p:sp>
        <p:nvSpPr>
          <p:cNvPr id="17" name="TextBox 16"/>
          <p:cNvSpPr txBox="1"/>
          <p:nvPr/>
        </p:nvSpPr>
        <p:spPr>
          <a:xfrm>
            <a:off x="6705600" y="4541743"/>
            <a:ext cx="2209800" cy="276999"/>
          </a:xfrm>
          <a:prstGeom prst="rect">
            <a:avLst/>
          </a:prstGeom>
          <a:noFill/>
        </p:spPr>
        <p:txBody>
          <a:bodyPr wrap="square" rtlCol="0">
            <a:spAutoFit/>
          </a:bodyPr>
          <a:lstStyle/>
          <a:p>
            <a:r>
              <a:rPr lang="en-US" sz="1200" dirty="0" smtClean="0">
                <a:solidFill>
                  <a:schemeClr val="accent2"/>
                </a:solidFill>
              </a:rPr>
              <a:t>Pair of Jeans</a:t>
            </a:r>
            <a:endParaRPr lang="en-US" sz="1200" dirty="0">
              <a:solidFill>
                <a:schemeClr val="accent2"/>
              </a:solidFill>
            </a:endParaRPr>
          </a:p>
        </p:txBody>
      </p:sp>
      <p:sp>
        <p:nvSpPr>
          <p:cNvPr id="18" name="TextBox 17"/>
          <p:cNvSpPr txBox="1"/>
          <p:nvPr/>
        </p:nvSpPr>
        <p:spPr>
          <a:xfrm>
            <a:off x="6705600" y="4809671"/>
            <a:ext cx="2209800" cy="276999"/>
          </a:xfrm>
          <a:prstGeom prst="rect">
            <a:avLst/>
          </a:prstGeom>
          <a:noFill/>
        </p:spPr>
        <p:txBody>
          <a:bodyPr wrap="square" rtlCol="0">
            <a:spAutoFit/>
          </a:bodyPr>
          <a:lstStyle/>
          <a:p>
            <a:r>
              <a:rPr lang="en-US" sz="1200" dirty="0" smtClean="0">
                <a:solidFill>
                  <a:schemeClr val="accent2"/>
                </a:solidFill>
              </a:rPr>
              <a:t>Guitar</a:t>
            </a:r>
            <a:endParaRPr lang="en-US" sz="1200" dirty="0">
              <a:solidFill>
                <a:schemeClr val="accent2"/>
              </a:solidFill>
            </a:endParaRPr>
          </a:p>
        </p:txBody>
      </p:sp>
      <p:sp>
        <p:nvSpPr>
          <p:cNvPr id="19" name="TextBox 18"/>
          <p:cNvSpPr txBox="1"/>
          <p:nvPr/>
        </p:nvSpPr>
        <p:spPr>
          <a:xfrm>
            <a:off x="6705600" y="5087258"/>
            <a:ext cx="2209800" cy="276999"/>
          </a:xfrm>
          <a:prstGeom prst="rect">
            <a:avLst/>
          </a:prstGeom>
          <a:noFill/>
        </p:spPr>
        <p:txBody>
          <a:bodyPr wrap="square" rtlCol="0">
            <a:spAutoFit/>
          </a:bodyPr>
          <a:lstStyle/>
          <a:p>
            <a:r>
              <a:rPr lang="en-US" sz="1200" dirty="0" smtClean="0">
                <a:solidFill>
                  <a:schemeClr val="accent2"/>
                </a:solidFill>
              </a:rPr>
              <a:t>Television</a:t>
            </a:r>
            <a:endParaRPr lang="en-US" sz="1200" dirty="0">
              <a:solidFill>
                <a:schemeClr val="accent2"/>
              </a:solidFill>
            </a:endParaRPr>
          </a:p>
        </p:txBody>
      </p:sp>
      <p:sp>
        <p:nvSpPr>
          <p:cNvPr id="20" name="TextBox 19"/>
          <p:cNvSpPr txBox="1"/>
          <p:nvPr/>
        </p:nvSpPr>
        <p:spPr>
          <a:xfrm>
            <a:off x="6705600" y="3170143"/>
            <a:ext cx="2209800" cy="276999"/>
          </a:xfrm>
          <a:prstGeom prst="rect">
            <a:avLst/>
          </a:prstGeom>
          <a:noFill/>
        </p:spPr>
        <p:txBody>
          <a:bodyPr wrap="square" rtlCol="0">
            <a:spAutoFit/>
          </a:bodyPr>
          <a:lstStyle/>
          <a:p>
            <a:r>
              <a:rPr lang="en-US" sz="1200" dirty="0" smtClean="0">
                <a:solidFill>
                  <a:schemeClr val="accent2"/>
                </a:solidFill>
              </a:rPr>
              <a:t>Pair of Shoes</a:t>
            </a:r>
            <a:endParaRPr lang="en-US" sz="1200" dirty="0">
              <a:solidFill>
                <a:schemeClr val="accent2"/>
              </a:solidFill>
            </a:endParaRPr>
          </a:p>
        </p:txBody>
      </p:sp>
      <p:pic>
        <p:nvPicPr>
          <p:cNvPr id="21" name="Picture 20" descr="Have Card Imag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495800"/>
            <a:ext cx="1600199" cy="1438889"/>
          </a:xfrm>
          <a:prstGeom prst="rect">
            <a:avLst/>
          </a:prstGeom>
        </p:spPr>
      </p:pic>
      <p:pic>
        <p:nvPicPr>
          <p:cNvPr id="22" name="Picture 21" descr="Ca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3552" y="4498848"/>
            <a:ext cx="1596551" cy="1435608"/>
          </a:xfrm>
          <a:prstGeom prst="rect">
            <a:avLst/>
          </a:prstGeom>
        </p:spPr>
      </p:pic>
      <p:pic>
        <p:nvPicPr>
          <p:cNvPr id="23" name="Picture 22" descr="Pizz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3552" y="4498848"/>
            <a:ext cx="1596551" cy="1435608"/>
          </a:xfrm>
          <a:prstGeom prst="rect">
            <a:avLst/>
          </a:prstGeom>
        </p:spPr>
      </p:pic>
      <p:pic>
        <p:nvPicPr>
          <p:cNvPr id="24" name="Picture 23" descr="Bicycle.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3552" y="4498848"/>
            <a:ext cx="1600200" cy="1439537"/>
          </a:xfrm>
          <a:prstGeom prst="rect">
            <a:avLst/>
          </a:prstGeom>
        </p:spPr>
      </p:pic>
      <p:pic>
        <p:nvPicPr>
          <p:cNvPr id="25" name="Picture 24" descr="Cell Phone.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3552" y="4498848"/>
            <a:ext cx="1600200" cy="1438890"/>
          </a:xfrm>
          <a:prstGeom prst="rect">
            <a:avLst/>
          </a:prstGeom>
        </p:spPr>
      </p:pic>
      <p:pic>
        <p:nvPicPr>
          <p:cNvPr id="26" name="Picture 25" descr="Pair of Jeans.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3552" y="4498848"/>
            <a:ext cx="1600200" cy="1439537"/>
          </a:xfrm>
          <a:prstGeom prst="rect">
            <a:avLst/>
          </a:prstGeom>
        </p:spPr>
      </p:pic>
      <p:pic>
        <p:nvPicPr>
          <p:cNvPr id="27" name="Picture 26" descr="Guitar.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3552" y="4498848"/>
            <a:ext cx="1600200" cy="1439537"/>
          </a:xfrm>
          <a:prstGeom prst="rect">
            <a:avLst/>
          </a:prstGeom>
        </p:spPr>
      </p:pic>
      <p:pic>
        <p:nvPicPr>
          <p:cNvPr id="28" name="Picture 27" descr="Television.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3552" y="4498848"/>
            <a:ext cx="1600200" cy="1445343"/>
          </a:xfrm>
          <a:prstGeom prst="rect">
            <a:avLst/>
          </a:prstGeom>
        </p:spPr>
      </p:pic>
      <p:sp>
        <p:nvSpPr>
          <p:cNvPr id="30" name="TextBox 29"/>
          <p:cNvSpPr txBox="1"/>
          <p:nvPr/>
        </p:nvSpPr>
        <p:spPr>
          <a:xfrm>
            <a:off x="228600" y="3471446"/>
            <a:ext cx="2819400" cy="338554"/>
          </a:xfrm>
          <a:prstGeom prst="rect">
            <a:avLst/>
          </a:prstGeom>
          <a:noFill/>
        </p:spPr>
        <p:txBody>
          <a:bodyPr wrap="square" rtlCol="0">
            <a:spAutoFit/>
          </a:bodyPr>
          <a:lstStyle/>
          <a:p>
            <a:r>
              <a:rPr lang="en-US" sz="1600" dirty="0" smtClean="0">
                <a:solidFill>
                  <a:schemeClr val="accent2"/>
                </a:solidFill>
              </a:rPr>
              <a:t>Television</a:t>
            </a:r>
            <a:endParaRPr lang="en-US" sz="1600" dirty="0">
              <a:solidFill>
                <a:schemeClr val="accent2"/>
              </a:solidFill>
            </a:endParaRPr>
          </a:p>
        </p:txBody>
      </p:sp>
    </p:spTree>
    <p:extLst>
      <p:ext uri="{BB962C8B-B14F-4D97-AF65-F5344CB8AC3E}">
        <p14:creationId xmlns:p14="http://schemas.microsoft.com/office/powerpoint/2010/main" val="234224100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
                                        </p:tgtEl>
                                        <p:attrNameLst>
                                          <p:attrName>r</p:attrName>
                                        </p:attrNameLst>
                                      </p:cBhvr>
                                    </p:animRot>
                                  </p:childTnLst>
                                </p:cTn>
                              </p:par>
                            </p:childTnLst>
                          </p:cTn>
                        </p:par>
                        <p:par>
                          <p:cTn id="7" fill="hold">
                            <p:stCondLst>
                              <p:cond delay="200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30"/>
                                        </p:tgtEl>
                                        <p:attrNameLst>
                                          <p:attrName>style.visibility</p:attrName>
                                        </p:attrNameLst>
                                      </p:cBhvr>
                                      <p:to>
                                        <p:strVal val="visible"/>
                                      </p:to>
                                    </p:set>
                                    <p:anim calcmode="lin" valueType="num">
                                      <p:cBhvr>
                                        <p:cTn id="10" dur="10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1" dur="1000" fill="hold"/>
                                        <p:tgtEl>
                                          <p:spTgt spid="30"/>
                                        </p:tgtEl>
                                        <p:attrNameLst>
                                          <p:attrName>ppt_y</p:attrName>
                                        </p:attrNameLst>
                                      </p:cBhvr>
                                      <p:tavLst>
                                        <p:tav tm="0">
                                          <p:val>
                                            <p:strVal val="#ppt_y"/>
                                          </p:val>
                                        </p:tav>
                                        <p:tav tm="100000">
                                          <p:val>
                                            <p:strVal val="#ppt_y"/>
                                          </p:val>
                                        </p:tav>
                                      </p:tavLst>
                                    </p:anim>
                                    <p:anim calcmode="lin" valueType="num">
                                      <p:cBhvr>
                                        <p:cTn id="12" dur="10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3" dur="10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4" dur="1000" tmFilter="0,0; .5, 1; 1, 1"/>
                                        <p:tgtEl>
                                          <p:spTgt spid="30"/>
                                        </p:tgtEl>
                                      </p:cBhvr>
                                    </p:animEffect>
                                  </p:childTnLst>
                                </p:cTn>
                              </p:par>
                            </p:childTnLst>
                          </p:cTn>
                        </p:par>
                        <p:par>
                          <p:cTn id="15" fill="hold">
                            <p:stCondLst>
                              <p:cond delay="3900"/>
                            </p:stCondLst>
                            <p:childTnLst>
                              <p:par>
                                <p:cTn id="16" presetID="8" presetClass="emph" presetSubtype="0" fill="hold" nodeType="afterEffect">
                                  <p:stCondLst>
                                    <p:cond delay="1000"/>
                                  </p:stCondLst>
                                  <p:childTnLst>
                                    <p:animRot by="21600000">
                                      <p:cBhvr>
                                        <p:cTn id="17" dur="2000" fill="hold"/>
                                        <p:tgtEl>
                                          <p:spTgt spid="21"/>
                                        </p:tgtEl>
                                        <p:attrNameLst>
                                          <p:attrName>r</p:attrName>
                                        </p:attrNameLst>
                                      </p:cBhvr>
                                    </p:animRot>
                                  </p:childTnLst>
                                </p:cTn>
                              </p:par>
                            </p:childTnLst>
                          </p:cTn>
                        </p:par>
                        <p:par>
                          <p:cTn id="18" fill="hold">
                            <p:stCondLst>
                              <p:cond delay="6900"/>
                            </p:stCondLst>
                            <p:childTnLst>
                              <p:par>
                                <p:cTn id="19" presetID="41" presetClass="entr" presetSubtype="0" fill="hold" grpId="0" nodeType="afterEffect">
                                  <p:stCondLst>
                                    <p:cond delay="1000"/>
                                  </p:stCondLst>
                                  <p:iterate type="lt">
                                    <p:tmPct val="10000"/>
                                  </p:iterate>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2" dur="1000" fill="hold"/>
                                        <p:tgtEl>
                                          <p:spTgt spid="20"/>
                                        </p:tgtEl>
                                        <p:attrNameLst>
                                          <p:attrName>ppt_y</p:attrName>
                                        </p:attrNameLst>
                                      </p:cBhvr>
                                      <p:tavLst>
                                        <p:tav tm="0">
                                          <p:val>
                                            <p:strVal val="#ppt_y"/>
                                          </p:val>
                                        </p:tav>
                                        <p:tav tm="100000">
                                          <p:val>
                                            <p:strVal val="#ppt_y"/>
                                          </p:val>
                                        </p:tav>
                                      </p:tavLst>
                                    </p:anim>
                                    <p:anim calcmode="lin" valueType="num">
                                      <p:cBhvr>
                                        <p:cTn id="23" dur="10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4" dur="10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1000" tmFilter="0,0; .5, 1; 1, 1"/>
                                        <p:tgtEl>
                                          <p:spTgt spid="20"/>
                                        </p:tgtEl>
                                      </p:cBhvr>
                                    </p:animEffect>
                                  </p:childTnLst>
                                </p:cTn>
                              </p:par>
                            </p:childTnLst>
                          </p:cTn>
                        </p:par>
                        <p:par>
                          <p:cTn id="26" fill="hold">
                            <p:stCondLst>
                              <p:cond delay="9900"/>
                            </p:stCondLst>
                            <p:childTnLst>
                              <p:par>
                                <p:cTn id="27" presetID="3" presetClass="entr" presetSubtype="1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1000"/>
                                        <p:tgtEl>
                                          <p:spTgt spid="22"/>
                                        </p:tgtEl>
                                      </p:cBhvr>
                                    </p:animEffect>
                                  </p:childTnLst>
                                </p:cTn>
                              </p:par>
                            </p:childTnLst>
                          </p:cTn>
                        </p:par>
                        <p:par>
                          <p:cTn id="30" fill="hold">
                            <p:stCondLst>
                              <p:cond delay="109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1000" fill="hold"/>
                                        <p:tgtEl>
                                          <p:spTgt spid="11"/>
                                        </p:tgtEl>
                                        <p:attrNameLst>
                                          <p:attrName>ppt_y</p:attrName>
                                        </p:attrNameLst>
                                      </p:cBhvr>
                                      <p:tavLst>
                                        <p:tav tm="0">
                                          <p:val>
                                            <p:strVal val="#ppt_y"/>
                                          </p:val>
                                        </p:tav>
                                        <p:tav tm="100000">
                                          <p:val>
                                            <p:strVal val="#ppt_y"/>
                                          </p:val>
                                        </p:tav>
                                      </p:tavLst>
                                    </p:anim>
                                    <p:anim calcmode="lin" valueType="num">
                                      <p:cBhvr>
                                        <p:cTn id="35" dur="10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10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1000" tmFilter="0,0; .5, 1; 1, 1"/>
                                        <p:tgtEl>
                                          <p:spTgt spid="11"/>
                                        </p:tgtEl>
                                      </p:cBhvr>
                                    </p:animEffect>
                                  </p:childTnLst>
                                </p:cTn>
                              </p:par>
                            </p:childTnLst>
                          </p:cTn>
                        </p:par>
                        <p:par>
                          <p:cTn id="38" fill="hold">
                            <p:stCondLst>
                              <p:cond delay="12100"/>
                            </p:stCondLst>
                            <p:childTnLst>
                              <p:par>
                                <p:cTn id="39" presetID="3" presetClass="entr" presetSubtype="1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linds(horizontal)">
                                      <p:cBhvr>
                                        <p:cTn id="41" dur="1000"/>
                                        <p:tgtEl>
                                          <p:spTgt spid="23"/>
                                        </p:tgtEl>
                                      </p:cBhvr>
                                    </p:animEffect>
                                  </p:childTnLst>
                                </p:cTn>
                              </p:par>
                            </p:childTnLst>
                          </p:cTn>
                        </p:par>
                        <p:par>
                          <p:cTn id="42" fill="hold">
                            <p:stCondLst>
                              <p:cond delay="131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6" dur="1000" fill="hold"/>
                                        <p:tgtEl>
                                          <p:spTgt spid="14"/>
                                        </p:tgtEl>
                                        <p:attrNameLst>
                                          <p:attrName>ppt_y</p:attrName>
                                        </p:attrNameLst>
                                      </p:cBhvr>
                                      <p:tavLst>
                                        <p:tav tm="0">
                                          <p:val>
                                            <p:strVal val="#ppt_y"/>
                                          </p:val>
                                        </p:tav>
                                        <p:tav tm="100000">
                                          <p:val>
                                            <p:strVal val="#ppt_y"/>
                                          </p:val>
                                        </p:tav>
                                      </p:tavLst>
                                    </p:anim>
                                    <p:anim calcmode="lin" valueType="num">
                                      <p:cBhvr>
                                        <p:cTn id="47" dur="10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8" dur="10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1000" tmFilter="0,0; .5, 1; 1, 1"/>
                                        <p:tgtEl>
                                          <p:spTgt spid="14"/>
                                        </p:tgtEl>
                                      </p:cBhvr>
                                    </p:animEffect>
                                  </p:childTnLst>
                                </p:cTn>
                              </p:par>
                            </p:childTnLst>
                          </p:cTn>
                        </p:par>
                        <p:par>
                          <p:cTn id="50" fill="hold">
                            <p:stCondLst>
                              <p:cond delay="14500"/>
                            </p:stCondLst>
                            <p:childTnLst>
                              <p:par>
                                <p:cTn id="51" presetID="3" presetClass="entr" presetSubtype="1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linds(horizontal)">
                                      <p:cBhvr>
                                        <p:cTn id="53" dur="1000"/>
                                        <p:tgtEl>
                                          <p:spTgt spid="24"/>
                                        </p:tgtEl>
                                      </p:cBhvr>
                                    </p:animEffect>
                                  </p:childTnLst>
                                </p:cTn>
                              </p:par>
                            </p:childTnLst>
                          </p:cTn>
                        </p:par>
                        <p:par>
                          <p:cTn id="54" fill="hold">
                            <p:stCondLst>
                              <p:cond delay="15500"/>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15"/>
                                        </p:tgtEl>
                                        <p:attrNameLst>
                                          <p:attrName>style.visibility</p:attrName>
                                        </p:attrNameLst>
                                      </p:cBhvr>
                                      <p:to>
                                        <p:strVal val="visible"/>
                                      </p:to>
                                    </p:set>
                                    <p:anim calcmode="lin" valueType="num">
                                      <p:cBhvr>
                                        <p:cTn id="57" dur="10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8" dur="1000" fill="hold"/>
                                        <p:tgtEl>
                                          <p:spTgt spid="15"/>
                                        </p:tgtEl>
                                        <p:attrNameLst>
                                          <p:attrName>ppt_y</p:attrName>
                                        </p:attrNameLst>
                                      </p:cBhvr>
                                      <p:tavLst>
                                        <p:tav tm="0">
                                          <p:val>
                                            <p:strVal val="#ppt_y"/>
                                          </p:val>
                                        </p:tav>
                                        <p:tav tm="100000">
                                          <p:val>
                                            <p:strVal val="#ppt_y"/>
                                          </p:val>
                                        </p:tav>
                                      </p:tavLst>
                                    </p:anim>
                                    <p:anim calcmode="lin" valueType="num">
                                      <p:cBhvr>
                                        <p:cTn id="59" dur="10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60" dur="10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61" dur="1000" tmFilter="0,0; .5, 1; 1, 1"/>
                                        <p:tgtEl>
                                          <p:spTgt spid="15"/>
                                        </p:tgtEl>
                                      </p:cBhvr>
                                    </p:animEffect>
                                  </p:childTnLst>
                                </p:cTn>
                              </p:par>
                            </p:childTnLst>
                          </p:cTn>
                        </p:par>
                        <p:par>
                          <p:cTn id="62" fill="hold">
                            <p:stCondLst>
                              <p:cond delay="17100"/>
                            </p:stCondLst>
                            <p:childTnLst>
                              <p:par>
                                <p:cTn id="63" presetID="3" presetClass="entr" presetSubtype="10"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linds(horizontal)">
                                      <p:cBhvr>
                                        <p:cTn id="65" dur="1000"/>
                                        <p:tgtEl>
                                          <p:spTgt spid="25"/>
                                        </p:tgtEl>
                                      </p:cBhvr>
                                    </p:animEffect>
                                  </p:childTnLst>
                                </p:cTn>
                              </p:par>
                            </p:childTnLst>
                          </p:cTn>
                        </p:par>
                        <p:par>
                          <p:cTn id="66" fill="hold">
                            <p:stCondLst>
                              <p:cond delay="18100"/>
                            </p:stCondLst>
                            <p:childTnLst>
                              <p:par>
                                <p:cTn id="67" presetID="41" presetClass="entr" presetSubtype="0" fill="hold" grpId="0" nodeType="afterEffect">
                                  <p:stCondLst>
                                    <p:cond delay="0"/>
                                  </p:stCondLst>
                                  <p:iterate type="lt">
                                    <p:tmPct val="10000"/>
                                  </p:iterate>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70" dur="1000" fill="hold"/>
                                        <p:tgtEl>
                                          <p:spTgt spid="16"/>
                                        </p:tgtEl>
                                        <p:attrNameLst>
                                          <p:attrName>ppt_y</p:attrName>
                                        </p:attrNameLst>
                                      </p:cBhvr>
                                      <p:tavLst>
                                        <p:tav tm="0">
                                          <p:val>
                                            <p:strVal val="#ppt_y"/>
                                          </p:val>
                                        </p:tav>
                                        <p:tav tm="100000">
                                          <p:val>
                                            <p:strVal val="#ppt_y"/>
                                          </p:val>
                                        </p:tav>
                                      </p:tavLst>
                                    </p:anim>
                                    <p:anim calcmode="lin" valueType="num">
                                      <p:cBhvr>
                                        <p:cTn id="71" dur="10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72" dur="10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73" dur="1000" tmFilter="0,0; .5, 1; 1, 1"/>
                                        <p:tgtEl>
                                          <p:spTgt spid="16"/>
                                        </p:tgtEl>
                                      </p:cBhvr>
                                    </p:animEffect>
                                  </p:childTnLst>
                                </p:cTn>
                              </p:par>
                            </p:childTnLst>
                          </p:cTn>
                        </p:par>
                        <p:par>
                          <p:cTn id="74" fill="hold">
                            <p:stCondLst>
                              <p:cond delay="19900"/>
                            </p:stCondLst>
                            <p:childTnLst>
                              <p:par>
                                <p:cTn id="75" presetID="3" presetClass="entr" presetSubtype="10"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linds(horizontal)">
                                      <p:cBhvr>
                                        <p:cTn id="77" dur="1000"/>
                                        <p:tgtEl>
                                          <p:spTgt spid="26"/>
                                        </p:tgtEl>
                                      </p:cBhvr>
                                    </p:animEffect>
                                  </p:childTnLst>
                                </p:cTn>
                              </p:par>
                            </p:childTnLst>
                          </p:cTn>
                        </p:par>
                        <p:par>
                          <p:cTn id="78" fill="hold">
                            <p:stCondLst>
                              <p:cond delay="20900"/>
                            </p:stCondLst>
                            <p:childTnLst>
                              <p:par>
                                <p:cTn id="79" presetID="41" presetClass="entr" presetSubtype="0" fill="hold" grpId="0" nodeType="afterEffect">
                                  <p:stCondLst>
                                    <p:cond delay="0"/>
                                  </p:stCondLst>
                                  <p:iterate type="lt">
                                    <p:tmPct val="10000"/>
                                  </p:iterate>
                                  <p:childTnLst>
                                    <p:set>
                                      <p:cBhvr>
                                        <p:cTn id="80" dur="1" fill="hold">
                                          <p:stCondLst>
                                            <p:cond delay="0"/>
                                          </p:stCondLst>
                                        </p:cTn>
                                        <p:tgtEl>
                                          <p:spTgt spid="17"/>
                                        </p:tgtEl>
                                        <p:attrNameLst>
                                          <p:attrName>style.visibility</p:attrName>
                                        </p:attrNameLst>
                                      </p:cBhvr>
                                      <p:to>
                                        <p:strVal val="visible"/>
                                      </p:to>
                                    </p:set>
                                    <p:anim calcmode="lin" valueType="num">
                                      <p:cBhvr>
                                        <p:cTn id="81"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2" dur="1000" fill="hold"/>
                                        <p:tgtEl>
                                          <p:spTgt spid="17"/>
                                        </p:tgtEl>
                                        <p:attrNameLst>
                                          <p:attrName>ppt_y</p:attrName>
                                        </p:attrNameLst>
                                      </p:cBhvr>
                                      <p:tavLst>
                                        <p:tav tm="0">
                                          <p:val>
                                            <p:strVal val="#ppt_y"/>
                                          </p:val>
                                        </p:tav>
                                        <p:tav tm="100000">
                                          <p:val>
                                            <p:strVal val="#ppt_y"/>
                                          </p:val>
                                        </p:tav>
                                      </p:tavLst>
                                    </p:anim>
                                    <p:anim calcmode="lin" valueType="num">
                                      <p:cBhvr>
                                        <p:cTn id="83"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84"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85" dur="1000" tmFilter="0,0; .5, 1; 1, 1"/>
                                        <p:tgtEl>
                                          <p:spTgt spid="17"/>
                                        </p:tgtEl>
                                      </p:cBhvr>
                                    </p:animEffect>
                                  </p:childTnLst>
                                </p:cTn>
                              </p:par>
                            </p:childTnLst>
                          </p:cTn>
                        </p:par>
                        <p:par>
                          <p:cTn id="86" fill="hold">
                            <p:stCondLst>
                              <p:cond delay="22900"/>
                            </p:stCondLst>
                            <p:childTnLst>
                              <p:par>
                                <p:cTn id="87" presetID="3" presetClass="entr" presetSubtype="10"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blinds(horizontal)">
                                      <p:cBhvr>
                                        <p:cTn id="89" dur="1000"/>
                                        <p:tgtEl>
                                          <p:spTgt spid="27"/>
                                        </p:tgtEl>
                                      </p:cBhvr>
                                    </p:animEffect>
                                  </p:childTnLst>
                                </p:cTn>
                              </p:par>
                            </p:childTnLst>
                          </p:cTn>
                        </p:par>
                        <p:par>
                          <p:cTn id="90" fill="hold">
                            <p:stCondLst>
                              <p:cond delay="23900"/>
                            </p:stCondLst>
                            <p:childTnLst>
                              <p:par>
                                <p:cTn id="91" presetID="41" presetClass="entr" presetSubtype="0" fill="hold" grpId="0" nodeType="afterEffect">
                                  <p:stCondLst>
                                    <p:cond delay="0"/>
                                  </p:stCondLst>
                                  <p:iterate type="lt">
                                    <p:tmPct val="10000"/>
                                  </p:iterate>
                                  <p:childTnLst>
                                    <p:set>
                                      <p:cBhvr>
                                        <p:cTn id="92" dur="1" fill="hold">
                                          <p:stCondLst>
                                            <p:cond delay="0"/>
                                          </p:stCondLst>
                                        </p:cTn>
                                        <p:tgtEl>
                                          <p:spTgt spid="18"/>
                                        </p:tgtEl>
                                        <p:attrNameLst>
                                          <p:attrName>style.visibility</p:attrName>
                                        </p:attrNameLst>
                                      </p:cBhvr>
                                      <p:to>
                                        <p:strVal val="visible"/>
                                      </p:to>
                                    </p:set>
                                    <p:anim calcmode="lin" valueType="num">
                                      <p:cBhvr>
                                        <p:cTn id="93"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94" dur="1000" fill="hold"/>
                                        <p:tgtEl>
                                          <p:spTgt spid="18"/>
                                        </p:tgtEl>
                                        <p:attrNameLst>
                                          <p:attrName>ppt_y</p:attrName>
                                        </p:attrNameLst>
                                      </p:cBhvr>
                                      <p:tavLst>
                                        <p:tav tm="0">
                                          <p:val>
                                            <p:strVal val="#ppt_y"/>
                                          </p:val>
                                        </p:tav>
                                        <p:tav tm="100000">
                                          <p:val>
                                            <p:strVal val="#ppt_y"/>
                                          </p:val>
                                        </p:tav>
                                      </p:tavLst>
                                    </p:anim>
                                    <p:anim calcmode="lin" valueType="num">
                                      <p:cBhvr>
                                        <p:cTn id="95"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96"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97" dur="1000" tmFilter="0,0; .5, 1; 1, 1"/>
                                        <p:tgtEl>
                                          <p:spTgt spid="18"/>
                                        </p:tgtEl>
                                      </p:cBhvr>
                                    </p:animEffect>
                                  </p:childTnLst>
                                </p:cTn>
                              </p:par>
                            </p:childTnLst>
                          </p:cTn>
                        </p:par>
                        <p:par>
                          <p:cTn id="98" fill="hold">
                            <p:stCondLst>
                              <p:cond delay="25400"/>
                            </p:stCondLst>
                            <p:childTnLst>
                              <p:par>
                                <p:cTn id="99" presetID="3" presetClass="entr" presetSubtype="10" fill="hold"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blinds(horizontal)">
                                      <p:cBhvr>
                                        <p:cTn id="101" dur="1000"/>
                                        <p:tgtEl>
                                          <p:spTgt spid="28"/>
                                        </p:tgtEl>
                                      </p:cBhvr>
                                    </p:animEffect>
                                  </p:childTnLst>
                                </p:cTn>
                              </p:par>
                            </p:childTnLst>
                          </p:cTn>
                        </p:par>
                        <p:par>
                          <p:cTn id="102" fill="hold">
                            <p:stCondLst>
                              <p:cond delay="26400"/>
                            </p:stCondLst>
                            <p:childTnLst>
                              <p:par>
                                <p:cTn id="103" presetID="41" presetClass="entr" presetSubtype="0" fill="hold" grpId="0" nodeType="afterEffect">
                                  <p:stCondLst>
                                    <p:cond delay="0"/>
                                  </p:stCondLst>
                                  <p:iterate type="lt">
                                    <p:tmPct val="10000"/>
                                  </p:iterate>
                                  <p:childTnLst>
                                    <p:set>
                                      <p:cBhvr>
                                        <p:cTn id="104" dur="1" fill="hold">
                                          <p:stCondLst>
                                            <p:cond delay="0"/>
                                          </p:stCondLst>
                                        </p:cTn>
                                        <p:tgtEl>
                                          <p:spTgt spid="19"/>
                                        </p:tgtEl>
                                        <p:attrNameLst>
                                          <p:attrName>style.visibility</p:attrName>
                                        </p:attrNameLst>
                                      </p:cBhvr>
                                      <p:to>
                                        <p:strVal val="visible"/>
                                      </p:to>
                                    </p:set>
                                    <p:anim calcmode="lin" valueType="num">
                                      <p:cBhvr>
                                        <p:cTn id="105" dur="10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06" dur="1000" fill="hold"/>
                                        <p:tgtEl>
                                          <p:spTgt spid="19"/>
                                        </p:tgtEl>
                                        <p:attrNameLst>
                                          <p:attrName>ppt_y</p:attrName>
                                        </p:attrNameLst>
                                      </p:cBhvr>
                                      <p:tavLst>
                                        <p:tav tm="0">
                                          <p:val>
                                            <p:strVal val="#ppt_y"/>
                                          </p:val>
                                        </p:tav>
                                        <p:tav tm="100000">
                                          <p:val>
                                            <p:strVal val="#ppt_y"/>
                                          </p:val>
                                        </p:tav>
                                      </p:tavLst>
                                    </p:anim>
                                    <p:anim calcmode="lin" valueType="num">
                                      <p:cBhvr>
                                        <p:cTn id="107" dur="10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8" dur="10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09" dur="10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19" grpId="0"/>
      <p:bldP spid="20"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The Monetary Base</a:t>
            </a:r>
            <a:endParaRPr lang="en-US" dirty="0">
              <a:solidFill>
                <a:srgbClr val="000000"/>
              </a:solidFill>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M1, M2, and M3 measure the money supply</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The monetary base is slightly different, measuring the quantity of money the monetary authorities control.</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3" name="Rectangle 2"/>
          <p:cNvSpPr/>
          <p:nvPr/>
        </p:nvSpPr>
        <p:spPr bwMode="auto">
          <a:xfrm>
            <a:off x="4572000" y="1856232"/>
            <a:ext cx="4416552" cy="3218688"/>
          </a:xfrm>
          <a:prstGeom prst="rect">
            <a:avLst/>
          </a:prstGeom>
          <a:solidFill>
            <a:srgbClr val="FFFFFF"/>
          </a:solid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TextBox 23"/>
          <p:cNvSpPr txBox="1"/>
          <p:nvPr/>
        </p:nvSpPr>
        <p:spPr>
          <a:xfrm>
            <a:off x="4572000" y="1852090"/>
            <a:ext cx="2209800" cy="369332"/>
          </a:xfrm>
          <a:prstGeom prst="rect">
            <a:avLst/>
          </a:prstGeom>
          <a:noFill/>
        </p:spPr>
        <p:txBody>
          <a:bodyPr wrap="square" rtlCol="0">
            <a:spAutoFit/>
          </a:bodyPr>
          <a:lstStyle/>
          <a:p>
            <a:r>
              <a:rPr lang="en-US" sz="1800" b="1" smtClean="0">
                <a:solidFill>
                  <a:srgbClr val="000000"/>
                </a:solidFill>
              </a:rPr>
              <a:t>Monetary Base</a:t>
            </a:r>
            <a:endParaRPr lang="en-US" sz="1800" b="1" dirty="0" smtClean="0">
              <a:solidFill>
                <a:srgbClr val="000000"/>
              </a:solidFill>
            </a:endParaRPr>
          </a:p>
        </p:txBody>
      </p:sp>
      <p:sp>
        <p:nvSpPr>
          <p:cNvPr id="25" name="TextBox 24"/>
          <p:cNvSpPr txBox="1"/>
          <p:nvPr/>
        </p:nvSpPr>
        <p:spPr>
          <a:xfrm>
            <a:off x="6780276" y="1852090"/>
            <a:ext cx="2209800" cy="369332"/>
          </a:xfrm>
          <a:prstGeom prst="rect">
            <a:avLst/>
          </a:prstGeom>
          <a:noFill/>
        </p:spPr>
        <p:txBody>
          <a:bodyPr wrap="square" rtlCol="0">
            <a:spAutoFit/>
          </a:bodyPr>
          <a:lstStyle/>
          <a:p>
            <a:r>
              <a:rPr lang="en-US" sz="1800" b="1" dirty="0" smtClean="0">
                <a:solidFill>
                  <a:srgbClr val="000000"/>
                </a:solidFill>
              </a:rPr>
              <a:t>M1 Money Supply</a:t>
            </a:r>
          </a:p>
        </p:txBody>
      </p:sp>
      <p:sp>
        <p:nvSpPr>
          <p:cNvPr id="12" name="Oval 11"/>
          <p:cNvSpPr/>
          <p:nvPr/>
        </p:nvSpPr>
        <p:spPr bwMode="auto">
          <a:xfrm>
            <a:off x="6019800" y="2322576"/>
            <a:ext cx="2514600" cy="25146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Oval 21"/>
          <p:cNvSpPr/>
          <p:nvPr/>
        </p:nvSpPr>
        <p:spPr bwMode="auto">
          <a:xfrm>
            <a:off x="5181600" y="2547034"/>
            <a:ext cx="2057400" cy="20574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000"/>
                                        <p:tgtEl>
                                          <p:spTgt spid="24"/>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000"/>
                                        <p:tgtEl>
                                          <p:spTgt spid="22"/>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3" grpId="0" animBg="1"/>
      <p:bldP spid="24" grpId="0"/>
      <p:bldP spid="25" grpId="0"/>
      <p:bldP spid="12"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The Monetary Base</a:t>
            </a:r>
            <a:endParaRPr lang="en-US" dirty="0">
              <a:solidFill>
                <a:srgbClr val="000000"/>
              </a:solidFill>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M1, M2, and M3 measure the money supply</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The monetary base is slightly different, measuring the quantity of money the monetary authorities control.</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3" name="Rectangle 2"/>
          <p:cNvSpPr/>
          <p:nvPr/>
        </p:nvSpPr>
        <p:spPr bwMode="auto">
          <a:xfrm>
            <a:off x="4572000" y="1856232"/>
            <a:ext cx="4416552" cy="3218688"/>
          </a:xfrm>
          <a:prstGeom prst="rect">
            <a:avLst/>
          </a:prstGeom>
          <a:solidFill>
            <a:srgbClr val="FFFFFF"/>
          </a:solid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TextBox 23"/>
          <p:cNvSpPr txBox="1"/>
          <p:nvPr/>
        </p:nvSpPr>
        <p:spPr>
          <a:xfrm>
            <a:off x="4572000" y="1852090"/>
            <a:ext cx="2209800" cy="369332"/>
          </a:xfrm>
          <a:prstGeom prst="rect">
            <a:avLst/>
          </a:prstGeom>
          <a:noFill/>
        </p:spPr>
        <p:txBody>
          <a:bodyPr wrap="square" rtlCol="0">
            <a:spAutoFit/>
          </a:bodyPr>
          <a:lstStyle/>
          <a:p>
            <a:r>
              <a:rPr lang="en-US" sz="1800" b="1" smtClean="0">
                <a:solidFill>
                  <a:srgbClr val="000000"/>
                </a:solidFill>
              </a:rPr>
              <a:t>Monetary Base</a:t>
            </a:r>
            <a:endParaRPr lang="en-US" sz="1800" b="1" dirty="0" smtClean="0">
              <a:solidFill>
                <a:srgbClr val="000000"/>
              </a:solidFill>
            </a:endParaRPr>
          </a:p>
        </p:txBody>
      </p:sp>
      <p:sp>
        <p:nvSpPr>
          <p:cNvPr id="25" name="TextBox 24"/>
          <p:cNvSpPr txBox="1"/>
          <p:nvPr/>
        </p:nvSpPr>
        <p:spPr>
          <a:xfrm>
            <a:off x="6780276" y="1852090"/>
            <a:ext cx="2209800" cy="369332"/>
          </a:xfrm>
          <a:prstGeom prst="rect">
            <a:avLst/>
          </a:prstGeom>
          <a:noFill/>
        </p:spPr>
        <p:txBody>
          <a:bodyPr wrap="square" rtlCol="0">
            <a:spAutoFit/>
          </a:bodyPr>
          <a:lstStyle/>
          <a:p>
            <a:r>
              <a:rPr lang="en-US" sz="1800" b="1" dirty="0" smtClean="0">
                <a:solidFill>
                  <a:srgbClr val="000000"/>
                </a:solidFill>
              </a:rPr>
              <a:t>M1 Money Supply</a:t>
            </a:r>
          </a:p>
        </p:txBody>
      </p:sp>
      <p:grpSp>
        <p:nvGrpSpPr>
          <p:cNvPr id="2" name="Group 1"/>
          <p:cNvGrpSpPr/>
          <p:nvPr/>
        </p:nvGrpSpPr>
        <p:grpSpPr>
          <a:xfrm>
            <a:off x="6028041" y="2658532"/>
            <a:ext cx="1211721" cy="1840515"/>
            <a:chOff x="6028041" y="2658532"/>
            <a:chExt cx="1211721" cy="1840515"/>
          </a:xfrm>
        </p:grpSpPr>
        <p:grpSp>
          <p:nvGrpSpPr>
            <p:cNvPr id="13" name="Group 12"/>
            <p:cNvGrpSpPr/>
            <p:nvPr/>
          </p:nvGrpSpPr>
          <p:grpSpPr>
            <a:xfrm>
              <a:off x="6028041" y="2658532"/>
              <a:ext cx="1205019" cy="1840515"/>
              <a:chOff x="6028041" y="2666999"/>
              <a:chExt cx="1205019" cy="1840515"/>
            </a:xfrm>
            <a:solidFill>
              <a:schemeClr val="accent6"/>
            </a:solidFill>
          </p:grpSpPr>
          <p:sp>
            <p:nvSpPr>
              <p:cNvPr id="14" name="Teardrop 13"/>
              <p:cNvSpPr/>
              <p:nvPr/>
            </p:nvSpPr>
            <p:spPr bwMode="auto">
              <a:xfrm rot="18434058">
                <a:off x="6234657" y="2657629"/>
                <a:ext cx="738757" cy="817443"/>
              </a:xfrm>
              <a:prstGeom prst="teardrop">
                <a:avLst>
                  <a:gd name="adj" fmla="val 87648"/>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Moon 14"/>
              <p:cNvSpPr/>
              <p:nvPr/>
            </p:nvSpPr>
            <p:spPr bwMode="auto">
              <a:xfrm>
                <a:off x="6028041" y="2666999"/>
                <a:ext cx="614686" cy="1840515"/>
              </a:xfrm>
              <a:prstGeom prst="moon">
                <a:avLst>
                  <a:gd name="adj" fmla="val 54827"/>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Moon 15"/>
              <p:cNvSpPr/>
              <p:nvPr/>
            </p:nvSpPr>
            <p:spPr bwMode="auto">
              <a:xfrm flipH="1">
                <a:off x="6503236" y="2666999"/>
                <a:ext cx="729824" cy="1840515"/>
              </a:xfrm>
              <a:prstGeom prst="moon">
                <a:avLst>
                  <a:gd name="adj" fmla="val 54827"/>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ardrop 16"/>
              <p:cNvSpPr/>
              <p:nvPr/>
            </p:nvSpPr>
            <p:spPr bwMode="auto">
              <a:xfrm rot="3165942" flipV="1">
                <a:off x="6243124" y="3693449"/>
                <a:ext cx="738757" cy="817443"/>
              </a:xfrm>
              <a:prstGeom prst="teardrop">
                <a:avLst>
                  <a:gd name="adj" fmla="val 87648"/>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Oval 17"/>
              <p:cNvSpPr/>
              <p:nvPr/>
            </p:nvSpPr>
            <p:spPr bwMode="auto">
              <a:xfrm>
                <a:off x="6156064" y="3116927"/>
                <a:ext cx="912876" cy="897910"/>
              </a:xfrm>
              <a:prstGeom prst="ellipse">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9" name="TextBox 18"/>
            <p:cNvSpPr txBox="1"/>
            <p:nvPr/>
          </p:nvSpPr>
          <p:spPr>
            <a:xfrm>
              <a:off x="6055348" y="3116927"/>
              <a:ext cx="1184414" cy="523220"/>
            </a:xfrm>
            <a:prstGeom prst="rect">
              <a:avLst/>
            </a:prstGeom>
            <a:noFill/>
          </p:spPr>
          <p:txBody>
            <a:bodyPr wrap="square" rtlCol="0">
              <a:spAutoFit/>
            </a:bodyPr>
            <a:lstStyle/>
            <a:p>
              <a:r>
                <a:rPr lang="en-US" sz="1400" dirty="0" smtClean="0">
                  <a:solidFill>
                    <a:srgbClr val="000000"/>
                  </a:solidFill>
                </a:rPr>
                <a:t>Currency in Circulation</a:t>
              </a:r>
            </a:p>
          </p:txBody>
        </p:sp>
      </p:grpSp>
      <p:sp>
        <p:nvSpPr>
          <p:cNvPr id="12" name="Oval 11"/>
          <p:cNvSpPr/>
          <p:nvPr/>
        </p:nvSpPr>
        <p:spPr bwMode="auto">
          <a:xfrm>
            <a:off x="6019800" y="2322576"/>
            <a:ext cx="2514600" cy="25146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Oval 21"/>
          <p:cNvSpPr/>
          <p:nvPr/>
        </p:nvSpPr>
        <p:spPr bwMode="auto">
          <a:xfrm>
            <a:off x="5181600" y="2547034"/>
            <a:ext cx="2057400" cy="20574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smtClean="0">
                <a:solidFill>
                  <a:srgbClr val="000000"/>
                </a:solidFill>
              </a:rPr>
              <a:t>The Federal Reserve--the main monetary authority in the U.S.--controls how much paper money and coins are printed, minted, and distributed into the economy.</a:t>
            </a:r>
            <a:endParaRPr lang="en-US" sz="1400" dirty="0">
              <a:solidFill>
                <a:srgbClr val="000000"/>
              </a:solidFill>
            </a:endParaRPr>
          </a:p>
        </p:txBody>
      </p:sp>
      <p:sp>
        <p:nvSpPr>
          <p:cNvPr id="10" name="TextBox 9"/>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Currency in Circulation</a:t>
            </a:r>
          </a:p>
        </p:txBody>
      </p:sp>
      <p:sp>
        <p:nvSpPr>
          <p:cNvPr id="11" name="TextBox 10"/>
          <p:cNvSpPr txBox="1"/>
          <p:nvPr/>
        </p:nvSpPr>
        <p:spPr>
          <a:xfrm>
            <a:off x="533400" y="2020669"/>
            <a:ext cx="3886200" cy="646331"/>
          </a:xfrm>
          <a:prstGeom prst="rect">
            <a:avLst/>
          </a:prstGeom>
          <a:noFill/>
        </p:spPr>
        <p:txBody>
          <a:bodyPr wrap="square" rtlCol="0">
            <a:spAutoFit/>
          </a:bodyPr>
          <a:lstStyle/>
          <a:p>
            <a:pPr algn="just"/>
            <a:r>
              <a:rPr lang="en-US" sz="1800" dirty="0" smtClean="0">
                <a:solidFill>
                  <a:srgbClr val="000000"/>
                </a:solidFill>
              </a:rPr>
              <a:t>A) Cash held by people that is available for spending.</a:t>
            </a:r>
            <a:endParaRPr lang="en-US" sz="1800" dirty="0">
              <a:solidFill>
                <a:srgbClr val="000000"/>
              </a:solidFill>
            </a:endParaRPr>
          </a:p>
        </p:txBody>
      </p:sp>
    </p:spTree>
    <p:extLst>
      <p:ext uri="{BB962C8B-B14F-4D97-AF65-F5344CB8AC3E}">
        <p14:creationId xmlns:p14="http://schemas.microsoft.com/office/powerpoint/2010/main" val="125007627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20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The Monetary Base</a:t>
            </a:r>
            <a:endParaRPr lang="en-US" dirty="0">
              <a:solidFill>
                <a:srgbClr val="000000"/>
              </a:solidFill>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M1, M2, and M3 measure the money supply</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The monetary base is slightly different, measuring the quantity of money the monetary authorities control.</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3" name="Rectangle 2"/>
          <p:cNvSpPr/>
          <p:nvPr/>
        </p:nvSpPr>
        <p:spPr bwMode="auto">
          <a:xfrm>
            <a:off x="4572000" y="1856232"/>
            <a:ext cx="4416552" cy="3218688"/>
          </a:xfrm>
          <a:prstGeom prst="rect">
            <a:avLst/>
          </a:prstGeom>
          <a:solidFill>
            <a:srgbClr val="FFFFFF"/>
          </a:solid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TextBox 23"/>
          <p:cNvSpPr txBox="1"/>
          <p:nvPr/>
        </p:nvSpPr>
        <p:spPr>
          <a:xfrm>
            <a:off x="4572000" y="1852090"/>
            <a:ext cx="2209800" cy="369332"/>
          </a:xfrm>
          <a:prstGeom prst="rect">
            <a:avLst/>
          </a:prstGeom>
          <a:noFill/>
        </p:spPr>
        <p:txBody>
          <a:bodyPr wrap="square" rtlCol="0">
            <a:spAutoFit/>
          </a:bodyPr>
          <a:lstStyle/>
          <a:p>
            <a:r>
              <a:rPr lang="en-US" sz="1800" b="1" smtClean="0">
                <a:solidFill>
                  <a:srgbClr val="000000"/>
                </a:solidFill>
              </a:rPr>
              <a:t>Monetary Base</a:t>
            </a:r>
            <a:endParaRPr lang="en-US" sz="1800" b="1" dirty="0" smtClean="0">
              <a:solidFill>
                <a:srgbClr val="000000"/>
              </a:solidFill>
            </a:endParaRPr>
          </a:p>
        </p:txBody>
      </p:sp>
      <p:sp>
        <p:nvSpPr>
          <p:cNvPr id="25" name="TextBox 24"/>
          <p:cNvSpPr txBox="1"/>
          <p:nvPr/>
        </p:nvSpPr>
        <p:spPr>
          <a:xfrm>
            <a:off x="6780276" y="1852090"/>
            <a:ext cx="2209800" cy="369332"/>
          </a:xfrm>
          <a:prstGeom prst="rect">
            <a:avLst/>
          </a:prstGeom>
          <a:noFill/>
        </p:spPr>
        <p:txBody>
          <a:bodyPr wrap="square" rtlCol="0">
            <a:spAutoFit/>
          </a:bodyPr>
          <a:lstStyle/>
          <a:p>
            <a:r>
              <a:rPr lang="en-US" sz="1800" b="1" dirty="0" smtClean="0">
                <a:solidFill>
                  <a:srgbClr val="000000"/>
                </a:solidFill>
              </a:rPr>
              <a:t>M1 Money Supply</a:t>
            </a:r>
          </a:p>
        </p:txBody>
      </p:sp>
      <p:grpSp>
        <p:nvGrpSpPr>
          <p:cNvPr id="2" name="Group 1"/>
          <p:cNvGrpSpPr/>
          <p:nvPr/>
        </p:nvGrpSpPr>
        <p:grpSpPr>
          <a:xfrm>
            <a:off x="6028041" y="2658532"/>
            <a:ext cx="1211721" cy="1840515"/>
            <a:chOff x="6028041" y="2658532"/>
            <a:chExt cx="1211721" cy="1840515"/>
          </a:xfrm>
        </p:grpSpPr>
        <p:grpSp>
          <p:nvGrpSpPr>
            <p:cNvPr id="13" name="Group 12"/>
            <p:cNvGrpSpPr/>
            <p:nvPr/>
          </p:nvGrpSpPr>
          <p:grpSpPr>
            <a:xfrm>
              <a:off x="6028041" y="2658532"/>
              <a:ext cx="1205019" cy="1840515"/>
              <a:chOff x="6028041" y="2666999"/>
              <a:chExt cx="1205019" cy="1840515"/>
            </a:xfrm>
            <a:solidFill>
              <a:schemeClr val="accent6"/>
            </a:solidFill>
          </p:grpSpPr>
          <p:sp>
            <p:nvSpPr>
              <p:cNvPr id="14" name="Teardrop 13"/>
              <p:cNvSpPr/>
              <p:nvPr/>
            </p:nvSpPr>
            <p:spPr bwMode="auto">
              <a:xfrm rot="18434058">
                <a:off x="6234657" y="2657629"/>
                <a:ext cx="738757" cy="817443"/>
              </a:xfrm>
              <a:prstGeom prst="teardrop">
                <a:avLst>
                  <a:gd name="adj" fmla="val 87648"/>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Moon 14"/>
              <p:cNvSpPr/>
              <p:nvPr/>
            </p:nvSpPr>
            <p:spPr bwMode="auto">
              <a:xfrm>
                <a:off x="6028041" y="2666999"/>
                <a:ext cx="614686" cy="1840515"/>
              </a:xfrm>
              <a:prstGeom prst="moon">
                <a:avLst>
                  <a:gd name="adj" fmla="val 54827"/>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Moon 15"/>
              <p:cNvSpPr/>
              <p:nvPr/>
            </p:nvSpPr>
            <p:spPr bwMode="auto">
              <a:xfrm flipH="1">
                <a:off x="6503236" y="2666999"/>
                <a:ext cx="729824" cy="1840515"/>
              </a:xfrm>
              <a:prstGeom prst="moon">
                <a:avLst>
                  <a:gd name="adj" fmla="val 54827"/>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ardrop 16"/>
              <p:cNvSpPr/>
              <p:nvPr/>
            </p:nvSpPr>
            <p:spPr bwMode="auto">
              <a:xfrm rot="3165942" flipV="1">
                <a:off x="6243124" y="3693449"/>
                <a:ext cx="738757" cy="817443"/>
              </a:xfrm>
              <a:prstGeom prst="teardrop">
                <a:avLst>
                  <a:gd name="adj" fmla="val 87648"/>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Oval 17"/>
              <p:cNvSpPr/>
              <p:nvPr/>
            </p:nvSpPr>
            <p:spPr bwMode="auto">
              <a:xfrm>
                <a:off x="6156064" y="3116927"/>
                <a:ext cx="912876" cy="897910"/>
              </a:xfrm>
              <a:prstGeom prst="ellipse">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9" name="TextBox 18"/>
            <p:cNvSpPr txBox="1"/>
            <p:nvPr/>
          </p:nvSpPr>
          <p:spPr>
            <a:xfrm>
              <a:off x="6055348" y="3116927"/>
              <a:ext cx="1184414" cy="523220"/>
            </a:xfrm>
            <a:prstGeom prst="rect">
              <a:avLst/>
            </a:prstGeom>
            <a:noFill/>
          </p:spPr>
          <p:txBody>
            <a:bodyPr wrap="square" rtlCol="0">
              <a:spAutoFit/>
            </a:bodyPr>
            <a:lstStyle/>
            <a:p>
              <a:r>
                <a:rPr lang="en-US" sz="1400" dirty="0" smtClean="0">
                  <a:solidFill>
                    <a:srgbClr val="000000"/>
                  </a:solidFill>
                </a:rPr>
                <a:t>Currency in Circulation</a:t>
              </a:r>
            </a:p>
          </p:txBody>
        </p:sp>
      </p:grpSp>
      <p:sp>
        <p:nvSpPr>
          <p:cNvPr id="12" name="Oval 11"/>
          <p:cNvSpPr/>
          <p:nvPr/>
        </p:nvSpPr>
        <p:spPr bwMode="auto">
          <a:xfrm>
            <a:off x="6019800" y="2322576"/>
            <a:ext cx="2514600" cy="25146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Oval 21"/>
          <p:cNvSpPr/>
          <p:nvPr/>
        </p:nvSpPr>
        <p:spPr bwMode="auto">
          <a:xfrm>
            <a:off x="5181600" y="2547034"/>
            <a:ext cx="2057400" cy="20574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Currency in circulation meets </a:t>
            </a:r>
            <a:r>
              <a:rPr lang="en-US" sz="1400" dirty="0" smtClean="0">
                <a:solidFill>
                  <a:srgbClr val="000000"/>
                </a:solidFill>
              </a:rPr>
              <a:t>the </a:t>
            </a:r>
            <a:r>
              <a:rPr lang="en-US" sz="1400" dirty="0">
                <a:solidFill>
                  <a:srgbClr val="000000"/>
                </a:solidFill>
              </a:rPr>
              <a:t>criteria for </a:t>
            </a:r>
            <a:r>
              <a:rPr lang="en-US" sz="1400" dirty="0" smtClean="0">
                <a:solidFill>
                  <a:srgbClr val="000000"/>
                </a:solidFill>
              </a:rPr>
              <a:t>both the monetary </a:t>
            </a:r>
            <a:r>
              <a:rPr lang="en-US" sz="1400" dirty="0">
                <a:solidFill>
                  <a:srgbClr val="000000"/>
                </a:solidFill>
              </a:rPr>
              <a:t>base (controlled by the authorities</a:t>
            </a:r>
            <a:r>
              <a:rPr lang="en-US" sz="1400" dirty="0" smtClean="0">
                <a:solidFill>
                  <a:srgbClr val="000000"/>
                </a:solidFill>
              </a:rPr>
              <a:t>) and for the money </a:t>
            </a:r>
            <a:r>
              <a:rPr lang="en-US" sz="1400" dirty="0">
                <a:solidFill>
                  <a:srgbClr val="000000"/>
                </a:solidFill>
              </a:rPr>
              <a:t>supply (available for spending</a:t>
            </a:r>
            <a:r>
              <a:rPr lang="en-US" sz="1400" dirty="0" smtClean="0">
                <a:solidFill>
                  <a:srgbClr val="000000"/>
                </a:solidFill>
              </a:rPr>
              <a:t>).</a:t>
            </a:r>
            <a:endParaRPr lang="en-US" sz="1400" dirty="0">
              <a:solidFill>
                <a:srgbClr val="000000"/>
              </a:solidFill>
            </a:endParaRPr>
          </a:p>
        </p:txBody>
      </p:sp>
      <p:sp>
        <p:nvSpPr>
          <p:cNvPr id="10" name="TextBox 9"/>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Currency in Circulation</a:t>
            </a:r>
          </a:p>
        </p:txBody>
      </p:sp>
      <p:sp>
        <p:nvSpPr>
          <p:cNvPr id="11" name="TextBox 10"/>
          <p:cNvSpPr txBox="1"/>
          <p:nvPr/>
        </p:nvSpPr>
        <p:spPr>
          <a:xfrm>
            <a:off x="533400" y="2020669"/>
            <a:ext cx="3886200" cy="646331"/>
          </a:xfrm>
          <a:prstGeom prst="rect">
            <a:avLst/>
          </a:prstGeom>
          <a:noFill/>
        </p:spPr>
        <p:txBody>
          <a:bodyPr wrap="square" rtlCol="0">
            <a:spAutoFit/>
          </a:bodyPr>
          <a:lstStyle/>
          <a:p>
            <a:pPr algn="just"/>
            <a:r>
              <a:rPr lang="en-US" sz="1800" dirty="0" smtClean="0">
                <a:solidFill>
                  <a:srgbClr val="000000"/>
                </a:solidFill>
              </a:rPr>
              <a:t>A) Cash held by people that is available for spending.</a:t>
            </a:r>
            <a:endParaRPr lang="en-US" sz="1800" dirty="0">
              <a:solidFill>
                <a:srgbClr val="000000"/>
              </a:solidFill>
            </a:endParaRPr>
          </a:p>
        </p:txBody>
      </p:sp>
      <p:sp>
        <p:nvSpPr>
          <p:cNvPr id="20" name="TextBox 19"/>
          <p:cNvSpPr txBox="1"/>
          <p:nvPr/>
        </p:nvSpPr>
        <p:spPr>
          <a:xfrm>
            <a:off x="533400" y="2630269"/>
            <a:ext cx="3886200" cy="646331"/>
          </a:xfrm>
          <a:prstGeom prst="rect">
            <a:avLst/>
          </a:prstGeom>
          <a:noFill/>
        </p:spPr>
        <p:txBody>
          <a:bodyPr wrap="square" rtlCol="0">
            <a:spAutoFit/>
          </a:bodyPr>
          <a:lstStyle/>
          <a:p>
            <a:pPr algn="just"/>
            <a:r>
              <a:rPr lang="en-US" sz="1800" dirty="0" smtClean="0">
                <a:solidFill>
                  <a:srgbClr val="000000"/>
                </a:solidFill>
              </a:rPr>
              <a:t>B) Included in both the monetary base and the money supply.</a:t>
            </a:r>
            <a:endParaRPr lang="en-US" sz="1800" dirty="0">
              <a:solidFill>
                <a:srgbClr val="000000"/>
              </a:solidFill>
            </a:endParaRPr>
          </a:p>
        </p:txBody>
      </p:sp>
      <p:cxnSp>
        <p:nvCxnSpPr>
          <p:cNvPr id="21" name="Straight Arrow Connector 20"/>
          <p:cNvCxnSpPr/>
          <p:nvPr/>
        </p:nvCxnSpPr>
        <p:spPr bwMode="auto">
          <a:xfrm>
            <a:off x="5264997" y="2213177"/>
            <a:ext cx="261154" cy="417092"/>
          </a:xfrm>
          <a:prstGeom prst="straightConnector1">
            <a:avLst/>
          </a:prstGeom>
          <a:solidFill>
            <a:srgbClr val="FFFFFF"/>
          </a:solidFill>
          <a:ln w="25400">
            <a:solidFill>
              <a:schemeClr val="tx1"/>
            </a:solidFill>
            <a:tailEnd type="triangle"/>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Arrow Connector 22"/>
          <p:cNvCxnSpPr/>
          <p:nvPr/>
        </p:nvCxnSpPr>
        <p:spPr bwMode="auto">
          <a:xfrm flipH="1">
            <a:off x="8132693" y="2216630"/>
            <a:ext cx="193814" cy="337234"/>
          </a:xfrm>
          <a:prstGeom prst="straightConnector1">
            <a:avLst/>
          </a:prstGeom>
          <a:solidFill>
            <a:srgbClr val="FFFFFF"/>
          </a:solidFill>
          <a:ln w="25400">
            <a:solidFill>
              <a:schemeClr val="tx1"/>
            </a:solidFill>
            <a:tailEnd type="triangle"/>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47526271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22" presetClass="entr" presetSubtype="1" fill="hold" nodeType="after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1000"/>
                                        <p:tgtEl>
                                          <p:spTgt spid="21"/>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1000"/>
                                        <p:tgtEl>
                                          <p:spTgt spid="23"/>
                                        </p:tgtEl>
                                      </p:cBhvr>
                                    </p:animEffect>
                                  </p:childTnLst>
                                </p:cTn>
                              </p:par>
                            </p:childTnLst>
                          </p:cTn>
                        </p:par>
                        <p:par>
                          <p:cTn id="16" fill="hold">
                            <p:stCondLst>
                              <p:cond delay="4000"/>
                            </p:stCondLst>
                            <p:childTnLst>
                              <p:par>
                                <p:cTn id="17" presetID="22" presetClass="entr" presetSubtype="8"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The Monetary Base</a:t>
            </a:r>
            <a:endParaRPr lang="en-US" dirty="0">
              <a:solidFill>
                <a:srgbClr val="000000"/>
              </a:solidFill>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M1, M2, and M3 measure the money supply</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The monetary base is slightly different, measuring the quantity of money the monetary authorities control.</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3" name="Rectangle 2"/>
          <p:cNvSpPr/>
          <p:nvPr/>
        </p:nvSpPr>
        <p:spPr bwMode="auto">
          <a:xfrm>
            <a:off x="4572000" y="1856232"/>
            <a:ext cx="4416552" cy="3218688"/>
          </a:xfrm>
          <a:prstGeom prst="rect">
            <a:avLst/>
          </a:prstGeom>
          <a:solidFill>
            <a:srgbClr val="FFFFFF"/>
          </a:solid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4" name="Group 3"/>
          <p:cNvGrpSpPr/>
          <p:nvPr/>
        </p:nvGrpSpPr>
        <p:grpSpPr>
          <a:xfrm>
            <a:off x="5025886" y="2547034"/>
            <a:ext cx="2213114" cy="2057400"/>
            <a:chOff x="5025886" y="2547034"/>
            <a:chExt cx="2213114" cy="2057400"/>
          </a:xfrm>
        </p:grpSpPr>
        <p:sp>
          <p:nvSpPr>
            <p:cNvPr id="28" name="Oval 27"/>
            <p:cNvSpPr/>
            <p:nvPr/>
          </p:nvSpPr>
          <p:spPr bwMode="auto">
            <a:xfrm>
              <a:off x="5181600" y="2547034"/>
              <a:ext cx="2057400" cy="2057400"/>
            </a:xfrm>
            <a:prstGeom prst="ellipse">
              <a:avLst/>
            </a:prstGeom>
            <a:solidFill>
              <a:schemeClr val="accent1"/>
            </a:solidFill>
            <a:ln w="19050">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9" name="TextBox 28"/>
            <p:cNvSpPr txBox="1"/>
            <p:nvPr/>
          </p:nvSpPr>
          <p:spPr>
            <a:xfrm>
              <a:off x="5025886" y="3264932"/>
              <a:ext cx="1184414" cy="523220"/>
            </a:xfrm>
            <a:prstGeom prst="rect">
              <a:avLst/>
            </a:prstGeom>
            <a:noFill/>
          </p:spPr>
          <p:txBody>
            <a:bodyPr wrap="square" rtlCol="0">
              <a:spAutoFit/>
            </a:bodyPr>
            <a:lstStyle/>
            <a:p>
              <a:r>
                <a:rPr lang="en-US" sz="1400" dirty="0" smtClean="0">
                  <a:solidFill>
                    <a:srgbClr val="000000"/>
                  </a:solidFill>
                </a:rPr>
                <a:t>Bank Reserves</a:t>
              </a:r>
            </a:p>
          </p:txBody>
        </p:sp>
      </p:grpSp>
      <p:sp>
        <p:nvSpPr>
          <p:cNvPr id="24" name="TextBox 23"/>
          <p:cNvSpPr txBox="1"/>
          <p:nvPr/>
        </p:nvSpPr>
        <p:spPr>
          <a:xfrm>
            <a:off x="4572000" y="1852090"/>
            <a:ext cx="2209800" cy="369332"/>
          </a:xfrm>
          <a:prstGeom prst="rect">
            <a:avLst/>
          </a:prstGeom>
          <a:noFill/>
        </p:spPr>
        <p:txBody>
          <a:bodyPr wrap="square" rtlCol="0">
            <a:spAutoFit/>
          </a:bodyPr>
          <a:lstStyle/>
          <a:p>
            <a:r>
              <a:rPr lang="en-US" sz="1800" b="1" smtClean="0">
                <a:solidFill>
                  <a:srgbClr val="000000"/>
                </a:solidFill>
              </a:rPr>
              <a:t>Monetary Base</a:t>
            </a:r>
            <a:endParaRPr lang="en-US" sz="1800" b="1" dirty="0" smtClean="0">
              <a:solidFill>
                <a:srgbClr val="000000"/>
              </a:solidFill>
            </a:endParaRPr>
          </a:p>
        </p:txBody>
      </p:sp>
      <p:sp>
        <p:nvSpPr>
          <p:cNvPr id="25" name="TextBox 24"/>
          <p:cNvSpPr txBox="1"/>
          <p:nvPr/>
        </p:nvSpPr>
        <p:spPr>
          <a:xfrm>
            <a:off x="6780276" y="1852090"/>
            <a:ext cx="2209800" cy="369332"/>
          </a:xfrm>
          <a:prstGeom prst="rect">
            <a:avLst/>
          </a:prstGeom>
          <a:noFill/>
        </p:spPr>
        <p:txBody>
          <a:bodyPr wrap="square" rtlCol="0">
            <a:spAutoFit/>
          </a:bodyPr>
          <a:lstStyle/>
          <a:p>
            <a:r>
              <a:rPr lang="en-US" sz="1800" b="1" dirty="0" smtClean="0">
                <a:solidFill>
                  <a:srgbClr val="000000"/>
                </a:solidFill>
              </a:rPr>
              <a:t>M1 Money Supply</a:t>
            </a:r>
          </a:p>
        </p:txBody>
      </p:sp>
      <p:grpSp>
        <p:nvGrpSpPr>
          <p:cNvPr id="2" name="Group 1"/>
          <p:cNvGrpSpPr/>
          <p:nvPr/>
        </p:nvGrpSpPr>
        <p:grpSpPr>
          <a:xfrm>
            <a:off x="6028041" y="2658532"/>
            <a:ext cx="1211721" cy="1840515"/>
            <a:chOff x="6028041" y="2658532"/>
            <a:chExt cx="1211721" cy="1840515"/>
          </a:xfrm>
        </p:grpSpPr>
        <p:grpSp>
          <p:nvGrpSpPr>
            <p:cNvPr id="13" name="Group 12"/>
            <p:cNvGrpSpPr/>
            <p:nvPr/>
          </p:nvGrpSpPr>
          <p:grpSpPr>
            <a:xfrm>
              <a:off x="6028041" y="2658532"/>
              <a:ext cx="1205019" cy="1840515"/>
              <a:chOff x="6028041" y="2666999"/>
              <a:chExt cx="1205019" cy="1840515"/>
            </a:xfrm>
            <a:solidFill>
              <a:schemeClr val="accent6"/>
            </a:solidFill>
          </p:grpSpPr>
          <p:sp>
            <p:nvSpPr>
              <p:cNvPr id="14" name="Teardrop 13"/>
              <p:cNvSpPr/>
              <p:nvPr/>
            </p:nvSpPr>
            <p:spPr bwMode="auto">
              <a:xfrm rot="18434058">
                <a:off x="6234657" y="2657629"/>
                <a:ext cx="738757" cy="817443"/>
              </a:xfrm>
              <a:prstGeom prst="teardrop">
                <a:avLst>
                  <a:gd name="adj" fmla="val 87648"/>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Moon 14"/>
              <p:cNvSpPr/>
              <p:nvPr/>
            </p:nvSpPr>
            <p:spPr bwMode="auto">
              <a:xfrm>
                <a:off x="6028041" y="2666999"/>
                <a:ext cx="614686" cy="1840515"/>
              </a:xfrm>
              <a:prstGeom prst="moon">
                <a:avLst>
                  <a:gd name="adj" fmla="val 54827"/>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Moon 15"/>
              <p:cNvSpPr/>
              <p:nvPr/>
            </p:nvSpPr>
            <p:spPr bwMode="auto">
              <a:xfrm flipH="1">
                <a:off x="6503236" y="2666999"/>
                <a:ext cx="729824" cy="1840515"/>
              </a:xfrm>
              <a:prstGeom prst="moon">
                <a:avLst>
                  <a:gd name="adj" fmla="val 54827"/>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ardrop 16"/>
              <p:cNvSpPr/>
              <p:nvPr/>
            </p:nvSpPr>
            <p:spPr bwMode="auto">
              <a:xfrm rot="3165942" flipV="1">
                <a:off x="6243124" y="3693449"/>
                <a:ext cx="738757" cy="817443"/>
              </a:xfrm>
              <a:prstGeom prst="teardrop">
                <a:avLst>
                  <a:gd name="adj" fmla="val 87648"/>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Oval 17"/>
              <p:cNvSpPr/>
              <p:nvPr/>
            </p:nvSpPr>
            <p:spPr bwMode="auto">
              <a:xfrm>
                <a:off x="6156064" y="3116927"/>
                <a:ext cx="912876" cy="897910"/>
              </a:xfrm>
              <a:prstGeom prst="ellipse">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9" name="TextBox 18"/>
            <p:cNvSpPr txBox="1"/>
            <p:nvPr/>
          </p:nvSpPr>
          <p:spPr>
            <a:xfrm>
              <a:off x="6055348" y="3116927"/>
              <a:ext cx="1184414" cy="523220"/>
            </a:xfrm>
            <a:prstGeom prst="rect">
              <a:avLst/>
            </a:prstGeom>
            <a:noFill/>
          </p:spPr>
          <p:txBody>
            <a:bodyPr wrap="square" rtlCol="0">
              <a:spAutoFit/>
            </a:bodyPr>
            <a:lstStyle/>
            <a:p>
              <a:r>
                <a:rPr lang="en-US" sz="1400" dirty="0" smtClean="0">
                  <a:solidFill>
                    <a:srgbClr val="000000"/>
                  </a:solidFill>
                </a:rPr>
                <a:t>Currency in Circulation</a:t>
              </a:r>
            </a:p>
          </p:txBody>
        </p:sp>
      </p:grpSp>
      <p:sp>
        <p:nvSpPr>
          <p:cNvPr id="12" name="Oval 11"/>
          <p:cNvSpPr/>
          <p:nvPr/>
        </p:nvSpPr>
        <p:spPr bwMode="auto">
          <a:xfrm>
            <a:off x="6019800" y="2322576"/>
            <a:ext cx="2514600" cy="25146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Oval 21"/>
          <p:cNvSpPr/>
          <p:nvPr/>
        </p:nvSpPr>
        <p:spPr bwMode="auto">
          <a:xfrm>
            <a:off x="5181600" y="2547034"/>
            <a:ext cx="2057400" cy="20574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The Federal Reserve controls how much cash exists, but they do not control the allocation of that cash between currency in circulation and bank reserves.</a:t>
            </a:r>
          </a:p>
        </p:txBody>
      </p:sp>
      <p:sp>
        <p:nvSpPr>
          <p:cNvPr id="10" name="TextBox 9"/>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Currency in Circulation</a:t>
            </a:r>
          </a:p>
        </p:txBody>
      </p:sp>
      <p:sp>
        <p:nvSpPr>
          <p:cNvPr id="11" name="TextBox 10"/>
          <p:cNvSpPr txBox="1"/>
          <p:nvPr/>
        </p:nvSpPr>
        <p:spPr>
          <a:xfrm>
            <a:off x="533400" y="2020669"/>
            <a:ext cx="3886200" cy="646331"/>
          </a:xfrm>
          <a:prstGeom prst="rect">
            <a:avLst/>
          </a:prstGeom>
          <a:noFill/>
        </p:spPr>
        <p:txBody>
          <a:bodyPr wrap="square" rtlCol="0">
            <a:spAutoFit/>
          </a:bodyPr>
          <a:lstStyle/>
          <a:p>
            <a:pPr algn="just"/>
            <a:r>
              <a:rPr lang="en-US" sz="1800" dirty="0" smtClean="0">
                <a:solidFill>
                  <a:srgbClr val="000000"/>
                </a:solidFill>
              </a:rPr>
              <a:t>A) Cash held by people that is available for spending.</a:t>
            </a:r>
            <a:endParaRPr lang="en-US" sz="1800" dirty="0">
              <a:solidFill>
                <a:srgbClr val="000000"/>
              </a:solidFill>
            </a:endParaRPr>
          </a:p>
        </p:txBody>
      </p:sp>
      <p:sp>
        <p:nvSpPr>
          <p:cNvPr id="20" name="TextBox 19"/>
          <p:cNvSpPr txBox="1"/>
          <p:nvPr/>
        </p:nvSpPr>
        <p:spPr>
          <a:xfrm>
            <a:off x="533400" y="2630269"/>
            <a:ext cx="3886200" cy="646331"/>
          </a:xfrm>
          <a:prstGeom prst="rect">
            <a:avLst/>
          </a:prstGeom>
          <a:noFill/>
        </p:spPr>
        <p:txBody>
          <a:bodyPr wrap="square" rtlCol="0">
            <a:spAutoFit/>
          </a:bodyPr>
          <a:lstStyle/>
          <a:p>
            <a:pPr algn="just"/>
            <a:r>
              <a:rPr lang="en-US" sz="1800" dirty="0">
                <a:solidFill>
                  <a:srgbClr val="000000"/>
                </a:solidFill>
              </a:rPr>
              <a:t>B) Included in both the monetary base and the money supply.</a:t>
            </a:r>
          </a:p>
        </p:txBody>
      </p:sp>
      <p:cxnSp>
        <p:nvCxnSpPr>
          <p:cNvPr id="21" name="Straight Arrow Connector 20"/>
          <p:cNvCxnSpPr/>
          <p:nvPr/>
        </p:nvCxnSpPr>
        <p:spPr bwMode="auto">
          <a:xfrm>
            <a:off x="5264997" y="2213177"/>
            <a:ext cx="261154" cy="417092"/>
          </a:xfrm>
          <a:prstGeom prst="straightConnector1">
            <a:avLst/>
          </a:prstGeom>
          <a:solidFill>
            <a:srgbClr val="FFFFFF"/>
          </a:solidFill>
          <a:ln w="25400">
            <a:solidFill>
              <a:schemeClr val="tx1"/>
            </a:solidFill>
            <a:tailEnd type="triangle"/>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Arrow Connector 22"/>
          <p:cNvCxnSpPr/>
          <p:nvPr/>
        </p:nvCxnSpPr>
        <p:spPr bwMode="auto">
          <a:xfrm flipH="1">
            <a:off x="8132693" y="2216630"/>
            <a:ext cx="193814" cy="337234"/>
          </a:xfrm>
          <a:prstGeom prst="straightConnector1">
            <a:avLst/>
          </a:prstGeom>
          <a:solidFill>
            <a:srgbClr val="FFFFFF"/>
          </a:solidFill>
          <a:ln w="25400">
            <a:solidFill>
              <a:schemeClr val="tx1"/>
            </a:solidFill>
            <a:tailEnd type="triangle"/>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6" name="TextBox 25"/>
          <p:cNvSpPr txBox="1"/>
          <p:nvPr/>
        </p:nvSpPr>
        <p:spPr>
          <a:xfrm>
            <a:off x="152400" y="3352800"/>
            <a:ext cx="4267200" cy="369332"/>
          </a:xfrm>
          <a:prstGeom prst="rect">
            <a:avLst/>
          </a:prstGeom>
          <a:noFill/>
        </p:spPr>
        <p:txBody>
          <a:bodyPr wrap="square" rtlCol="0">
            <a:spAutoFit/>
          </a:bodyPr>
          <a:lstStyle/>
          <a:p>
            <a:pPr algn="just"/>
            <a:r>
              <a:rPr lang="en-US" sz="1800" b="1" dirty="0" smtClean="0">
                <a:solidFill>
                  <a:srgbClr val="000000"/>
                </a:solidFill>
              </a:rPr>
              <a:t>2) Bank Reserves</a:t>
            </a:r>
          </a:p>
        </p:txBody>
      </p:sp>
      <p:sp>
        <p:nvSpPr>
          <p:cNvPr id="27" name="TextBox 26"/>
          <p:cNvSpPr txBox="1"/>
          <p:nvPr/>
        </p:nvSpPr>
        <p:spPr>
          <a:xfrm>
            <a:off x="533400" y="3697069"/>
            <a:ext cx="3886200" cy="646331"/>
          </a:xfrm>
          <a:prstGeom prst="rect">
            <a:avLst/>
          </a:prstGeom>
          <a:noFill/>
        </p:spPr>
        <p:txBody>
          <a:bodyPr wrap="square" rtlCol="0">
            <a:spAutoFit/>
          </a:bodyPr>
          <a:lstStyle/>
          <a:p>
            <a:pPr algn="just"/>
            <a:r>
              <a:rPr lang="en-US" sz="1800" dirty="0" smtClean="0">
                <a:solidFill>
                  <a:srgbClr val="000000"/>
                </a:solidFill>
              </a:rPr>
              <a:t>A) Cash held in bank vaults and as deposits with the Federal Reserve.</a:t>
            </a:r>
          </a:p>
        </p:txBody>
      </p:sp>
    </p:spTree>
    <p:extLst>
      <p:ext uri="{BB962C8B-B14F-4D97-AF65-F5344CB8AC3E}">
        <p14:creationId xmlns:p14="http://schemas.microsoft.com/office/powerpoint/2010/main" val="34565150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par>
                          <p:cTn id="12" fill="hold">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2000"/>
                                        <p:tgtEl>
                                          <p:spTgt spid="4"/>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The Monetary Base</a:t>
            </a:r>
            <a:endParaRPr lang="en-US" dirty="0">
              <a:solidFill>
                <a:srgbClr val="000000"/>
              </a:solidFill>
              <a:latin typeface="Century Gothic" charset="0"/>
              <a:ea typeface="ＭＳ Ｐゴシック" charset="0"/>
              <a:cs typeface="ＭＳ Ｐゴシック" charset="0"/>
            </a:endParaRPr>
          </a:p>
        </p:txBody>
      </p:sp>
      <p:sp>
        <p:nvSpPr>
          <p:cNvPr id="5" name="Rectangle 4"/>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M1, M2, and M3 measure the money supply</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The monetary base is slightly different, measuring the quantity of money the monetary authorities control.</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3" name="Rectangle 2"/>
          <p:cNvSpPr/>
          <p:nvPr/>
        </p:nvSpPr>
        <p:spPr bwMode="auto">
          <a:xfrm>
            <a:off x="4572000" y="1856232"/>
            <a:ext cx="4416552" cy="3218688"/>
          </a:xfrm>
          <a:prstGeom prst="rect">
            <a:avLst/>
          </a:prstGeom>
          <a:solidFill>
            <a:srgbClr val="FFFFFF"/>
          </a:solid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4" name="Group 3"/>
          <p:cNvGrpSpPr/>
          <p:nvPr/>
        </p:nvGrpSpPr>
        <p:grpSpPr>
          <a:xfrm>
            <a:off x="5025886" y="2547034"/>
            <a:ext cx="2213114" cy="2057400"/>
            <a:chOff x="5025886" y="2547034"/>
            <a:chExt cx="2213114" cy="2057400"/>
          </a:xfrm>
        </p:grpSpPr>
        <p:sp>
          <p:nvSpPr>
            <p:cNvPr id="28" name="Oval 27"/>
            <p:cNvSpPr/>
            <p:nvPr/>
          </p:nvSpPr>
          <p:spPr bwMode="auto">
            <a:xfrm>
              <a:off x="5181600" y="2547034"/>
              <a:ext cx="2057400" cy="2057400"/>
            </a:xfrm>
            <a:prstGeom prst="ellipse">
              <a:avLst/>
            </a:prstGeom>
            <a:solidFill>
              <a:schemeClr val="accent1"/>
            </a:solidFill>
            <a:ln w="19050">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9" name="TextBox 28"/>
            <p:cNvSpPr txBox="1"/>
            <p:nvPr/>
          </p:nvSpPr>
          <p:spPr>
            <a:xfrm>
              <a:off x="5025886" y="3264932"/>
              <a:ext cx="1184414" cy="523220"/>
            </a:xfrm>
            <a:prstGeom prst="rect">
              <a:avLst/>
            </a:prstGeom>
            <a:noFill/>
          </p:spPr>
          <p:txBody>
            <a:bodyPr wrap="square" rtlCol="0">
              <a:spAutoFit/>
            </a:bodyPr>
            <a:lstStyle/>
            <a:p>
              <a:r>
                <a:rPr lang="en-US" sz="1400" dirty="0" smtClean="0">
                  <a:solidFill>
                    <a:srgbClr val="000000"/>
                  </a:solidFill>
                </a:rPr>
                <a:t>Bank Reserves</a:t>
              </a:r>
            </a:p>
          </p:txBody>
        </p:sp>
      </p:grpSp>
      <p:grpSp>
        <p:nvGrpSpPr>
          <p:cNvPr id="6" name="Group 5"/>
          <p:cNvGrpSpPr/>
          <p:nvPr/>
        </p:nvGrpSpPr>
        <p:grpSpPr>
          <a:xfrm>
            <a:off x="6019800" y="2318434"/>
            <a:ext cx="2514600" cy="2514600"/>
            <a:chOff x="6019800" y="2318434"/>
            <a:chExt cx="2514600" cy="2514600"/>
          </a:xfrm>
        </p:grpSpPr>
        <p:sp>
          <p:nvSpPr>
            <p:cNvPr id="31" name="Oval 30"/>
            <p:cNvSpPr/>
            <p:nvPr/>
          </p:nvSpPr>
          <p:spPr bwMode="auto">
            <a:xfrm>
              <a:off x="6019800" y="2318434"/>
              <a:ext cx="2514600" cy="2514600"/>
            </a:xfrm>
            <a:prstGeom prst="ellipse">
              <a:avLst/>
            </a:prstGeom>
            <a:solidFill>
              <a:schemeClr val="accent4"/>
            </a:solidFill>
            <a:ln w="19050">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2" name="TextBox 31"/>
            <p:cNvSpPr txBox="1"/>
            <p:nvPr/>
          </p:nvSpPr>
          <p:spPr>
            <a:xfrm>
              <a:off x="7274548" y="3441040"/>
              <a:ext cx="1184414" cy="523220"/>
            </a:xfrm>
            <a:prstGeom prst="rect">
              <a:avLst/>
            </a:prstGeom>
            <a:noFill/>
          </p:spPr>
          <p:txBody>
            <a:bodyPr wrap="square" rtlCol="0">
              <a:spAutoFit/>
            </a:bodyPr>
            <a:lstStyle/>
            <a:p>
              <a:r>
                <a:rPr lang="en-US" sz="1400" dirty="0" smtClean="0">
                  <a:solidFill>
                    <a:srgbClr val="000000"/>
                  </a:solidFill>
                </a:rPr>
                <a:t>Checkable Deposits</a:t>
              </a:r>
            </a:p>
          </p:txBody>
        </p:sp>
      </p:grpSp>
      <p:sp>
        <p:nvSpPr>
          <p:cNvPr id="24" name="TextBox 23"/>
          <p:cNvSpPr txBox="1"/>
          <p:nvPr/>
        </p:nvSpPr>
        <p:spPr>
          <a:xfrm>
            <a:off x="4572000" y="1852090"/>
            <a:ext cx="2209800" cy="369332"/>
          </a:xfrm>
          <a:prstGeom prst="rect">
            <a:avLst/>
          </a:prstGeom>
          <a:noFill/>
        </p:spPr>
        <p:txBody>
          <a:bodyPr wrap="square" rtlCol="0">
            <a:spAutoFit/>
          </a:bodyPr>
          <a:lstStyle/>
          <a:p>
            <a:r>
              <a:rPr lang="en-US" sz="1800" b="1" smtClean="0">
                <a:solidFill>
                  <a:srgbClr val="000000"/>
                </a:solidFill>
              </a:rPr>
              <a:t>Monetary Base</a:t>
            </a:r>
            <a:endParaRPr lang="en-US" sz="1800" b="1" dirty="0" smtClean="0">
              <a:solidFill>
                <a:srgbClr val="000000"/>
              </a:solidFill>
            </a:endParaRPr>
          </a:p>
        </p:txBody>
      </p:sp>
      <p:sp>
        <p:nvSpPr>
          <p:cNvPr id="25" name="TextBox 24"/>
          <p:cNvSpPr txBox="1"/>
          <p:nvPr/>
        </p:nvSpPr>
        <p:spPr>
          <a:xfrm>
            <a:off x="6780276" y="1852090"/>
            <a:ext cx="2209800" cy="369332"/>
          </a:xfrm>
          <a:prstGeom prst="rect">
            <a:avLst/>
          </a:prstGeom>
          <a:noFill/>
        </p:spPr>
        <p:txBody>
          <a:bodyPr wrap="square" rtlCol="0">
            <a:spAutoFit/>
          </a:bodyPr>
          <a:lstStyle/>
          <a:p>
            <a:r>
              <a:rPr lang="en-US" sz="1800" b="1" dirty="0" smtClean="0">
                <a:solidFill>
                  <a:srgbClr val="000000"/>
                </a:solidFill>
              </a:rPr>
              <a:t>M1 Money Supply</a:t>
            </a:r>
          </a:p>
        </p:txBody>
      </p:sp>
      <p:grpSp>
        <p:nvGrpSpPr>
          <p:cNvPr id="2" name="Group 1"/>
          <p:cNvGrpSpPr/>
          <p:nvPr/>
        </p:nvGrpSpPr>
        <p:grpSpPr>
          <a:xfrm>
            <a:off x="6028041" y="2658532"/>
            <a:ext cx="1211721" cy="1840515"/>
            <a:chOff x="6028041" y="2658532"/>
            <a:chExt cx="1211721" cy="1840515"/>
          </a:xfrm>
        </p:grpSpPr>
        <p:grpSp>
          <p:nvGrpSpPr>
            <p:cNvPr id="13" name="Group 12"/>
            <p:cNvGrpSpPr/>
            <p:nvPr/>
          </p:nvGrpSpPr>
          <p:grpSpPr>
            <a:xfrm>
              <a:off x="6028041" y="2658532"/>
              <a:ext cx="1205019" cy="1840515"/>
              <a:chOff x="6028041" y="2666999"/>
              <a:chExt cx="1205019" cy="1840515"/>
            </a:xfrm>
            <a:solidFill>
              <a:schemeClr val="accent6"/>
            </a:solidFill>
          </p:grpSpPr>
          <p:sp>
            <p:nvSpPr>
              <p:cNvPr id="14" name="Teardrop 13"/>
              <p:cNvSpPr/>
              <p:nvPr/>
            </p:nvSpPr>
            <p:spPr bwMode="auto">
              <a:xfrm rot="18434058">
                <a:off x="6234657" y="2657629"/>
                <a:ext cx="738757" cy="817443"/>
              </a:xfrm>
              <a:prstGeom prst="teardrop">
                <a:avLst>
                  <a:gd name="adj" fmla="val 87648"/>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Moon 14"/>
              <p:cNvSpPr/>
              <p:nvPr/>
            </p:nvSpPr>
            <p:spPr bwMode="auto">
              <a:xfrm>
                <a:off x="6028041" y="2666999"/>
                <a:ext cx="614686" cy="1840515"/>
              </a:xfrm>
              <a:prstGeom prst="moon">
                <a:avLst>
                  <a:gd name="adj" fmla="val 54827"/>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Moon 15"/>
              <p:cNvSpPr/>
              <p:nvPr/>
            </p:nvSpPr>
            <p:spPr bwMode="auto">
              <a:xfrm flipH="1">
                <a:off x="6503236" y="2666999"/>
                <a:ext cx="729824" cy="1840515"/>
              </a:xfrm>
              <a:prstGeom prst="moon">
                <a:avLst>
                  <a:gd name="adj" fmla="val 54827"/>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ardrop 16"/>
              <p:cNvSpPr/>
              <p:nvPr/>
            </p:nvSpPr>
            <p:spPr bwMode="auto">
              <a:xfrm rot="3165942" flipV="1">
                <a:off x="6243124" y="3693449"/>
                <a:ext cx="738757" cy="817443"/>
              </a:xfrm>
              <a:prstGeom prst="teardrop">
                <a:avLst>
                  <a:gd name="adj" fmla="val 87648"/>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Oval 17"/>
              <p:cNvSpPr/>
              <p:nvPr/>
            </p:nvSpPr>
            <p:spPr bwMode="auto">
              <a:xfrm>
                <a:off x="6156064" y="3116927"/>
                <a:ext cx="912876" cy="897910"/>
              </a:xfrm>
              <a:prstGeom prst="ellipse">
                <a:avLst/>
              </a:prstGeom>
              <a:grp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9" name="TextBox 18"/>
            <p:cNvSpPr txBox="1"/>
            <p:nvPr/>
          </p:nvSpPr>
          <p:spPr>
            <a:xfrm>
              <a:off x="6055348" y="3116927"/>
              <a:ext cx="1184414" cy="523220"/>
            </a:xfrm>
            <a:prstGeom prst="rect">
              <a:avLst/>
            </a:prstGeom>
            <a:noFill/>
          </p:spPr>
          <p:txBody>
            <a:bodyPr wrap="square" rtlCol="0">
              <a:spAutoFit/>
            </a:bodyPr>
            <a:lstStyle/>
            <a:p>
              <a:r>
                <a:rPr lang="en-US" sz="1400" dirty="0" smtClean="0">
                  <a:solidFill>
                    <a:srgbClr val="000000"/>
                  </a:solidFill>
                </a:rPr>
                <a:t>Currency in Circulation</a:t>
              </a:r>
            </a:p>
          </p:txBody>
        </p:sp>
      </p:grpSp>
      <p:sp>
        <p:nvSpPr>
          <p:cNvPr id="12" name="Oval 11"/>
          <p:cNvSpPr/>
          <p:nvPr/>
        </p:nvSpPr>
        <p:spPr bwMode="auto">
          <a:xfrm>
            <a:off x="6019800" y="2322576"/>
            <a:ext cx="2514600" cy="25146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Oval 21"/>
          <p:cNvSpPr/>
          <p:nvPr/>
        </p:nvSpPr>
        <p:spPr bwMode="auto">
          <a:xfrm>
            <a:off x="5181600" y="2547034"/>
            <a:ext cx="2057400" cy="2057400"/>
          </a:xfrm>
          <a:prstGeom prst="ellipse">
            <a:avLst/>
          </a:prstGeom>
          <a:noFill/>
          <a:ln w="19050">
            <a:solidFill>
              <a:schemeClr val="tx1"/>
            </a:solid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Bank reserves provide the financial backing for a check, but they are not the same thing.  Bank reserves are not used up when a check is written.</a:t>
            </a:r>
          </a:p>
        </p:txBody>
      </p:sp>
      <p:sp>
        <p:nvSpPr>
          <p:cNvPr id="10" name="TextBox 9"/>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Currency in Circulation</a:t>
            </a:r>
          </a:p>
        </p:txBody>
      </p:sp>
      <p:sp>
        <p:nvSpPr>
          <p:cNvPr id="11" name="TextBox 10"/>
          <p:cNvSpPr txBox="1"/>
          <p:nvPr/>
        </p:nvSpPr>
        <p:spPr>
          <a:xfrm>
            <a:off x="533400" y="2020669"/>
            <a:ext cx="3886200" cy="646331"/>
          </a:xfrm>
          <a:prstGeom prst="rect">
            <a:avLst/>
          </a:prstGeom>
          <a:noFill/>
        </p:spPr>
        <p:txBody>
          <a:bodyPr wrap="square" rtlCol="0">
            <a:spAutoFit/>
          </a:bodyPr>
          <a:lstStyle/>
          <a:p>
            <a:pPr algn="just"/>
            <a:r>
              <a:rPr lang="en-US" sz="1800" dirty="0" smtClean="0">
                <a:solidFill>
                  <a:srgbClr val="000000"/>
                </a:solidFill>
              </a:rPr>
              <a:t>A) Cash held by people that is available for spending.</a:t>
            </a:r>
            <a:endParaRPr lang="en-US" sz="1800" dirty="0">
              <a:solidFill>
                <a:srgbClr val="000000"/>
              </a:solidFill>
            </a:endParaRPr>
          </a:p>
        </p:txBody>
      </p:sp>
      <p:sp>
        <p:nvSpPr>
          <p:cNvPr id="20" name="TextBox 19"/>
          <p:cNvSpPr txBox="1"/>
          <p:nvPr/>
        </p:nvSpPr>
        <p:spPr>
          <a:xfrm>
            <a:off x="533400" y="2630269"/>
            <a:ext cx="3886200" cy="646331"/>
          </a:xfrm>
          <a:prstGeom prst="rect">
            <a:avLst/>
          </a:prstGeom>
          <a:noFill/>
        </p:spPr>
        <p:txBody>
          <a:bodyPr wrap="square" rtlCol="0">
            <a:spAutoFit/>
          </a:bodyPr>
          <a:lstStyle/>
          <a:p>
            <a:pPr algn="just"/>
            <a:r>
              <a:rPr lang="en-US" sz="1800" dirty="0">
                <a:solidFill>
                  <a:srgbClr val="000000"/>
                </a:solidFill>
              </a:rPr>
              <a:t>B) Included in both the monetary base and the money supply.</a:t>
            </a:r>
          </a:p>
        </p:txBody>
      </p:sp>
      <p:cxnSp>
        <p:nvCxnSpPr>
          <p:cNvPr id="21" name="Straight Arrow Connector 20"/>
          <p:cNvCxnSpPr/>
          <p:nvPr/>
        </p:nvCxnSpPr>
        <p:spPr bwMode="auto">
          <a:xfrm>
            <a:off x="5264997" y="2213177"/>
            <a:ext cx="261154" cy="417092"/>
          </a:xfrm>
          <a:prstGeom prst="straightConnector1">
            <a:avLst/>
          </a:prstGeom>
          <a:solidFill>
            <a:srgbClr val="FFFFFF"/>
          </a:solidFill>
          <a:ln w="25400">
            <a:solidFill>
              <a:schemeClr val="tx1"/>
            </a:solidFill>
            <a:tailEnd type="triangle"/>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Arrow Connector 22"/>
          <p:cNvCxnSpPr/>
          <p:nvPr/>
        </p:nvCxnSpPr>
        <p:spPr bwMode="auto">
          <a:xfrm flipH="1">
            <a:off x="8132693" y="2216630"/>
            <a:ext cx="193814" cy="337234"/>
          </a:xfrm>
          <a:prstGeom prst="straightConnector1">
            <a:avLst/>
          </a:prstGeom>
          <a:solidFill>
            <a:srgbClr val="FFFFFF"/>
          </a:solidFill>
          <a:ln w="25400">
            <a:solidFill>
              <a:schemeClr val="tx1"/>
            </a:solidFill>
            <a:tailEnd type="triangle"/>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26" name="TextBox 25"/>
          <p:cNvSpPr txBox="1"/>
          <p:nvPr/>
        </p:nvSpPr>
        <p:spPr>
          <a:xfrm>
            <a:off x="152400" y="3352800"/>
            <a:ext cx="4267200" cy="369332"/>
          </a:xfrm>
          <a:prstGeom prst="rect">
            <a:avLst/>
          </a:prstGeom>
          <a:noFill/>
        </p:spPr>
        <p:txBody>
          <a:bodyPr wrap="square" rtlCol="0">
            <a:spAutoFit/>
          </a:bodyPr>
          <a:lstStyle/>
          <a:p>
            <a:pPr algn="just"/>
            <a:r>
              <a:rPr lang="en-US" sz="1800" b="1" dirty="0" smtClean="0">
                <a:solidFill>
                  <a:srgbClr val="000000"/>
                </a:solidFill>
              </a:rPr>
              <a:t>2) Bank Reserves</a:t>
            </a:r>
          </a:p>
        </p:txBody>
      </p:sp>
      <p:sp>
        <p:nvSpPr>
          <p:cNvPr id="27" name="TextBox 26"/>
          <p:cNvSpPr txBox="1"/>
          <p:nvPr/>
        </p:nvSpPr>
        <p:spPr>
          <a:xfrm>
            <a:off x="533400" y="3697069"/>
            <a:ext cx="3886200" cy="646331"/>
          </a:xfrm>
          <a:prstGeom prst="rect">
            <a:avLst/>
          </a:prstGeom>
          <a:noFill/>
        </p:spPr>
        <p:txBody>
          <a:bodyPr wrap="square" rtlCol="0">
            <a:spAutoFit/>
          </a:bodyPr>
          <a:lstStyle/>
          <a:p>
            <a:pPr algn="just"/>
            <a:r>
              <a:rPr lang="en-US" sz="1800" dirty="0" smtClean="0">
                <a:solidFill>
                  <a:srgbClr val="000000"/>
                </a:solidFill>
              </a:rPr>
              <a:t>A) Cash held in bank vaults and as deposits with the Federal Reserve.</a:t>
            </a:r>
          </a:p>
        </p:txBody>
      </p:sp>
      <p:sp>
        <p:nvSpPr>
          <p:cNvPr id="30" name="TextBox 29"/>
          <p:cNvSpPr txBox="1"/>
          <p:nvPr/>
        </p:nvSpPr>
        <p:spPr>
          <a:xfrm>
            <a:off x="533400" y="4306669"/>
            <a:ext cx="3886200" cy="646331"/>
          </a:xfrm>
          <a:prstGeom prst="rect">
            <a:avLst/>
          </a:prstGeom>
          <a:noFill/>
        </p:spPr>
        <p:txBody>
          <a:bodyPr wrap="square" rtlCol="0">
            <a:spAutoFit/>
          </a:bodyPr>
          <a:lstStyle/>
          <a:p>
            <a:pPr algn="just"/>
            <a:r>
              <a:rPr lang="en-US" sz="1800" dirty="0" smtClean="0">
                <a:solidFill>
                  <a:srgbClr val="000000"/>
                </a:solidFill>
              </a:rPr>
              <a:t>B) It is not available for spending, so it is not part of the money supply.</a:t>
            </a:r>
          </a:p>
        </p:txBody>
      </p:sp>
    </p:spTree>
    <p:extLst>
      <p:ext uri="{BB962C8B-B14F-4D97-AF65-F5344CB8AC3E}">
        <p14:creationId xmlns:p14="http://schemas.microsoft.com/office/powerpoint/2010/main" val="167555356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par>
                          <p:cTn id="8" fill="hold">
                            <p:stCondLst>
                              <p:cond delay="1000"/>
                            </p:stCondLst>
                            <p:childTnLst>
                              <p:par>
                                <p:cTn id="9" presetID="9"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2000"/>
                                        <p:tgtEl>
                                          <p:spTgt spid="6"/>
                                        </p:tgtEl>
                                      </p:cBhvr>
                                    </p:animEffect>
                                  </p:childTnLst>
                                </p:cTn>
                              </p:par>
                            </p:childTnLst>
                          </p:cTn>
                        </p:par>
                        <p:par>
                          <p:cTn id="12" fill="hold">
                            <p:stCondLst>
                              <p:cond delay="4000"/>
                            </p:stCondLst>
                            <p:childTnLst>
                              <p:par>
                                <p:cTn id="13" presetID="22" presetClass="entr" presetSubtype="8"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Basics</a:t>
            </a:r>
            <a:endParaRPr lang="en-US" dirty="0">
              <a:solidFill>
                <a:srgbClr val="000000"/>
              </a:solidFill>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4" name="Bevel 3">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Types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5" name="Bevel 4">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Characteristics of</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6" name="Bevel 5">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The Money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Supply and Liquidity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1" name="Bevel 10">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Functions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2" y="2205497"/>
            <a:ext cx="2486752" cy="321815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048" y="2205497"/>
            <a:ext cx="2486752" cy="3218150"/>
          </a:xfrm>
          <a:prstGeom prst="rect">
            <a:avLst/>
          </a:prstGeom>
        </p:spPr>
      </p:pic>
      <p:sp>
        <p:nvSpPr>
          <p:cNvPr id="14" name="TextBox 13"/>
          <p:cNvSpPr txBox="1"/>
          <p:nvPr/>
        </p:nvSpPr>
        <p:spPr>
          <a:xfrm>
            <a:off x="228600" y="1472625"/>
            <a:ext cx="8686800" cy="58477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Each student will receive a copy of today’s Class Activity, entitled </a:t>
            </a:r>
            <a:r>
              <a:rPr lang="en-US" sz="1600" i="1" dirty="0" smtClean="0">
                <a:solidFill>
                  <a:srgbClr val="000000"/>
                </a:solidFill>
              </a:rPr>
              <a:t>Money Basics</a:t>
            </a:r>
            <a:r>
              <a:rPr lang="en-US" sz="1600" dirty="0" smtClean="0">
                <a:solidFill>
                  <a:srgbClr val="000000"/>
                </a:solidFill>
              </a:rPr>
              <a:t>.  When completed, use the buttons below to informally assess student understanding.</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par>
                                <p:cTn id="16" presetID="10" presetClass="entr" presetSubtype="0" fill="hold"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par>
                          <p:cTn id="19" fill="hold">
                            <p:stCondLst>
                              <p:cond delay="5000"/>
                            </p:stCondLst>
                            <p:childTnLst>
                              <p:par>
                                <p:cTn id="20" presetID="10" presetClass="entr" presetSubtype="0" fill="hold" grpId="0" nodeType="after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4" grpId="0" animBg="1"/>
      <p:bldP spid="5" grpId="0" animBg="1"/>
      <p:bldP spid="6" grpId="0" animBg="1"/>
      <p:bldP spid="11"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Basics</a:t>
            </a:r>
            <a:endParaRPr lang="en-US" dirty="0">
              <a:solidFill>
                <a:srgbClr val="000000"/>
              </a:solidFill>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4" name="TextBox 13"/>
          <p:cNvSpPr txBox="1"/>
          <p:nvPr/>
        </p:nvSpPr>
        <p:spPr>
          <a:xfrm>
            <a:off x="228600" y="1472625"/>
            <a:ext cx="86868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Characteristics of Money</a:t>
            </a:r>
          </a:p>
          <a:p>
            <a:pPr algn="just"/>
            <a:r>
              <a:rPr lang="en-US" sz="1600" dirty="0">
                <a:solidFill>
                  <a:srgbClr val="000000"/>
                </a:solidFill>
              </a:rPr>
              <a:t>In the table below, the top row lists the seven major characteristics of effective money.  The left-hand column contains several items that have been used as money in the past.  On a scale of 1 to 3, with 1 being the lowest and 3 being the highest, rate how well each item meets the standard of each characteristic.  When completed, calculate the sum of each row.</a:t>
            </a:r>
          </a:p>
        </p:txBody>
      </p:sp>
      <p:sp>
        <p:nvSpPr>
          <p:cNvPr id="10" name="TextBox 9"/>
          <p:cNvSpPr txBox="1"/>
          <p:nvPr/>
        </p:nvSpPr>
        <p:spPr>
          <a:xfrm>
            <a:off x="6781800" y="2920829"/>
            <a:ext cx="2133600" cy="2354491"/>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numCol="1" rtlCol="0">
            <a:spAutoFit/>
          </a:bodyPr>
          <a:lstStyle/>
          <a:p>
            <a:pPr algn="just">
              <a:spcAft>
                <a:spcPts val="600"/>
              </a:spcAft>
            </a:pPr>
            <a:r>
              <a:rPr lang="en-US" sz="1400" dirty="0" smtClean="0"/>
              <a:t>1) </a:t>
            </a:r>
            <a:r>
              <a:rPr lang="en-US" sz="1400" u="sng" dirty="0" smtClean="0"/>
              <a:t>(Best)	</a:t>
            </a:r>
            <a:r>
              <a:rPr lang="en-US" sz="1400" u="sng" dirty="0"/>
              <a:t>	</a:t>
            </a:r>
            <a:endParaRPr lang="en-US" sz="1400" u="sng" dirty="0" smtClean="0"/>
          </a:p>
          <a:p>
            <a:pPr algn="just">
              <a:spcAft>
                <a:spcPts val="600"/>
              </a:spcAft>
            </a:pPr>
            <a:r>
              <a:rPr lang="en-US" sz="1400" dirty="0" smtClean="0"/>
              <a:t>2) </a:t>
            </a:r>
            <a:r>
              <a:rPr lang="en-US" sz="1400" u="sng" dirty="0" smtClean="0"/>
              <a:t>		</a:t>
            </a:r>
          </a:p>
          <a:p>
            <a:pPr algn="just">
              <a:spcAft>
                <a:spcPts val="600"/>
              </a:spcAft>
            </a:pPr>
            <a:r>
              <a:rPr lang="en-US" sz="1400" dirty="0" smtClean="0"/>
              <a:t>3) </a:t>
            </a:r>
            <a:r>
              <a:rPr lang="en-US" sz="1400" u="sng" dirty="0" smtClean="0"/>
              <a:t>		</a:t>
            </a:r>
          </a:p>
          <a:p>
            <a:pPr algn="just">
              <a:spcAft>
                <a:spcPts val="600"/>
              </a:spcAft>
            </a:pPr>
            <a:r>
              <a:rPr lang="en-US" sz="1400" dirty="0" smtClean="0"/>
              <a:t>4) </a:t>
            </a:r>
            <a:r>
              <a:rPr lang="en-US" sz="1400" u="sng" dirty="0" smtClean="0"/>
              <a:t>		</a:t>
            </a:r>
          </a:p>
          <a:p>
            <a:pPr algn="just">
              <a:spcAft>
                <a:spcPts val="600"/>
              </a:spcAft>
            </a:pPr>
            <a:r>
              <a:rPr lang="en-US" sz="1400" dirty="0"/>
              <a:t>5) </a:t>
            </a:r>
            <a:r>
              <a:rPr lang="en-US" sz="1400" u="sng" dirty="0"/>
              <a:t>	</a:t>
            </a:r>
            <a:r>
              <a:rPr lang="en-US" sz="1400" u="sng" dirty="0" smtClean="0"/>
              <a:t>	</a:t>
            </a:r>
            <a:endParaRPr lang="en-US" sz="1400" u="sng" dirty="0"/>
          </a:p>
          <a:p>
            <a:pPr algn="just">
              <a:spcAft>
                <a:spcPts val="600"/>
              </a:spcAft>
            </a:pPr>
            <a:r>
              <a:rPr lang="en-US" sz="1400" dirty="0"/>
              <a:t>6) </a:t>
            </a:r>
            <a:r>
              <a:rPr lang="en-US" sz="1400" u="sng" dirty="0"/>
              <a:t>	</a:t>
            </a:r>
            <a:r>
              <a:rPr lang="en-US" sz="1400" u="sng" dirty="0" smtClean="0"/>
              <a:t>	</a:t>
            </a:r>
            <a:endParaRPr lang="en-US" sz="1400" u="sng" dirty="0"/>
          </a:p>
          <a:p>
            <a:pPr algn="just">
              <a:spcAft>
                <a:spcPts val="600"/>
              </a:spcAft>
            </a:pPr>
            <a:r>
              <a:rPr lang="en-US" sz="1400" dirty="0"/>
              <a:t>7) </a:t>
            </a:r>
            <a:r>
              <a:rPr lang="en-US" sz="1400" u="sng" dirty="0"/>
              <a:t>	</a:t>
            </a:r>
            <a:r>
              <a:rPr lang="en-US" sz="1400" u="sng" dirty="0" smtClean="0"/>
              <a:t>	</a:t>
            </a:r>
            <a:endParaRPr lang="en-US" sz="1400" u="sng" dirty="0"/>
          </a:p>
          <a:p>
            <a:pPr algn="just">
              <a:spcAft>
                <a:spcPts val="600"/>
              </a:spcAft>
            </a:pPr>
            <a:r>
              <a:rPr lang="en-US" sz="1400" dirty="0" smtClean="0"/>
              <a:t>8) </a:t>
            </a:r>
            <a:r>
              <a:rPr lang="en-US" sz="1400" u="sng" dirty="0" smtClean="0"/>
              <a:t>(Worst)	</a:t>
            </a:r>
            <a:r>
              <a:rPr lang="en-US" sz="1400" u="sng" dirty="0"/>
              <a:t>	</a:t>
            </a:r>
            <a:endParaRPr lang="en-US" sz="1400" u="sng" dirty="0" smtClean="0"/>
          </a:p>
        </p:txBody>
      </p:sp>
      <p:graphicFrame>
        <p:nvGraphicFramePr>
          <p:cNvPr id="12" name="Group 78"/>
          <p:cNvGraphicFramePr>
            <a:graphicFrameLocks noGrp="1"/>
          </p:cNvGraphicFramePr>
          <p:nvPr>
            <p:extLst>
              <p:ext uri="{D42A27DB-BD31-4B8C-83A1-F6EECF244321}">
                <p14:modId xmlns:p14="http://schemas.microsoft.com/office/powerpoint/2010/main" val="77572410"/>
              </p:ext>
            </p:extLst>
          </p:nvPr>
        </p:nvGraphicFramePr>
        <p:xfrm>
          <a:off x="228598" y="2944368"/>
          <a:ext cx="6324602" cy="2316483"/>
        </p:xfrm>
        <a:graphic>
          <a:graphicData uri="http://schemas.openxmlformats.org/drawingml/2006/table">
            <a:tbl>
              <a:tblPr firstRow="1" firstCol="1" bandRow="1">
                <a:tableStyleId>{6E25E649-3F16-4E02-A733-19D2CDBF48F0}</a:tableStyleId>
              </a:tblPr>
              <a:tblGrid>
                <a:gridCol w="990602"/>
                <a:gridCol w="685800"/>
                <a:gridCol w="685800"/>
                <a:gridCol w="838200"/>
                <a:gridCol w="609600"/>
                <a:gridCol w="685800"/>
                <a:gridCol w="575006"/>
                <a:gridCol w="644194"/>
                <a:gridCol w="609600"/>
              </a:tblGrid>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Divisible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Portable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Acceptable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Scarce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Durable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Stable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Uniform</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bg1"/>
                          </a:solidFill>
                          <a:effectLst/>
                          <a:latin typeface="Arial" charset="0"/>
                          <a:ea typeface="ＭＳ Ｐゴシック" charset="0"/>
                          <a:cs typeface="ＭＳ Ｐゴシック" charset="0"/>
                        </a:rPr>
                        <a:t>TOTAL</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Cows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Gold Coins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bg1"/>
                          </a:solidFill>
                          <a:effectLst/>
                          <a:latin typeface="Arial" charset="0"/>
                          <a:ea typeface="ＭＳ Ｐゴシック" charset="0"/>
                          <a:cs typeface="ＭＳ Ｐゴシック" charset="0"/>
                        </a:rPr>
                        <a:t>Salt</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Paper Money</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Sea Shells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Large Rocks</a:t>
                      </a: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Copper Coins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Barley</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24" name="Bevel 23">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Types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5" name="Bevel 24">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smtClean="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6" name="Bevel 25">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The Money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Supply and Liquidity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7" name="Bevel 26">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Functions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23041879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8600" y="1472184"/>
            <a:ext cx="86868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Characteristics of Money</a:t>
            </a:r>
          </a:p>
          <a:p>
            <a:pPr algn="just"/>
            <a:r>
              <a:rPr lang="en-US" sz="1600" dirty="0">
                <a:solidFill>
                  <a:srgbClr val="000000"/>
                </a:solidFill>
              </a:rPr>
              <a:t>In the table below, the top row lists the seven major characteristics of effective money.  The left-hand column contains several items that have been used as money in the past.  On a scale of 1 to 3, with 1 being the lowest and 3 being the highest, rate how well each item meets the standard of each characteristic.  When completed, calculate the sum of each row.</a:t>
            </a:r>
          </a:p>
        </p:txBody>
      </p:sp>
      <p:sp>
        <p:nvSpPr>
          <p:cNvPr id="9932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Basics</a:t>
            </a:r>
            <a:endParaRPr lang="en-US" dirty="0">
              <a:solidFill>
                <a:srgbClr val="000000"/>
              </a:solidFill>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4" name="TextBox 13"/>
          <p:cNvSpPr txBox="1"/>
          <p:nvPr/>
        </p:nvSpPr>
        <p:spPr>
          <a:xfrm>
            <a:off x="228600" y="1472184"/>
            <a:ext cx="8686800" cy="1323439"/>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Characteristics of Money</a:t>
            </a:r>
          </a:p>
          <a:p>
            <a:pPr algn="just"/>
            <a:r>
              <a:rPr lang="en-US" sz="1600" dirty="0">
                <a:solidFill>
                  <a:srgbClr val="000000"/>
                </a:solidFill>
              </a:rPr>
              <a:t>Use the results from the table above to rank these items.  List them in order from the best item to use as money to the worst item to use as money</a:t>
            </a:r>
            <a:r>
              <a:rPr lang="en-US" sz="1600" dirty="0" smtClean="0">
                <a:solidFill>
                  <a:srgbClr val="000000"/>
                </a:solidFill>
              </a:rPr>
              <a:t>.</a:t>
            </a:r>
          </a:p>
          <a:p>
            <a:pPr algn="just"/>
            <a:endParaRPr lang="en-US" sz="1600" dirty="0">
              <a:solidFill>
                <a:srgbClr val="000000"/>
              </a:solidFill>
            </a:endParaRPr>
          </a:p>
          <a:p>
            <a:pPr algn="just"/>
            <a:endParaRPr lang="en-US" sz="1600" dirty="0">
              <a:solidFill>
                <a:srgbClr val="000000"/>
              </a:solidFill>
            </a:endParaRPr>
          </a:p>
        </p:txBody>
      </p:sp>
      <p:sp>
        <p:nvSpPr>
          <p:cNvPr id="10" name="TextBox 9"/>
          <p:cNvSpPr txBox="1"/>
          <p:nvPr/>
        </p:nvSpPr>
        <p:spPr>
          <a:xfrm>
            <a:off x="6781800" y="2920829"/>
            <a:ext cx="2133600" cy="2354491"/>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numCol="1" rtlCol="0">
            <a:spAutoFit/>
          </a:bodyPr>
          <a:lstStyle/>
          <a:p>
            <a:pPr algn="just">
              <a:spcAft>
                <a:spcPts val="600"/>
              </a:spcAft>
            </a:pPr>
            <a:r>
              <a:rPr lang="en-US" sz="1400" dirty="0" smtClean="0"/>
              <a:t>1) </a:t>
            </a:r>
            <a:r>
              <a:rPr lang="en-US" sz="1400" u="sng" dirty="0" smtClean="0"/>
              <a:t>(Best)	</a:t>
            </a:r>
            <a:r>
              <a:rPr lang="en-US" sz="1400" u="sng" dirty="0"/>
              <a:t>	</a:t>
            </a:r>
            <a:endParaRPr lang="en-US" sz="1400" u="sng" dirty="0" smtClean="0"/>
          </a:p>
          <a:p>
            <a:pPr algn="just">
              <a:spcAft>
                <a:spcPts val="600"/>
              </a:spcAft>
            </a:pPr>
            <a:r>
              <a:rPr lang="en-US" sz="1400" dirty="0" smtClean="0"/>
              <a:t>2) </a:t>
            </a:r>
            <a:r>
              <a:rPr lang="en-US" sz="1400" u="sng" dirty="0" smtClean="0"/>
              <a:t>		</a:t>
            </a:r>
          </a:p>
          <a:p>
            <a:pPr algn="just">
              <a:spcAft>
                <a:spcPts val="600"/>
              </a:spcAft>
            </a:pPr>
            <a:r>
              <a:rPr lang="en-US" sz="1400" dirty="0" smtClean="0"/>
              <a:t>3) </a:t>
            </a:r>
            <a:r>
              <a:rPr lang="en-US" sz="1400" u="sng" dirty="0" smtClean="0"/>
              <a:t>		</a:t>
            </a:r>
          </a:p>
          <a:p>
            <a:pPr algn="just">
              <a:spcAft>
                <a:spcPts val="600"/>
              </a:spcAft>
            </a:pPr>
            <a:r>
              <a:rPr lang="en-US" sz="1400" dirty="0" smtClean="0"/>
              <a:t>4) </a:t>
            </a:r>
            <a:r>
              <a:rPr lang="en-US" sz="1400" u="sng" dirty="0" smtClean="0"/>
              <a:t>		</a:t>
            </a:r>
          </a:p>
          <a:p>
            <a:pPr algn="just">
              <a:spcAft>
                <a:spcPts val="600"/>
              </a:spcAft>
            </a:pPr>
            <a:r>
              <a:rPr lang="en-US" sz="1400" dirty="0"/>
              <a:t>5) </a:t>
            </a:r>
            <a:r>
              <a:rPr lang="en-US" sz="1400" u="sng" dirty="0"/>
              <a:t>	</a:t>
            </a:r>
            <a:r>
              <a:rPr lang="en-US" sz="1400" u="sng" dirty="0" smtClean="0"/>
              <a:t>	</a:t>
            </a:r>
            <a:endParaRPr lang="en-US" sz="1400" u="sng" dirty="0"/>
          </a:p>
          <a:p>
            <a:pPr algn="just">
              <a:spcAft>
                <a:spcPts val="600"/>
              </a:spcAft>
            </a:pPr>
            <a:r>
              <a:rPr lang="en-US" sz="1400" dirty="0"/>
              <a:t>6) </a:t>
            </a:r>
            <a:r>
              <a:rPr lang="en-US" sz="1400" u="sng" dirty="0"/>
              <a:t>	</a:t>
            </a:r>
            <a:r>
              <a:rPr lang="en-US" sz="1400" u="sng" dirty="0" smtClean="0"/>
              <a:t>	</a:t>
            </a:r>
            <a:endParaRPr lang="en-US" sz="1400" u="sng" dirty="0"/>
          </a:p>
          <a:p>
            <a:pPr algn="just">
              <a:spcAft>
                <a:spcPts val="600"/>
              </a:spcAft>
            </a:pPr>
            <a:r>
              <a:rPr lang="en-US" sz="1400" dirty="0"/>
              <a:t>7) </a:t>
            </a:r>
            <a:r>
              <a:rPr lang="en-US" sz="1400" u="sng" dirty="0"/>
              <a:t>	</a:t>
            </a:r>
            <a:r>
              <a:rPr lang="en-US" sz="1400" u="sng" dirty="0" smtClean="0"/>
              <a:t>	</a:t>
            </a:r>
            <a:endParaRPr lang="en-US" sz="1400" u="sng" dirty="0"/>
          </a:p>
          <a:p>
            <a:pPr algn="just">
              <a:spcAft>
                <a:spcPts val="600"/>
              </a:spcAft>
            </a:pPr>
            <a:r>
              <a:rPr lang="en-US" sz="1400" dirty="0" smtClean="0"/>
              <a:t>8) </a:t>
            </a:r>
            <a:r>
              <a:rPr lang="en-US" sz="1400" u="sng" dirty="0" smtClean="0"/>
              <a:t>(Worst)	</a:t>
            </a:r>
            <a:r>
              <a:rPr lang="en-US" sz="1400" u="sng" dirty="0"/>
              <a:t>	</a:t>
            </a:r>
            <a:endParaRPr lang="en-US" sz="1400" u="sng" dirty="0" smtClean="0"/>
          </a:p>
        </p:txBody>
      </p:sp>
      <p:graphicFrame>
        <p:nvGraphicFramePr>
          <p:cNvPr id="12" name="Group 78"/>
          <p:cNvGraphicFramePr>
            <a:graphicFrameLocks noGrp="1"/>
          </p:cNvGraphicFramePr>
          <p:nvPr>
            <p:extLst>
              <p:ext uri="{D42A27DB-BD31-4B8C-83A1-F6EECF244321}">
                <p14:modId xmlns:p14="http://schemas.microsoft.com/office/powerpoint/2010/main" val="77572410"/>
              </p:ext>
            </p:extLst>
          </p:nvPr>
        </p:nvGraphicFramePr>
        <p:xfrm>
          <a:off x="228598" y="2944368"/>
          <a:ext cx="6324602" cy="2316483"/>
        </p:xfrm>
        <a:graphic>
          <a:graphicData uri="http://schemas.openxmlformats.org/drawingml/2006/table">
            <a:tbl>
              <a:tblPr firstRow="1" firstCol="1" bandRow="1">
                <a:tableStyleId>{6E25E649-3F16-4E02-A733-19D2CDBF48F0}</a:tableStyleId>
              </a:tblPr>
              <a:tblGrid>
                <a:gridCol w="990602"/>
                <a:gridCol w="685800"/>
                <a:gridCol w="685800"/>
                <a:gridCol w="838200"/>
                <a:gridCol w="609600"/>
                <a:gridCol w="685800"/>
                <a:gridCol w="575006"/>
                <a:gridCol w="644194"/>
                <a:gridCol w="609600"/>
              </a:tblGrid>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Divisible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Portable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Acceptable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Scarce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Durable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Stable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Uniform</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bg1"/>
                          </a:solidFill>
                          <a:effectLst/>
                          <a:latin typeface="Arial" charset="0"/>
                          <a:ea typeface="ＭＳ Ｐゴシック" charset="0"/>
                          <a:cs typeface="ＭＳ Ｐゴシック" charset="0"/>
                        </a:rPr>
                        <a:t>TOTAL</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Cows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Gold Coins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bg1"/>
                          </a:solidFill>
                          <a:effectLst/>
                          <a:latin typeface="Arial" charset="0"/>
                          <a:ea typeface="ＭＳ Ｐゴシック" charset="0"/>
                          <a:cs typeface="ＭＳ Ｐゴシック" charset="0"/>
                        </a:rPr>
                        <a:t>Salt</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Paper Money</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Sea Shells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Large Rocks</a:t>
                      </a: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Copper Coins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Barley</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13" name="TextBox 12"/>
          <p:cNvSpPr txBox="1"/>
          <p:nvPr/>
        </p:nvSpPr>
        <p:spPr>
          <a:xfrm>
            <a:off x="6781800" y="2920829"/>
            <a:ext cx="2133600" cy="2354491"/>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numCol="1" rtlCol="0">
            <a:spAutoFit/>
          </a:bodyPr>
          <a:lstStyle/>
          <a:p>
            <a:pPr algn="just">
              <a:spcAft>
                <a:spcPts val="600"/>
              </a:spcAft>
            </a:pPr>
            <a:r>
              <a:rPr lang="en-US" sz="1400" dirty="0" smtClean="0"/>
              <a:t>1) </a:t>
            </a:r>
            <a:r>
              <a:rPr lang="en-US" sz="1400" u="sng" dirty="0" smtClean="0"/>
              <a:t>(Best)</a:t>
            </a:r>
            <a:r>
              <a:rPr lang="en-US" sz="1400" u="sng" dirty="0"/>
              <a:t> </a:t>
            </a:r>
            <a:r>
              <a:rPr lang="en-US" sz="1400" u="sng" dirty="0" smtClean="0"/>
              <a:t> </a:t>
            </a:r>
            <a:r>
              <a:rPr lang="en-US" sz="1400" u="sng" dirty="0">
                <a:solidFill>
                  <a:schemeClr val="accent2"/>
                </a:solidFill>
                <a:uFill>
                  <a:solidFill>
                    <a:schemeClr val="tx1"/>
                  </a:solidFill>
                </a:uFill>
              </a:rPr>
              <a:t>Paper</a:t>
            </a:r>
            <a:r>
              <a:rPr lang="en-US" sz="1400" u="sng" dirty="0" smtClean="0">
                <a:solidFill>
                  <a:schemeClr val="accent2"/>
                </a:solidFill>
                <a:uFill>
                  <a:solidFill>
                    <a:schemeClr val="tx1"/>
                  </a:solidFill>
                </a:uFill>
              </a:rPr>
              <a:t> </a:t>
            </a:r>
            <a:r>
              <a:rPr lang="en-US" sz="1400" u="sng" dirty="0">
                <a:solidFill>
                  <a:schemeClr val="accent2"/>
                </a:solidFill>
                <a:uFill>
                  <a:solidFill>
                    <a:schemeClr val="tx1"/>
                  </a:solidFill>
                </a:uFill>
              </a:rPr>
              <a:t>Money</a:t>
            </a:r>
          </a:p>
          <a:p>
            <a:pPr algn="just">
              <a:spcAft>
                <a:spcPts val="600"/>
              </a:spcAft>
            </a:pPr>
            <a:r>
              <a:rPr lang="en-US" sz="1400" dirty="0" smtClean="0"/>
              <a:t>2) </a:t>
            </a:r>
            <a:r>
              <a:rPr lang="en-US" sz="1400" u="sng" dirty="0" smtClean="0">
                <a:solidFill>
                  <a:schemeClr val="accent2"/>
                </a:solidFill>
                <a:uFill>
                  <a:solidFill>
                    <a:schemeClr val="tx1"/>
                  </a:solidFill>
                </a:uFill>
              </a:rPr>
              <a:t>Gold Coins</a:t>
            </a:r>
            <a:r>
              <a:rPr lang="en-US" sz="1400" u="sng" dirty="0" smtClean="0"/>
              <a:t>	</a:t>
            </a:r>
          </a:p>
          <a:p>
            <a:pPr algn="just">
              <a:spcAft>
                <a:spcPts val="600"/>
              </a:spcAft>
            </a:pPr>
            <a:r>
              <a:rPr lang="en-US" sz="1400" dirty="0" smtClean="0"/>
              <a:t>3) </a:t>
            </a:r>
            <a:r>
              <a:rPr lang="en-US" sz="1400" u="sng" dirty="0" smtClean="0">
                <a:solidFill>
                  <a:schemeClr val="accent2"/>
                </a:solidFill>
                <a:uFill>
                  <a:solidFill>
                    <a:schemeClr val="tx1"/>
                  </a:solidFill>
                </a:uFill>
              </a:rPr>
              <a:t>Copper Coins</a:t>
            </a:r>
            <a:r>
              <a:rPr lang="en-US" sz="1400" u="sng" dirty="0" smtClean="0"/>
              <a:t>	</a:t>
            </a:r>
          </a:p>
          <a:p>
            <a:pPr algn="just">
              <a:spcAft>
                <a:spcPts val="600"/>
              </a:spcAft>
            </a:pPr>
            <a:r>
              <a:rPr lang="en-US" sz="1400" dirty="0" smtClean="0"/>
              <a:t>4) </a:t>
            </a:r>
            <a:r>
              <a:rPr lang="en-US" sz="1400" u="sng" dirty="0" smtClean="0">
                <a:solidFill>
                  <a:schemeClr val="accent2"/>
                </a:solidFill>
                <a:uFill>
                  <a:solidFill>
                    <a:schemeClr val="tx1"/>
                  </a:solidFill>
                </a:uFill>
              </a:rPr>
              <a:t>Salt</a:t>
            </a:r>
            <a:r>
              <a:rPr lang="en-US" sz="1400" u="sng" dirty="0" smtClean="0"/>
              <a:t>		</a:t>
            </a:r>
          </a:p>
          <a:p>
            <a:pPr algn="just">
              <a:spcAft>
                <a:spcPts val="600"/>
              </a:spcAft>
            </a:pPr>
            <a:r>
              <a:rPr lang="en-US" sz="1400" dirty="0"/>
              <a:t>5) </a:t>
            </a:r>
            <a:r>
              <a:rPr lang="en-US" sz="1400" u="sng" dirty="0" smtClean="0">
                <a:solidFill>
                  <a:schemeClr val="accent2"/>
                </a:solidFill>
                <a:uFill>
                  <a:solidFill>
                    <a:schemeClr val="tx1"/>
                  </a:solidFill>
                </a:uFill>
              </a:rPr>
              <a:t>Sea Shells</a:t>
            </a:r>
            <a:r>
              <a:rPr lang="en-US" sz="1400" u="sng" dirty="0" smtClean="0"/>
              <a:t>	</a:t>
            </a:r>
            <a:endParaRPr lang="en-US" sz="1400" u="sng" dirty="0"/>
          </a:p>
          <a:p>
            <a:pPr algn="just">
              <a:spcAft>
                <a:spcPts val="600"/>
              </a:spcAft>
            </a:pPr>
            <a:r>
              <a:rPr lang="en-US" sz="1400" dirty="0"/>
              <a:t>6) </a:t>
            </a:r>
            <a:r>
              <a:rPr lang="en-US" sz="1400" u="sng" dirty="0" smtClean="0">
                <a:solidFill>
                  <a:schemeClr val="accent2"/>
                </a:solidFill>
                <a:uFill>
                  <a:solidFill>
                    <a:schemeClr val="tx1"/>
                  </a:solidFill>
                </a:uFill>
              </a:rPr>
              <a:t>Barley</a:t>
            </a:r>
            <a:r>
              <a:rPr lang="en-US" sz="1400" u="sng" dirty="0"/>
              <a:t>	</a:t>
            </a:r>
            <a:r>
              <a:rPr lang="en-US" sz="1400" u="sng" dirty="0" smtClean="0"/>
              <a:t>	</a:t>
            </a:r>
            <a:endParaRPr lang="en-US" sz="1400" u="sng" dirty="0"/>
          </a:p>
          <a:p>
            <a:pPr algn="just">
              <a:spcAft>
                <a:spcPts val="600"/>
              </a:spcAft>
            </a:pPr>
            <a:r>
              <a:rPr lang="en-US" sz="1400" dirty="0"/>
              <a:t>7) </a:t>
            </a:r>
            <a:r>
              <a:rPr lang="en-US" sz="1400" u="sng" dirty="0" smtClean="0">
                <a:solidFill>
                  <a:schemeClr val="accent2"/>
                </a:solidFill>
                <a:uFill>
                  <a:solidFill>
                    <a:schemeClr val="tx1"/>
                  </a:solidFill>
                </a:uFill>
              </a:rPr>
              <a:t>Large Rocks</a:t>
            </a:r>
            <a:r>
              <a:rPr lang="en-US" sz="1400" u="sng" dirty="0" smtClean="0"/>
              <a:t>	</a:t>
            </a:r>
            <a:endParaRPr lang="en-US" sz="1400" u="sng" dirty="0"/>
          </a:p>
          <a:p>
            <a:pPr algn="just">
              <a:spcAft>
                <a:spcPts val="600"/>
              </a:spcAft>
            </a:pPr>
            <a:r>
              <a:rPr lang="en-US" sz="1400" dirty="0" smtClean="0"/>
              <a:t>8) </a:t>
            </a:r>
            <a:r>
              <a:rPr lang="en-US" sz="1400" u="sng" dirty="0" smtClean="0"/>
              <a:t>(Worst)	</a:t>
            </a:r>
            <a:r>
              <a:rPr lang="en-US" sz="1400" u="sng" dirty="0" smtClean="0">
                <a:solidFill>
                  <a:schemeClr val="accent2"/>
                </a:solidFill>
                <a:uFill>
                  <a:solidFill>
                    <a:schemeClr val="tx1"/>
                  </a:solidFill>
                </a:uFill>
              </a:rPr>
              <a:t>Cows</a:t>
            </a:r>
            <a:r>
              <a:rPr lang="en-US" sz="1400" u="sng" dirty="0"/>
              <a:t>	</a:t>
            </a:r>
            <a:endParaRPr lang="en-US" sz="1400" u="sng" dirty="0" smtClean="0"/>
          </a:p>
        </p:txBody>
      </p:sp>
      <p:graphicFrame>
        <p:nvGraphicFramePr>
          <p:cNvPr id="16" name="Group 78"/>
          <p:cNvGraphicFramePr>
            <a:graphicFrameLocks noGrp="1"/>
          </p:cNvGraphicFramePr>
          <p:nvPr>
            <p:extLst>
              <p:ext uri="{D42A27DB-BD31-4B8C-83A1-F6EECF244321}">
                <p14:modId xmlns:p14="http://schemas.microsoft.com/office/powerpoint/2010/main" val="2121473707"/>
              </p:ext>
            </p:extLst>
          </p:nvPr>
        </p:nvGraphicFramePr>
        <p:xfrm>
          <a:off x="228598" y="2939832"/>
          <a:ext cx="6324602" cy="2316483"/>
        </p:xfrm>
        <a:graphic>
          <a:graphicData uri="http://schemas.openxmlformats.org/drawingml/2006/table">
            <a:tbl>
              <a:tblPr firstRow="1" firstCol="1" bandRow="1">
                <a:tableStyleId>{6E25E649-3F16-4E02-A733-19D2CDBF48F0}</a:tableStyleId>
              </a:tblPr>
              <a:tblGrid>
                <a:gridCol w="990602"/>
                <a:gridCol w="685800"/>
                <a:gridCol w="685800"/>
                <a:gridCol w="838200"/>
                <a:gridCol w="609600"/>
                <a:gridCol w="685800"/>
                <a:gridCol w="575006"/>
                <a:gridCol w="644194"/>
                <a:gridCol w="609600"/>
              </a:tblGrid>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Divisible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Portable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Acceptable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Scarce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Durable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Stable</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Uniform</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3175"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TOTAL</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Cows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10</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Gold Coins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20</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bg1"/>
                          </a:solidFill>
                          <a:effectLst/>
                          <a:latin typeface="Arial" charset="0"/>
                          <a:ea typeface="ＭＳ Ｐゴシック" charset="0"/>
                          <a:cs typeface="ＭＳ Ｐゴシック" charset="0"/>
                        </a:rPr>
                        <a:t>Salt</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14</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Paper Money</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Sea Shells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Large Rocks</a:t>
                      </a: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Copper Coins</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18</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ea typeface="ＭＳ Ｐゴシック" charset="0"/>
                          <a:cs typeface="ＭＳ Ｐゴシック" charset="0"/>
                        </a:rPr>
                        <a:t>Barley</a:t>
                      </a:r>
                      <a:endParaRPr kumimoji="0" lang="en-US" sz="10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3</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accent2"/>
                          </a:solidFill>
                          <a:effectLst/>
                          <a:latin typeface="Arial" charset="0"/>
                          <a:ea typeface="ＭＳ Ｐゴシック" charset="0"/>
                          <a:cs typeface="ＭＳ Ｐゴシック" charset="0"/>
                        </a:rPr>
                        <a:t>12</a:t>
                      </a:r>
                      <a:endParaRPr kumimoji="0" lang="en-US" sz="10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18" name="Bevel 17">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Types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9" name="Bevel 18">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Characteristics of</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0" name="Bevel 19">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The Money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Supply and Liquidity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1" name="Bevel 20">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Functions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14268624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3000"/>
                                        <p:tgtEl>
                                          <p:spTgt spid="16"/>
                                        </p:tgtEl>
                                      </p:cBhvr>
                                    </p:animEffect>
                                  </p:childTnLst>
                                </p:cTn>
                              </p:par>
                            </p:childTnLst>
                          </p:cTn>
                        </p:par>
                        <p:par>
                          <p:cTn id="8" fill="hold">
                            <p:stCondLst>
                              <p:cond delay="3000"/>
                            </p:stCondLst>
                            <p:childTnLst>
                              <p:par>
                                <p:cTn id="9" presetID="22" presetClass="exit" presetSubtype="8" fill="hold" grpId="0" nodeType="afterEffect">
                                  <p:stCondLst>
                                    <p:cond delay="1000"/>
                                  </p:stCondLst>
                                  <p:childTnLst>
                                    <p:animEffect transition="out" filter="wipe(left)">
                                      <p:cBhvr>
                                        <p:cTn id="10" dur="1000"/>
                                        <p:tgtEl>
                                          <p:spTgt spid="17"/>
                                        </p:tgtEl>
                                      </p:cBhvr>
                                    </p:animEffect>
                                    <p:set>
                                      <p:cBhvr>
                                        <p:cTn id="11" dur="1" fill="hold">
                                          <p:stCondLst>
                                            <p:cond delay="999"/>
                                          </p:stCondLst>
                                        </p:cTn>
                                        <p:tgtEl>
                                          <p:spTgt spid="17"/>
                                        </p:tgtEl>
                                        <p:attrNameLst>
                                          <p:attrName>style.visibility</p:attrName>
                                        </p:attrNameLst>
                                      </p:cBhvr>
                                      <p:to>
                                        <p:strVal val="hidden"/>
                                      </p:to>
                                    </p:set>
                                  </p:childTnLst>
                                </p:cTn>
                              </p:par>
                            </p:childTnLst>
                          </p:cTn>
                        </p:par>
                        <p:par>
                          <p:cTn id="12" fill="hold">
                            <p:stCondLst>
                              <p:cond delay="5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6000"/>
                            </p:stCondLst>
                            <p:childTnLst>
                              <p:par>
                                <p:cTn id="17" presetID="22" presetClass="entr" presetSubtype="1" fill="hold" grpId="0" nodeType="after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Basics</a:t>
            </a:r>
            <a:endParaRPr lang="en-US" dirty="0">
              <a:solidFill>
                <a:srgbClr val="000000"/>
              </a:solidFill>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4" name="TextBox 13"/>
          <p:cNvSpPr txBox="1"/>
          <p:nvPr/>
        </p:nvSpPr>
        <p:spPr>
          <a:xfrm>
            <a:off x="228600" y="1472625"/>
            <a:ext cx="8686800" cy="58477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Types of Money</a:t>
            </a:r>
          </a:p>
          <a:p>
            <a:pPr algn="just"/>
            <a:r>
              <a:rPr lang="en-US" sz="1600" dirty="0">
                <a:solidFill>
                  <a:srgbClr val="000000"/>
                </a:solidFill>
              </a:rPr>
              <a:t>Classify each of the following objects as either commodity, representative, or fiat money.</a:t>
            </a:r>
          </a:p>
        </p:txBody>
      </p:sp>
      <p:graphicFrame>
        <p:nvGraphicFramePr>
          <p:cNvPr id="10" name="Group 78"/>
          <p:cNvGraphicFramePr>
            <a:graphicFrameLocks noGrp="1"/>
          </p:cNvGraphicFramePr>
          <p:nvPr>
            <p:extLst>
              <p:ext uri="{D42A27DB-BD31-4B8C-83A1-F6EECF244321}">
                <p14:modId xmlns:p14="http://schemas.microsoft.com/office/powerpoint/2010/main" val="2126797952"/>
              </p:ext>
            </p:extLst>
          </p:nvPr>
        </p:nvGraphicFramePr>
        <p:xfrm>
          <a:off x="222504" y="2438400"/>
          <a:ext cx="2051304" cy="2011680"/>
        </p:xfrm>
        <a:graphic>
          <a:graphicData uri="http://schemas.openxmlformats.org/drawingml/2006/table">
            <a:tbl>
              <a:tblPr bandRow="1">
                <a:tableStyleId>{6E25E649-3F16-4E02-A733-19D2CDBF48F0}</a:tableStyleId>
              </a:tblPr>
              <a:tblGrid>
                <a:gridCol w="2051304"/>
              </a:tblGrid>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U.S. Dollar Bill</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Bar of Silver</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Silver Certificate</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Japanese Yen</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State Bank Note</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Chinese Silk</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13" name="TextBox 12"/>
          <p:cNvSpPr txBox="1"/>
          <p:nvPr/>
        </p:nvSpPr>
        <p:spPr>
          <a:xfrm>
            <a:off x="2441448" y="2438400"/>
            <a:ext cx="2057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Commodity Money</a:t>
            </a:r>
          </a:p>
          <a:p>
            <a:pPr algn="just"/>
            <a:endParaRPr lang="en-US" sz="1600" dirty="0">
              <a:solidFill>
                <a:srgbClr val="000000"/>
              </a:solidFill>
            </a:endParaRPr>
          </a:p>
          <a:p>
            <a:pPr algn="just"/>
            <a:endParaRPr lang="en-US" sz="1600" dirty="0" smtClean="0">
              <a:solidFill>
                <a:srgbClr val="000000"/>
              </a:solidFill>
            </a:endParaRPr>
          </a:p>
          <a:p>
            <a:pPr algn="just"/>
            <a:r>
              <a:rPr lang="en-US" sz="1600" dirty="0" smtClean="0">
                <a:solidFill>
                  <a:srgbClr val="000000"/>
                </a:solidFill>
              </a:rPr>
              <a:t>1) </a:t>
            </a:r>
            <a:r>
              <a:rPr lang="en-US" sz="1600" u="sng" dirty="0" smtClean="0">
                <a:solidFill>
                  <a:srgbClr val="000000"/>
                </a:solidFill>
              </a:rPr>
              <a:t>		</a:t>
            </a:r>
          </a:p>
          <a:p>
            <a:pPr algn="just"/>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rgbClr val="000000"/>
                </a:solidFill>
              </a:rPr>
              <a:t>2) </a:t>
            </a:r>
            <a:r>
              <a:rPr lang="en-US" sz="1600" u="sng" dirty="0" smtClean="0">
                <a:solidFill>
                  <a:srgbClr val="000000"/>
                </a:solidFill>
              </a:rPr>
              <a:t>		</a:t>
            </a: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p:txBody>
      </p:sp>
      <p:sp>
        <p:nvSpPr>
          <p:cNvPr id="17" name="TextBox 16"/>
          <p:cNvSpPr txBox="1"/>
          <p:nvPr/>
        </p:nvSpPr>
        <p:spPr>
          <a:xfrm>
            <a:off x="4648200" y="2438400"/>
            <a:ext cx="2057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Representative Money</a:t>
            </a:r>
            <a:endParaRPr lang="en-US" sz="1600" b="1" dirty="0">
              <a:solidFill>
                <a:srgbClr val="000000"/>
              </a:solidFill>
            </a:endParaRPr>
          </a:p>
          <a:p>
            <a:pPr algn="just"/>
            <a:endParaRPr lang="en-US" sz="1600" dirty="0">
              <a:solidFill>
                <a:srgbClr val="000000"/>
              </a:solidFill>
            </a:endParaRPr>
          </a:p>
          <a:p>
            <a:pPr algn="just"/>
            <a:r>
              <a:rPr lang="en-US" sz="1600" dirty="0">
                <a:solidFill>
                  <a:srgbClr val="000000"/>
                </a:solidFill>
              </a:rPr>
              <a:t>1) </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r>
              <a:rPr lang="en-US" sz="1600" dirty="0">
                <a:solidFill>
                  <a:srgbClr val="000000"/>
                </a:solidFill>
              </a:rPr>
              <a:t>2) </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8" name="TextBox 17"/>
          <p:cNvSpPr txBox="1"/>
          <p:nvPr/>
        </p:nvSpPr>
        <p:spPr>
          <a:xfrm>
            <a:off x="6858000" y="2438400"/>
            <a:ext cx="2057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Fiat Money</a:t>
            </a:r>
            <a:endParaRPr lang="en-US" sz="1600" b="1"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r>
              <a:rPr lang="en-US" sz="1600" dirty="0">
                <a:solidFill>
                  <a:srgbClr val="000000"/>
                </a:solidFill>
              </a:rPr>
              <a:t>1) </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r>
              <a:rPr lang="en-US" sz="1600" dirty="0">
                <a:solidFill>
                  <a:srgbClr val="000000"/>
                </a:solidFill>
              </a:rPr>
              <a:t>2) </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6" name="Bevel 15">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9" name="Bevel 18">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Characteristics of</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0" name="Bevel 19">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The Money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Supply and Liquidity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1" name="Bevel 20">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Functions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03259696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Basics</a:t>
            </a:r>
            <a:endParaRPr lang="en-US" dirty="0">
              <a:solidFill>
                <a:srgbClr val="000000"/>
              </a:solidFill>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4" name="TextBox 13"/>
          <p:cNvSpPr txBox="1"/>
          <p:nvPr/>
        </p:nvSpPr>
        <p:spPr>
          <a:xfrm>
            <a:off x="228600" y="1472625"/>
            <a:ext cx="8686800" cy="58477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Types of Money</a:t>
            </a:r>
          </a:p>
          <a:p>
            <a:pPr algn="just"/>
            <a:r>
              <a:rPr lang="en-US" sz="1600" dirty="0">
                <a:solidFill>
                  <a:srgbClr val="000000"/>
                </a:solidFill>
              </a:rPr>
              <a:t>Classify each of the following objects as either commodity, representative, or fiat money.</a:t>
            </a:r>
          </a:p>
        </p:txBody>
      </p:sp>
      <p:graphicFrame>
        <p:nvGraphicFramePr>
          <p:cNvPr id="10" name="Group 78"/>
          <p:cNvGraphicFramePr>
            <a:graphicFrameLocks noGrp="1"/>
          </p:cNvGraphicFramePr>
          <p:nvPr>
            <p:extLst>
              <p:ext uri="{D42A27DB-BD31-4B8C-83A1-F6EECF244321}">
                <p14:modId xmlns:p14="http://schemas.microsoft.com/office/powerpoint/2010/main" val="2126797952"/>
              </p:ext>
            </p:extLst>
          </p:nvPr>
        </p:nvGraphicFramePr>
        <p:xfrm>
          <a:off x="222504" y="2438400"/>
          <a:ext cx="2051304" cy="2011680"/>
        </p:xfrm>
        <a:graphic>
          <a:graphicData uri="http://schemas.openxmlformats.org/drawingml/2006/table">
            <a:tbl>
              <a:tblPr bandRow="1">
                <a:tableStyleId>{6E25E649-3F16-4E02-A733-19D2CDBF48F0}</a:tableStyleId>
              </a:tblPr>
              <a:tblGrid>
                <a:gridCol w="2051304"/>
              </a:tblGrid>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U.S. Dollar Bill</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Bar of Silver</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Silver Certificate</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Japanese Yen</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State Bank Note</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Chinese Silk</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13" name="TextBox 12"/>
          <p:cNvSpPr txBox="1"/>
          <p:nvPr/>
        </p:nvSpPr>
        <p:spPr>
          <a:xfrm>
            <a:off x="2441448" y="2441448"/>
            <a:ext cx="2057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Commodity Money</a:t>
            </a:r>
          </a:p>
          <a:p>
            <a:pPr algn="just"/>
            <a:endParaRPr lang="en-US" sz="1600" dirty="0">
              <a:solidFill>
                <a:srgbClr val="000000"/>
              </a:solidFill>
            </a:endParaRPr>
          </a:p>
          <a:p>
            <a:pPr algn="just"/>
            <a:endParaRPr lang="en-US" sz="1600" dirty="0" smtClean="0">
              <a:solidFill>
                <a:srgbClr val="000000"/>
              </a:solidFill>
            </a:endParaRPr>
          </a:p>
          <a:p>
            <a:pPr algn="just"/>
            <a:r>
              <a:rPr lang="en-US" sz="1600" dirty="0" smtClean="0">
                <a:solidFill>
                  <a:srgbClr val="000000"/>
                </a:solidFill>
              </a:rPr>
              <a:t>1) </a:t>
            </a:r>
            <a:r>
              <a:rPr lang="en-US" sz="1600" u="sng" dirty="0" smtClean="0">
                <a:solidFill>
                  <a:srgbClr val="000000"/>
                </a:solidFill>
              </a:rPr>
              <a:t>		</a:t>
            </a:r>
          </a:p>
          <a:p>
            <a:pPr algn="just"/>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rgbClr val="000000"/>
                </a:solidFill>
              </a:rPr>
              <a:t>2) </a:t>
            </a:r>
            <a:r>
              <a:rPr lang="en-US" sz="1600" u="sng" dirty="0" smtClean="0">
                <a:solidFill>
                  <a:srgbClr val="000000"/>
                </a:solidFill>
              </a:rPr>
              <a:t>		</a:t>
            </a: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p:txBody>
      </p:sp>
      <p:sp>
        <p:nvSpPr>
          <p:cNvPr id="18" name="TextBox 17"/>
          <p:cNvSpPr txBox="1"/>
          <p:nvPr/>
        </p:nvSpPr>
        <p:spPr>
          <a:xfrm>
            <a:off x="6858000" y="2438400"/>
            <a:ext cx="2057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Fiat Money</a:t>
            </a:r>
            <a:endParaRPr lang="en-US" sz="1600" b="1"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r>
              <a:rPr lang="en-US" sz="1600" dirty="0">
                <a:solidFill>
                  <a:srgbClr val="000000"/>
                </a:solidFill>
              </a:rPr>
              <a:t>1) </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r>
              <a:rPr lang="en-US" sz="1600" dirty="0">
                <a:solidFill>
                  <a:srgbClr val="000000"/>
                </a:solidFill>
              </a:rPr>
              <a:t>2) </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6" name="TextBox 15"/>
          <p:cNvSpPr txBox="1"/>
          <p:nvPr/>
        </p:nvSpPr>
        <p:spPr>
          <a:xfrm>
            <a:off x="2441448" y="2441448"/>
            <a:ext cx="2057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Commodity Money</a:t>
            </a:r>
          </a:p>
          <a:p>
            <a:pPr algn="just"/>
            <a:endParaRPr lang="en-US" sz="1600" dirty="0">
              <a:solidFill>
                <a:srgbClr val="000000"/>
              </a:solidFill>
            </a:endParaRPr>
          </a:p>
          <a:p>
            <a:pPr algn="just"/>
            <a:endParaRPr lang="en-US" sz="1600" dirty="0" smtClean="0">
              <a:solidFill>
                <a:srgbClr val="000000"/>
              </a:solidFill>
            </a:endParaRPr>
          </a:p>
          <a:p>
            <a:pPr algn="just"/>
            <a:r>
              <a:rPr lang="en-US" sz="1600" dirty="0" smtClean="0">
                <a:solidFill>
                  <a:srgbClr val="000000"/>
                </a:solidFill>
              </a:rPr>
              <a:t>1) </a:t>
            </a:r>
            <a:r>
              <a:rPr lang="en-US" sz="1600" u="sng" dirty="0" smtClean="0">
                <a:solidFill>
                  <a:schemeClr val="accent2"/>
                </a:solidFill>
                <a:uFill>
                  <a:solidFill>
                    <a:schemeClr val="tx1"/>
                  </a:solidFill>
                </a:uFill>
              </a:rPr>
              <a:t>Bar of Silver</a:t>
            </a:r>
            <a:r>
              <a:rPr lang="en-US" sz="1600" u="sng" dirty="0" smtClean="0">
                <a:solidFill>
                  <a:srgbClr val="000000"/>
                </a:solidFill>
              </a:rPr>
              <a:t>	</a:t>
            </a:r>
          </a:p>
          <a:p>
            <a:pPr algn="just"/>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rgbClr val="000000"/>
                </a:solidFill>
              </a:rPr>
              <a:t>2) </a:t>
            </a:r>
            <a:r>
              <a:rPr lang="en-US" sz="1600" u="sng" dirty="0" smtClean="0">
                <a:solidFill>
                  <a:schemeClr val="accent2"/>
                </a:solidFill>
                <a:uFill>
                  <a:solidFill>
                    <a:schemeClr val="tx1"/>
                  </a:solidFill>
                </a:uFill>
              </a:rPr>
              <a:t>Chinese Silk</a:t>
            </a:r>
            <a:r>
              <a:rPr lang="en-US" sz="1600" u="sng" dirty="0" smtClean="0">
                <a:solidFill>
                  <a:srgbClr val="000000"/>
                </a:solidFill>
              </a:rPr>
              <a:t>	</a:t>
            </a: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p:txBody>
      </p:sp>
      <p:sp>
        <p:nvSpPr>
          <p:cNvPr id="21" name="TextBox 20"/>
          <p:cNvSpPr txBox="1"/>
          <p:nvPr/>
        </p:nvSpPr>
        <p:spPr>
          <a:xfrm>
            <a:off x="4648200" y="2438400"/>
            <a:ext cx="2057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Representative Money</a:t>
            </a:r>
            <a:endParaRPr lang="en-US" sz="1600" b="1" dirty="0">
              <a:solidFill>
                <a:srgbClr val="000000"/>
              </a:solidFill>
            </a:endParaRPr>
          </a:p>
          <a:p>
            <a:pPr algn="just"/>
            <a:endParaRPr lang="en-US" sz="1600" dirty="0">
              <a:solidFill>
                <a:srgbClr val="000000"/>
              </a:solidFill>
            </a:endParaRPr>
          </a:p>
          <a:p>
            <a:pPr algn="just"/>
            <a:r>
              <a:rPr lang="en-US" sz="1600" dirty="0">
                <a:solidFill>
                  <a:srgbClr val="000000"/>
                </a:solidFill>
              </a:rPr>
              <a:t>1) </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r>
              <a:rPr lang="en-US" sz="1600" dirty="0">
                <a:solidFill>
                  <a:srgbClr val="000000"/>
                </a:solidFill>
              </a:rPr>
              <a:t>2) </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23" name="TextBox 22"/>
          <p:cNvSpPr txBox="1"/>
          <p:nvPr/>
        </p:nvSpPr>
        <p:spPr>
          <a:xfrm>
            <a:off x="4645152" y="2441448"/>
            <a:ext cx="2057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Representative Money</a:t>
            </a:r>
            <a:endParaRPr lang="en-US" sz="1600" b="1" dirty="0">
              <a:solidFill>
                <a:srgbClr val="000000"/>
              </a:solidFill>
            </a:endParaRPr>
          </a:p>
          <a:p>
            <a:pPr algn="just"/>
            <a:endParaRPr lang="en-US" sz="1600" dirty="0">
              <a:solidFill>
                <a:srgbClr val="000000"/>
              </a:solidFill>
            </a:endParaRPr>
          </a:p>
          <a:p>
            <a:pPr algn="just"/>
            <a:r>
              <a:rPr lang="en-US" sz="1600" dirty="0">
                <a:solidFill>
                  <a:srgbClr val="000000"/>
                </a:solidFill>
              </a:rPr>
              <a:t>1) </a:t>
            </a:r>
            <a:r>
              <a:rPr lang="en-US" sz="1600" u="sng" dirty="0" smtClean="0">
                <a:solidFill>
                  <a:schemeClr val="accent2"/>
                </a:solidFill>
                <a:uFill>
                  <a:solidFill>
                    <a:schemeClr val="tx1"/>
                  </a:solidFill>
                </a:uFill>
              </a:rPr>
              <a:t>Silver Certificate</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r>
              <a:rPr lang="en-US" sz="1600" dirty="0">
                <a:solidFill>
                  <a:srgbClr val="000000"/>
                </a:solidFill>
              </a:rPr>
              <a:t>2) </a:t>
            </a:r>
            <a:r>
              <a:rPr lang="en-US" sz="1600" u="sng" dirty="0" smtClean="0">
                <a:solidFill>
                  <a:schemeClr val="accent2"/>
                </a:solidFill>
                <a:uFill>
                  <a:solidFill>
                    <a:schemeClr val="tx1"/>
                  </a:solidFill>
                </a:uFill>
              </a:rPr>
              <a:t>State Bank Note</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24" name="TextBox 23"/>
          <p:cNvSpPr txBox="1"/>
          <p:nvPr/>
        </p:nvSpPr>
        <p:spPr>
          <a:xfrm>
            <a:off x="6858000" y="2438400"/>
            <a:ext cx="2057400" cy="255454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Fiat Money</a:t>
            </a:r>
            <a:endParaRPr lang="en-US" sz="1600" b="1"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r>
              <a:rPr lang="en-US" sz="1600" dirty="0">
                <a:solidFill>
                  <a:srgbClr val="000000"/>
                </a:solidFill>
              </a:rPr>
              <a:t>1) </a:t>
            </a:r>
            <a:r>
              <a:rPr lang="en-US" sz="1600" u="sng" dirty="0" smtClean="0">
                <a:solidFill>
                  <a:schemeClr val="accent2"/>
                </a:solidFill>
                <a:uFill>
                  <a:solidFill>
                    <a:schemeClr val="tx1"/>
                  </a:solidFill>
                </a:uFill>
              </a:rPr>
              <a:t>U.S. Dollar Bill</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r>
              <a:rPr lang="en-US" sz="1600" dirty="0">
                <a:solidFill>
                  <a:srgbClr val="000000"/>
                </a:solidFill>
              </a:rPr>
              <a:t>2) </a:t>
            </a:r>
            <a:r>
              <a:rPr lang="en-US" sz="1600" u="sng" dirty="0" smtClean="0">
                <a:solidFill>
                  <a:schemeClr val="accent2"/>
                </a:solidFill>
                <a:uFill>
                  <a:solidFill>
                    <a:schemeClr val="tx1"/>
                  </a:solidFill>
                </a:uFill>
              </a:rPr>
              <a:t>Japanese Yen</a:t>
            </a:r>
            <a:r>
              <a:rPr lang="en-US" sz="1600" u="sng" dirty="0">
                <a:solidFill>
                  <a:srgbClr val="000000"/>
                </a:solidFill>
              </a:rPr>
              <a:t>	</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26" name="Bevel 25">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Types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7" name="Bevel 26">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Characteristics of</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8" name="Bevel 27">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The Money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Supply and Liquidity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9" name="Bevel 28">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Functions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29589758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A Game of Barter</a:t>
            </a:r>
            <a:endParaRPr lang="en-US" dirty="0">
              <a:solidFill>
                <a:srgbClr val="000000"/>
              </a:solidFill>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Warm Up Activity - Conclusion</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29" name="TextBox 28"/>
          <p:cNvSpPr txBox="1"/>
          <p:nvPr/>
        </p:nvSpPr>
        <p:spPr>
          <a:xfrm>
            <a:off x="4648200" y="1447800"/>
            <a:ext cx="42672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2) Were some class members unable to match their Cards?  If so, why do you think this was the case?</a:t>
            </a:r>
          </a:p>
          <a:p>
            <a:pPr algn="just"/>
            <a:endParaRPr lang="en-US" sz="1600" dirty="0">
              <a:solidFill>
                <a:srgbClr val="000000"/>
              </a:solidFill>
            </a:endParaRPr>
          </a:p>
        </p:txBody>
      </p:sp>
      <p:sp>
        <p:nvSpPr>
          <p:cNvPr id="30" name="Bevel 29">
            <a:hlinkClick r:id="rId3" action="ppaction://hlinksldjump"/>
          </p:cNvPr>
          <p:cNvSpPr>
            <a:spLocks noChangeArrowheads="1"/>
          </p:cNvSpPr>
          <p:nvPr/>
        </p:nvSpPr>
        <p:spPr bwMode="auto">
          <a:xfrm>
            <a:off x="4648200" y="5562600"/>
            <a:ext cx="11430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31" name="Bevel 30">
            <a:hlinkClick r:id="rId4" action="ppaction://hlinksldjump"/>
          </p:cNvPr>
          <p:cNvSpPr>
            <a:spLocks noChangeArrowheads="1"/>
          </p:cNvSpPr>
          <p:nvPr/>
        </p:nvSpPr>
        <p:spPr bwMode="auto">
          <a:xfrm>
            <a:off x="3352800" y="5562600"/>
            <a:ext cx="11430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Skip Answers</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8" name="TextBox 7"/>
          <p:cNvSpPr txBox="1"/>
          <p:nvPr/>
        </p:nvSpPr>
        <p:spPr>
          <a:xfrm>
            <a:off x="228600" y="1447800"/>
            <a:ext cx="42672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 How many trades did it take for you to match your Have Card with your Want Card?</a:t>
            </a:r>
          </a:p>
          <a:p>
            <a:pPr algn="just"/>
            <a:endParaRPr lang="en-US" sz="1600" dirty="0">
              <a:solidFill>
                <a:srgbClr val="000000"/>
              </a:solidFill>
            </a:endParaRPr>
          </a:p>
          <a:p>
            <a:pPr algn="just"/>
            <a:endParaRPr lang="en-US" sz="1600" dirty="0" smtClean="0">
              <a:solidFill>
                <a:srgbClr val="000000"/>
              </a:solidFill>
            </a:endParaRPr>
          </a:p>
        </p:txBody>
      </p:sp>
      <p:sp>
        <p:nvSpPr>
          <p:cNvPr id="10" name="TextBox 9"/>
          <p:cNvSpPr txBox="1"/>
          <p:nvPr/>
        </p:nvSpPr>
        <p:spPr>
          <a:xfrm>
            <a:off x="3124200" y="2609433"/>
            <a:ext cx="2895600" cy="280076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4) What are the disadvantages of using barter instead of using money?</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p:txBody>
      </p:sp>
      <p:sp>
        <p:nvSpPr>
          <p:cNvPr id="11" name="TextBox 10"/>
          <p:cNvSpPr txBox="1"/>
          <p:nvPr/>
        </p:nvSpPr>
        <p:spPr>
          <a:xfrm>
            <a:off x="228600" y="2609433"/>
            <a:ext cx="2743200" cy="280076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3) Barter is defined as the “direct exchange of a good or service for another good or service without the use of money.”  What are the advantages of using barter instead of money?</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14" name="TextBox 13"/>
          <p:cNvSpPr txBox="1"/>
          <p:nvPr/>
        </p:nvSpPr>
        <p:spPr>
          <a:xfrm>
            <a:off x="6172200" y="2609433"/>
            <a:ext cx="2743200" cy="280076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5) Money is generally considered better than barter.  Using what you observed in this simulation, why do you think this is the case?</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p:txBody>
      </p:sp>
    </p:spTree>
    <p:extLst>
      <p:ext uri="{BB962C8B-B14F-4D97-AF65-F5344CB8AC3E}">
        <p14:creationId xmlns:p14="http://schemas.microsoft.com/office/powerpoint/2010/main" val="1006478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000"/>
                                        <p:tgtEl>
                                          <p:spTgt spid="29"/>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par>
                          <p:cTn id="24" fill="hold">
                            <p:stCondLst>
                              <p:cond delay="4000"/>
                            </p:stCondLst>
                            <p:childTnLst>
                              <p:par>
                                <p:cTn id="25" presetID="10" presetClass="entr" presetSubtype="0" fill="hold" grpId="0" nodeType="afterEffect">
                                  <p:stCondLst>
                                    <p:cond delay="10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000"/>
                                        <p:tgtEl>
                                          <p:spTgt spid="31"/>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animBg="1"/>
      <p:bldP spid="30" grpId="0" animBg="1"/>
      <p:bldP spid="31" grpId="0" animBg="1"/>
      <p:bldP spid="8" grpId="0" animBg="1"/>
      <p:bldP spid="10" grpId="0" animBg="1"/>
      <p:bldP spid="11"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Basics</a:t>
            </a:r>
            <a:endParaRPr lang="en-US" dirty="0">
              <a:solidFill>
                <a:srgbClr val="000000"/>
              </a:solidFill>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4" name="TextBox 13"/>
          <p:cNvSpPr txBox="1"/>
          <p:nvPr/>
        </p:nvSpPr>
        <p:spPr>
          <a:xfrm>
            <a:off x="228600" y="1472625"/>
            <a:ext cx="8686800" cy="83099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Functions of Money</a:t>
            </a:r>
          </a:p>
          <a:p>
            <a:pPr algn="just"/>
            <a:r>
              <a:rPr lang="en-US" sz="1600" dirty="0">
                <a:solidFill>
                  <a:srgbClr val="000000"/>
                </a:solidFill>
              </a:rPr>
              <a:t>Identify the function of money being described in each story below.  The three functions of money include being a medium of exchange, a store of value, or a unit of account.</a:t>
            </a:r>
          </a:p>
        </p:txBody>
      </p:sp>
      <p:sp>
        <p:nvSpPr>
          <p:cNvPr id="13" name="TextBox 12"/>
          <p:cNvSpPr txBox="1"/>
          <p:nvPr/>
        </p:nvSpPr>
        <p:spPr>
          <a:xfrm>
            <a:off x="228600" y="2404646"/>
            <a:ext cx="27432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 Horace works full-time at a local gas station, making approximately $1,400 a month.  He is trying to calculate whether he makes enough money to pay all of his bills or if he needs to get a second job.</a:t>
            </a:r>
            <a:endParaRPr lang="en-US" sz="1600" u="sng"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r>
              <a:rPr lang="en-US" sz="1600" u="sng" dirty="0">
                <a:solidFill>
                  <a:srgbClr val="000000"/>
                </a:solidFill>
              </a:rPr>
              <a:t>	</a:t>
            </a:r>
            <a:r>
              <a:rPr lang="en-US" sz="1600" u="sng" dirty="0" smtClean="0">
                <a:solidFill>
                  <a:srgbClr val="000000"/>
                </a:solidFill>
              </a:rPr>
              <a:t>	</a:t>
            </a:r>
          </a:p>
          <a:p>
            <a:pPr algn="just"/>
            <a:endParaRPr lang="en-US" sz="1600" dirty="0">
              <a:solidFill>
                <a:srgbClr val="000000"/>
              </a:solidFill>
            </a:endParaRPr>
          </a:p>
        </p:txBody>
      </p:sp>
      <p:sp>
        <p:nvSpPr>
          <p:cNvPr id="17" name="TextBox 16"/>
          <p:cNvSpPr txBox="1"/>
          <p:nvPr/>
        </p:nvSpPr>
        <p:spPr>
          <a:xfrm>
            <a:off x="3200400" y="2404647"/>
            <a:ext cx="27432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2) Janine makes most of her money during the summer, but she makes most of her purchases during the winter holiday season.  This is not a problem since she knows the money will be there when she needs it.</a:t>
            </a:r>
            <a:endParaRPr lang="en-US" sz="1600" u="sng" dirty="0">
              <a:solidFill>
                <a:srgbClr val="000000"/>
              </a:solidFill>
            </a:endParaRPr>
          </a:p>
          <a:p>
            <a:pPr algn="just"/>
            <a:endParaRPr lang="en-US" sz="1600" dirty="0">
              <a:solidFill>
                <a:srgbClr val="000000"/>
              </a:solidFill>
            </a:endParaRPr>
          </a:p>
          <a:p>
            <a:pPr algn="just"/>
            <a:r>
              <a:rPr lang="en-US" sz="1600" u="sng" dirty="0">
                <a:solidFill>
                  <a:srgbClr val="000000"/>
                </a:solidFill>
              </a:rPr>
              <a:t>		</a:t>
            </a:r>
          </a:p>
          <a:p>
            <a:pPr algn="just"/>
            <a:endParaRPr lang="en-US" sz="1600" dirty="0">
              <a:solidFill>
                <a:srgbClr val="000000"/>
              </a:solidFill>
            </a:endParaRPr>
          </a:p>
        </p:txBody>
      </p:sp>
      <p:sp>
        <p:nvSpPr>
          <p:cNvPr id="18" name="TextBox 17"/>
          <p:cNvSpPr txBox="1"/>
          <p:nvPr/>
        </p:nvSpPr>
        <p:spPr>
          <a:xfrm>
            <a:off x="6172200" y="2404647"/>
            <a:ext cx="27432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3) John owns a small lawn mowing business.  One of his customers is a professional chef, and she wants to pay him in chocolate chip cookies.  John appreciates the gesture, but he says he would rather be paid in cash.</a:t>
            </a:r>
            <a:endParaRPr lang="en-US" sz="1600" u="sng" dirty="0">
              <a:solidFill>
                <a:srgbClr val="000000"/>
              </a:solidFill>
            </a:endParaRPr>
          </a:p>
          <a:p>
            <a:pPr algn="just"/>
            <a:r>
              <a:rPr lang="en-US" sz="1600" u="sng" dirty="0">
                <a:solidFill>
                  <a:srgbClr val="000000"/>
                </a:solidFill>
              </a:rPr>
              <a:t>		</a:t>
            </a:r>
          </a:p>
          <a:p>
            <a:pPr algn="just"/>
            <a:endParaRPr lang="en-US" sz="1600" dirty="0">
              <a:solidFill>
                <a:srgbClr val="000000"/>
              </a:solidFill>
            </a:endParaRPr>
          </a:p>
        </p:txBody>
      </p:sp>
      <p:sp>
        <p:nvSpPr>
          <p:cNvPr id="16" name="Bevel 15">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Types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19" name="Bevel 18">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Characteristics of</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0" name="Bevel 19">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The Money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Supply and Liquidity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1" name="Bevel 20">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7093573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Basics</a:t>
            </a:r>
            <a:endParaRPr lang="en-US" dirty="0">
              <a:solidFill>
                <a:srgbClr val="000000"/>
              </a:solidFill>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4" name="TextBox 13"/>
          <p:cNvSpPr txBox="1"/>
          <p:nvPr/>
        </p:nvSpPr>
        <p:spPr>
          <a:xfrm>
            <a:off x="228600" y="1472625"/>
            <a:ext cx="8686800" cy="83099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Functions of Money</a:t>
            </a:r>
          </a:p>
          <a:p>
            <a:pPr algn="just"/>
            <a:r>
              <a:rPr lang="en-US" sz="1600" dirty="0">
                <a:solidFill>
                  <a:srgbClr val="000000"/>
                </a:solidFill>
              </a:rPr>
              <a:t>Identify the function of money being described in each story below.  The three functions of money include being a medium of exchange, a store of value, or a unit of account.</a:t>
            </a:r>
          </a:p>
        </p:txBody>
      </p:sp>
      <p:sp>
        <p:nvSpPr>
          <p:cNvPr id="13" name="TextBox 12"/>
          <p:cNvSpPr txBox="1"/>
          <p:nvPr/>
        </p:nvSpPr>
        <p:spPr>
          <a:xfrm>
            <a:off x="228600" y="2404646"/>
            <a:ext cx="27432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 Horace works full-time at a local gas station, making approximately $1,400 a month.  He is trying to calculate whether he makes enough money to pay all of his bills or if he needs to get a second job.</a:t>
            </a:r>
            <a:endParaRPr lang="en-US" sz="1600" u="sng"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r>
              <a:rPr lang="en-US" sz="1600" u="sng" dirty="0">
                <a:solidFill>
                  <a:srgbClr val="000000"/>
                </a:solidFill>
              </a:rPr>
              <a:t>	</a:t>
            </a:r>
            <a:r>
              <a:rPr lang="en-US" sz="1600" u="sng" dirty="0" smtClean="0">
                <a:solidFill>
                  <a:srgbClr val="000000"/>
                </a:solidFill>
              </a:rPr>
              <a:t>	</a:t>
            </a:r>
          </a:p>
          <a:p>
            <a:pPr algn="just"/>
            <a:endParaRPr lang="en-US" sz="1600" dirty="0">
              <a:solidFill>
                <a:srgbClr val="000000"/>
              </a:solidFill>
            </a:endParaRPr>
          </a:p>
        </p:txBody>
      </p:sp>
      <p:sp>
        <p:nvSpPr>
          <p:cNvPr id="17" name="TextBox 16"/>
          <p:cNvSpPr txBox="1"/>
          <p:nvPr/>
        </p:nvSpPr>
        <p:spPr>
          <a:xfrm>
            <a:off x="3200400" y="2404647"/>
            <a:ext cx="27432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2) Janine makes most of her money during the summer, but she makes most of her purchases during the winter holiday season.  This is not a problem since she knows the money will be there when she needs it.</a:t>
            </a:r>
            <a:endParaRPr lang="en-US" sz="1600" u="sng" dirty="0">
              <a:solidFill>
                <a:srgbClr val="000000"/>
              </a:solidFill>
            </a:endParaRPr>
          </a:p>
          <a:p>
            <a:pPr algn="just"/>
            <a:endParaRPr lang="en-US" sz="1600" dirty="0">
              <a:solidFill>
                <a:srgbClr val="000000"/>
              </a:solidFill>
            </a:endParaRPr>
          </a:p>
          <a:p>
            <a:pPr algn="just"/>
            <a:r>
              <a:rPr lang="en-US" sz="1600" u="sng" dirty="0">
                <a:solidFill>
                  <a:srgbClr val="000000"/>
                </a:solidFill>
              </a:rPr>
              <a:t>		</a:t>
            </a:r>
          </a:p>
          <a:p>
            <a:pPr algn="just"/>
            <a:endParaRPr lang="en-US" sz="1600" dirty="0">
              <a:solidFill>
                <a:srgbClr val="000000"/>
              </a:solidFill>
            </a:endParaRPr>
          </a:p>
        </p:txBody>
      </p:sp>
      <p:sp>
        <p:nvSpPr>
          <p:cNvPr id="18" name="TextBox 17"/>
          <p:cNvSpPr txBox="1"/>
          <p:nvPr/>
        </p:nvSpPr>
        <p:spPr>
          <a:xfrm>
            <a:off x="6172200" y="2404647"/>
            <a:ext cx="27432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3) John owns a small lawn mowing business.  One of his customers is a professional chef, and she wants to pay him in chocolate chip cookies.  John appreciates the gesture, but he says he would rather be paid in cash.</a:t>
            </a:r>
            <a:endParaRPr lang="en-US" sz="1600" u="sng" dirty="0">
              <a:solidFill>
                <a:srgbClr val="000000"/>
              </a:solidFill>
            </a:endParaRPr>
          </a:p>
          <a:p>
            <a:pPr algn="just"/>
            <a:r>
              <a:rPr lang="en-US" sz="1600" u="sng" dirty="0">
                <a:solidFill>
                  <a:srgbClr val="000000"/>
                </a:solidFill>
              </a:rPr>
              <a:t>		</a:t>
            </a:r>
          </a:p>
          <a:p>
            <a:pPr algn="just"/>
            <a:endParaRPr lang="en-US" sz="1600" dirty="0">
              <a:solidFill>
                <a:srgbClr val="000000"/>
              </a:solidFill>
            </a:endParaRPr>
          </a:p>
        </p:txBody>
      </p:sp>
      <p:sp>
        <p:nvSpPr>
          <p:cNvPr id="12" name="TextBox 11"/>
          <p:cNvSpPr txBox="1"/>
          <p:nvPr/>
        </p:nvSpPr>
        <p:spPr>
          <a:xfrm>
            <a:off x="228600" y="2404872"/>
            <a:ext cx="27432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 Horace works full-time at a local gas station, making approximately $1,400 a month.  He is trying to calculate whether he makes enough money to pay all of his bills or if he needs to get a second job.</a:t>
            </a:r>
            <a:endParaRPr lang="en-US" sz="1600" u="sng"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r>
              <a:rPr lang="en-US" sz="1600" u="sng" dirty="0" smtClean="0">
                <a:solidFill>
                  <a:schemeClr val="accent2"/>
                </a:solidFill>
                <a:uFill>
                  <a:solidFill>
                    <a:schemeClr val="tx1"/>
                  </a:solidFill>
                </a:uFill>
              </a:rPr>
              <a:t>Unit of Account</a:t>
            </a:r>
            <a:r>
              <a:rPr lang="en-US" sz="1600" u="sng" dirty="0" smtClean="0">
                <a:solidFill>
                  <a:srgbClr val="000000"/>
                </a:solidFill>
              </a:rPr>
              <a:t>	</a:t>
            </a:r>
          </a:p>
          <a:p>
            <a:pPr algn="just"/>
            <a:endParaRPr lang="en-US" sz="1600" dirty="0">
              <a:solidFill>
                <a:srgbClr val="000000"/>
              </a:solidFill>
            </a:endParaRPr>
          </a:p>
        </p:txBody>
      </p:sp>
      <p:sp>
        <p:nvSpPr>
          <p:cNvPr id="16" name="TextBox 15"/>
          <p:cNvSpPr txBox="1"/>
          <p:nvPr/>
        </p:nvSpPr>
        <p:spPr>
          <a:xfrm>
            <a:off x="3200400" y="2404872"/>
            <a:ext cx="27432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2) Janine makes most of her money during the summer, but she makes most of her purchases during the winter holiday season.  This is not a problem since she knows the money will be there when she needs it.</a:t>
            </a:r>
            <a:endParaRPr lang="en-US" sz="1600" u="sng" dirty="0">
              <a:solidFill>
                <a:srgbClr val="000000"/>
              </a:solidFill>
            </a:endParaRPr>
          </a:p>
          <a:p>
            <a:pPr algn="just"/>
            <a:endParaRPr lang="en-US" sz="1600" dirty="0">
              <a:solidFill>
                <a:srgbClr val="000000"/>
              </a:solidFill>
            </a:endParaRPr>
          </a:p>
          <a:p>
            <a:pPr algn="just"/>
            <a:r>
              <a:rPr lang="en-US" sz="1600" u="sng" dirty="0" smtClean="0">
                <a:solidFill>
                  <a:schemeClr val="accent2"/>
                </a:solidFill>
                <a:uFill>
                  <a:solidFill>
                    <a:schemeClr val="tx1"/>
                  </a:solidFill>
                </a:uFill>
              </a:rPr>
              <a:t>Store of Value</a:t>
            </a:r>
            <a:r>
              <a:rPr lang="en-US" sz="1600" u="sng" dirty="0">
                <a:solidFill>
                  <a:srgbClr val="000000"/>
                </a:solidFill>
              </a:rPr>
              <a:t>	</a:t>
            </a:r>
          </a:p>
          <a:p>
            <a:pPr algn="just"/>
            <a:endParaRPr lang="en-US" sz="1600" dirty="0">
              <a:solidFill>
                <a:srgbClr val="000000"/>
              </a:solidFill>
            </a:endParaRPr>
          </a:p>
        </p:txBody>
      </p:sp>
      <p:sp>
        <p:nvSpPr>
          <p:cNvPr id="19" name="TextBox 18"/>
          <p:cNvSpPr txBox="1"/>
          <p:nvPr/>
        </p:nvSpPr>
        <p:spPr>
          <a:xfrm>
            <a:off x="6172200" y="2404872"/>
            <a:ext cx="2743200" cy="304698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3) John owns a small lawn mowing business.  One of his customers is a professional chef, and she wants to pay him in chocolate chip cookies.  John appreciates the gesture, but he says he would rather be paid in cash.</a:t>
            </a:r>
            <a:endParaRPr lang="en-US" sz="1600" u="sng" dirty="0">
              <a:solidFill>
                <a:srgbClr val="000000"/>
              </a:solidFill>
            </a:endParaRPr>
          </a:p>
          <a:p>
            <a:pPr algn="just"/>
            <a:r>
              <a:rPr lang="en-US" sz="1600" u="sng" dirty="0" smtClean="0">
                <a:solidFill>
                  <a:schemeClr val="accent2"/>
                </a:solidFill>
                <a:uFill>
                  <a:solidFill>
                    <a:schemeClr val="tx1"/>
                  </a:solidFill>
                </a:uFill>
              </a:rPr>
              <a:t>Medium of Exchange</a:t>
            </a:r>
            <a:endParaRPr lang="en-US" sz="1600" u="sng" dirty="0">
              <a:solidFill>
                <a:schemeClr val="accent2"/>
              </a:solidFill>
              <a:uFill>
                <a:solidFill>
                  <a:schemeClr val="tx1"/>
                </a:solidFill>
              </a:uFill>
            </a:endParaRPr>
          </a:p>
          <a:p>
            <a:pPr algn="just"/>
            <a:endParaRPr lang="en-US" sz="1600" dirty="0">
              <a:solidFill>
                <a:srgbClr val="000000"/>
              </a:solidFill>
            </a:endParaRPr>
          </a:p>
        </p:txBody>
      </p:sp>
      <p:sp>
        <p:nvSpPr>
          <p:cNvPr id="20" name="Bevel 19">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Types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1" name="Bevel 20">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Characteristics of</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2" name="Bevel 21">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The Money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Supply and Liquidity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3" name="Bevel 22">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Functions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14381297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Basics</a:t>
            </a:r>
            <a:endParaRPr lang="en-US" dirty="0">
              <a:solidFill>
                <a:srgbClr val="000000"/>
              </a:solidFill>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4" name="TextBox 13"/>
          <p:cNvSpPr txBox="1"/>
          <p:nvPr/>
        </p:nvSpPr>
        <p:spPr>
          <a:xfrm>
            <a:off x="228600" y="1472625"/>
            <a:ext cx="86868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The Money Supply and Liquidity</a:t>
            </a:r>
          </a:p>
          <a:p>
            <a:pPr algn="just"/>
            <a:r>
              <a:rPr lang="en-US" sz="1600" dirty="0">
                <a:solidFill>
                  <a:srgbClr val="000000"/>
                </a:solidFill>
              </a:rPr>
              <a:t>The table below lists the seven monies in the monetary base, M1, and M2.  First, identify the non-liquid money in the monetary base.  Then, rank the monies in order from the most liquid to the least liquid.</a:t>
            </a:r>
          </a:p>
        </p:txBody>
      </p:sp>
      <p:graphicFrame>
        <p:nvGraphicFramePr>
          <p:cNvPr id="16" name="Group 78"/>
          <p:cNvGraphicFramePr>
            <a:graphicFrameLocks noGrp="1"/>
          </p:cNvGraphicFramePr>
          <p:nvPr>
            <p:extLst>
              <p:ext uri="{D42A27DB-BD31-4B8C-83A1-F6EECF244321}">
                <p14:modId xmlns:p14="http://schemas.microsoft.com/office/powerpoint/2010/main" val="1752860782"/>
              </p:ext>
            </p:extLst>
          </p:nvPr>
        </p:nvGraphicFramePr>
        <p:xfrm>
          <a:off x="228600" y="2712720"/>
          <a:ext cx="3124200" cy="2438400"/>
        </p:xfrm>
        <a:graphic>
          <a:graphicData uri="http://schemas.openxmlformats.org/drawingml/2006/table">
            <a:tbl>
              <a:tblPr firstRow="1" bandRow="1">
                <a:tableStyleId>{6E25E649-3F16-4E02-A733-19D2CDBF48F0}</a:tableStyleId>
              </a:tblPr>
              <a:tblGrid>
                <a:gridCol w="3124200"/>
              </a:tblGrid>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Arial" charset="0"/>
                          <a:ea typeface="ＭＳ Ｐゴシック" charset="0"/>
                          <a:cs typeface="ＭＳ Ｐゴシック" charset="0"/>
                        </a:rPr>
                        <a:t>Monetary Base, M1, and M2, Monies</a:t>
                      </a:r>
                      <a:endParaRPr kumimoji="0" lang="en-US" sz="14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Time Deposits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Traveler’s Checks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Savings Deposits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Bank Reserves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Currency in Circulation</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Checkable Deposits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Money Market Funds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19" name="TextBox 18"/>
          <p:cNvSpPr txBox="1"/>
          <p:nvPr/>
        </p:nvSpPr>
        <p:spPr>
          <a:xfrm>
            <a:off x="3581400" y="2707177"/>
            <a:ext cx="5334000" cy="707886"/>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Monetary Base</a:t>
            </a:r>
          </a:p>
          <a:p>
            <a:pPr algn="just">
              <a:lnSpc>
                <a:spcPct val="150000"/>
              </a:lnSpc>
            </a:pPr>
            <a:r>
              <a:rPr lang="en-US" sz="1600" dirty="0" smtClean="0">
                <a:solidFill>
                  <a:srgbClr val="000000"/>
                </a:solidFill>
              </a:rPr>
              <a:t>0) </a:t>
            </a:r>
            <a:r>
              <a:rPr lang="en-US" sz="1600" u="sng" dirty="0" smtClean="0">
                <a:solidFill>
                  <a:srgbClr val="000000"/>
                </a:solidFill>
              </a:rPr>
              <a:t>(Not Liquid)				</a:t>
            </a:r>
          </a:p>
        </p:txBody>
      </p:sp>
      <p:sp>
        <p:nvSpPr>
          <p:cNvPr id="21" name="TextBox 20"/>
          <p:cNvSpPr txBox="1"/>
          <p:nvPr/>
        </p:nvSpPr>
        <p:spPr>
          <a:xfrm>
            <a:off x="3581400" y="3581400"/>
            <a:ext cx="2590800" cy="1446550"/>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M1</a:t>
            </a:r>
          </a:p>
          <a:p>
            <a:pPr algn="just">
              <a:lnSpc>
                <a:spcPct val="150000"/>
              </a:lnSpc>
            </a:pPr>
            <a:r>
              <a:rPr lang="en-US" sz="1600" dirty="0" smtClean="0">
                <a:solidFill>
                  <a:srgbClr val="000000"/>
                </a:solidFill>
              </a:rPr>
              <a:t>1) </a:t>
            </a:r>
            <a:r>
              <a:rPr lang="en-US" sz="1600" u="sng" dirty="0" smtClean="0">
                <a:solidFill>
                  <a:srgbClr val="000000"/>
                </a:solidFill>
              </a:rPr>
              <a:t>(Most Liquid)	</a:t>
            </a:r>
            <a:endParaRPr lang="en-US" sz="1600" dirty="0" smtClean="0">
              <a:solidFill>
                <a:srgbClr val="000000"/>
              </a:solidFill>
            </a:endParaRPr>
          </a:p>
          <a:p>
            <a:pPr algn="just">
              <a:lnSpc>
                <a:spcPct val="150000"/>
              </a:lnSpc>
            </a:pPr>
            <a:r>
              <a:rPr lang="en-US" sz="1600" dirty="0" smtClean="0">
                <a:solidFill>
                  <a:srgbClr val="000000"/>
                </a:solidFill>
              </a:rPr>
              <a:t>2) </a:t>
            </a:r>
            <a:r>
              <a:rPr lang="en-US" sz="1600" u="sng" dirty="0" smtClean="0">
                <a:solidFill>
                  <a:srgbClr val="000000"/>
                </a:solidFill>
              </a:rPr>
              <a:t>		</a:t>
            </a:r>
            <a:endParaRPr lang="en-US" sz="1600" dirty="0" smtClean="0">
              <a:solidFill>
                <a:srgbClr val="000000"/>
              </a:solidFill>
            </a:endParaRPr>
          </a:p>
          <a:p>
            <a:pPr algn="just">
              <a:lnSpc>
                <a:spcPct val="150000"/>
              </a:lnSpc>
            </a:pPr>
            <a:r>
              <a:rPr lang="en-US" sz="1600" dirty="0" smtClean="0">
                <a:solidFill>
                  <a:srgbClr val="000000"/>
                </a:solidFill>
              </a:rPr>
              <a:t>3) </a:t>
            </a:r>
            <a:r>
              <a:rPr lang="en-US" sz="1600" u="sng" dirty="0" smtClean="0">
                <a:solidFill>
                  <a:srgbClr val="000000"/>
                </a:solidFill>
              </a:rPr>
              <a:t>		</a:t>
            </a:r>
          </a:p>
        </p:txBody>
      </p:sp>
      <p:sp>
        <p:nvSpPr>
          <p:cNvPr id="22" name="TextBox 21"/>
          <p:cNvSpPr txBox="1"/>
          <p:nvPr/>
        </p:nvSpPr>
        <p:spPr>
          <a:xfrm>
            <a:off x="6324600" y="3581399"/>
            <a:ext cx="2590800" cy="1446550"/>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M2</a:t>
            </a:r>
          </a:p>
          <a:p>
            <a:pPr algn="just">
              <a:lnSpc>
                <a:spcPct val="150000"/>
              </a:lnSpc>
            </a:pPr>
            <a:r>
              <a:rPr lang="en-US" sz="1600" dirty="0" smtClean="0">
                <a:solidFill>
                  <a:srgbClr val="000000"/>
                </a:solidFill>
              </a:rPr>
              <a:t>4) </a:t>
            </a:r>
            <a:r>
              <a:rPr lang="en-US" sz="1600" u="sng" dirty="0" smtClean="0">
                <a:solidFill>
                  <a:srgbClr val="000000"/>
                </a:solidFill>
              </a:rPr>
              <a:t>		</a:t>
            </a:r>
          </a:p>
          <a:p>
            <a:pPr algn="just">
              <a:lnSpc>
                <a:spcPct val="150000"/>
              </a:lnSpc>
            </a:pPr>
            <a:r>
              <a:rPr lang="en-US" sz="1600" dirty="0" smtClean="0">
                <a:solidFill>
                  <a:srgbClr val="000000"/>
                </a:solidFill>
              </a:rPr>
              <a:t>5) </a:t>
            </a:r>
            <a:r>
              <a:rPr lang="en-US" sz="1600" u="sng" dirty="0" smtClean="0">
                <a:solidFill>
                  <a:srgbClr val="000000"/>
                </a:solidFill>
              </a:rPr>
              <a:t>		</a:t>
            </a:r>
          </a:p>
          <a:p>
            <a:pPr algn="just">
              <a:lnSpc>
                <a:spcPct val="150000"/>
              </a:lnSpc>
            </a:pPr>
            <a:r>
              <a:rPr lang="en-US" sz="1600" dirty="0" smtClean="0">
                <a:solidFill>
                  <a:srgbClr val="000000"/>
                </a:solidFill>
              </a:rPr>
              <a:t>6) </a:t>
            </a:r>
            <a:r>
              <a:rPr lang="en-US" sz="1600" u="sng" dirty="0" smtClean="0">
                <a:solidFill>
                  <a:srgbClr val="000000"/>
                </a:solidFill>
              </a:rPr>
              <a:t>(Least Liquid)	</a:t>
            </a:r>
          </a:p>
        </p:txBody>
      </p:sp>
      <p:sp>
        <p:nvSpPr>
          <p:cNvPr id="23" name="Bevel 22">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Types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4" name="Bevel 23">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Characteristics of</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5" name="Bevel 24">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6" name="Bevel 25">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Functions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204919445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581400" y="3581400"/>
            <a:ext cx="2590800" cy="1446550"/>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M1</a:t>
            </a:r>
          </a:p>
          <a:p>
            <a:pPr algn="just">
              <a:lnSpc>
                <a:spcPct val="150000"/>
              </a:lnSpc>
            </a:pPr>
            <a:r>
              <a:rPr lang="en-US" sz="1600" dirty="0">
                <a:solidFill>
                  <a:srgbClr val="000000"/>
                </a:solidFill>
              </a:rPr>
              <a:t>1) </a:t>
            </a:r>
            <a:r>
              <a:rPr lang="en-US" sz="1600" u="sng" dirty="0">
                <a:solidFill>
                  <a:srgbClr val="000000"/>
                </a:solidFill>
              </a:rPr>
              <a:t>(Most Liquid)	</a:t>
            </a:r>
            <a:endParaRPr lang="en-US" sz="1600" dirty="0">
              <a:solidFill>
                <a:srgbClr val="000000"/>
              </a:solidFill>
            </a:endParaRPr>
          </a:p>
          <a:p>
            <a:pPr algn="just">
              <a:lnSpc>
                <a:spcPct val="150000"/>
              </a:lnSpc>
            </a:pPr>
            <a:r>
              <a:rPr lang="en-US" sz="1600" dirty="0">
                <a:solidFill>
                  <a:srgbClr val="000000"/>
                </a:solidFill>
              </a:rPr>
              <a:t>2) </a:t>
            </a:r>
            <a:r>
              <a:rPr lang="en-US" sz="1600" u="sng" dirty="0">
                <a:solidFill>
                  <a:srgbClr val="000000"/>
                </a:solidFill>
              </a:rPr>
              <a:t>		</a:t>
            </a:r>
            <a:endParaRPr lang="en-US" sz="1600" dirty="0">
              <a:solidFill>
                <a:srgbClr val="000000"/>
              </a:solidFill>
            </a:endParaRPr>
          </a:p>
          <a:p>
            <a:pPr algn="just">
              <a:lnSpc>
                <a:spcPct val="150000"/>
              </a:lnSpc>
            </a:pPr>
            <a:r>
              <a:rPr lang="en-US" sz="1600" dirty="0">
                <a:solidFill>
                  <a:srgbClr val="000000"/>
                </a:solidFill>
              </a:rPr>
              <a:t>3) </a:t>
            </a:r>
            <a:r>
              <a:rPr lang="en-US" sz="1600" u="sng" dirty="0">
                <a:solidFill>
                  <a:srgbClr val="000000"/>
                </a:solidFill>
              </a:rPr>
              <a:t>		</a:t>
            </a:r>
          </a:p>
        </p:txBody>
      </p:sp>
      <p:sp>
        <p:nvSpPr>
          <p:cNvPr id="22" name="TextBox 21"/>
          <p:cNvSpPr txBox="1"/>
          <p:nvPr/>
        </p:nvSpPr>
        <p:spPr>
          <a:xfrm>
            <a:off x="6324600" y="3581399"/>
            <a:ext cx="2590800" cy="1446550"/>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M2</a:t>
            </a:r>
          </a:p>
          <a:p>
            <a:pPr algn="just">
              <a:lnSpc>
                <a:spcPct val="150000"/>
              </a:lnSpc>
            </a:pPr>
            <a:r>
              <a:rPr lang="en-US" sz="1600" dirty="0">
                <a:solidFill>
                  <a:srgbClr val="000000"/>
                </a:solidFill>
              </a:rPr>
              <a:t>4) </a:t>
            </a:r>
            <a:r>
              <a:rPr lang="en-US" sz="1600" u="sng" dirty="0">
                <a:solidFill>
                  <a:srgbClr val="000000"/>
                </a:solidFill>
              </a:rPr>
              <a:t>		</a:t>
            </a:r>
          </a:p>
          <a:p>
            <a:pPr algn="just">
              <a:lnSpc>
                <a:spcPct val="150000"/>
              </a:lnSpc>
            </a:pPr>
            <a:r>
              <a:rPr lang="en-US" sz="1600" dirty="0">
                <a:solidFill>
                  <a:srgbClr val="000000"/>
                </a:solidFill>
              </a:rPr>
              <a:t>5) </a:t>
            </a:r>
            <a:r>
              <a:rPr lang="en-US" sz="1600" u="sng" dirty="0">
                <a:solidFill>
                  <a:srgbClr val="000000"/>
                </a:solidFill>
              </a:rPr>
              <a:t>		</a:t>
            </a:r>
          </a:p>
          <a:p>
            <a:pPr algn="just">
              <a:lnSpc>
                <a:spcPct val="150000"/>
              </a:lnSpc>
            </a:pPr>
            <a:r>
              <a:rPr lang="en-US" sz="1600" dirty="0">
                <a:solidFill>
                  <a:srgbClr val="000000"/>
                </a:solidFill>
              </a:rPr>
              <a:t>6) </a:t>
            </a:r>
            <a:r>
              <a:rPr lang="en-US" sz="1600" u="sng" dirty="0">
                <a:solidFill>
                  <a:srgbClr val="000000"/>
                </a:solidFill>
              </a:rPr>
              <a:t>(Least Liquid)	</a:t>
            </a:r>
          </a:p>
        </p:txBody>
      </p:sp>
      <p:sp>
        <p:nvSpPr>
          <p:cNvPr id="17" name="TextBox 16"/>
          <p:cNvSpPr txBox="1"/>
          <p:nvPr/>
        </p:nvSpPr>
        <p:spPr>
          <a:xfrm>
            <a:off x="3581400" y="3582650"/>
            <a:ext cx="2590800" cy="1446550"/>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M1</a:t>
            </a:r>
          </a:p>
          <a:p>
            <a:pPr algn="just">
              <a:lnSpc>
                <a:spcPct val="150000"/>
              </a:lnSpc>
            </a:pPr>
            <a:r>
              <a:rPr lang="en-US" sz="1600" dirty="0" smtClean="0">
                <a:solidFill>
                  <a:srgbClr val="000000"/>
                </a:solidFill>
              </a:rPr>
              <a:t>1) </a:t>
            </a:r>
            <a:r>
              <a:rPr lang="en-US" sz="1600" u="sng" dirty="0" smtClean="0">
                <a:solidFill>
                  <a:schemeClr val="accent2"/>
                </a:solidFill>
                <a:uFill>
                  <a:solidFill>
                    <a:schemeClr val="tx1"/>
                  </a:solidFill>
                </a:uFill>
              </a:rPr>
              <a:t>Currency in Circulation</a:t>
            </a:r>
            <a:endParaRPr lang="en-US" sz="1600" dirty="0" smtClean="0">
              <a:solidFill>
                <a:schemeClr val="accent2"/>
              </a:solidFill>
              <a:uFill>
                <a:solidFill>
                  <a:schemeClr val="tx1"/>
                </a:solidFill>
              </a:uFill>
            </a:endParaRPr>
          </a:p>
          <a:p>
            <a:pPr algn="just">
              <a:lnSpc>
                <a:spcPct val="150000"/>
              </a:lnSpc>
            </a:pPr>
            <a:r>
              <a:rPr lang="en-US" sz="1600" dirty="0" smtClean="0">
                <a:solidFill>
                  <a:srgbClr val="000000"/>
                </a:solidFill>
              </a:rPr>
              <a:t>2) </a:t>
            </a:r>
            <a:r>
              <a:rPr lang="en-US" sz="1600" u="sng" dirty="0" smtClean="0">
                <a:solidFill>
                  <a:schemeClr val="accent2"/>
                </a:solidFill>
                <a:uFill>
                  <a:solidFill>
                    <a:schemeClr val="tx1"/>
                  </a:solidFill>
                </a:uFill>
              </a:rPr>
              <a:t>Checkable Deposits</a:t>
            </a:r>
            <a:endParaRPr lang="en-US" sz="1600" dirty="0" smtClean="0">
              <a:solidFill>
                <a:schemeClr val="accent2"/>
              </a:solidFill>
              <a:uFill>
                <a:solidFill>
                  <a:schemeClr val="tx1"/>
                </a:solidFill>
              </a:uFill>
            </a:endParaRPr>
          </a:p>
          <a:p>
            <a:pPr algn="just">
              <a:lnSpc>
                <a:spcPct val="150000"/>
              </a:lnSpc>
            </a:pPr>
            <a:r>
              <a:rPr lang="en-US" sz="1600" dirty="0" smtClean="0">
                <a:solidFill>
                  <a:srgbClr val="000000"/>
                </a:solidFill>
              </a:rPr>
              <a:t>3) </a:t>
            </a:r>
            <a:r>
              <a:rPr lang="en-US" sz="1600" u="sng" dirty="0" smtClean="0">
                <a:solidFill>
                  <a:schemeClr val="accent2"/>
                </a:solidFill>
                <a:uFill>
                  <a:solidFill>
                    <a:schemeClr val="tx1"/>
                  </a:solidFill>
                </a:uFill>
              </a:rPr>
              <a:t>Traveler’s Checks</a:t>
            </a:r>
          </a:p>
        </p:txBody>
      </p:sp>
      <p:sp>
        <p:nvSpPr>
          <p:cNvPr id="18" name="TextBox 17"/>
          <p:cNvSpPr txBox="1"/>
          <p:nvPr/>
        </p:nvSpPr>
        <p:spPr>
          <a:xfrm>
            <a:off x="6324600" y="3582649"/>
            <a:ext cx="2590800" cy="1446550"/>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M2</a:t>
            </a:r>
          </a:p>
          <a:p>
            <a:pPr algn="just">
              <a:lnSpc>
                <a:spcPct val="150000"/>
              </a:lnSpc>
            </a:pPr>
            <a:r>
              <a:rPr lang="en-US" sz="1600" dirty="0" smtClean="0">
                <a:solidFill>
                  <a:srgbClr val="000000"/>
                </a:solidFill>
              </a:rPr>
              <a:t>4) </a:t>
            </a:r>
            <a:r>
              <a:rPr lang="en-US" sz="1600" u="sng" dirty="0" smtClean="0">
                <a:solidFill>
                  <a:schemeClr val="accent2"/>
                </a:solidFill>
                <a:uFill>
                  <a:solidFill>
                    <a:schemeClr val="tx1"/>
                  </a:solidFill>
                </a:uFill>
              </a:rPr>
              <a:t>Savings Deposits</a:t>
            </a:r>
            <a:r>
              <a:rPr lang="en-US" sz="1600" u="sng" dirty="0" smtClean="0">
                <a:solidFill>
                  <a:srgbClr val="000000"/>
                </a:solidFill>
              </a:rPr>
              <a:t>	</a:t>
            </a:r>
          </a:p>
          <a:p>
            <a:pPr algn="just">
              <a:lnSpc>
                <a:spcPct val="150000"/>
              </a:lnSpc>
            </a:pPr>
            <a:r>
              <a:rPr lang="en-US" sz="1600" dirty="0" smtClean="0">
                <a:solidFill>
                  <a:srgbClr val="000000"/>
                </a:solidFill>
              </a:rPr>
              <a:t>5) </a:t>
            </a:r>
            <a:r>
              <a:rPr lang="en-US" sz="1600" u="sng" dirty="0" smtClean="0">
                <a:solidFill>
                  <a:schemeClr val="accent2"/>
                </a:solidFill>
                <a:uFill>
                  <a:solidFill>
                    <a:schemeClr val="tx1"/>
                  </a:solidFill>
                </a:uFill>
              </a:rPr>
              <a:t>Time Deposits</a:t>
            </a:r>
            <a:r>
              <a:rPr lang="en-US" sz="1600" u="sng" dirty="0" smtClean="0">
                <a:solidFill>
                  <a:srgbClr val="000000"/>
                </a:solidFill>
              </a:rPr>
              <a:t>	</a:t>
            </a:r>
          </a:p>
          <a:p>
            <a:pPr algn="just">
              <a:lnSpc>
                <a:spcPct val="150000"/>
              </a:lnSpc>
            </a:pPr>
            <a:r>
              <a:rPr lang="en-US" sz="1600" dirty="0" smtClean="0">
                <a:solidFill>
                  <a:srgbClr val="000000"/>
                </a:solidFill>
              </a:rPr>
              <a:t>6) </a:t>
            </a:r>
            <a:r>
              <a:rPr lang="en-US" sz="1600" u="sng" dirty="0" smtClean="0">
                <a:solidFill>
                  <a:schemeClr val="accent2"/>
                </a:solidFill>
                <a:uFill>
                  <a:solidFill>
                    <a:schemeClr val="tx1"/>
                  </a:solidFill>
                </a:uFill>
              </a:rPr>
              <a:t>Money Market Funds</a:t>
            </a:r>
          </a:p>
        </p:txBody>
      </p:sp>
      <p:sp>
        <p:nvSpPr>
          <p:cNvPr id="9932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Basics</a:t>
            </a:r>
            <a:endParaRPr lang="en-US" dirty="0">
              <a:solidFill>
                <a:srgbClr val="000000"/>
              </a:solidFill>
              <a:latin typeface="Century Gothic" charset="0"/>
              <a:ea typeface="ＭＳ Ｐゴシック" charset="0"/>
              <a:cs typeface="ＭＳ Ｐゴシック" charset="0"/>
            </a:endParaRP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Class Activity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4" name="TextBox 13"/>
          <p:cNvSpPr txBox="1"/>
          <p:nvPr/>
        </p:nvSpPr>
        <p:spPr>
          <a:xfrm>
            <a:off x="228600" y="1472625"/>
            <a:ext cx="86868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a:solidFill>
                  <a:srgbClr val="000000"/>
                </a:solidFill>
              </a:rPr>
              <a:t>The Money Supply and Liquidity</a:t>
            </a:r>
          </a:p>
          <a:p>
            <a:pPr algn="just"/>
            <a:r>
              <a:rPr lang="en-US" sz="1600" dirty="0">
                <a:solidFill>
                  <a:srgbClr val="000000"/>
                </a:solidFill>
              </a:rPr>
              <a:t>The table below lists the seven monies in the monetary base, M1, and M2.  First, identify the non-liquid money in the monetary base.  Then, rank the monies in order from the most liquid to the least liquid.</a:t>
            </a:r>
          </a:p>
        </p:txBody>
      </p:sp>
      <p:graphicFrame>
        <p:nvGraphicFramePr>
          <p:cNvPr id="16" name="Group 78"/>
          <p:cNvGraphicFramePr>
            <a:graphicFrameLocks noGrp="1"/>
          </p:cNvGraphicFramePr>
          <p:nvPr>
            <p:extLst>
              <p:ext uri="{D42A27DB-BD31-4B8C-83A1-F6EECF244321}">
                <p14:modId xmlns:p14="http://schemas.microsoft.com/office/powerpoint/2010/main" val="1752860782"/>
              </p:ext>
            </p:extLst>
          </p:nvPr>
        </p:nvGraphicFramePr>
        <p:xfrm>
          <a:off x="228600" y="2712720"/>
          <a:ext cx="3124200" cy="2438400"/>
        </p:xfrm>
        <a:graphic>
          <a:graphicData uri="http://schemas.openxmlformats.org/drawingml/2006/table">
            <a:tbl>
              <a:tblPr firstRow="1" bandRow="1">
                <a:tableStyleId>{6E25E649-3F16-4E02-A733-19D2CDBF48F0}</a:tableStyleId>
              </a:tblPr>
              <a:tblGrid>
                <a:gridCol w="3124200"/>
              </a:tblGrid>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Arial" charset="0"/>
                          <a:ea typeface="ＭＳ Ｐゴシック" charset="0"/>
                          <a:cs typeface="ＭＳ Ｐゴシック" charset="0"/>
                        </a:rPr>
                        <a:t>Monetary Base, M1, and M2, Monies</a:t>
                      </a:r>
                      <a:endParaRPr kumimoji="0" lang="en-US" sz="1400" b="0" i="0" u="none" strike="noStrike" cap="none" normalizeH="0" baseline="0" dirty="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solidFill>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Time Deposits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Traveler’s Checks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Savings Deposits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Bank Reserves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Currency in Circulation</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Checkable Deposits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r>
              <a:tr h="2573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Money Market Funds</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sp>
        <p:nvSpPr>
          <p:cNvPr id="19" name="TextBox 18"/>
          <p:cNvSpPr txBox="1"/>
          <p:nvPr/>
        </p:nvSpPr>
        <p:spPr>
          <a:xfrm>
            <a:off x="3581400" y="2707177"/>
            <a:ext cx="5334000" cy="707886"/>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Monetary Base</a:t>
            </a:r>
          </a:p>
          <a:p>
            <a:pPr algn="just">
              <a:lnSpc>
                <a:spcPct val="150000"/>
              </a:lnSpc>
            </a:pPr>
            <a:r>
              <a:rPr lang="en-US" sz="1600" dirty="0" smtClean="0">
                <a:solidFill>
                  <a:srgbClr val="000000"/>
                </a:solidFill>
              </a:rPr>
              <a:t>0) </a:t>
            </a:r>
            <a:r>
              <a:rPr lang="en-US" sz="1600" u="sng" dirty="0" smtClean="0">
                <a:solidFill>
                  <a:srgbClr val="000000"/>
                </a:solidFill>
              </a:rPr>
              <a:t>(Not Liquid)				</a:t>
            </a:r>
          </a:p>
        </p:txBody>
      </p:sp>
      <p:sp>
        <p:nvSpPr>
          <p:cNvPr id="23" name="TextBox 22"/>
          <p:cNvSpPr txBox="1"/>
          <p:nvPr/>
        </p:nvSpPr>
        <p:spPr>
          <a:xfrm>
            <a:off x="3581400" y="2707177"/>
            <a:ext cx="5334000" cy="707886"/>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b="1" dirty="0" smtClean="0">
                <a:solidFill>
                  <a:srgbClr val="000000"/>
                </a:solidFill>
              </a:rPr>
              <a:t>Monetary Base</a:t>
            </a:r>
          </a:p>
          <a:p>
            <a:pPr algn="just">
              <a:lnSpc>
                <a:spcPct val="150000"/>
              </a:lnSpc>
            </a:pPr>
            <a:r>
              <a:rPr lang="en-US" sz="1600" dirty="0" smtClean="0">
                <a:solidFill>
                  <a:srgbClr val="000000"/>
                </a:solidFill>
              </a:rPr>
              <a:t>0) </a:t>
            </a:r>
            <a:r>
              <a:rPr lang="en-US" sz="1600" u="sng" dirty="0" smtClean="0">
                <a:solidFill>
                  <a:srgbClr val="000000"/>
                </a:solidFill>
              </a:rPr>
              <a:t>(Not Liquid)	</a:t>
            </a:r>
            <a:r>
              <a:rPr lang="en-US" sz="1600" u="sng" dirty="0" smtClean="0">
                <a:solidFill>
                  <a:schemeClr val="accent2"/>
                </a:solidFill>
                <a:uFill>
                  <a:solidFill>
                    <a:schemeClr val="tx1"/>
                  </a:solidFill>
                </a:uFill>
              </a:rPr>
              <a:t>Bank Reserves</a:t>
            </a:r>
            <a:r>
              <a:rPr lang="en-US" sz="1600" u="sng" dirty="0" smtClean="0">
                <a:solidFill>
                  <a:srgbClr val="000000"/>
                </a:solidFill>
              </a:rPr>
              <a:t>		</a:t>
            </a:r>
          </a:p>
        </p:txBody>
      </p:sp>
      <p:sp>
        <p:nvSpPr>
          <p:cNvPr id="24" name="Bevel 23">
            <a:hlinkClick r:id="rId3" action="ppaction://hlinksldjump"/>
          </p:cNvPr>
          <p:cNvSpPr>
            <a:spLocks noChangeArrowheads="1"/>
          </p:cNvSpPr>
          <p:nvPr/>
        </p:nvSpPr>
        <p:spPr bwMode="auto">
          <a:xfrm>
            <a:off x="3124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Types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5" name="Bevel 24">
            <a:hlinkClick r:id="rId4" action="ppaction://hlinksldjump"/>
          </p:cNvPr>
          <p:cNvSpPr>
            <a:spLocks noChangeArrowheads="1"/>
          </p:cNvSpPr>
          <p:nvPr/>
        </p:nvSpPr>
        <p:spPr bwMode="auto">
          <a:xfrm>
            <a:off x="1600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Characteristics of</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6" name="Bevel 25">
            <a:hlinkClick r:id="rId5" action="ppaction://hlinksldjump"/>
          </p:cNvPr>
          <p:cNvSpPr>
            <a:spLocks noChangeArrowheads="1"/>
          </p:cNvSpPr>
          <p:nvPr/>
        </p:nvSpPr>
        <p:spPr bwMode="auto">
          <a:xfrm>
            <a:off x="6172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The Money</a:t>
            </a:r>
          </a:p>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Supply and Liquidity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27" name="Bevel 26">
            <a:hlinkClick r:id="rId6" action="ppaction://hlinksldjump"/>
          </p:cNvPr>
          <p:cNvSpPr>
            <a:spLocks noChangeArrowheads="1"/>
          </p:cNvSpPr>
          <p:nvPr/>
        </p:nvSpPr>
        <p:spPr bwMode="auto">
          <a:xfrm>
            <a:off x="4648200" y="5559552"/>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Functions of Money</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75251118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Learning Targets</a:t>
            </a:r>
          </a:p>
        </p:txBody>
      </p:sp>
      <p:sp>
        <p:nvSpPr>
          <p:cNvPr id="8" name="Rectangle 7"/>
          <p:cNvSpPr/>
          <p:nvPr/>
        </p:nvSpPr>
        <p:spPr bwMode="auto">
          <a:xfrm>
            <a:off x="152400" y="914400"/>
            <a:ext cx="8839200" cy="3505200"/>
          </a:xfrm>
          <a:prstGeom prst="rect">
            <a:avLst/>
          </a:prstGeom>
          <a:noFill/>
          <a:ln w="25400">
            <a:solidFill>
              <a:srgbClr val="00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p:cNvSpPr txBox="1"/>
          <p:nvPr/>
        </p:nvSpPr>
        <p:spPr>
          <a:xfrm>
            <a:off x="304800" y="990599"/>
            <a:ext cx="2743200" cy="3293209"/>
          </a:xfrm>
          <a:prstGeom prst="rect">
            <a:avLst/>
          </a:prstGeom>
          <a:gradFill flip="none" rotWithShape="1">
            <a:gsLst>
              <a:gs pos="95000">
                <a:srgbClr val="C3FF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0000"/>
                </a:solidFill>
              </a:rPr>
              <a:t>Knowledge</a:t>
            </a:r>
          </a:p>
          <a:p>
            <a:pPr algn="just"/>
            <a:endParaRPr lang="en-US" sz="1600" dirty="0">
              <a:solidFill>
                <a:srgbClr val="000000"/>
              </a:solidFill>
            </a:endParaRPr>
          </a:p>
          <a:p>
            <a:pPr algn="just"/>
            <a:r>
              <a:rPr lang="en-US" sz="1600" dirty="0">
                <a:solidFill>
                  <a:srgbClr val="000000"/>
                </a:solidFill>
              </a:rPr>
              <a:t>Understand the functions, types, and characteristics of money.</a:t>
            </a:r>
          </a:p>
          <a:p>
            <a:pPr algn="just"/>
            <a:endParaRPr lang="en-US" sz="1600" dirty="0">
              <a:solidFill>
                <a:srgbClr val="000000"/>
              </a:solidFill>
            </a:endParaRPr>
          </a:p>
          <a:p>
            <a:pPr algn="just"/>
            <a:r>
              <a:rPr lang="en-US" sz="1600" dirty="0">
                <a:solidFill>
                  <a:srgbClr val="000000"/>
                </a:solidFill>
              </a:rPr>
              <a:t>Understand how the money supply is classified into different categories based on liquidity.</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0" name="TextBox 9"/>
          <p:cNvSpPr txBox="1"/>
          <p:nvPr/>
        </p:nvSpPr>
        <p:spPr>
          <a:xfrm>
            <a:off x="3200400" y="990600"/>
            <a:ext cx="2743200" cy="3293209"/>
          </a:xfrm>
          <a:prstGeom prst="rect">
            <a:avLst/>
          </a:prstGeom>
          <a:gradFill flip="none" rotWithShape="1">
            <a:gsLst>
              <a:gs pos="95000">
                <a:srgbClr val="C2E0FF"/>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Reasoning</a:t>
            </a:r>
          </a:p>
          <a:p>
            <a:pPr algn="just"/>
            <a:endParaRPr lang="en-US" sz="1600" dirty="0" smtClean="0">
              <a:solidFill>
                <a:srgbClr val="000000"/>
              </a:solidFill>
            </a:endParaRPr>
          </a:p>
          <a:p>
            <a:pPr algn="just"/>
            <a:r>
              <a:rPr lang="en-US" sz="1600" dirty="0" smtClean="0">
                <a:solidFill>
                  <a:srgbClr val="000000"/>
                </a:solidFill>
              </a:rPr>
              <a:t>None</a:t>
            </a: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13" name="TextBox 12"/>
          <p:cNvSpPr txBox="1"/>
          <p:nvPr/>
        </p:nvSpPr>
        <p:spPr>
          <a:xfrm>
            <a:off x="6096000" y="990600"/>
            <a:ext cx="2743200" cy="3293209"/>
          </a:xfrm>
          <a:prstGeom prst="rect">
            <a:avLst/>
          </a:prstGeom>
          <a:gradFill flip="none" rotWithShape="1">
            <a:gsLst>
              <a:gs pos="95000">
                <a:srgbClr val="FEC0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Skill</a:t>
            </a:r>
          </a:p>
          <a:p>
            <a:pPr algn="just"/>
            <a:endParaRPr lang="en-US" sz="1600" dirty="0">
              <a:solidFill>
                <a:srgbClr val="000000"/>
              </a:solidFill>
            </a:endParaRPr>
          </a:p>
          <a:p>
            <a:pPr algn="just"/>
            <a:r>
              <a:rPr lang="en-US" sz="1600" dirty="0" smtClean="0">
                <a:solidFill>
                  <a:srgbClr val="000000"/>
                </a:solidFill>
              </a:rPr>
              <a:t>None</a:t>
            </a: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14" name="TextBox 13"/>
          <p:cNvSpPr txBox="1"/>
          <p:nvPr/>
        </p:nvSpPr>
        <p:spPr>
          <a:xfrm>
            <a:off x="1600200" y="4558605"/>
            <a:ext cx="5943600" cy="1384995"/>
          </a:xfrm>
          <a:prstGeom prst="rect">
            <a:avLst/>
          </a:prstGeom>
          <a:gradFill flip="none" rotWithShape="1">
            <a:gsLst>
              <a:gs pos="95000">
                <a:srgbClr val="FFE1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00000"/>
                </a:solidFill>
              </a:rPr>
              <a:t>Essential Questions</a:t>
            </a:r>
          </a:p>
          <a:p>
            <a:pPr algn="just"/>
            <a:endParaRPr lang="en-US" sz="1400" dirty="0" smtClean="0">
              <a:solidFill>
                <a:srgbClr val="000000"/>
              </a:solidFill>
            </a:endParaRPr>
          </a:p>
          <a:p>
            <a:pPr algn="just"/>
            <a:r>
              <a:rPr lang="en-US" sz="1400" dirty="0" smtClean="0">
                <a:solidFill>
                  <a:srgbClr val="000000"/>
                </a:solidFill>
              </a:rPr>
              <a:t>How do economists define money?</a:t>
            </a:r>
          </a:p>
          <a:p>
            <a:pPr algn="just"/>
            <a:endParaRPr lang="en-US" sz="1400" dirty="0" smtClean="0">
              <a:solidFill>
                <a:srgbClr val="000000"/>
              </a:solidFill>
            </a:endParaRPr>
          </a:p>
          <a:p>
            <a:pPr algn="just"/>
            <a:endParaRPr lang="en-US" sz="1400" dirty="0">
              <a:solidFill>
                <a:srgbClr val="000000"/>
              </a:solidFill>
            </a:endParaRPr>
          </a:p>
          <a:p>
            <a:pPr algn="just"/>
            <a:endParaRPr lang="en-US" sz="1400" dirty="0">
              <a:solidFill>
                <a:srgbClr val="000000"/>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2000"/>
                                        <p:tgtEl>
                                          <p:spTgt spid="1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000"/>
                                        <p:tgtEl>
                                          <p:spTgt spid="13"/>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Quiz</a:t>
            </a:r>
          </a:p>
        </p:txBody>
      </p:sp>
      <p:sp>
        <p:nvSpPr>
          <p:cNvPr id="14" name="Bevel 13">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5" name="Bevel 14">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6" name="Bevel 15">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Graphing</a:t>
            </a:r>
          </a:p>
        </p:txBody>
      </p:sp>
      <p:sp>
        <p:nvSpPr>
          <p:cNvPr id="18" name="Rectangle 17"/>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This quiz covers topics</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from today’s lesson and is divided into three sections.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2" name="TextBox 11"/>
          <p:cNvSpPr txBox="1"/>
          <p:nvPr/>
        </p:nvSpPr>
        <p:spPr>
          <a:xfrm>
            <a:off x="228600" y="1472625"/>
            <a:ext cx="86868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In the first section, match the correct letter from each definition with each vocabulary word, or write the definition of each vocabulary word in your own words.  Then, select the best answer for each incomplete statement, or write in the answer for each incomplete statement.  Finally, label each diagram correctly.</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2685697"/>
            <a:ext cx="2119746" cy="27432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0392" y="2683546"/>
            <a:ext cx="2121408" cy="2745351"/>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10" presetClass="entr" presetSubtype="0"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par>
                          <p:cTn id="19" fill="hold">
                            <p:stCondLst>
                              <p:cond delay="5000"/>
                            </p:stCondLst>
                            <p:childTnLst>
                              <p:par>
                                <p:cTn id="20" presetID="10"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autoUpdateAnimBg="0"/>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Quiz</a:t>
            </a:r>
          </a:p>
        </p:txBody>
      </p:sp>
      <p:sp>
        <p:nvSpPr>
          <p:cNvPr id="105480" name="Bevel 11">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3" name="Bevel 12">
            <a:hlinkClick r:id="rId4" action="ppaction://hlinksldjump"/>
          </p:cNvPr>
          <p:cNvSpPr/>
          <p:nvPr/>
        </p:nvSpPr>
        <p:spPr bwMode="auto">
          <a:xfrm>
            <a:off x="2362200" y="5562600"/>
            <a:ext cx="1371600" cy="457200"/>
          </a:xfrm>
          <a:prstGeom prst="bevel">
            <a:avLst/>
          </a:prstGeom>
          <a:solidFill>
            <a:schemeClr val="accent5"/>
          </a:solidFill>
          <a:ln>
            <a:solidFill>
              <a:schemeClr val="accent5"/>
            </a:solidFill>
          </a:ln>
          <a:effectLst/>
          <a:extLst/>
        </p:spPr>
        <p:txBody>
          <a:bodyPr wrap="none" anchor="ctr"/>
          <a:lstStyle/>
          <a:p>
            <a:pPr>
              <a:defRPr/>
            </a:pPr>
            <a:r>
              <a:rPr lang="en-US" sz="1000" dirty="0">
                <a:solidFill>
                  <a:schemeClr val="bg1"/>
                </a:solidFill>
                <a:effectLst>
                  <a:outerShdw blurRad="50800" dist="38100" dir="2700000" algn="tl" rotWithShape="0">
                    <a:srgbClr val="000000">
                      <a:alpha val="43000"/>
                    </a:srgbClr>
                  </a:outerShdw>
                </a:effectLst>
                <a:latin typeface="Comic Sans MS"/>
                <a:cs typeface="Comic Sans MS"/>
              </a:rPr>
              <a:t>Show Answers</a:t>
            </a:r>
          </a:p>
        </p:txBody>
      </p:sp>
      <p:sp>
        <p:nvSpPr>
          <p:cNvPr id="105482" name="Bevel 13">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Graphing</a:t>
            </a:r>
          </a:p>
        </p:txBody>
      </p:sp>
      <p:sp>
        <p:nvSpPr>
          <p:cNvPr id="18" name="Rectangle 17"/>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Matching / Vocabulary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8" name="TextBox 7"/>
          <p:cNvSpPr txBox="1"/>
          <p:nvPr/>
        </p:nvSpPr>
        <p:spPr>
          <a:xfrm>
            <a:off x="228600" y="15240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1) Portable</a:t>
            </a: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a:solidFill>
                <a:srgbClr val="000000"/>
              </a:solidFill>
            </a:endParaRPr>
          </a:p>
          <a:p>
            <a:pPr algn="just"/>
            <a:endParaRPr lang="en-US" sz="1800" dirty="0" smtClean="0">
              <a:solidFill>
                <a:srgbClr val="000000"/>
              </a:solidFill>
            </a:endParaRPr>
          </a:p>
        </p:txBody>
      </p:sp>
      <p:sp>
        <p:nvSpPr>
          <p:cNvPr id="10" name="TextBox 9"/>
          <p:cNvSpPr txBox="1"/>
          <p:nvPr/>
        </p:nvSpPr>
        <p:spPr>
          <a:xfrm>
            <a:off x="228600" y="35052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2) Scarce</a:t>
            </a:r>
          </a:p>
          <a:p>
            <a:pPr algn="just"/>
            <a:endParaRPr lang="en-US" sz="1800" dirty="0"/>
          </a:p>
          <a:p>
            <a:pPr algn="just"/>
            <a:endParaRPr lang="en-US" sz="1800" dirty="0" smtClean="0"/>
          </a:p>
          <a:p>
            <a:pPr algn="just"/>
            <a:endParaRPr lang="en-US" sz="1800" dirty="0"/>
          </a:p>
          <a:p>
            <a:pPr algn="just"/>
            <a:endParaRPr lang="en-US" sz="1800" dirty="0" smtClean="0"/>
          </a:p>
          <a:p>
            <a:pPr algn="just"/>
            <a:endParaRPr lang="en-US" sz="1800" dirty="0" smtClean="0"/>
          </a:p>
        </p:txBody>
      </p:sp>
      <p:sp>
        <p:nvSpPr>
          <p:cNvPr id="15" name="TextBox 14"/>
          <p:cNvSpPr txBox="1"/>
          <p:nvPr/>
        </p:nvSpPr>
        <p:spPr>
          <a:xfrm>
            <a:off x="4800600" y="15240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3) Stable</a:t>
            </a:r>
          </a:p>
          <a:p>
            <a:pPr algn="just"/>
            <a:endParaRPr lang="en-US" sz="1800" dirty="0" smtClean="0">
              <a:solidFill>
                <a:srgbClr val="000000"/>
              </a:solidFill>
            </a:endParaRPr>
          </a:p>
          <a:p>
            <a:pPr algn="just"/>
            <a:endParaRPr lang="en-US" sz="1800" dirty="0" smtClean="0"/>
          </a:p>
          <a:p>
            <a:pPr algn="just"/>
            <a:endParaRPr lang="en-US" sz="1800" dirty="0"/>
          </a:p>
          <a:p>
            <a:pPr algn="just"/>
            <a:endParaRPr lang="en-US" sz="1800" dirty="0" smtClean="0"/>
          </a:p>
          <a:p>
            <a:pPr algn="just"/>
            <a:endParaRPr lang="en-US" sz="1800" dirty="0" smtClean="0"/>
          </a:p>
        </p:txBody>
      </p:sp>
      <p:sp>
        <p:nvSpPr>
          <p:cNvPr id="16" name="TextBox 15"/>
          <p:cNvSpPr txBox="1"/>
          <p:nvPr/>
        </p:nvSpPr>
        <p:spPr>
          <a:xfrm>
            <a:off x="4800600" y="35052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4) Fungible</a:t>
            </a: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a:solidFill>
                <a:srgbClr val="000000"/>
              </a:solidFill>
            </a:endParaRPr>
          </a:p>
          <a:p>
            <a:pPr algn="just"/>
            <a:endParaRPr lang="en-US" sz="1800" dirty="0" smtClean="0">
              <a:solidFill>
                <a:srgbClr val="000000"/>
              </a:solidFill>
            </a:endParaRPr>
          </a:p>
          <a:p>
            <a:pPr algn="just"/>
            <a:endParaRPr lang="en-US" sz="1800" dirty="0" smtClean="0"/>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8" grpId="0" animBg="1"/>
      <p:bldP spid="10" grpId="0" animBg="1"/>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Quiz</a:t>
            </a:r>
            <a:endParaRPr lang="en-US" dirty="0">
              <a:solidFill>
                <a:srgbClr val="000000"/>
              </a:solidFill>
              <a:latin typeface="Century Gothic" charset="0"/>
              <a:ea typeface="ＭＳ Ｐゴシック" charset="0"/>
              <a:cs typeface="ＭＳ Ｐゴシック" charset="0"/>
            </a:endParaRPr>
          </a:p>
        </p:txBody>
      </p:sp>
      <p:sp>
        <p:nvSpPr>
          <p:cNvPr id="107536" name="Bevel 19">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07537" name="Bevel 20">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07538" name="Bevel 21">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Graphing</a:t>
            </a:r>
          </a:p>
        </p:txBody>
      </p:sp>
      <p:sp>
        <p:nvSpPr>
          <p:cNvPr id="25" name="Rectangle 2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Matching</a:t>
            </a:r>
            <a:r>
              <a:rPr kumimoji="0" lang="en-US" sz="2000" b="0" i="0" u="none" strike="noStrike" cap="none" normalizeH="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 Vocabulary</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7" name="TextBox 6"/>
          <p:cNvSpPr txBox="1"/>
          <p:nvPr/>
        </p:nvSpPr>
        <p:spPr>
          <a:xfrm>
            <a:off x="228600" y="15240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1) Portable</a:t>
            </a: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a:solidFill>
                <a:srgbClr val="000000"/>
              </a:solidFill>
            </a:endParaRPr>
          </a:p>
          <a:p>
            <a:pPr algn="just"/>
            <a:endParaRPr lang="en-US" sz="1800" dirty="0" smtClean="0">
              <a:solidFill>
                <a:srgbClr val="000000"/>
              </a:solidFill>
            </a:endParaRPr>
          </a:p>
        </p:txBody>
      </p:sp>
      <p:sp>
        <p:nvSpPr>
          <p:cNvPr id="8" name="TextBox 7"/>
          <p:cNvSpPr txBox="1"/>
          <p:nvPr/>
        </p:nvSpPr>
        <p:spPr>
          <a:xfrm>
            <a:off x="228600" y="35052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2) Scarce</a:t>
            </a:r>
          </a:p>
          <a:p>
            <a:pPr algn="just"/>
            <a:endParaRPr lang="en-US" sz="1800" dirty="0"/>
          </a:p>
          <a:p>
            <a:pPr algn="just"/>
            <a:endParaRPr lang="en-US" sz="1800" dirty="0" smtClean="0"/>
          </a:p>
          <a:p>
            <a:pPr algn="just"/>
            <a:endParaRPr lang="en-US" sz="1800" dirty="0"/>
          </a:p>
          <a:p>
            <a:pPr algn="just"/>
            <a:endParaRPr lang="en-US" sz="1800" dirty="0" smtClean="0"/>
          </a:p>
          <a:p>
            <a:pPr algn="just"/>
            <a:endParaRPr lang="en-US" sz="1800" dirty="0" smtClean="0"/>
          </a:p>
        </p:txBody>
      </p:sp>
      <p:sp>
        <p:nvSpPr>
          <p:cNvPr id="9" name="TextBox 8"/>
          <p:cNvSpPr txBox="1"/>
          <p:nvPr/>
        </p:nvSpPr>
        <p:spPr>
          <a:xfrm>
            <a:off x="4800600" y="15240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3) Stable</a:t>
            </a:r>
          </a:p>
          <a:p>
            <a:pPr algn="just"/>
            <a:endParaRPr lang="en-US" sz="1800" dirty="0" smtClean="0">
              <a:solidFill>
                <a:srgbClr val="000000"/>
              </a:solidFill>
            </a:endParaRPr>
          </a:p>
          <a:p>
            <a:pPr algn="just"/>
            <a:endParaRPr lang="en-US" sz="1800" dirty="0" smtClean="0"/>
          </a:p>
          <a:p>
            <a:pPr algn="just"/>
            <a:endParaRPr lang="en-US" sz="1800" dirty="0"/>
          </a:p>
          <a:p>
            <a:pPr algn="just"/>
            <a:endParaRPr lang="en-US" sz="1800" dirty="0" smtClean="0"/>
          </a:p>
          <a:p>
            <a:pPr algn="just"/>
            <a:endParaRPr lang="en-US" sz="1800" dirty="0" smtClean="0"/>
          </a:p>
        </p:txBody>
      </p:sp>
      <p:sp>
        <p:nvSpPr>
          <p:cNvPr id="10" name="TextBox 9"/>
          <p:cNvSpPr txBox="1"/>
          <p:nvPr/>
        </p:nvSpPr>
        <p:spPr>
          <a:xfrm>
            <a:off x="4800600" y="3505200"/>
            <a:ext cx="4114800" cy="1754327"/>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4) Fungible</a:t>
            </a:r>
          </a:p>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a:solidFill>
                <a:srgbClr val="000000"/>
              </a:solidFill>
            </a:endParaRPr>
          </a:p>
          <a:p>
            <a:pPr algn="just"/>
            <a:endParaRPr lang="en-US" sz="1800" dirty="0" smtClean="0">
              <a:solidFill>
                <a:srgbClr val="000000"/>
              </a:solidFill>
            </a:endParaRPr>
          </a:p>
          <a:p>
            <a:pPr algn="just"/>
            <a:endParaRPr lang="en-US" sz="1800" dirty="0" smtClean="0"/>
          </a:p>
        </p:txBody>
      </p:sp>
      <p:sp>
        <p:nvSpPr>
          <p:cNvPr id="11" name="TextBox 10"/>
          <p:cNvSpPr txBox="1"/>
          <p:nvPr/>
        </p:nvSpPr>
        <p:spPr>
          <a:xfrm>
            <a:off x="228600" y="1524000"/>
            <a:ext cx="4114800" cy="1754326"/>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1) Portable</a:t>
            </a:r>
          </a:p>
          <a:p>
            <a:pPr algn="just"/>
            <a:endParaRPr lang="en-US" sz="1800" dirty="0" smtClean="0">
              <a:solidFill>
                <a:srgbClr val="000000"/>
              </a:solidFill>
            </a:endParaRPr>
          </a:p>
          <a:p>
            <a:pPr algn="just"/>
            <a:r>
              <a:rPr lang="en-US" sz="1800" dirty="0" smtClean="0">
                <a:solidFill>
                  <a:schemeClr val="accent2"/>
                </a:solidFill>
              </a:rPr>
              <a:t>d) Money that can be easily moved around.</a:t>
            </a:r>
          </a:p>
          <a:p>
            <a:pPr algn="just"/>
            <a:endParaRPr lang="en-US" sz="1800" dirty="0">
              <a:solidFill>
                <a:srgbClr val="000000"/>
              </a:solidFill>
            </a:endParaRPr>
          </a:p>
          <a:p>
            <a:pPr algn="just"/>
            <a:endParaRPr lang="en-US" sz="1800" dirty="0" smtClean="0">
              <a:solidFill>
                <a:srgbClr val="000000"/>
              </a:solidFill>
            </a:endParaRPr>
          </a:p>
        </p:txBody>
      </p:sp>
      <p:sp>
        <p:nvSpPr>
          <p:cNvPr id="12" name="TextBox 11"/>
          <p:cNvSpPr txBox="1"/>
          <p:nvPr/>
        </p:nvSpPr>
        <p:spPr>
          <a:xfrm>
            <a:off x="228600" y="3505200"/>
            <a:ext cx="4114800" cy="1754326"/>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2) Scarce</a:t>
            </a:r>
          </a:p>
          <a:p>
            <a:pPr algn="just"/>
            <a:endParaRPr lang="en-US" sz="1800" dirty="0"/>
          </a:p>
          <a:p>
            <a:pPr algn="just"/>
            <a:r>
              <a:rPr lang="en-US" sz="1800" dirty="0" smtClean="0">
                <a:solidFill>
                  <a:schemeClr val="accent2"/>
                </a:solidFill>
              </a:rPr>
              <a:t>a) Money that is difficult to find, obtain, or duplicate.</a:t>
            </a:r>
            <a:endParaRPr lang="en-US" sz="1800" dirty="0">
              <a:solidFill>
                <a:schemeClr val="accent2"/>
              </a:solidFill>
            </a:endParaRPr>
          </a:p>
          <a:p>
            <a:pPr algn="just"/>
            <a:endParaRPr lang="en-US" sz="1800" dirty="0" smtClean="0"/>
          </a:p>
          <a:p>
            <a:pPr algn="just"/>
            <a:endParaRPr lang="en-US" sz="1800" dirty="0" smtClean="0"/>
          </a:p>
        </p:txBody>
      </p:sp>
      <p:sp>
        <p:nvSpPr>
          <p:cNvPr id="13" name="TextBox 12"/>
          <p:cNvSpPr txBox="1"/>
          <p:nvPr/>
        </p:nvSpPr>
        <p:spPr>
          <a:xfrm>
            <a:off x="4800600" y="1524000"/>
            <a:ext cx="4114800" cy="1754326"/>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3) Stable</a:t>
            </a:r>
          </a:p>
          <a:p>
            <a:pPr algn="just"/>
            <a:endParaRPr lang="en-US" sz="1800" dirty="0" smtClean="0">
              <a:solidFill>
                <a:srgbClr val="000000"/>
              </a:solidFill>
            </a:endParaRPr>
          </a:p>
          <a:p>
            <a:pPr algn="just"/>
            <a:r>
              <a:rPr lang="en-US" sz="1800" dirty="0" smtClean="0">
                <a:solidFill>
                  <a:schemeClr val="accent2"/>
                </a:solidFill>
              </a:rPr>
              <a:t>c) Money that changes little in value over time.</a:t>
            </a:r>
            <a:endParaRPr lang="en-US" sz="1800" dirty="0">
              <a:solidFill>
                <a:schemeClr val="accent2"/>
              </a:solidFill>
            </a:endParaRPr>
          </a:p>
          <a:p>
            <a:pPr algn="just"/>
            <a:endParaRPr lang="en-US" sz="1800" dirty="0" smtClean="0"/>
          </a:p>
          <a:p>
            <a:pPr algn="just"/>
            <a:endParaRPr lang="en-US" sz="1800" dirty="0" smtClean="0"/>
          </a:p>
        </p:txBody>
      </p:sp>
      <p:sp>
        <p:nvSpPr>
          <p:cNvPr id="14" name="TextBox 13"/>
          <p:cNvSpPr txBox="1"/>
          <p:nvPr/>
        </p:nvSpPr>
        <p:spPr>
          <a:xfrm>
            <a:off x="4800600" y="3505200"/>
            <a:ext cx="4114800" cy="1754326"/>
          </a:xfrm>
          <a:prstGeom prst="rect">
            <a:avLst/>
          </a:prstGeom>
          <a:gradFill flip="none" rotWithShape="1">
            <a:gsLst>
              <a:gs pos="95000">
                <a:schemeClr val="bg2"/>
              </a:gs>
              <a:gs pos="100000">
                <a:srgbClr val="FFFFFF"/>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800" b="1" dirty="0" smtClean="0">
                <a:solidFill>
                  <a:srgbClr val="000000"/>
                </a:solidFill>
              </a:rPr>
              <a:t>4) Fungible</a:t>
            </a:r>
          </a:p>
          <a:p>
            <a:pPr algn="just"/>
            <a:endParaRPr lang="en-US" sz="1800" dirty="0" smtClean="0">
              <a:solidFill>
                <a:srgbClr val="000000"/>
              </a:solidFill>
            </a:endParaRPr>
          </a:p>
          <a:p>
            <a:pPr algn="just"/>
            <a:r>
              <a:rPr lang="en-US" sz="1800" dirty="0" smtClean="0">
                <a:solidFill>
                  <a:schemeClr val="accent2"/>
                </a:solidFill>
              </a:rPr>
              <a:t>b) Money that has uniform, or equivalent, units.</a:t>
            </a:r>
            <a:endParaRPr lang="en-US" sz="1800" dirty="0">
              <a:solidFill>
                <a:schemeClr val="accent2"/>
              </a:solidFill>
            </a:endParaRPr>
          </a:p>
          <a:p>
            <a:pPr algn="just"/>
            <a:endParaRPr lang="en-US" sz="1800" dirty="0" smtClean="0">
              <a:solidFill>
                <a:srgbClr val="000000"/>
              </a:solidFill>
            </a:endParaRPr>
          </a:p>
          <a:p>
            <a:pPr algn="just"/>
            <a:endParaRPr lang="en-US" sz="1800" dirty="0" smtClean="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Quiz</a:t>
            </a:r>
          </a:p>
        </p:txBody>
      </p:sp>
      <p:sp>
        <p:nvSpPr>
          <p:cNvPr id="109578" name="Bevel 13">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p>
        </p:txBody>
      </p:sp>
      <p:sp>
        <p:nvSpPr>
          <p:cNvPr id="109579" name="Bevel 14">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09580" name="Bevel 15">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Graphing</a:t>
            </a:r>
          </a:p>
        </p:txBody>
      </p:sp>
      <p:sp>
        <p:nvSpPr>
          <p:cNvPr id="15" name="Rectangle 14"/>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Multiple Choice / Short Response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9" name="TextBox 8"/>
          <p:cNvSpPr txBox="1"/>
          <p:nvPr/>
        </p:nvSpPr>
        <p:spPr>
          <a:xfrm>
            <a:off x="2286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5) Money must function as a medium of exchange, which means it</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10" name="TextBox 9"/>
          <p:cNvSpPr txBox="1"/>
          <p:nvPr/>
        </p:nvSpPr>
        <p:spPr>
          <a:xfrm>
            <a:off x="2286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6) If Alan uses his bank account to save his money, he understands that money functions as a</a:t>
            </a:r>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1" name="TextBox 10"/>
          <p:cNvSpPr txBox="1"/>
          <p:nvPr/>
        </p:nvSpPr>
        <p:spPr>
          <a:xfrm>
            <a:off x="32004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7) Historically, the commodity that most successfully met all the characteristics of good money was</a:t>
            </a:r>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p:txBody>
      </p:sp>
      <p:sp>
        <p:nvSpPr>
          <p:cNvPr id="12" name="TextBox 11"/>
          <p:cNvSpPr txBox="1"/>
          <p:nvPr/>
        </p:nvSpPr>
        <p:spPr>
          <a:xfrm>
            <a:off x="32004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8) Representative money has value because</a:t>
            </a:r>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3" name="TextBox 12"/>
          <p:cNvSpPr txBox="1"/>
          <p:nvPr/>
        </p:nvSpPr>
        <p:spPr>
          <a:xfrm>
            <a:off x="61722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9) The most liquid form of M1 money is</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7" name="TextBox 16"/>
          <p:cNvSpPr txBox="1"/>
          <p:nvPr/>
        </p:nvSpPr>
        <p:spPr>
          <a:xfrm>
            <a:off x="61722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10) The main difference between the M1 money supply and the M2 money supply is that M1 is</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9" grpId="0" animBg="1"/>
      <p:bldP spid="10" grpId="0" animBg="1"/>
      <p:bldP spid="11" grpId="0" animBg="1"/>
      <p:bldP spid="12" grpId="0" animBg="1"/>
      <p:bldP spid="13"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286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5) Money must function as a medium of exchange, which means it</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20" name="TextBox 19"/>
          <p:cNvSpPr txBox="1"/>
          <p:nvPr/>
        </p:nvSpPr>
        <p:spPr>
          <a:xfrm>
            <a:off x="2286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6) If Alan uses his bank account to save his money, he understands that money functions as a</a:t>
            </a:r>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21" name="TextBox 20"/>
          <p:cNvSpPr txBox="1"/>
          <p:nvPr/>
        </p:nvSpPr>
        <p:spPr>
          <a:xfrm>
            <a:off x="32004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7) Historically, the commodity that most successfully met all the characteristics of good money was</a:t>
            </a:r>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p:txBody>
      </p:sp>
      <p:sp>
        <p:nvSpPr>
          <p:cNvPr id="22" name="TextBox 21"/>
          <p:cNvSpPr txBox="1"/>
          <p:nvPr/>
        </p:nvSpPr>
        <p:spPr>
          <a:xfrm>
            <a:off x="32004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8) Representative money has value because</a:t>
            </a:r>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23" name="TextBox 22"/>
          <p:cNvSpPr txBox="1"/>
          <p:nvPr/>
        </p:nvSpPr>
        <p:spPr>
          <a:xfrm>
            <a:off x="61722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9) The most liquid form of M1 money is</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24" name="TextBox 23"/>
          <p:cNvSpPr txBox="1"/>
          <p:nvPr/>
        </p:nvSpPr>
        <p:spPr>
          <a:xfrm>
            <a:off x="61722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10) The main difference between the M1 money supply and the M2 money supply is that M1 is</a:t>
            </a:r>
          </a:p>
          <a:p>
            <a:pPr algn="just"/>
            <a:endParaRPr lang="en-US" sz="1600" dirty="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111618" name="Rectangle 3"/>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Quiz</a:t>
            </a:r>
          </a:p>
        </p:txBody>
      </p:sp>
      <p:sp>
        <p:nvSpPr>
          <p:cNvPr id="111632" name="Bevel 19">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11633" name="Bevel 20">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11634" name="Bevel 21">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Graphing</a:t>
            </a:r>
          </a:p>
        </p:txBody>
      </p:sp>
      <p:sp>
        <p:nvSpPr>
          <p:cNvPr id="6" name="Rectangle 5"/>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Multiple Choice / Short Response</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13" name="TextBox 12"/>
          <p:cNvSpPr txBox="1"/>
          <p:nvPr/>
        </p:nvSpPr>
        <p:spPr>
          <a:xfrm>
            <a:off x="2286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5) Money must function as a medium of exchange, which means it</a:t>
            </a:r>
          </a:p>
          <a:p>
            <a:pPr algn="just"/>
            <a:endParaRPr lang="en-US" sz="1600" dirty="0" smtClean="0">
              <a:solidFill>
                <a:srgbClr val="000000"/>
              </a:solidFill>
            </a:endParaRPr>
          </a:p>
          <a:p>
            <a:pPr algn="just"/>
            <a:endParaRPr lang="en-US" sz="1600" dirty="0" smtClean="0">
              <a:solidFill>
                <a:srgbClr val="000000"/>
              </a:solidFill>
            </a:endParaRPr>
          </a:p>
          <a:p>
            <a:pPr algn="just"/>
            <a:r>
              <a:rPr lang="en-US" sz="1600" dirty="0" smtClean="0">
                <a:solidFill>
                  <a:schemeClr val="accent2"/>
                </a:solidFill>
              </a:rPr>
              <a:t>d) is a recognized form of payment in transactions.</a:t>
            </a:r>
            <a:endParaRPr lang="en-US" sz="1600" dirty="0">
              <a:solidFill>
                <a:schemeClr val="accent2"/>
              </a:solidFill>
            </a:endParaRPr>
          </a:p>
        </p:txBody>
      </p:sp>
      <p:sp>
        <p:nvSpPr>
          <p:cNvPr id="14" name="TextBox 13"/>
          <p:cNvSpPr txBox="1"/>
          <p:nvPr/>
        </p:nvSpPr>
        <p:spPr>
          <a:xfrm>
            <a:off x="2286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6) If Alan uses his bank account to save his money, he understands that money functions as a</a:t>
            </a:r>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chemeClr val="accent2"/>
                </a:solidFill>
              </a:rPr>
              <a:t>b) store of value.</a:t>
            </a:r>
            <a:endParaRPr lang="en-US" sz="1600" dirty="0">
              <a:solidFill>
                <a:schemeClr val="accent2"/>
              </a:solidFill>
            </a:endParaRPr>
          </a:p>
        </p:txBody>
      </p:sp>
      <p:sp>
        <p:nvSpPr>
          <p:cNvPr id="15" name="TextBox 14"/>
          <p:cNvSpPr txBox="1"/>
          <p:nvPr/>
        </p:nvSpPr>
        <p:spPr>
          <a:xfrm>
            <a:off x="32004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7) Historically, the commodity that most successfully met all the characteristics of good money was</a:t>
            </a:r>
          </a:p>
          <a:p>
            <a:pPr algn="just"/>
            <a:endParaRPr lang="en-US" sz="1600" dirty="0">
              <a:solidFill>
                <a:srgbClr val="000000"/>
              </a:solidFill>
            </a:endParaRPr>
          </a:p>
          <a:p>
            <a:pPr algn="just"/>
            <a:r>
              <a:rPr lang="en-US" sz="1600" dirty="0" smtClean="0">
                <a:solidFill>
                  <a:schemeClr val="accent2"/>
                </a:solidFill>
              </a:rPr>
              <a:t>a) gold.</a:t>
            </a:r>
            <a:endParaRPr lang="en-US" sz="1600" dirty="0">
              <a:solidFill>
                <a:schemeClr val="accent2"/>
              </a:solidFill>
            </a:endParaRPr>
          </a:p>
        </p:txBody>
      </p:sp>
      <p:sp>
        <p:nvSpPr>
          <p:cNvPr id="16" name="TextBox 15"/>
          <p:cNvSpPr txBox="1"/>
          <p:nvPr/>
        </p:nvSpPr>
        <p:spPr>
          <a:xfrm>
            <a:off x="32004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8) Representative money has value because</a:t>
            </a: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r>
              <a:rPr lang="en-US" sz="1600" dirty="0" smtClean="0">
                <a:solidFill>
                  <a:schemeClr val="accent2"/>
                </a:solidFill>
              </a:rPr>
              <a:t>b) it can be redeemed for valuable goods.</a:t>
            </a:r>
            <a:endParaRPr lang="en-US" sz="1600" dirty="0">
              <a:solidFill>
                <a:srgbClr val="000000"/>
              </a:solidFill>
            </a:endParaRPr>
          </a:p>
        </p:txBody>
      </p:sp>
      <p:sp>
        <p:nvSpPr>
          <p:cNvPr id="17" name="TextBox 16"/>
          <p:cNvSpPr txBox="1"/>
          <p:nvPr/>
        </p:nvSpPr>
        <p:spPr>
          <a:xfrm>
            <a:off x="6172200" y="14478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9) The most liquid form of M1 money is</a:t>
            </a: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chemeClr val="accent2"/>
                </a:solidFill>
              </a:rPr>
              <a:t>c) currency in circulation.</a:t>
            </a:r>
            <a:endParaRPr lang="en-US" sz="1600" dirty="0">
              <a:solidFill>
                <a:srgbClr val="000000"/>
              </a:solidFill>
            </a:endParaRPr>
          </a:p>
        </p:txBody>
      </p:sp>
      <p:sp>
        <p:nvSpPr>
          <p:cNvPr id="18" name="TextBox 17"/>
          <p:cNvSpPr txBox="1"/>
          <p:nvPr/>
        </p:nvSpPr>
        <p:spPr>
          <a:xfrm>
            <a:off x="6172200" y="3581400"/>
            <a:ext cx="2743200" cy="181588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10) The main difference between the M1 money supply and the M2 money supply is that M1 is</a:t>
            </a:r>
          </a:p>
          <a:p>
            <a:pPr algn="just"/>
            <a:endParaRPr lang="en-US" sz="1600" dirty="0" smtClean="0">
              <a:solidFill>
                <a:srgbClr val="000000"/>
              </a:solidFill>
            </a:endParaRPr>
          </a:p>
          <a:p>
            <a:pPr algn="just"/>
            <a:endParaRPr lang="en-US" sz="1600" dirty="0">
              <a:solidFill>
                <a:srgbClr val="000000"/>
              </a:solidFill>
            </a:endParaRPr>
          </a:p>
          <a:p>
            <a:pPr algn="just"/>
            <a:r>
              <a:rPr lang="en-US" sz="1600" dirty="0" smtClean="0">
                <a:solidFill>
                  <a:schemeClr val="accent2"/>
                </a:solidFill>
              </a:rPr>
              <a:t>a) more liquid.</a:t>
            </a:r>
            <a:endParaRPr lang="en-US" sz="1600" dirty="0">
              <a:solidFill>
                <a:schemeClr val="accent2"/>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10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0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648200" y="1447800"/>
            <a:ext cx="42672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2) Were some class members unable to match their Cards?  If so, why do you think this was the case?</a:t>
            </a:r>
          </a:p>
          <a:p>
            <a:pPr algn="just"/>
            <a:endParaRPr lang="en-US" sz="1600" dirty="0">
              <a:solidFill>
                <a:srgbClr val="000000"/>
              </a:solidFill>
            </a:endParaRPr>
          </a:p>
        </p:txBody>
      </p:sp>
      <p:sp>
        <p:nvSpPr>
          <p:cNvPr id="15" name="TextBox 14"/>
          <p:cNvSpPr txBox="1"/>
          <p:nvPr/>
        </p:nvSpPr>
        <p:spPr>
          <a:xfrm>
            <a:off x="228600" y="1447800"/>
            <a:ext cx="42672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 How many trades did it take for you to match your Have Card with your Want Card?</a:t>
            </a:r>
          </a:p>
          <a:p>
            <a:pPr algn="just"/>
            <a:endParaRPr lang="en-US" sz="1600" dirty="0">
              <a:solidFill>
                <a:srgbClr val="000000"/>
              </a:solidFill>
            </a:endParaRPr>
          </a:p>
          <a:p>
            <a:pPr algn="just"/>
            <a:endParaRPr lang="en-US" sz="1600" dirty="0" smtClean="0">
              <a:solidFill>
                <a:srgbClr val="000000"/>
              </a:solidFill>
            </a:endParaRPr>
          </a:p>
        </p:txBody>
      </p:sp>
      <p:sp>
        <p:nvSpPr>
          <p:cNvPr id="16" name="TextBox 15"/>
          <p:cNvSpPr txBox="1"/>
          <p:nvPr/>
        </p:nvSpPr>
        <p:spPr>
          <a:xfrm>
            <a:off x="3124200" y="2609433"/>
            <a:ext cx="2895600" cy="280076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4) What are the disadvantages of using barter instead of using money?</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p:txBody>
      </p:sp>
      <p:sp>
        <p:nvSpPr>
          <p:cNvPr id="17" name="TextBox 16"/>
          <p:cNvSpPr txBox="1"/>
          <p:nvPr/>
        </p:nvSpPr>
        <p:spPr>
          <a:xfrm>
            <a:off x="228600" y="2609433"/>
            <a:ext cx="2743200" cy="280076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3) Barter is defined as the “direct exchange of a good or service for another good or service without the use of money.”  What are the advantages of using barter instead of money?</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18" name="TextBox 17"/>
          <p:cNvSpPr txBox="1"/>
          <p:nvPr/>
        </p:nvSpPr>
        <p:spPr>
          <a:xfrm>
            <a:off x="6172200" y="2609433"/>
            <a:ext cx="2743200" cy="280076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5) Money is generally considered better than barter.  Using what you observed in this simulation, why do you think this is the case?</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p:txBody>
      </p:sp>
      <p:sp>
        <p:nvSpPr>
          <p:cNvPr id="9217"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A Game of Barter</a:t>
            </a:r>
            <a:endParaRPr lang="en-US" dirty="0">
              <a:solidFill>
                <a:srgbClr val="000000"/>
              </a:solidFill>
              <a:latin typeface="Century Gothic" charset="0"/>
              <a:ea typeface="ＭＳ Ｐゴシック" charset="0"/>
              <a:cs typeface="ＭＳ Ｐゴシック" charset="0"/>
            </a:endParaRPr>
          </a:p>
        </p:txBody>
      </p:sp>
      <p:sp>
        <p:nvSpPr>
          <p:cNvPr id="12" name="Rectangle 11"/>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Warm Up Activity - Conclusion</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29" name="TextBox 28"/>
          <p:cNvSpPr txBox="1"/>
          <p:nvPr/>
        </p:nvSpPr>
        <p:spPr>
          <a:xfrm>
            <a:off x="4648200" y="1447800"/>
            <a:ext cx="42672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2) </a:t>
            </a:r>
            <a:r>
              <a:rPr lang="en-US" sz="1600" dirty="0" smtClean="0">
                <a:solidFill>
                  <a:srgbClr val="000000"/>
                </a:solidFill>
              </a:rPr>
              <a:t>Sample Answer</a:t>
            </a:r>
          </a:p>
          <a:p>
            <a:pPr algn="just"/>
            <a:r>
              <a:rPr lang="en-US" sz="1600" dirty="0" smtClean="0">
                <a:solidFill>
                  <a:schemeClr val="accent2"/>
                </a:solidFill>
              </a:rPr>
              <a:t>It is likely some people could not find a match because there may not have been a matching Have Card for every Want Card.</a:t>
            </a:r>
            <a:endParaRPr lang="en-US" sz="1600" dirty="0">
              <a:solidFill>
                <a:schemeClr val="accent2"/>
              </a:solidFill>
            </a:endParaRPr>
          </a:p>
        </p:txBody>
      </p:sp>
      <p:sp>
        <p:nvSpPr>
          <p:cNvPr id="8" name="TextBox 7"/>
          <p:cNvSpPr txBox="1"/>
          <p:nvPr/>
        </p:nvSpPr>
        <p:spPr>
          <a:xfrm>
            <a:off x="228600" y="1447800"/>
            <a:ext cx="42672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1) Sample Answer</a:t>
            </a:r>
          </a:p>
          <a:p>
            <a:pPr algn="just"/>
            <a:r>
              <a:rPr lang="en-US" sz="1600" dirty="0">
                <a:solidFill>
                  <a:schemeClr val="accent2"/>
                </a:solidFill>
              </a:rPr>
              <a:t>In the example, it took 7 trades.</a:t>
            </a:r>
          </a:p>
          <a:p>
            <a:pPr algn="just"/>
            <a:endParaRPr lang="en-US" sz="1600" dirty="0" smtClean="0">
              <a:solidFill>
                <a:srgbClr val="000000"/>
              </a:solidFill>
            </a:endParaRPr>
          </a:p>
          <a:p>
            <a:pPr algn="just"/>
            <a:endParaRPr lang="en-US" sz="1600" dirty="0" smtClean="0">
              <a:solidFill>
                <a:srgbClr val="000000"/>
              </a:solidFill>
            </a:endParaRPr>
          </a:p>
        </p:txBody>
      </p:sp>
      <p:sp>
        <p:nvSpPr>
          <p:cNvPr id="10" name="TextBox 9"/>
          <p:cNvSpPr txBox="1"/>
          <p:nvPr/>
        </p:nvSpPr>
        <p:spPr>
          <a:xfrm>
            <a:off x="3124200" y="2609433"/>
            <a:ext cx="2895600" cy="280076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4) Sample Answer</a:t>
            </a:r>
          </a:p>
          <a:p>
            <a:pPr algn="just"/>
            <a:r>
              <a:rPr lang="en-US" sz="1600" dirty="0">
                <a:solidFill>
                  <a:schemeClr val="accent2"/>
                </a:solidFill>
              </a:rPr>
              <a:t>Barter requires a “double coincidence of wants,” which means the two people must each want what the other has to </a:t>
            </a:r>
            <a:r>
              <a:rPr lang="en-US" sz="1600" dirty="0" smtClean="0">
                <a:solidFill>
                  <a:schemeClr val="accent2"/>
                </a:solidFill>
              </a:rPr>
              <a:t>offer.  Bartered </a:t>
            </a:r>
            <a:r>
              <a:rPr lang="en-US" sz="1600" dirty="0">
                <a:solidFill>
                  <a:schemeClr val="accent2"/>
                </a:solidFill>
              </a:rPr>
              <a:t>items may lose a significant amount of value before being </a:t>
            </a:r>
            <a:r>
              <a:rPr lang="en-US" sz="1600" dirty="0" smtClean="0">
                <a:solidFill>
                  <a:schemeClr val="accent2"/>
                </a:solidFill>
              </a:rPr>
              <a:t>traded.  Because </a:t>
            </a:r>
            <a:r>
              <a:rPr lang="en-US" sz="1600" dirty="0">
                <a:solidFill>
                  <a:schemeClr val="accent2"/>
                </a:solidFill>
              </a:rPr>
              <a:t>bartered goods often have vastly different values, equal trades are rare</a:t>
            </a:r>
            <a:r>
              <a:rPr lang="en-US" sz="1600" dirty="0" smtClean="0">
                <a:solidFill>
                  <a:schemeClr val="accent2"/>
                </a:solidFill>
              </a:rPr>
              <a:t>.</a:t>
            </a:r>
            <a:endParaRPr lang="en-US" sz="1600" dirty="0">
              <a:solidFill>
                <a:schemeClr val="accent2"/>
              </a:solidFill>
            </a:endParaRPr>
          </a:p>
        </p:txBody>
      </p:sp>
      <p:sp>
        <p:nvSpPr>
          <p:cNvPr id="11" name="TextBox 10"/>
          <p:cNvSpPr txBox="1"/>
          <p:nvPr/>
        </p:nvSpPr>
        <p:spPr>
          <a:xfrm>
            <a:off x="228600" y="2609433"/>
            <a:ext cx="2743200" cy="280076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3) Sample Answer</a:t>
            </a:r>
          </a:p>
          <a:p>
            <a:pPr algn="just"/>
            <a:r>
              <a:rPr lang="en-US" sz="1600" dirty="0">
                <a:solidFill>
                  <a:schemeClr val="accent2"/>
                </a:solidFill>
              </a:rPr>
              <a:t>Barter is useful because the items being exchanged have real value.  This is an advantage over most modern-day currencies, which have no intrinsic value.</a:t>
            </a: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14" name="TextBox 13"/>
          <p:cNvSpPr txBox="1"/>
          <p:nvPr/>
        </p:nvSpPr>
        <p:spPr>
          <a:xfrm>
            <a:off x="6172200" y="2609433"/>
            <a:ext cx="2743200" cy="2800767"/>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smtClean="0">
                <a:solidFill>
                  <a:srgbClr val="000000"/>
                </a:solidFill>
              </a:rPr>
              <a:t>5) Sample Answer</a:t>
            </a:r>
          </a:p>
          <a:p>
            <a:pPr algn="just"/>
            <a:r>
              <a:rPr lang="en-US" sz="1600" dirty="0">
                <a:solidFill>
                  <a:schemeClr val="accent2"/>
                </a:solidFill>
              </a:rPr>
              <a:t>Money eliminates the need for a “double coincidence of wants.”  Money holds its value over time.  And money can be reliably measured, making comparisons easier.</a:t>
            </a: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p:txBody>
      </p:sp>
    </p:spTree>
    <p:extLst>
      <p:ext uri="{BB962C8B-B14F-4D97-AF65-F5344CB8AC3E}">
        <p14:creationId xmlns:p14="http://schemas.microsoft.com/office/powerpoint/2010/main" val="145028257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1000"/>
                                        <p:tgtEl>
                                          <p:spTgt spid="2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 grpId="0" animBg="1"/>
      <p:bldP spid="10" grpId="0" animBg="1"/>
      <p:bldP spid="11"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Quiz</a:t>
            </a:r>
          </a:p>
        </p:txBody>
      </p:sp>
      <p:sp>
        <p:nvSpPr>
          <p:cNvPr id="113672" name="Bevel 11">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13673" name="Bevel 12">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13674" name="Bevel 13">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5"/>
          </a:solidFill>
          <a:ln w="9525">
            <a:solidFill>
              <a:schemeClr val="accent5"/>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Show Answers</a:t>
            </a:r>
          </a:p>
        </p:txBody>
      </p:sp>
      <p:sp>
        <p:nvSpPr>
          <p:cNvPr id="21" name="Rectangle 20"/>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rgbClr val="FFFFFF"/>
                </a:solidFill>
                <a:effectLst>
                  <a:outerShdw blurRad="50800" dist="38100" dir="2700000" algn="tl" rotWithShape="0">
                    <a:srgbClr val="000000">
                      <a:alpha val="43000"/>
                    </a:srgbClr>
                  </a:outerShdw>
                </a:effectLst>
              </a:rPr>
              <a:t>Graphing</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grpSp>
        <p:nvGrpSpPr>
          <p:cNvPr id="9" name="Group 8"/>
          <p:cNvGrpSpPr/>
          <p:nvPr/>
        </p:nvGrpSpPr>
        <p:grpSpPr>
          <a:xfrm>
            <a:off x="6093202" y="1524000"/>
            <a:ext cx="2819400" cy="3785652"/>
            <a:chOff x="6093202" y="1524000"/>
            <a:chExt cx="2819400" cy="3785652"/>
          </a:xfrm>
        </p:grpSpPr>
        <p:sp>
          <p:nvSpPr>
            <p:cNvPr id="17" name="TextBox 16"/>
            <p:cNvSpPr txBox="1"/>
            <p:nvPr/>
          </p:nvSpPr>
          <p:spPr>
            <a:xfrm>
              <a:off x="6093202" y="1524000"/>
              <a:ext cx="2819400" cy="378565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13) Label the diagram.</a:t>
              </a:r>
            </a:p>
            <a:p>
              <a:pPr algn="just"/>
              <a:endParaRPr lang="en-US" sz="1600" dirty="0" smtClean="0">
                <a:solidFill>
                  <a:srgbClr val="000000"/>
                </a:solidFill>
              </a:endParaRPr>
            </a:p>
            <a:p>
              <a:pPr algn="just"/>
              <a:r>
                <a:rPr lang="en-US" sz="1600" dirty="0" smtClean="0">
                  <a:solidFill>
                    <a:srgbClr val="000000"/>
                  </a:solidFill>
                </a:rPr>
                <a:t>M1</a:t>
              </a:r>
              <a:endParaRPr lang="en-US" sz="1600" dirty="0">
                <a:solidFill>
                  <a:srgbClr val="000000"/>
                </a:solidFill>
              </a:endParaRPr>
            </a:p>
            <a:p>
              <a:pPr algn="just"/>
              <a:r>
                <a:rPr lang="en-US" sz="1600" dirty="0" smtClean="0">
                  <a:solidFill>
                    <a:srgbClr val="000000"/>
                  </a:solidFill>
                </a:rPr>
                <a:t>M2</a:t>
              </a:r>
            </a:p>
            <a:p>
              <a:pPr algn="just"/>
              <a:r>
                <a:rPr lang="en-US" sz="1600" dirty="0" smtClean="0">
                  <a:solidFill>
                    <a:srgbClr val="000000"/>
                  </a:solidFill>
                </a:rPr>
                <a:t>M3</a:t>
              </a:r>
              <a:endParaRPr lang="en-US" sz="1600" dirty="0">
                <a:solidFill>
                  <a:srgbClr val="000000"/>
                </a:solidFill>
              </a:endParaRPr>
            </a:p>
            <a:p>
              <a:pPr algn="just"/>
              <a:r>
                <a:rPr lang="en-US" sz="1600" dirty="0" smtClean="0">
                  <a:solidFill>
                    <a:srgbClr val="000000"/>
                  </a:solidFill>
                </a:rPr>
                <a:t>Monetary Base</a:t>
              </a: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9590" y="3292132"/>
              <a:ext cx="2706624" cy="1965704"/>
            </a:xfrm>
            <a:prstGeom prst="rect">
              <a:avLst/>
            </a:prstGeom>
          </p:spPr>
        </p:pic>
      </p:grpSp>
      <p:grpSp>
        <p:nvGrpSpPr>
          <p:cNvPr id="8" name="Group 7"/>
          <p:cNvGrpSpPr/>
          <p:nvPr/>
        </p:nvGrpSpPr>
        <p:grpSpPr>
          <a:xfrm>
            <a:off x="3159503" y="1524000"/>
            <a:ext cx="2819400" cy="3785652"/>
            <a:chOff x="3159503" y="1524000"/>
            <a:chExt cx="2819400" cy="3785652"/>
          </a:xfrm>
        </p:grpSpPr>
        <p:sp>
          <p:nvSpPr>
            <p:cNvPr id="16" name="TextBox 15"/>
            <p:cNvSpPr txBox="1"/>
            <p:nvPr/>
          </p:nvSpPr>
          <p:spPr>
            <a:xfrm>
              <a:off x="3159503" y="1524000"/>
              <a:ext cx="2819400" cy="378565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12) Label the diagram.</a:t>
              </a:r>
            </a:p>
            <a:p>
              <a:pPr algn="just"/>
              <a:endParaRPr lang="en-US" sz="1600" dirty="0" smtClean="0">
                <a:solidFill>
                  <a:srgbClr val="000000"/>
                </a:solidFill>
              </a:endParaRPr>
            </a:p>
            <a:p>
              <a:pPr algn="just"/>
              <a:r>
                <a:rPr lang="en-US" sz="1600" dirty="0" smtClean="0">
                  <a:solidFill>
                    <a:srgbClr val="000000"/>
                  </a:solidFill>
                </a:rPr>
                <a:t>Time Deposits</a:t>
              </a:r>
              <a:endParaRPr lang="en-US" sz="1600" dirty="0">
                <a:solidFill>
                  <a:srgbClr val="000000"/>
                </a:solidFill>
              </a:endParaRPr>
            </a:p>
            <a:p>
              <a:pPr algn="just"/>
              <a:r>
                <a:rPr lang="en-US" sz="1600" dirty="0" smtClean="0">
                  <a:solidFill>
                    <a:srgbClr val="000000"/>
                  </a:solidFill>
                </a:rPr>
                <a:t>M1</a:t>
              </a:r>
            </a:p>
            <a:p>
              <a:pPr algn="just"/>
              <a:r>
                <a:rPr lang="en-US" sz="1600" dirty="0" smtClean="0">
                  <a:solidFill>
                    <a:srgbClr val="000000"/>
                  </a:solidFill>
                </a:rPr>
                <a:t>Savings Deposits</a:t>
              </a:r>
              <a:endParaRPr lang="en-US" sz="1600" dirty="0">
                <a:solidFill>
                  <a:srgbClr val="000000"/>
                </a:solidFill>
              </a:endParaRPr>
            </a:p>
            <a:p>
              <a:pPr algn="just"/>
              <a:r>
                <a:rPr lang="en-US" sz="1600" dirty="0" smtClean="0">
                  <a:solidFill>
                    <a:srgbClr val="000000"/>
                  </a:solidFill>
                </a:rPr>
                <a:t>Money Market Funds</a:t>
              </a: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4429" y="3273226"/>
              <a:ext cx="2752344" cy="2003515"/>
            </a:xfrm>
            <a:prstGeom prst="rect">
              <a:avLst/>
            </a:prstGeom>
          </p:spPr>
        </p:pic>
      </p:grpSp>
      <p:grpSp>
        <p:nvGrpSpPr>
          <p:cNvPr id="7" name="Group 6"/>
          <p:cNvGrpSpPr/>
          <p:nvPr/>
        </p:nvGrpSpPr>
        <p:grpSpPr>
          <a:xfrm>
            <a:off x="228600" y="1524001"/>
            <a:ext cx="2819400" cy="3785652"/>
            <a:chOff x="228600" y="1524001"/>
            <a:chExt cx="2819400" cy="3785652"/>
          </a:xfrm>
        </p:grpSpPr>
        <p:sp>
          <p:nvSpPr>
            <p:cNvPr id="15" name="TextBox 14"/>
            <p:cNvSpPr txBox="1"/>
            <p:nvPr/>
          </p:nvSpPr>
          <p:spPr>
            <a:xfrm>
              <a:off x="228600" y="1524001"/>
              <a:ext cx="2819400" cy="378565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11) Label the diagram.</a:t>
              </a:r>
            </a:p>
            <a:p>
              <a:pPr algn="just"/>
              <a:endParaRPr lang="en-US" sz="1600" dirty="0" smtClean="0">
                <a:solidFill>
                  <a:srgbClr val="000000"/>
                </a:solidFill>
              </a:endParaRPr>
            </a:p>
            <a:p>
              <a:pPr algn="just"/>
              <a:r>
                <a:rPr lang="en-US" sz="1600" dirty="0" smtClean="0">
                  <a:solidFill>
                    <a:srgbClr val="000000"/>
                  </a:solidFill>
                </a:rPr>
                <a:t>Traveler’s Checks</a:t>
              </a:r>
              <a:endParaRPr lang="en-US" sz="1600" dirty="0">
                <a:solidFill>
                  <a:srgbClr val="000000"/>
                </a:solidFill>
              </a:endParaRPr>
            </a:p>
            <a:p>
              <a:pPr algn="just"/>
              <a:r>
                <a:rPr lang="en-US" sz="1600" dirty="0" smtClean="0">
                  <a:solidFill>
                    <a:srgbClr val="000000"/>
                  </a:solidFill>
                </a:rPr>
                <a:t>Currency in Circulation</a:t>
              </a:r>
            </a:p>
            <a:p>
              <a:pPr algn="just"/>
              <a:r>
                <a:rPr lang="en-US" sz="1600" dirty="0" smtClean="0">
                  <a:solidFill>
                    <a:srgbClr val="000000"/>
                  </a:solidFill>
                </a:rPr>
                <a:t>Checkable Deposits</a:t>
              </a:r>
              <a:endParaRPr lang="en-US" sz="1600" dirty="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128" y="3276600"/>
              <a:ext cx="2752344" cy="2003515"/>
            </a:xfrm>
            <a:prstGeom prst="rect">
              <a:avLst/>
            </a:prstGeom>
          </p:spPr>
        </p:pic>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Quiz</a:t>
            </a:r>
          </a:p>
        </p:txBody>
      </p:sp>
      <p:sp>
        <p:nvSpPr>
          <p:cNvPr id="115724" name="Bevel 15">
            <a:hlinkClick r:id="rId3" action="ppaction://hlinksldjump"/>
          </p:cNvPr>
          <p:cNvSpPr>
            <a:spLocks noChangeArrowheads="1"/>
          </p:cNvSpPr>
          <p:nvPr/>
        </p:nvSpPr>
        <p:spPr bwMode="auto">
          <a:xfrm>
            <a:off x="3886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Multiple Choice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Short Response</a:t>
            </a:r>
          </a:p>
        </p:txBody>
      </p:sp>
      <p:sp>
        <p:nvSpPr>
          <p:cNvPr id="115725" name="Bevel 16">
            <a:hlinkClick r:id="rId4" action="ppaction://hlinksldjump"/>
          </p:cNvPr>
          <p:cNvSpPr>
            <a:spLocks noChangeArrowheads="1"/>
          </p:cNvSpPr>
          <p:nvPr/>
        </p:nvSpPr>
        <p:spPr bwMode="auto">
          <a:xfrm>
            <a:off x="2362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Matching /</a:t>
            </a:r>
          </a:p>
          <a:p>
            <a:r>
              <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rPr>
              <a:t>Vocabulary</a:t>
            </a:r>
          </a:p>
        </p:txBody>
      </p:sp>
      <p:sp>
        <p:nvSpPr>
          <p:cNvPr id="115726" name="Bevel 17">
            <a:hlinkClick r:id="rId5" action="ppaction://hlinksldjump"/>
          </p:cNvPr>
          <p:cNvSpPr>
            <a:spLocks noChangeArrowheads="1"/>
          </p:cNvSpPr>
          <p:nvPr/>
        </p:nvSpPr>
        <p:spPr bwMode="auto">
          <a:xfrm>
            <a:off x="54102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Graphing</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
        <p:nvSpPr>
          <p:cNvPr id="6" name="Rectangle 5"/>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rgbClr val="FFFFFF"/>
                </a:solidFill>
                <a:effectLst>
                  <a:outerShdw blurRad="50800" dist="38100" dir="2700000" algn="tl" rotWithShape="0">
                    <a:srgbClr val="000000">
                      <a:alpha val="43000"/>
                    </a:srgbClr>
                  </a:outerShdw>
                </a:effectLst>
              </a:rPr>
              <a:t>Graphing</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7" name="TextBox 6"/>
          <p:cNvSpPr txBox="1"/>
          <p:nvPr/>
        </p:nvSpPr>
        <p:spPr>
          <a:xfrm>
            <a:off x="228600" y="1524001"/>
            <a:ext cx="2819400" cy="378565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11) Label the diagram.</a:t>
            </a:r>
          </a:p>
          <a:p>
            <a:pPr algn="just"/>
            <a:endParaRPr lang="en-US" sz="1600" dirty="0" smtClean="0">
              <a:solidFill>
                <a:srgbClr val="000000"/>
              </a:solidFill>
            </a:endParaRPr>
          </a:p>
          <a:p>
            <a:pPr algn="just"/>
            <a:r>
              <a:rPr lang="en-US" sz="1600" dirty="0" smtClean="0">
                <a:solidFill>
                  <a:srgbClr val="000000"/>
                </a:solidFill>
              </a:rPr>
              <a:t>Traveler’s Checks</a:t>
            </a:r>
            <a:endParaRPr lang="en-US" sz="1600" dirty="0">
              <a:solidFill>
                <a:srgbClr val="000000"/>
              </a:solidFill>
            </a:endParaRPr>
          </a:p>
          <a:p>
            <a:pPr algn="just"/>
            <a:r>
              <a:rPr lang="en-US" sz="1600" dirty="0" smtClean="0">
                <a:solidFill>
                  <a:srgbClr val="000000"/>
                </a:solidFill>
              </a:rPr>
              <a:t>Currency in Circulation</a:t>
            </a:r>
          </a:p>
          <a:p>
            <a:pPr algn="just"/>
            <a:r>
              <a:rPr lang="en-US" sz="1600" dirty="0" smtClean="0">
                <a:solidFill>
                  <a:srgbClr val="000000"/>
                </a:solidFill>
              </a:rPr>
              <a:t>Checkable Deposits</a:t>
            </a:r>
            <a:endParaRPr lang="en-US" sz="1600" dirty="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8" name="TextBox 7"/>
          <p:cNvSpPr txBox="1"/>
          <p:nvPr/>
        </p:nvSpPr>
        <p:spPr>
          <a:xfrm>
            <a:off x="3159503" y="1524000"/>
            <a:ext cx="2819400" cy="378565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12) Label the diagram.</a:t>
            </a:r>
          </a:p>
          <a:p>
            <a:pPr algn="just"/>
            <a:endParaRPr lang="en-US" sz="1600" dirty="0" smtClean="0">
              <a:solidFill>
                <a:srgbClr val="000000"/>
              </a:solidFill>
            </a:endParaRPr>
          </a:p>
          <a:p>
            <a:pPr algn="just"/>
            <a:r>
              <a:rPr lang="en-US" sz="1600" dirty="0" smtClean="0">
                <a:solidFill>
                  <a:srgbClr val="000000"/>
                </a:solidFill>
              </a:rPr>
              <a:t>Time Deposits</a:t>
            </a:r>
            <a:endParaRPr lang="en-US" sz="1600" dirty="0">
              <a:solidFill>
                <a:srgbClr val="000000"/>
              </a:solidFill>
            </a:endParaRPr>
          </a:p>
          <a:p>
            <a:pPr algn="just"/>
            <a:r>
              <a:rPr lang="en-US" sz="1600" dirty="0" smtClean="0">
                <a:solidFill>
                  <a:srgbClr val="000000"/>
                </a:solidFill>
              </a:rPr>
              <a:t>M1</a:t>
            </a:r>
          </a:p>
          <a:p>
            <a:pPr algn="just"/>
            <a:r>
              <a:rPr lang="en-US" sz="1600" dirty="0" smtClean="0">
                <a:solidFill>
                  <a:srgbClr val="000000"/>
                </a:solidFill>
              </a:rPr>
              <a:t>Savings Deposits</a:t>
            </a:r>
            <a:endParaRPr lang="en-US" sz="1600" dirty="0">
              <a:solidFill>
                <a:srgbClr val="000000"/>
              </a:solidFill>
            </a:endParaRPr>
          </a:p>
          <a:p>
            <a:pPr algn="just"/>
            <a:r>
              <a:rPr lang="en-US" sz="1600" dirty="0" smtClean="0">
                <a:solidFill>
                  <a:srgbClr val="000000"/>
                </a:solidFill>
              </a:rPr>
              <a:t>Money Market Funds</a:t>
            </a: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sp>
        <p:nvSpPr>
          <p:cNvPr id="9" name="TextBox 8"/>
          <p:cNvSpPr txBox="1"/>
          <p:nvPr/>
        </p:nvSpPr>
        <p:spPr>
          <a:xfrm>
            <a:off x="6093202" y="1524000"/>
            <a:ext cx="2819400" cy="3785652"/>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13) Label the diagram.</a:t>
            </a:r>
          </a:p>
          <a:p>
            <a:pPr algn="just"/>
            <a:endParaRPr lang="en-US" sz="1600" dirty="0" smtClean="0">
              <a:solidFill>
                <a:srgbClr val="000000"/>
              </a:solidFill>
            </a:endParaRPr>
          </a:p>
          <a:p>
            <a:pPr algn="just"/>
            <a:r>
              <a:rPr lang="en-US" sz="1600" dirty="0" smtClean="0">
                <a:solidFill>
                  <a:srgbClr val="000000"/>
                </a:solidFill>
              </a:rPr>
              <a:t>M1</a:t>
            </a:r>
            <a:endParaRPr lang="en-US" sz="1600" dirty="0">
              <a:solidFill>
                <a:srgbClr val="000000"/>
              </a:solidFill>
            </a:endParaRPr>
          </a:p>
          <a:p>
            <a:pPr algn="just"/>
            <a:r>
              <a:rPr lang="en-US" sz="1600" dirty="0" smtClean="0">
                <a:solidFill>
                  <a:srgbClr val="000000"/>
                </a:solidFill>
              </a:rPr>
              <a:t>M2</a:t>
            </a:r>
          </a:p>
          <a:p>
            <a:pPr algn="just"/>
            <a:r>
              <a:rPr lang="en-US" sz="1600" dirty="0" smtClean="0">
                <a:solidFill>
                  <a:srgbClr val="000000"/>
                </a:solidFill>
              </a:rPr>
              <a:t>M3</a:t>
            </a:r>
            <a:endParaRPr lang="en-US" sz="1600" dirty="0">
              <a:solidFill>
                <a:srgbClr val="000000"/>
              </a:solidFill>
            </a:endParaRPr>
          </a:p>
          <a:p>
            <a:pPr algn="just"/>
            <a:r>
              <a:rPr lang="en-US" sz="1600" dirty="0" smtClean="0">
                <a:solidFill>
                  <a:srgbClr val="000000"/>
                </a:solidFill>
              </a:rPr>
              <a:t>Monetary Base</a:t>
            </a: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a:solidFill>
                <a:srgbClr val="000000"/>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9590" y="3292132"/>
            <a:ext cx="2706624" cy="196570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128" y="3276600"/>
            <a:ext cx="2752344" cy="200351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76" y="3273552"/>
            <a:ext cx="2752344" cy="200351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4429" y="3273226"/>
            <a:ext cx="2752344" cy="2003515"/>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1256" y="3273552"/>
            <a:ext cx="2752344" cy="2003514"/>
          </a:xfrm>
          <a:prstGeom prst="rect">
            <a:avLst/>
          </a:prstGeom>
        </p:spPr>
      </p:pic>
      <p:grpSp>
        <p:nvGrpSpPr>
          <p:cNvPr id="15" name="Group 14"/>
          <p:cNvGrpSpPr/>
          <p:nvPr/>
        </p:nvGrpSpPr>
        <p:grpSpPr>
          <a:xfrm>
            <a:off x="6383934" y="4164508"/>
            <a:ext cx="2415373" cy="400110"/>
            <a:chOff x="6383934" y="4164508"/>
            <a:chExt cx="2415373" cy="400110"/>
          </a:xfrm>
        </p:grpSpPr>
        <p:sp>
          <p:nvSpPr>
            <p:cNvPr id="16" name="TextBox 15"/>
            <p:cNvSpPr txBox="1"/>
            <p:nvPr/>
          </p:nvSpPr>
          <p:spPr>
            <a:xfrm>
              <a:off x="7538168" y="4241455"/>
              <a:ext cx="362599" cy="246221"/>
            </a:xfrm>
            <a:prstGeom prst="rect">
              <a:avLst/>
            </a:prstGeom>
            <a:noFill/>
          </p:spPr>
          <p:txBody>
            <a:bodyPr wrap="none" rtlCol="0">
              <a:spAutoFit/>
            </a:bodyPr>
            <a:lstStyle/>
            <a:p>
              <a:r>
                <a:rPr lang="en-US" sz="1000" b="1" dirty="0" smtClean="0"/>
                <a:t>M1</a:t>
              </a:r>
              <a:endParaRPr lang="en-US" sz="1000" b="1" dirty="0"/>
            </a:p>
          </p:txBody>
        </p:sp>
        <p:sp>
          <p:nvSpPr>
            <p:cNvPr id="17" name="TextBox 16"/>
            <p:cNvSpPr txBox="1"/>
            <p:nvPr/>
          </p:nvSpPr>
          <p:spPr>
            <a:xfrm>
              <a:off x="6934914" y="4241454"/>
              <a:ext cx="362599" cy="246221"/>
            </a:xfrm>
            <a:prstGeom prst="rect">
              <a:avLst/>
            </a:prstGeom>
            <a:noFill/>
          </p:spPr>
          <p:txBody>
            <a:bodyPr wrap="none" rtlCol="0">
              <a:spAutoFit/>
            </a:bodyPr>
            <a:lstStyle/>
            <a:p>
              <a:r>
                <a:rPr lang="en-US" sz="1000" b="1" smtClean="0"/>
                <a:t>M2</a:t>
              </a:r>
              <a:endParaRPr lang="en-US" sz="1000" b="1" dirty="0"/>
            </a:p>
          </p:txBody>
        </p:sp>
        <p:sp>
          <p:nvSpPr>
            <p:cNvPr id="18" name="TextBox 17"/>
            <p:cNvSpPr txBox="1"/>
            <p:nvPr/>
          </p:nvSpPr>
          <p:spPr>
            <a:xfrm>
              <a:off x="6383934" y="4241453"/>
              <a:ext cx="362599" cy="246221"/>
            </a:xfrm>
            <a:prstGeom prst="rect">
              <a:avLst/>
            </a:prstGeom>
            <a:noFill/>
          </p:spPr>
          <p:txBody>
            <a:bodyPr wrap="none" rtlCol="0">
              <a:spAutoFit/>
            </a:bodyPr>
            <a:lstStyle/>
            <a:p>
              <a:r>
                <a:rPr lang="en-US" sz="1000" b="1" dirty="0" smtClean="0"/>
                <a:t>M3</a:t>
              </a:r>
              <a:endParaRPr lang="en-US" sz="1000" b="1" dirty="0"/>
            </a:p>
          </p:txBody>
        </p:sp>
        <p:sp>
          <p:nvSpPr>
            <p:cNvPr id="19" name="TextBox 18"/>
            <p:cNvSpPr txBox="1"/>
            <p:nvPr/>
          </p:nvSpPr>
          <p:spPr>
            <a:xfrm>
              <a:off x="8045575" y="4164508"/>
              <a:ext cx="753732" cy="400110"/>
            </a:xfrm>
            <a:prstGeom prst="rect">
              <a:avLst/>
            </a:prstGeom>
            <a:noFill/>
          </p:spPr>
          <p:txBody>
            <a:bodyPr wrap="none" rtlCol="0">
              <a:spAutoFit/>
            </a:bodyPr>
            <a:lstStyle/>
            <a:p>
              <a:r>
                <a:rPr lang="en-US" sz="1000" b="1" dirty="0" smtClean="0"/>
                <a:t>Monetary</a:t>
              </a:r>
            </a:p>
            <a:p>
              <a:r>
                <a:rPr lang="en-US" sz="1000" b="1" dirty="0" smtClean="0"/>
                <a:t>Base</a:t>
              </a:r>
              <a:endParaRPr lang="en-US" sz="1000" b="1" dirty="0"/>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Money Homework</a:t>
            </a:r>
            <a:endParaRPr lang="en-US" dirty="0">
              <a:solidFill>
                <a:srgbClr val="000000"/>
              </a:solidFill>
              <a:latin typeface="Century Gothic" charset="0"/>
              <a:ea typeface="ＭＳ Ｐゴシック" charset="0"/>
              <a:cs typeface="ＭＳ Ｐゴシック" charset="0"/>
            </a:endParaRPr>
          </a:p>
        </p:txBody>
      </p:sp>
      <p:sp>
        <p:nvSpPr>
          <p:cNvPr id="10" name="Rectangle 9"/>
          <p:cNvSpPr/>
          <p:nvPr/>
        </p:nvSpPr>
        <p:spPr bwMode="auto">
          <a:xfrm>
            <a:off x="0" y="914400"/>
            <a:ext cx="9144000" cy="4572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Homework</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
        <p:nvSpPr>
          <p:cNvPr id="7" name="TextBox 6"/>
          <p:cNvSpPr txBox="1"/>
          <p:nvPr/>
        </p:nvSpPr>
        <p:spPr>
          <a:xfrm>
            <a:off x="228600" y="1472625"/>
            <a:ext cx="8686800" cy="584775"/>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r>
              <a:rPr lang="en-US" sz="1600" dirty="0">
                <a:solidFill>
                  <a:srgbClr val="000000"/>
                </a:solidFill>
              </a:rPr>
              <a:t>Each student will receive a copy of today’s </a:t>
            </a:r>
            <a:r>
              <a:rPr lang="en-US" sz="1600" dirty="0" smtClean="0">
                <a:solidFill>
                  <a:srgbClr val="000000"/>
                </a:solidFill>
              </a:rPr>
              <a:t>Homework, </a:t>
            </a:r>
            <a:r>
              <a:rPr lang="en-US" sz="1600" dirty="0">
                <a:solidFill>
                  <a:srgbClr val="000000"/>
                </a:solidFill>
              </a:rPr>
              <a:t>entitled </a:t>
            </a:r>
            <a:r>
              <a:rPr lang="en-US" sz="1600" i="1" dirty="0" smtClean="0">
                <a:solidFill>
                  <a:srgbClr val="000000"/>
                </a:solidFill>
              </a:rPr>
              <a:t>Money Homework</a:t>
            </a:r>
            <a:r>
              <a:rPr lang="en-US" sz="1600" dirty="0" smtClean="0">
                <a:solidFill>
                  <a:srgbClr val="000000"/>
                </a:solidFill>
              </a:rPr>
              <a:t>.  </a:t>
            </a:r>
            <a:r>
              <a:rPr lang="en-US" sz="1600" dirty="0" smtClean="0">
                <a:solidFill>
                  <a:srgbClr val="000000"/>
                </a:solidFill>
              </a:rPr>
              <a:t>Please complete this assignment before our next class period</a:t>
            </a:r>
            <a:r>
              <a:rPr lang="en-US" sz="1600" dirty="0" smtClean="0">
                <a:solidFill>
                  <a:srgbClr val="000000"/>
                </a:solidFill>
              </a:rPr>
              <a:t>.</a:t>
            </a:r>
            <a:endParaRPr lang="en-US" sz="1600" dirty="0">
              <a:solidFill>
                <a:srgbClr val="000000"/>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Resources</a:t>
            </a:r>
          </a:p>
        </p:txBody>
      </p:sp>
      <p:sp>
        <p:nvSpPr>
          <p:cNvPr id="6" name="TextBox 5"/>
          <p:cNvSpPr txBox="1"/>
          <p:nvPr/>
        </p:nvSpPr>
        <p:spPr>
          <a:xfrm>
            <a:off x="152400" y="914400"/>
            <a:ext cx="8839200" cy="501675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defRPr/>
            </a:pPr>
            <a:r>
              <a:rPr lang="en-US" sz="1000" b="1" dirty="0" smtClean="0">
                <a:solidFill>
                  <a:srgbClr val="000000"/>
                </a:solidFill>
              </a:rPr>
              <a:t>Warm </a:t>
            </a:r>
            <a:r>
              <a:rPr lang="en-US" sz="1000" b="1" dirty="0">
                <a:solidFill>
                  <a:srgbClr val="000000"/>
                </a:solidFill>
              </a:rPr>
              <a:t>Up Activity</a:t>
            </a:r>
          </a:p>
          <a:p>
            <a:pPr algn="just">
              <a:defRPr/>
            </a:pPr>
            <a:r>
              <a:rPr lang="en-US" sz="1000" dirty="0">
                <a:solidFill>
                  <a:srgbClr val="000000"/>
                </a:solidFill>
              </a:rPr>
              <a:t>https://</a:t>
            </a:r>
            <a:r>
              <a:rPr lang="en-US" sz="1000" dirty="0" err="1">
                <a:solidFill>
                  <a:srgbClr val="000000"/>
                </a:solidFill>
              </a:rPr>
              <a:t>openclipart.org</a:t>
            </a:r>
            <a:r>
              <a:rPr lang="en-US" sz="1000" dirty="0">
                <a:solidFill>
                  <a:srgbClr val="000000"/>
                </a:solidFill>
              </a:rPr>
              <a:t>/detail/171123/yellow-speed-bike-by-bianchessi-</a:t>
            </a:r>
            <a:r>
              <a:rPr lang="en-US" sz="1000" dirty="0" smtClean="0">
                <a:solidFill>
                  <a:srgbClr val="000000"/>
                </a:solidFill>
              </a:rPr>
              <a:t>171123 - Image of a bicycle</a:t>
            </a:r>
          </a:p>
          <a:p>
            <a:pPr algn="just">
              <a:defRPr/>
            </a:pPr>
            <a:r>
              <a:rPr lang="en-US" sz="1000" dirty="0" smtClean="0">
                <a:solidFill>
                  <a:srgbClr val="000000"/>
                </a:solidFill>
              </a:rPr>
              <a:t>https</a:t>
            </a:r>
            <a:r>
              <a:rPr lang="en-US" sz="1000" dirty="0">
                <a:solidFill>
                  <a:srgbClr val="000000"/>
                </a:solidFill>
              </a:rPr>
              <a:t>://</a:t>
            </a:r>
            <a:r>
              <a:rPr lang="en-US" sz="1000" dirty="0" err="1">
                <a:solidFill>
                  <a:srgbClr val="000000"/>
                </a:solidFill>
              </a:rPr>
              <a:t>openclipart.org</a:t>
            </a:r>
            <a:r>
              <a:rPr lang="en-US" sz="1000" dirty="0">
                <a:solidFill>
                  <a:srgbClr val="000000"/>
                </a:solidFill>
              </a:rPr>
              <a:t>/detail/173690/car-sport-automobilis-by-keistutis-</a:t>
            </a:r>
            <a:r>
              <a:rPr lang="en-US" sz="1000" dirty="0" smtClean="0">
                <a:solidFill>
                  <a:srgbClr val="000000"/>
                </a:solidFill>
              </a:rPr>
              <a:t>173690 - Image of a car</a:t>
            </a:r>
          </a:p>
          <a:p>
            <a:pPr algn="just">
              <a:defRPr/>
            </a:pPr>
            <a:r>
              <a:rPr lang="en-US" sz="1000" dirty="0" smtClean="0">
                <a:solidFill>
                  <a:srgbClr val="000000"/>
                </a:solidFill>
              </a:rPr>
              <a:t>https</a:t>
            </a:r>
            <a:r>
              <a:rPr lang="en-US" sz="1000" dirty="0">
                <a:solidFill>
                  <a:srgbClr val="000000"/>
                </a:solidFill>
              </a:rPr>
              <a:t>://</a:t>
            </a:r>
            <a:r>
              <a:rPr lang="en-US" sz="1000" dirty="0" err="1">
                <a:solidFill>
                  <a:srgbClr val="000000"/>
                </a:solidFill>
              </a:rPr>
              <a:t>openclipart.org</a:t>
            </a:r>
            <a:r>
              <a:rPr lang="en-US" sz="1000" dirty="0">
                <a:solidFill>
                  <a:srgbClr val="000000"/>
                </a:solidFill>
              </a:rPr>
              <a:t>/detail/21828/gingerbread-house-by-</a:t>
            </a:r>
            <a:r>
              <a:rPr lang="en-US" sz="1000" dirty="0" err="1" smtClean="0">
                <a:solidFill>
                  <a:srgbClr val="000000"/>
                </a:solidFill>
              </a:rPr>
              <a:t>ericortner</a:t>
            </a:r>
            <a:r>
              <a:rPr lang="en-US" sz="1000" dirty="0" smtClean="0">
                <a:solidFill>
                  <a:srgbClr val="000000"/>
                </a:solidFill>
              </a:rPr>
              <a:t> - Image of a house, image cropped</a:t>
            </a:r>
          </a:p>
          <a:p>
            <a:pPr algn="just">
              <a:defRPr/>
            </a:pPr>
            <a:r>
              <a:rPr lang="en-US" sz="1000" dirty="0" smtClean="0">
                <a:solidFill>
                  <a:srgbClr val="000000"/>
                </a:solidFill>
              </a:rPr>
              <a:t>https</a:t>
            </a:r>
            <a:r>
              <a:rPr lang="en-US" sz="1000" dirty="0">
                <a:solidFill>
                  <a:srgbClr val="000000"/>
                </a:solidFill>
              </a:rPr>
              <a:t>://</a:t>
            </a:r>
            <a:r>
              <a:rPr lang="en-US" sz="1000" dirty="0" err="1">
                <a:solidFill>
                  <a:srgbClr val="000000"/>
                </a:solidFill>
              </a:rPr>
              <a:t>openclipart.org</a:t>
            </a:r>
            <a:r>
              <a:rPr lang="en-US" sz="1000" dirty="0">
                <a:solidFill>
                  <a:srgbClr val="000000"/>
                </a:solidFill>
              </a:rPr>
              <a:t>/detail/16693/business-jet-by-</a:t>
            </a:r>
            <a:r>
              <a:rPr lang="en-US" sz="1000" dirty="0" err="1" smtClean="0">
                <a:solidFill>
                  <a:srgbClr val="000000"/>
                </a:solidFill>
              </a:rPr>
              <a:t>jarno</a:t>
            </a:r>
            <a:r>
              <a:rPr lang="en-US" sz="1000" dirty="0" smtClean="0">
                <a:solidFill>
                  <a:srgbClr val="000000"/>
                </a:solidFill>
              </a:rPr>
              <a:t> - Image of a private jet</a:t>
            </a:r>
          </a:p>
          <a:p>
            <a:pPr algn="just">
              <a:defRPr/>
            </a:pPr>
            <a:r>
              <a:rPr lang="en-US" sz="1000" dirty="0" smtClean="0">
                <a:solidFill>
                  <a:srgbClr val="000000"/>
                </a:solidFill>
              </a:rPr>
              <a:t>https</a:t>
            </a:r>
            <a:r>
              <a:rPr lang="en-US" sz="1000" dirty="0">
                <a:solidFill>
                  <a:srgbClr val="000000"/>
                </a:solidFill>
              </a:rPr>
              <a:t>://</a:t>
            </a:r>
            <a:r>
              <a:rPr lang="en-US" sz="1000" dirty="0" err="1">
                <a:solidFill>
                  <a:srgbClr val="000000"/>
                </a:solidFill>
              </a:rPr>
              <a:t>openclipart.org</a:t>
            </a:r>
            <a:r>
              <a:rPr lang="en-US" sz="1000" dirty="0">
                <a:solidFill>
                  <a:srgbClr val="000000"/>
                </a:solidFill>
              </a:rPr>
              <a:t>/detail/133729/high-heels-by-</a:t>
            </a:r>
            <a:r>
              <a:rPr lang="en-US" sz="1000" dirty="0" err="1" smtClean="0">
                <a:solidFill>
                  <a:srgbClr val="000000"/>
                </a:solidFill>
              </a:rPr>
              <a:t>gnokii</a:t>
            </a:r>
            <a:r>
              <a:rPr lang="en-US" sz="1000" dirty="0" smtClean="0">
                <a:solidFill>
                  <a:srgbClr val="000000"/>
                </a:solidFill>
              </a:rPr>
              <a:t> - Image of a pair of shoes</a:t>
            </a:r>
          </a:p>
          <a:p>
            <a:pPr algn="just">
              <a:defRPr/>
            </a:pPr>
            <a:endParaRPr lang="en-US" sz="1000" dirty="0">
              <a:solidFill>
                <a:srgbClr val="000000"/>
              </a:solidFill>
            </a:endParaRPr>
          </a:p>
          <a:p>
            <a:pPr algn="just">
              <a:defRPr/>
            </a:pPr>
            <a:r>
              <a:rPr lang="en-US" sz="1000" b="1" dirty="0">
                <a:solidFill>
                  <a:srgbClr val="000000"/>
                </a:solidFill>
              </a:rPr>
              <a:t>Slideshow</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Cattle#mediaviewer</a:t>
            </a:r>
            <a:r>
              <a:rPr lang="en-US" sz="1000" dirty="0">
                <a:solidFill>
                  <a:srgbClr val="000000"/>
                </a:solidFill>
              </a:rPr>
              <a:t>/</a:t>
            </a:r>
            <a:r>
              <a:rPr lang="en-US" sz="1000" dirty="0" err="1" smtClean="0">
                <a:solidFill>
                  <a:srgbClr val="000000"/>
                </a:solidFill>
              </a:rPr>
              <a:t>File:Cow_female_black_white.jpg</a:t>
            </a:r>
            <a:r>
              <a:rPr lang="en-US" sz="1000" dirty="0" smtClean="0">
                <a:solidFill>
                  <a:srgbClr val="000000"/>
                </a:solidFill>
              </a:rPr>
              <a:t> - Image of a Cow</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Yap#mediaviewer</a:t>
            </a:r>
            <a:r>
              <a:rPr lang="en-US" sz="1000" dirty="0">
                <a:solidFill>
                  <a:srgbClr val="000000"/>
                </a:solidFill>
              </a:rPr>
              <a:t>/</a:t>
            </a:r>
            <a:r>
              <a:rPr lang="en-US" sz="1000" dirty="0" err="1" smtClean="0">
                <a:solidFill>
                  <a:srgbClr val="000000"/>
                </a:solidFill>
              </a:rPr>
              <a:t>File:Palau_house_with_yapese_stones_NOAA.jpg</a:t>
            </a:r>
            <a:r>
              <a:rPr lang="en-US" sz="1000" dirty="0" smtClean="0">
                <a:solidFill>
                  <a:srgbClr val="000000"/>
                </a:solidFill>
              </a:rPr>
              <a:t> - Image of </a:t>
            </a:r>
            <a:r>
              <a:rPr lang="en-US" sz="1000" dirty="0" err="1" smtClean="0">
                <a:solidFill>
                  <a:srgbClr val="000000"/>
                </a:solidFill>
              </a:rPr>
              <a:t>Rai</a:t>
            </a:r>
            <a:r>
              <a:rPr lang="en-US" sz="1000" dirty="0" smtClean="0">
                <a:solidFill>
                  <a:srgbClr val="000000"/>
                </a:solidFill>
              </a:rPr>
              <a:t> Stones</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/wiki/File:Continental_Currency_One-Third-Dollar_17-Feb-</a:t>
            </a:r>
            <a:r>
              <a:rPr lang="en-US" sz="1000" dirty="0" smtClean="0">
                <a:solidFill>
                  <a:srgbClr val="000000"/>
                </a:solidFill>
              </a:rPr>
              <a:t>76_obv.jpg - Image of Continental Currency</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History_of_Jamestown,_Virginia</a:t>
            </a:r>
            <a:r>
              <a:rPr lang="en-US" sz="1000" dirty="0">
                <a:solidFill>
                  <a:srgbClr val="000000"/>
                </a:solidFill>
              </a:rPr>
              <a:t>_(1607–99</a:t>
            </a:r>
            <a:r>
              <a:rPr lang="en-US" sz="1000" dirty="0" smtClean="0">
                <a:solidFill>
                  <a:srgbClr val="000000"/>
                </a:solidFill>
              </a:rPr>
              <a:t>) - Image of Tobacco in Virginia</a:t>
            </a:r>
          </a:p>
          <a:p>
            <a:pPr algn="just">
              <a:defRPr/>
            </a:pPr>
            <a:r>
              <a:rPr lang="en-US" sz="1000" dirty="0">
                <a:solidFill>
                  <a:srgbClr val="000000"/>
                </a:solidFill>
              </a:rPr>
              <a:t>http://</a:t>
            </a:r>
            <a:r>
              <a:rPr lang="en-US" sz="1000" dirty="0" err="1">
                <a:solidFill>
                  <a:srgbClr val="000000"/>
                </a:solidFill>
              </a:rPr>
              <a:t>pixabay.com</a:t>
            </a:r>
            <a:r>
              <a:rPr lang="en-US" sz="1000" dirty="0">
                <a:solidFill>
                  <a:srgbClr val="000000"/>
                </a:solidFill>
              </a:rPr>
              <a:t>/static/uploads/photo/2014/10/22/18/43/rice-498688_640.</a:t>
            </a:r>
            <a:r>
              <a:rPr lang="en-US" sz="1000" dirty="0" smtClean="0">
                <a:solidFill>
                  <a:srgbClr val="000000"/>
                </a:solidFill>
              </a:rPr>
              <a:t>jpeg - Image of Rice</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Hyperinflation#mediaviewer</a:t>
            </a:r>
            <a:r>
              <a:rPr lang="en-US" sz="1000" dirty="0">
                <a:solidFill>
                  <a:srgbClr val="000000"/>
                </a:solidFill>
              </a:rPr>
              <a:t>/</a:t>
            </a:r>
            <a:r>
              <a:rPr lang="en-US" sz="1000" dirty="0" smtClean="0">
                <a:solidFill>
                  <a:srgbClr val="000000"/>
                </a:solidFill>
              </a:rPr>
              <a:t>File:HUP_100MB_1946_obverse.jpg - Image of Hungarian </a:t>
            </a:r>
            <a:r>
              <a:rPr lang="en-US" sz="1000" dirty="0" err="1" smtClean="0">
                <a:solidFill>
                  <a:srgbClr val="000000"/>
                </a:solidFill>
              </a:rPr>
              <a:t>Pengo</a:t>
            </a:r>
            <a:endParaRPr lang="en-US" sz="1000" dirty="0" smtClean="0">
              <a:solidFill>
                <a:srgbClr val="000000"/>
              </a:solidFill>
            </a:endParaRP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Cowry#mediaviewer</a:t>
            </a:r>
            <a:r>
              <a:rPr lang="en-US" sz="1000" dirty="0">
                <a:solidFill>
                  <a:srgbClr val="000000"/>
                </a:solidFill>
              </a:rPr>
              <a:t>/</a:t>
            </a:r>
            <a:r>
              <a:rPr lang="en-US" sz="1000" dirty="0" err="1" smtClean="0">
                <a:solidFill>
                  <a:srgbClr val="000000"/>
                </a:solidFill>
              </a:rPr>
              <a:t>File:Different_cowries.jpg</a:t>
            </a:r>
            <a:r>
              <a:rPr lang="en-US" sz="1000" dirty="0" smtClean="0">
                <a:solidFill>
                  <a:srgbClr val="000000"/>
                </a:solidFill>
              </a:rPr>
              <a:t> - Image of Cowry Shells</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Gold_coin#mediaviewer</a:t>
            </a:r>
            <a:r>
              <a:rPr lang="en-US" sz="1000" dirty="0">
                <a:solidFill>
                  <a:srgbClr val="000000"/>
                </a:solidFill>
              </a:rPr>
              <a:t>/</a:t>
            </a:r>
            <a:r>
              <a:rPr lang="en-US" sz="1000" dirty="0" err="1" smtClean="0">
                <a:solidFill>
                  <a:srgbClr val="000000"/>
                </a:solidFill>
              </a:rPr>
              <a:t>File:Roman_coin_at_the_Yorkshire_Museum.jpg</a:t>
            </a:r>
            <a:r>
              <a:rPr lang="en-US" sz="1000" dirty="0" smtClean="0">
                <a:solidFill>
                  <a:srgbClr val="000000"/>
                </a:solidFill>
              </a:rPr>
              <a:t> - Image of a Gold Coin</a:t>
            </a:r>
          </a:p>
          <a:p>
            <a:pPr algn="just">
              <a:defRPr/>
            </a:pPr>
            <a:r>
              <a:rPr lang="en-US" sz="1000" dirty="0">
                <a:solidFill>
                  <a:srgbClr val="000000"/>
                </a:solidFill>
              </a:rPr>
              <a:t>http://</a:t>
            </a:r>
            <a:r>
              <a:rPr lang="en-US" sz="1000" dirty="0" err="1">
                <a:solidFill>
                  <a:srgbClr val="000000"/>
                </a:solidFill>
              </a:rPr>
              <a:t>commons.wikimedia.org</a:t>
            </a:r>
            <a:r>
              <a:rPr lang="en-US" sz="1000" dirty="0">
                <a:solidFill>
                  <a:srgbClr val="000000"/>
                </a:solidFill>
              </a:rPr>
              <a:t>/wiki/File:The_British_Army_in_Normandy_1944_B5188.</a:t>
            </a:r>
            <a:r>
              <a:rPr lang="en-US" sz="1000" dirty="0" smtClean="0">
                <a:solidFill>
                  <a:srgbClr val="000000"/>
                </a:solidFill>
              </a:rPr>
              <a:t>jpg - Image of Cigarettes being used as money</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History_of_the_United_States_dollar#mediaviewer</a:t>
            </a:r>
            <a:r>
              <a:rPr lang="en-US" sz="1000" dirty="0">
                <a:solidFill>
                  <a:srgbClr val="000000"/>
                </a:solidFill>
              </a:rPr>
              <a:t>/File:Continental_$50_note_1778.</a:t>
            </a:r>
            <a:r>
              <a:rPr lang="en-US" sz="1000" dirty="0" smtClean="0">
                <a:solidFill>
                  <a:srgbClr val="000000"/>
                </a:solidFill>
              </a:rPr>
              <a:t>jpg - Image of a Bank Note</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File:US</a:t>
            </a:r>
            <a:r>
              <a:rPr lang="en-US" sz="1000" dirty="0">
                <a:solidFill>
                  <a:srgbClr val="000000"/>
                </a:solidFill>
              </a:rPr>
              <a:t>-$10-GC-1928-Fr-2400.</a:t>
            </a:r>
            <a:r>
              <a:rPr lang="en-US" sz="1000" dirty="0" smtClean="0">
                <a:solidFill>
                  <a:srgbClr val="000000"/>
                </a:solidFill>
              </a:rPr>
              <a:t>jpg - Image of $10 Gold Certificate, image cropped</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United_States_dollar#mediaviewer</a:t>
            </a:r>
            <a:r>
              <a:rPr lang="en-US" sz="1000" dirty="0">
                <a:solidFill>
                  <a:srgbClr val="000000"/>
                </a:solidFill>
              </a:rPr>
              <a:t>/File:US10dollarbill-</a:t>
            </a:r>
            <a:r>
              <a:rPr lang="en-US" sz="1000" dirty="0" smtClean="0">
                <a:solidFill>
                  <a:srgbClr val="000000"/>
                </a:solidFill>
              </a:rPr>
              <a:t>Series_2004A.jpg - Image of 2004A Series U.S. $10 bill</a:t>
            </a:r>
            <a:endParaRPr lang="en-US" sz="1000" dirty="0">
              <a:solidFill>
                <a:srgbClr val="000000"/>
              </a:solidFill>
            </a:endParaRP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Eccles_Building#mediaviewer</a:t>
            </a:r>
            <a:r>
              <a:rPr lang="en-US" sz="1000" dirty="0">
                <a:solidFill>
                  <a:srgbClr val="000000"/>
                </a:solidFill>
              </a:rPr>
              <a:t>/File:Marriner_S.</a:t>
            </a:r>
            <a:r>
              <a:rPr lang="en-US" sz="1000" dirty="0" smtClean="0">
                <a:solidFill>
                  <a:srgbClr val="000000"/>
                </a:solidFill>
              </a:rPr>
              <a:t>_</a:t>
            </a:r>
            <a:r>
              <a:rPr lang="en-US" sz="1000" dirty="0" err="1" smtClean="0">
                <a:solidFill>
                  <a:srgbClr val="000000"/>
                </a:solidFill>
              </a:rPr>
              <a:t>Eccles_Federal_Reserve_Board_Building.jpg</a:t>
            </a:r>
            <a:r>
              <a:rPr lang="en-US" sz="1000" dirty="0" smtClean="0">
                <a:solidFill>
                  <a:srgbClr val="000000"/>
                </a:solidFill>
              </a:rPr>
              <a:t> - Image of the Federal Reserve</a:t>
            </a:r>
          </a:p>
          <a:p>
            <a:pPr algn="just">
              <a:defRPr/>
            </a:pPr>
            <a:r>
              <a:rPr lang="en-US" sz="1000" dirty="0">
                <a:solidFill>
                  <a:srgbClr val="000000"/>
                </a:solidFill>
              </a:rPr>
              <a:t>https://c2.staticflickr.com/8/7380/</a:t>
            </a:r>
            <a:r>
              <a:rPr lang="en-US" sz="1000" dirty="0" smtClean="0">
                <a:solidFill>
                  <a:srgbClr val="000000"/>
                </a:solidFill>
              </a:rPr>
              <a:t>9486792122_d9ebe4dbed_b.jpg - Image of Barley</a:t>
            </a:r>
            <a:endParaRPr lang="en-US" sz="1000" dirty="0">
              <a:solidFill>
                <a:srgbClr val="000000"/>
              </a:solidFill>
            </a:endParaRP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Fur_trade#mediaviewer</a:t>
            </a:r>
            <a:r>
              <a:rPr lang="en-US" sz="1000" dirty="0">
                <a:solidFill>
                  <a:srgbClr val="000000"/>
                </a:solidFill>
              </a:rPr>
              <a:t>/File:Fur_traders_in_canada_1777.</a:t>
            </a:r>
            <a:r>
              <a:rPr lang="en-US" sz="1000" dirty="0" smtClean="0">
                <a:solidFill>
                  <a:srgbClr val="000000"/>
                </a:solidFill>
              </a:rPr>
              <a:t>jpg - Image of Fur Trading</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Hyperinflation#mediaviewer</a:t>
            </a:r>
            <a:r>
              <a:rPr lang="en-US" sz="1000" dirty="0">
                <a:solidFill>
                  <a:srgbClr val="000000"/>
                </a:solidFill>
              </a:rPr>
              <a:t>/File:</a:t>
            </a:r>
            <a:r>
              <a:rPr lang="en-US" sz="1000" dirty="0" smtClean="0">
                <a:solidFill>
                  <a:srgbClr val="000000"/>
                </a:solidFill>
              </a:rPr>
              <a:t>5milmkbk.jpg - Image of a German 5 Million Mark</a:t>
            </a:r>
          </a:p>
          <a:p>
            <a:pPr algn="just">
              <a:defRPr/>
            </a:pPr>
            <a:r>
              <a:rPr lang="en-US" sz="1000" dirty="0">
                <a:solidFill>
                  <a:srgbClr val="000000"/>
                </a:solidFill>
              </a:rPr>
              <a:t>http://</a:t>
            </a:r>
            <a:r>
              <a:rPr lang="en-US" sz="1000" dirty="0" err="1">
                <a:solidFill>
                  <a:srgbClr val="000000"/>
                </a:solidFill>
              </a:rPr>
              <a:t>en.wikipedia.org</a:t>
            </a:r>
            <a:r>
              <a:rPr lang="en-US" sz="1000" dirty="0">
                <a:solidFill>
                  <a:srgbClr val="000000"/>
                </a:solidFill>
              </a:rPr>
              <a:t>/wiki/</a:t>
            </a:r>
            <a:r>
              <a:rPr lang="en-US" sz="1000" dirty="0" err="1">
                <a:solidFill>
                  <a:srgbClr val="000000"/>
                </a:solidFill>
              </a:rPr>
              <a:t>United_States_dollar#mediaviewer</a:t>
            </a:r>
            <a:r>
              <a:rPr lang="en-US" sz="1000" dirty="0">
                <a:solidFill>
                  <a:srgbClr val="000000"/>
                </a:solidFill>
              </a:rPr>
              <a:t>/</a:t>
            </a:r>
            <a:r>
              <a:rPr lang="en-US" sz="1000" dirty="0" smtClean="0">
                <a:solidFill>
                  <a:srgbClr val="000000"/>
                </a:solidFill>
              </a:rPr>
              <a:t>File:Onedolar2009series.jpg - Image of a One Dollar Bill</a:t>
            </a:r>
          </a:p>
          <a:p>
            <a:pPr algn="just">
              <a:defRPr/>
            </a:pPr>
            <a:r>
              <a:rPr lang="en-US" sz="1000" dirty="0">
                <a:solidFill>
                  <a:srgbClr val="000000"/>
                </a:solidFill>
              </a:rPr>
              <a:t>http://</a:t>
            </a:r>
            <a:r>
              <a:rPr lang="en-US" sz="1000" dirty="0" err="1">
                <a:solidFill>
                  <a:srgbClr val="000000"/>
                </a:solidFill>
              </a:rPr>
              <a:t>commons.wikimedia.org</a:t>
            </a:r>
            <a:r>
              <a:rPr lang="en-US" sz="1000" dirty="0">
                <a:solidFill>
                  <a:srgbClr val="000000"/>
                </a:solidFill>
              </a:rPr>
              <a:t>/wiki/File:Gold-270438.</a:t>
            </a:r>
            <a:r>
              <a:rPr lang="en-US" sz="1000" dirty="0" smtClean="0">
                <a:solidFill>
                  <a:srgbClr val="000000"/>
                </a:solidFill>
              </a:rPr>
              <a:t>jpg - Image of a Gold Nugget</a:t>
            </a:r>
          </a:p>
          <a:p>
            <a:pPr algn="just">
              <a:defRPr/>
            </a:pPr>
            <a:r>
              <a:rPr lang="en-US" sz="1000" dirty="0">
                <a:solidFill>
                  <a:srgbClr val="000000"/>
                </a:solidFill>
              </a:rPr>
              <a:t>http://</a:t>
            </a:r>
            <a:r>
              <a:rPr lang="en-US" sz="1000" dirty="0" err="1">
                <a:solidFill>
                  <a:srgbClr val="000000"/>
                </a:solidFill>
              </a:rPr>
              <a:t>pixabay.com</a:t>
            </a:r>
            <a:r>
              <a:rPr lang="en-US" sz="1000" dirty="0">
                <a:solidFill>
                  <a:srgbClr val="000000"/>
                </a:solidFill>
              </a:rPr>
              <a:t>/en/black-pepper-spice-seeds-seasonings-83086</a:t>
            </a:r>
            <a:r>
              <a:rPr lang="en-US" sz="1000" dirty="0" smtClean="0">
                <a:solidFill>
                  <a:srgbClr val="000000"/>
                </a:solidFill>
              </a:rPr>
              <a:t>/ - Image of Peppercorns</a:t>
            </a:r>
          </a:p>
          <a:p>
            <a:pPr algn="just">
              <a:defRPr/>
            </a:pPr>
            <a:r>
              <a:rPr lang="en-US" sz="1000" dirty="0">
                <a:solidFill>
                  <a:srgbClr val="000000"/>
                </a:solidFill>
              </a:rPr>
              <a:t>http://</a:t>
            </a:r>
            <a:r>
              <a:rPr lang="en-US" sz="1000" dirty="0" err="1">
                <a:solidFill>
                  <a:srgbClr val="000000"/>
                </a:solidFill>
              </a:rPr>
              <a:t>commons.wikimedia.org</a:t>
            </a:r>
            <a:r>
              <a:rPr lang="en-US" sz="1000" dirty="0">
                <a:solidFill>
                  <a:srgbClr val="000000"/>
                </a:solidFill>
              </a:rPr>
              <a:t>/wiki/</a:t>
            </a:r>
            <a:r>
              <a:rPr lang="en-US" sz="1000" dirty="0" smtClean="0">
                <a:solidFill>
                  <a:srgbClr val="000000"/>
                </a:solidFill>
              </a:rPr>
              <a:t>File:Austrian_1_euro.png - Image of One Euro</a:t>
            </a:r>
          </a:p>
          <a:p>
            <a:pPr algn="just">
              <a:defRPr/>
            </a:pPr>
            <a:r>
              <a:rPr lang="en-US" sz="1000" dirty="0">
                <a:solidFill>
                  <a:srgbClr val="000000"/>
                </a:solidFill>
              </a:rPr>
              <a:t>http://</a:t>
            </a:r>
            <a:r>
              <a:rPr lang="en-US" sz="1000" dirty="0" err="1">
                <a:solidFill>
                  <a:srgbClr val="000000"/>
                </a:solidFill>
              </a:rPr>
              <a:t>commons.wikimedia.org</a:t>
            </a:r>
            <a:r>
              <a:rPr lang="en-US" sz="1000" dirty="0">
                <a:solidFill>
                  <a:srgbClr val="000000"/>
                </a:solidFill>
              </a:rPr>
              <a:t>/wiki/</a:t>
            </a:r>
            <a:r>
              <a:rPr lang="en-US" sz="1000" dirty="0" smtClean="0">
                <a:solidFill>
                  <a:srgbClr val="000000"/>
                </a:solidFill>
              </a:rPr>
              <a:t>File:May2008gasolineCA.jpg - Image of Gas Prices</a:t>
            </a:r>
            <a:endParaRPr lang="en-US" sz="1000" dirty="0">
              <a:solidFill>
                <a:srgbClr val="000000"/>
              </a:solidFill>
            </a:endParaRPr>
          </a:p>
          <a:p>
            <a:pPr algn="just">
              <a:defRPr/>
            </a:pPr>
            <a:r>
              <a:rPr lang="en-US" sz="1000" dirty="0">
                <a:solidFill>
                  <a:srgbClr val="000000"/>
                </a:solidFill>
              </a:rPr>
              <a:t>http://</a:t>
            </a:r>
            <a:r>
              <a:rPr lang="en-US" sz="1000" dirty="0" err="1">
                <a:solidFill>
                  <a:srgbClr val="000000"/>
                </a:solidFill>
              </a:rPr>
              <a:t>commons.wikimedia.org</a:t>
            </a:r>
            <a:r>
              <a:rPr lang="en-US" sz="1000" dirty="0">
                <a:solidFill>
                  <a:srgbClr val="000000"/>
                </a:solidFill>
              </a:rPr>
              <a:t>/wiki/</a:t>
            </a:r>
            <a:r>
              <a:rPr lang="en-US" sz="1000" dirty="0" err="1">
                <a:solidFill>
                  <a:srgbClr val="000000"/>
                </a:solidFill>
              </a:rPr>
              <a:t>File:CanadianChequeSample.png</a:t>
            </a:r>
            <a:r>
              <a:rPr lang="en-US" sz="1000" dirty="0">
                <a:solidFill>
                  <a:srgbClr val="000000"/>
                </a:solidFill>
              </a:rPr>
              <a:t> - Image of a sample check</a:t>
            </a:r>
          </a:p>
          <a:p>
            <a:pPr algn="just">
              <a:defRPr/>
            </a:pPr>
            <a:r>
              <a:rPr lang="en-US" sz="1000" dirty="0">
                <a:solidFill>
                  <a:srgbClr val="000000"/>
                </a:solidFill>
              </a:rPr>
              <a:t>http://</a:t>
            </a:r>
            <a:r>
              <a:rPr lang="en-US" sz="1000" dirty="0" err="1">
                <a:solidFill>
                  <a:srgbClr val="000000"/>
                </a:solidFill>
              </a:rPr>
              <a:t>commons.wikimedia.org</a:t>
            </a:r>
            <a:r>
              <a:rPr lang="en-US" sz="1000" dirty="0">
                <a:solidFill>
                  <a:srgbClr val="000000"/>
                </a:solidFill>
              </a:rPr>
              <a:t>/wiki/</a:t>
            </a:r>
            <a:r>
              <a:rPr lang="en-US" sz="1000" dirty="0" err="1">
                <a:solidFill>
                  <a:srgbClr val="000000"/>
                </a:solidFill>
              </a:rPr>
              <a:t>File:Travelers-</a:t>
            </a:r>
            <a:r>
              <a:rPr lang="en-US" sz="1000" dirty="0" err="1" smtClean="0">
                <a:solidFill>
                  <a:srgbClr val="000000"/>
                </a:solidFill>
              </a:rPr>
              <a:t>Cheques.jpg</a:t>
            </a:r>
            <a:r>
              <a:rPr lang="en-US" sz="1000" dirty="0" smtClean="0">
                <a:solidFill>
                  <a:srgbClr val="000000"/>
                </a:solidFill>
              </a:rPr>
              <a:t> - Image of a Traveler’s Check</a:t>
            </a:r>
          </a:p>
          <a:p>
            <a:pPr algn="just">
              <a:defRPr/>
            </a:pPr>
            <a:endParaRPr lang="en-US" sz="1000" dirty="0">
              <a:solidFill>
                <a:srgbClr val="000000"/>
              </a:solidFill>
            </a:endParaRPr>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Resources</a:t>
            </a:r>
          </a:p>
        </p:txBody>
      </p:sp>
      <p:sp>
        <p:nvSpPr>
          <p:cNvPr id="6" name="TextBox 5"/>
          <p:cNvSpPr txBox="1"/>
          <p:nvPr/>
        </p:nvSpPr>
        <p:spPr>
          <a:xfrm>
            <a:off x="152400" y="914400"/>
            <a:ext cx="8839200" cy="3016210"/>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pPr algn="just">
              <a:defRPr/>
            </a:pPr>
            <a:r>
              <a:rPr lang="en-US" sz="1000" b="1" dirty="0" smtClean="0">
                <a:solidFill>
                  <a:srgbClr val="000000"/>
                </a:solidFill>
              </a:rPr>
              <a:t>Slideshow (continued)</a:t>
            </a:r>
            <a:endParaRPr lang="en-US" sz="1000" b="1" dirty="0">
              <a:solidFill>
                <a:srgbClr val="000000"/>
              </a:solidFill>
            </a:endParaRPr>
          </a:p>
          <a:p>
            <a:pPr algn="just">
              <a:defRPr/>
            </a:pPr>
            <a:r>
              <a:rPr lang="en-US" sz="1000" dirty="0">
                <a:solidFill>
                  <a:srgbClr val="000000"/>
                </a:solidFill>
              </a:rPr>
              <a:t>http://</a:t>
            </a:r>
            <a:r>
              <a:rPr lang="en-US" sz="1000" dirty="0" err="1">
                <a:solidFill>
                  <a:srgbClr val="000000"/>
                </a:solidFill>
              </a:rPr>
              <a:t>research.stlouisfed.org</a:t>
            </a:r>
            <a:r>
              <a:rPr lang="en-US" sz="1000" dirty="0">
                <a:solidFill>
                  <a:srgbClr val="000000"/>
                </a:solidFill>
              </a:rPr>
              <a:t>/fred2/graph</a:t>
            </a:r>
            <a:r>
              <a:rPr lang="en-US" sz="1000" dirty="0" smtClean="0">
                <a:solidFill>
                  <a:srgbClr val="000000"/>
                </a:solidFill>
              </a:rPr>
              <a:t>/ - Data on M1, M2, and M3 money supplies</a:t>
            </a:r>
          </a:p>
          <a:p>
            <a:pPr algn="just">
              <a:defRPr/>
            </a:pPr>
            <a:r>
              <a:rPr lang="en-US" sz="1000" dirty="0" smtClean="0">
                <a:solidFill>
                  <a:srgbClr val="000000"/>
                </a:solidFill>
              </a:rPr>
              <a:t>For M1 Money Supply, Federal Reserve Economic Database (all data seasonally adjusted)</a:t>
            </a:r>
          </a:p>
          <a:p>
            <a:pPr algn="just">
              <a:defRPr/>
            </a:pPr>
            <a:r>
              <a:rPr lang="en-US" sz="1000" dirty="0">
                <a:solidFill>
                  <a:srgbClr val="000000"/>
                </a:solidFill>
              </a:rPr>
              <a:t>	</a:t>
            </a:r>
            <a:r>
              <a:rPr lang="en-US" sz="1000" dirty="0" smtClean="0">
                <a:solidFill>
                  <a:srgbClr val="000000"/>
                </a:solidFill>
              </a:rPr>
              <a:t>Currency Component of M1</a:t>
            </a:r>
          </a:p>
          <a:p>
            <a:pPr algn="just">
              <a:defRPr/>
            </a:pPr>
            <a:r>
              <a:rPr lang="en-US" sz="1000" dirty="0">
                <a:solidFill>
                  <a:srgbClr val="000000"/>
                </a:solidFill>
              </a:rPr>
              <a:t>	</a:t>
            </a:r>
            <a:r>
              <a:rPr lang="en-US" sz="1000" dirty="0" smtClean="0">
                <a:solidFill>
                  <a:srgbClr val="000000"/>
                </a:solidFill>
              </a:rPr>
              <a:t>Total Checkable Deposits</a:t>
            </a:r>
          </a:p>
          <a:p>
            <a:pPr algn="just">
              <a:defRPr/>
            </a:pPr>
            <a:r>
              <a:rPr lang="en-US" sz="1000" dirty="0" smtClean="0">
                <a:solidFill>
                  <a:srgbClr val="000000"/>
                </a:solidFill>
              </a:rPr>
              <a:t>	Travelers Checks Outstanding</a:t>
            </a:r>
          </a:p>
          <a:p>
            <a:pPr algn="just">
              <a:defRPr/>
            </a:pPr>
            <a:r>
              <a:rPr lang="en-US" sz="1000" dirty="0" smtClean="0">
                <a:solidFill>
                  <a:srgbClr val="000000"/>
                </a:solidFill>
              </a:rPr>
              <a:t>For M2 Money Supply, Federal Reserve Economic Database (all data seasonally adjusted)</a:t>
            </a:r>
          </a:p>
          <a:p>
            <a:pPr algn="just">
              <a:defRPr/>
            </a:pPr>
            <a:r>
              <a:rPr lang="en-US" sz="1000" dirty="0">
                <a:solidFill>
                  <a:srgbClr val="000000"/>
                </a:solidFill>
              </a:rPr>
              <a:t>	</a:t>
            </a:r>
            <a:r>
              <a:rPr lang="en-US" sz="1000" dirty="0" smtClean="0">
                <a:solidFill>
                  <a:srgbClr val="000000"/>
                </a:solidFill>
              </a:rPr>
              <a:t>Savings Deposits - Total</a:t>
            </a:r>
          </a:p>
          <a:p>
            <a:pPr algn="just">
              <a:defRPr/>
            </a:pPr>
            <a:r>
              <a:rPr lang="en-US" sz="1000" dirty="0" smtClean="0">
                <a:solidFill>
                  <a:srgbClr val="000000"/>
                </a:solidFill>
              </a:rPr>
              <a:t>	Small Time Deposits - Total</a:t>
            </a:r>
          </a:p>
          <a:p>
            <a:pPr algn="just">
              <a:defRPr/>
            </a:pPr>
            <a:r>
              <a:rPr lang="en-US" sz="1000" dirty="0">
                <a:solidFill>
                  <a:srgbClr val="000000"/>
                </a:solidFill>
              </a:rPr>
              <a:t>	</a:t>
            </a:r>
            <a:r>
              <a:rPr lang="en-US" sz="1000" dirty="0" smtClean="0">
                <a:solidFill>
                  <a:srgbClr val="000000"/>
                </a:solidFill>
              </a:rPr>
              <a:t>Retail Money Funds</a:t>
            </a:r>
          </a:p>
          <a:p>
            <a:pPr algn="just">
              <a:defRPr/>
            </a:pPr>
            <a:r>
              <a:rPr lang="en-US" sz="1000" dirty="0" smtClean="0">
                <a:solidFill>
                  <a:srgbClr val="000000"/>
                </a:solidFill>
              </a:rPr>
              <a:t>http</a:t>
            </a:r>
            <a:r>
              <a:rPr lang="en-US" sz="1000" dirty="0">
                <a:solidFill>
                  <a:srgbClr val="000000"/>
                </a:solidFill>
              </a:rPr>
              <a:t>://</a:t>
            </a:r>
            <a:r>
              <a:rPr lang="en-US" sz="1000" dirty="0" err="1">
                <a:solidFill>
                  <a:srgbClr val="000000"/>
                </a:solidFill>
              </a:rPr>
              <a:t>mpra.ub.uni-muenchen.de</a:t>
            </a:r>
            <a:r>
              <a:rPr lang="en-US" sz="1000" dirty="0">
                <a:solidFill>
                  <a:srgbClr val="000000"/>
                </a:solidFill>
              </a:rPr>
              <a:t>/42169/1/MPRA_paper_42169.</a:t>
            </a:r>
            <a:r>
              <a:rPr lang="en-US" sz="1000" dirty="0" smtClean="0">
                <a:solidFill>
                  <a:srgbClr val="000000"/>
                </a:solidFill>
              </a:rPr>
              <a:t>pdf - Estimates of how much U.S. currency is held abroad</a:t>
            </a:r>
          </a:p>
          <a:p>
            <a:pPr algn="just">
              <a:defRPr/>
            </a:pPr>
            <a:endParaRPr lang="en-US" sz="1000" dirty="0" smtClean="0">
              <a:solidFill>
                <a:srgbClr val="000000"/>
              </a:solidFill>
            </a:endParaRPr>
          </a:p>
          <a:p>
            <a:pPr algn="just">
              <a:defRPr/>
            </a:pPr>
            <a:endParaRPr lang="en-US" sz="1000" dirty="0">
              <a:solidFill>
                <a:srgbClr val="000000"/>
              </a:solidFill>
            </a:endParaRPr>
          </a:p>
          <a:p>
            <a:pPr algn="just">
              <a:defRPr/>
            </a:pPr>
            <a:r>
              <a:rPr lang="en-US" sz="1000" b="1" dirty="0">
                <a:solidFill>
                  <a:srgbClr val="000000"/>
                </a:solidFill>
              </a:rPr>
              <a:t>Class Activity</a:t>
            </a:r>
          </a:p>
          <a:p>
            <a:pPr algn="just">
              <a:defRPr/>
            </a:pPr>
            <a:endParaRPr lang="en-US" sz="1000" dirty="0" smtClean="0">
              <a:solidFill>
                <a:srgbClr val="000000"/>
              </a:solidFill>
            </a:endParaRPr>
          </a:p>
          <a:p>
            <a:pPr algn="just">
              <a:defRPr/>
            </a:pPr>
            <a:endParaRPr lang="en-US" sz="1000" dirty="0">
              <a:solidFill>
                <a:srgbClr val="000000"/>
              </a:solidFill>
            </a:endParaRPr>
          </a:p>
          <a:p>
            <a:pPr algn="just">
              <a:defRPr/>
            </a:pPr>
            <a:r>
              <a:rPr lang="en-US" sz="1000" b="1" dirty="0">
                <a:solidFill>
                  <a:srgbClr val="000000"/>
                </a:solidFill>
              </a:rPr>
              <a:t>Homework</a:t>
            </a:r>
          </a:p>
          <a:p>
            <a:pPr algn="just">
              <a:defRPr/>
            </a:pPr>
            <a:endParaRPr lang="en-US" sz="1000" dirty="0" smtClean="0"/>
          </a:p>
          <a:p>
            <a:pPr algn="just">
              <a:defRPr/>
            </a:pPr>
            <a:endParaRPr lang="en-US" sz="1000" dirty="0"/>
          </a:p>
        </p:txBody>
      </p:sp>
    </p:spTree>
    <p:extLst>
      <p:ext uri="{BB962C8B-B14F-4D97-AF65-F5344CB8AC3E}">
        <p14:creationId xmlns:p14="http://schemas.microsoft.com/office/powerpoint/2010/main" val="841653138"/>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pic>
        <p:nvPicPr>
          <p:cNvPr id="2" name="Picture 1" descr="Bank No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14400"/>
            <a:ext cx="6553200" cy="5031420"/>
          </a:xfrm>
          <a:prstGeom prst="rect">
            <a:avLst/>
          </a:prstGeom>
          <a:ln>
            <a:noFill/>
          </a:ln>
          <a:effectLst>
            <a:outerShdw blurRad="50800" dist="38100" dir="2700000" algn="tl" rotWithShape="0">
              <a:prstClr val="black">
                <a:alpha val="40000"/>
              </a:prstClr>
            </a:outerShdw>
            <a:softEdge rad="63500"/>
          </a:effectLst>
        </p:spPr>
      </p:pic>
      <p:sp>
        <p:nvSpPr>
          <p:cNvPr id="7" name="TextBox 6"/>
          <p:cNvSpPr txBox="1"/>
          <p:nvPr/>
        </p:nvSpPr>
        <p:spPr>
          <a:xfrm>
            <a:off x="6781800" y="914400"/>
            <a:ext cx="2133600" cy="4524316"/>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Translation</a:t>
            </a:r>
          </a:p>
          <a:p>
            <a:pPr algn="just"/>
            <a:endParaRPr lang="en-US" sz="1600" dirty="0" smtClean="0">
              <a:solidFill>
                <a:srgbClr val="000000"/>
              </a:solidFill>
            </a:endParaRPr>
          </a:p>
          <a:p>
            <a:pPr algn="just"/>
            <a:r>
              <a:rPr lang="en-US" sz="1600" dirty="0" smtClean="0">
                <a:solidFill>
                  <a:srgbClr val="000000"/>
                </a:solidFill>
              </a:rPr>
              <a:t>Continental Currency</a:t>
            </a:r>
          </a:p>
          <a:p>
            <a:pPr algn="just"/>
            <a:endParaRPr lang="en-US" sz="1600" dirty="0" smtClean="0">
              <a:solidFill>
                <a:srgbClr val="000000"/>
              </a:solidFill>
            </a:endParaRPr>
          </a:p>
          <a:p>
            <a:pPr algn="just"/>
            <a:r>
              <a:rPr lang="en-US" sz="1600" dirty="0" smtClean="0">
                <a:solidFill>
                  <a:srgbClr val="000000"/>
                </a:solidFill>
              </a:rPr>
              <a:t>No 61530 Fifty Dollars</a:t>
            </a:r>
          </a:p>
          <a:p>
            <a:pPr algn="just"/>
            <a:endParaRPr lang="en-US" sz="1600" dirty="0">
              <a:solidFill>
                <a:srgbClr val="000000"/>
              </a:solidFill>
            </a:endParaRPr>
          </a:p>
          <a:p>
            <a:pPr algn="just"/>
            <a:r>
              <a:rPr lang="en-US" sz="1600" dirty="0" smtClean="0">
                <a:solidFill>
                  <a:srgbClr val="000000"/>
                </a:solidFill>
              </a:rPr>
              <a:t>This bill entitles the bearer to receive fifty Spanish milled dollars, or the value thereof in gold or silver, according to a resolution passed by Congress at Philadelphia, September 26</a:t>
            </a:r>
            <a:r>
              <a:rPr lang="en-US" sz="1600" baseline="30000" dirty="0" smtClean="0">
                <a:solidFill>
                  <a:srgbClr val="000000"/>
                </a:solidFill>
              </a:rPr>
              <a:t>th</a:t>
            </a:r>
            <a:r>
              <a:rPr lang="en-US" sz="1600" dirty="0" smtClean="0">
                <a:solidFill>
                  <a:srgbClr val="000000"/>
                </a:solidFill>
              </a:rPr>
              <a:t>, 1778.  50 Dollars.</a:t>
            </a:r>
            <a:endParaRPr lang="en-US" sz="1600" dirty="0">
              <a:solidFill>
                <a:srgbClr val="000000"/>
              </a:solidFill>
            </a:endParaRPr>
          </a:p>
        </p:txBody>
      </p:sp>
      <p:sp>
        <p:nvSpPr>
          <p:cNvPr id="8" name="Bevel 7">
            <a:hlinkClick r:id="rId4" action="ppaction://hlinksldjump"/>
          </p:cNvPr>
          <p:cNvSpPr>
            <a:spLocks noChangeArrowheads="1"/>
          </p:cNvSpPr>
          <p:nvPr/>
        </p:nvSpPr>
        <p:spPr bwMode="auto">
          <a:xfrm>
            <a:off x="7162800" y="5562600"/>
            <a:ext cx="13716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Go Back</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spTree>
    <p:extLst>
      <p:ext uri="{BB962C8B-B14F-4D97-AF65-F5344CB8AC3E}">
        <p14:creationId xmlns:p14="http://schemas.microsoft.com/office/powerpoint/2010/main" val="419480330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sp>
        <p:nvSpPr>
          <p:cNvPr id="7" name="TextBox 6"/>
          <p:cNvSpPr txBox="1"/>
          <p:nvPr/>
        </p:nvSpPr>
        <p:spPr>
          <a:xfrm>
            <a:off x="1600200" y="4866382"/>
            <a:ext cx="5943600" cy="1077218"/>
          </a:xfrm>
          <a:prstGeom prst="rect">
            <a:avLst/>
          </a:prstGeom>
          <a:gradFill flip="none" rotWithShape="1">
            <a:gsLst>
              <a:gs pos="95000">
                <a:schemeClr val="bg2"/>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dirty="0" smtClean="0">
                <a:solidFill>
                  <a:srgbClr val="000000"/>
                </a:solidFill>
              </a:rPr>
              <a:t>This certifies that there have been deposited in the Treasury of</a:t>
            </a:r>
          </a:p>
          <a:p>
            <a:r>
              <a:rPr lang="en-US" sz="1600" dirty="0" smtClean="0">
                <a:solidFill>
                  <a:srgbClr val="000000"/>
                </a:solidFill>
              </a:rPr>
              <a:t>The United States of America</a:t>
            </a:r>
          </a:p>
          <a:p>
            <a:r>
              <a:rPr lang="en-US" sz="1600" dirty="0" smtClean="0">
                <a:solidFill>
                  <a:srgbClr val="000000"/>
                </a:solidFill>
              </a:rPr>
              <a:t>Ten dollars</a:t>
            </a:r>
          </a:p>
          <a:p>
            <a:r>
              <a:rPr lang="en-US" sz="1600" dirty="0" smtClean="0">
                <a:solidFill>
                  <a:srgbClr val="000000"/>
                </a:solidFill>
              </a:rPr>
              <a:t>In gold coin payable to the bearer on demand.</a:t>
            </a:r>
            <a:endParaRPr lang="en-US" sz="1600" dirty="0">
              <a:solidFill>
                <a:srgbClr val="000000"/>
              </a:solidFill>
            </a:endParaRPr>
          </a:p>
        </p:txBody>
      </p:sp>
      <p:sp>
        <p:nvSpPr>
          <p:cNvPr id="8" name="Bevel 7">
            <a:hlinkClick r:id="rId3" action="ppaction://hlinksldjump"/>
          </p:cNvPr>
          <p:cNvSpPr>
            <a:spLocks noChangeArrowheads="1"/>
          </p:cNvSpPr>
          <p:nvPr/>
        </p:nvSpPr>
        <p:spPr bwMode="auto">
          <a:xfrm>
            <a:off x="7696200" y="5257800"/>
            <a:ext cx="12192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Go Back</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pic>
        <p:nvPicPr>
          <p:cNvPr id="3" name="Picture 2" descr="$10 Gold Certific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914400"/>
            <a:ext cx="8839200" cy="37859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875724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Types of Money</a:t>
            </a:r>
            <a:endParaRPr lang="en-US" dirty="0">
              <a:solidFill>
                <a:srgbClr val="000000"/>
              </a:solidFill>
              <a:latin typeface="Century Gothic" charset="0"/>
              <a:ea typeface="ＭＳ Ｐゴシック" charset="0"/>
              <a:cs typeface="ＭＳ Ｐゴシック" charset="0"/>
            </a:endParaRPr>
          </a:p>
        </p:txBody>
      </p:sp>
      <p:sp>
        <p:nvSpPr>
          <p:cNvPr id="8" name="Bevel 7">
            <a:hlinkClick r:id="rId3" action="ppaction://hlinksldjump"/>
          </p:cNvPr>
          <p:cNvSpPr>
            <a:spLocks noChangeArrowheads="1"/>
          </p:cNvSpPr>
          <p:nvPr/>
        </p:nvSpPr>
        <p:spPr bwMode="auto">
          <a:xfrm>
            <a:off x="3962400" y="5410200"/>
            <a:ext cx="1219200" cy="457200"/>
          </a:xfrm>
          <a:prstGeom prst="bevel">
            <a:avLst>
              <a:gd name="adj" fmla="val 12500"/>
            </a:avLst>
          </a:prstGeom>
          <a:solidFill>
            <a:schemeClr val="accent6"/>
          </a:solidFill>
          <a:ln w="9525">
            <a:solidFill>
              <a:schemeClr val="accent6"/>
            </a:solidFill>
            <a:miter lim="800000"/>
            <a:headEnd/>
            <a:tailEnd/>
          </a:ln>
        </p:spPr>
        <p:txBody>
          <a:bodyPr wrap="none" anchor="ctr"/>
          <a:lstStyle/>
          <a:p>
            <a:r>
              <a:rPr lang="en-US" sz="1000" dirty="0" smtClean="0">
                <a:solidFill>
                  <a:schemeClr val="bg1"/>
                </a:solidFill>
                <a:effectLst>
                  <a:outerShdw blurRad="50800" dist="38100" dir="2700000" algn="tl" rotWithShape="0">
                    <a:srgbClr val="000000">
                      <a:alpha val="43000"/>
                    </a:srgbClr>
                  </a:outerShdw>
                </a:effectLst>
                <a:latin typeface="Comic Sans MS" charset="0"/>
                <a:cs typeface="Comic Sans MS" charset="0"/>
              </a:rPr>
              <a:t>Go Back</a:t>
            </a:r>
            <a:endParaRPr lang="en-US" sz="1000" dirty="0">
              <a:solidFill>
                <a:schemeClr val="bg1"/>
              </a:solidFill>
              <a:effectLst>
                <a:outerShdw blurRad="50800" dist="38100" dir="2700000" algn="tl" rotWithShape="0">
                  <a:srgbClr val="000000">
                    <a:alpha val="43000"/>
                  </a:srgbClr>
                </a:outerShdw>
              </a:effectLst>
              <a:latin typeface="Comic Sans MS" charset="0"/>
              <a:cs typeface="Comic Sans MS" charset="0"/>
            </a:endParaRPr>
          </a:p>
        </p:txBody>
      </p:sp>
      <p:pic>
        <p:nvPicPr>
          <p:cNvPr id="2" name="Picture 1" descr="$10 Bi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914400"/>
            <a:ext cx="8839200" cy="37382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92596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dirty="0">
                <a:solidFill>
                  <a:srgbClr val="000000"/>
                </a:solidFill>
                <a:latin typeface="Century Gothic" charset="0"/>
                <a:ea typeface="ＭＳ Ｐゴシック" charset="0"/>
                <a:cs typeface="ＭＳ Ｐゴシック" charset="0"/>
              </a:rPr>
              <a:t>Learning Targets</a:t>
            </a:r>
          </a:p>
        </p:txBody>
      </p:sp>
      <p:sp>
        <p:nvSpPr>
          <p:cNvPr id="8" name="Rectangle 7"/>
          <p:cNvSpPr/>
          <p:nvPr/>
        </p:nvSpPr>
        <p:spPr bwMode="auto">
          <a:xfrm>
            <a:off x="152400" y="914400"/>
            <a:ext cx="8839200" cy="3505200"/>
          </a:xfrm>
          <a:prstGeom prst="rect">
            <a:avLst/>
          </a:prstGeom>
          <a:noFill/>
          <a:ln w="25400">
            <a:solidFill>
              <a:srgbClr val="00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p:cNvSpPr txBox="1"/>
          <p:nvPr/>
        </p:nvSpPr>
        <p:spPr>
          <a:xfrm>
            <a:off x="304800" y="990599"/>
            <a:ext cx="2743200" cy="3293209"/>
          </a:xfrm>
          <a:prstGeom prst="rect">
            <a:avLst/>
          </a:prstGeom>
          <a:gradFill flip="none" rotWithShape="1">
            <a:gsLst>
              <a:gs pos="95000">
                <a:srgbClr val="C3FF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Knowledge</a:t>
            </a:r>
          </a:p>
          <a:p>
            <a:pPr algn="just"/>
            <a:endParaRPr lang="en-US" sz="1600" dirty="0" smtClean="0">
              <a:solidFill>
                <a:srgbClr val="000000"/>
              </a:solidFill>
            </a:endParaRPr>
          </a:p>
          <a:p>
            <a:pPr algn="just"/>
            <a:r>
              <a:rPr lang="en-US" sz="1600" dirty="0" smtClean="0">
                <a:solidFill>
                  <a:srgbClr val="000000"/>
                </a:solidFill>
              </a:rPr>
              <a:t>Understand the functions, types, and characteristics of money.</a:t>
            </a:r>
          </a:p>
          <a:p>
            <a:pPr algn="just"/>
            <a:endParaRPr lang="en-US" sz="1600" dirty="0">
              <a:solidFill>
                <a:srgbClr val="000000"/>
              </a:solidFill>
            </a:endParaRPr>
          </a:p>
          <a:p>
            <a:pPr algn="just"/>
            <a:r>
              <a:rPr lang="en-US" sz="1600" dirty="0" smtClean="0">
                <a:solidFill>
                  <a:srgbClr val="000000"/>
                </a:solidFill>
              </a:rPr>
              <a:t>Understand how the money supply is classified into different categories based on liquidity.</a:t>
            </a:r>
            <a:endParaRPr lang="en-US" sz="1600" dirty="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smtClean="0">
              <a:solidFill>
                <a:srgbClr val="000000"/>
              </a:solidFill>
            </a:endParaRPr>
          </a:p>
        </p:txBody>
      </p:sp>
      <p:sp>
        <p:nvSpPr>
          <p:cNvPr id="10" name="TextBox 9"/>
          <p:cNvSpPr txBox="1"/>
          <p:nvPr/>
        </p:nvSpPr>
        <p:spPr>
          <a:xfrm>
            <a:off x="3200400" y="990600"/>
            <a:ext cx="2743200" cy="3293209"/>
          </a:xfrm>
          <a:prstGeom prst="rect">
            <a:avLst/>
          </a:prstGeom>
          <a:gradFill flip="none" rotWithShape="1">
            <a:gsLst>
              <a:gs pos="95000">
                <a:srgbClr val="C2E0FF"/>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Reasoning</a:t>
            </a:r>
          </a:p>
          <a:p>
            <a:pPr algn="just"/>
            <a:endParaRPr lang="en-US" sz="1600" dirty="0" smtClean="0">
              <a:solidFill>
                <a:srgbClr val="000000"/>
              </a:solidFill>
            </a:endParaRPr>
          </a:p>
          <a:p>
            <a:pPr algn="just"/>
            <a:r>
              <a:rPr lang="en-US" sz="1600" dirty="0" smtClean="0">
                <a:solidFill>
                  <a:srgbClr val="000000"/>
                </a:solidFill>
              </a:rPr>
              <a:t>None</a:t>
            </a: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11" name="TextBox 10"/>
          <p:cNvSpPr txBox="1"/>
          <p:nvPr/>
        </p:nvSpPr>
        <p:spPr>
          <a:xfrm>
            <a:off x="6096000" y="990600"/>
            <a:ext cx="2743200" cy="3293209"/>
          </a:xfrm>
          <a:prstGeom prst="rect">
            <a:avLst/>
          </a:prstGeom>
          <a:gradFill flip="none" rotWithShape="1">
            <a:gsLst>
              <a:gs pos="95000">
                <a:srgbClr val="FEC0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600" b="1" dirty="0" smtClean="0">
                <a:solidFill>
                  <a:srgbClr val="000000"/>
                </a:solidFill>
              </a:rPr>
              <a:t>Skill</a:t>
            </a:r>
          </a:p>
          <a:p>
            <a:pPr algn="just"/>
            <a:endParaRPr lang="en-US" sz="1600" dirty="0">
              <a:solidFill>
                <a:srgbClr val="000000"/>
              </a:solidFill>
            </a:endParaRPr>
          </a:p>
          <a:p>
            <a:pPr algn="just"/>
            <a:r>
              <a:rPr lang="en-US" sz="1600" dirty="0" smtClean="0">
                <a:solidFill>
                  <a:srgbClr val="000000"/>
                </a:solidFill>
              </a:rPr>
              <a:t>None</a:t>
            </a: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a:p>
            <a:pPr algn="just"/>
            <a:endParaRPr lang="en-US" sz="1600" dirty="0">
              <a:solidFill>
                <a:srgbClr val="000000"/>
              </a:solidFill>
            </a:endParaRPr>
          </a:p>
          <a:p>
            <a:pPr algn="just"/>
            <a:endParaRPr lang="en-US" sz="1600" dirty="0" smtClean="0">
              <a:solidFill>
                <a:srgbClr val="000000"/>
              </a:solidFill>
            </a:endParaRPr>
          </a:p>
        </p:txBody>
      </p:sp>
      <p:sp>
        <p:nvSpPr>
          <p:cNvPr id="12" name="TextBox 11"/>
          <p:cNvSpPr txBox="1"/>
          <p:nvPr/>
        </p:nvSpPr>
        <p:spPr>
          <a:xfrm>
            <a:off x="1600200" y="4558605"/>
            <a:ext cx="5943600" cy="1384995"/>
          </a:xfrm>
          <a:prstGeom prst="rect">
            <a:avLst/>
          </a:prstGeom>
          <a:gradFill flip="none" rotWithShape="1">
            <a:gsLst>
              <a:gs pos="95000">
                <a:srgbClr val="FFE1C1"/>
              </a:gs>
              <a:gs pos="100000">
                <a:schemeClr val="bg1"/>
              </a:gs>
            </a:gsLst>
            <a:path path="shape">
              <a:fillToRect l="50000" t="50000" r="50000" b="50000"/>
            </a:path>
            <a:tileRect/>
          </a:gradFill>
          <a:ln w="12700">
            <a:noFill/>
          </a:ln>
          <a:effectLst>
            <a:outerShdw blurRad="50800" dist="38100" dir="2700000" algn="tl" rotWithShape="0">
              <a:prstClr val="black">
                <a:alpha val="40000"/>
              </a:prstClr>
            </a:outerShdw>
          </a:effectLst>
        </p:spPr>
        <p:txBody>
          <a:bodyPr wrap="square" rtlCol="0">
            <a:spAutoFit/>
          </a:bodyPr>
          <a:lstStyle/>
          <a:p>
            <a:r>
              <a:rPr lang="en-US" sz="1400" b="1" dirty="0" smtClean="0">
                <a:solidFill>
                  <a:srgbClr val="000000"/>
                </a:solidFill>
              </a:rPr>
              <a:t>Essential Questions</a:t>
            </a:r>
          </a:p>
          <a:p>
            <a:pPr algn="just"/>
            <a:endParaRPr lang="en-US" sz="1400" dirty="0" smtClean="0">
              <a:solidFill>
                <a:srgbClr val="000000"/>
              </a:solidFill>
            </a:endParaRPr>
          </a:p>
          <a:p>
            <a:pPr algn="just"/>
            <a:r>
              <a:rPr lang="en-US" sz="1400" dirty="0" smtClean="0">
                <a:solidFill>
                  <a:srgbClr val="000000"/>
                </a:solidFill>
              </a:rPr>
              <a:t>How do economists define money?</a:t>
            </a:r>
          </a:p>
          <a:p>
            <a:pPr algn="just"/>
            <a:endParaRPr lang="en-US" sz="1400" dirty="0" smtClean="0">
              <a:solidFill>
                <a:srgbClr val="000000"/>
              </a:solidFill>
            </a:endParaRPr>
          </a:p>
          <a:p>
            <a:pPr algn="just"/>
            <a:endParaRPr lang="en-US" sz="1400" dirty="0">
              <a:solidFill>
                <a:srgbClr val="000000"/>
              </a:solidFill>
            </a:endParaRPr>
          </a:p>
          <a:p>
            <a:pPr algn="just"/>
            <a:endParaRPr lang="en-US" sz="1400" dirty="0">
              <a:solidFill>
                <a:srgbClr val="000000"/>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2000"/>
                                        <p:tgtEl>
                                          <p:spTgt spid="1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000"/>
                                        <p:tgtEl>
                                          <p:spTgt spid="11"/>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Functions of Money</a:t>
            </a:r>
            <a:endParaRPr lang="en-US" dirty="0">
              <a:solidFill>
                <a:srgbClr val="000000"/>
              </a:solidFill>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is defined as any </a:t>
            </a:r>
            <a:r>
              <a:rPr lang="en-US" sz="2000" dirty="0" smtClean="0">
                <a:solidFill>
                  <a:srgbClr val="FFFFFF"/>
                </a:solidFill>
                <a:effectLst>
                  <a:outerShdw blurRad="50800" dist="38100" dir="2700000" algn="tl" rotWithShape="0">
                    <a:srgbClr val="000000">
                      <a:alpha val="43000"/>
                    </a:srgbClr>
                  </a:outerShdw>
                </a:effectLst>
              </a:rPr>
              <a:t>asset that is widely accepted as final payment for goods and services.  All money must serve the following three functions.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75455110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eaLnBrk="1" hangingPunct="1"/>
            <a:r>
              <a:rPr lang="en-US" dirty="0" smtClean="0">
                <a:solidFill>
                  <a:srgbClr val="000000"/>
                </a:solidFill>
                <a:latin typeface="Century Gothic" charset="0"/>
                <a:ea typeface="ＭＳ Ｐゴシック" charset="0"/>
                <a:cs typeface="ＭＳ Ｐゴシック" charset="0"/>
              </a:rPr>
              <a:t>Functions of Money</a:t>
            </a:r>
            <a:endParaRPr lang="en-US" dirty="0">
              <a:solidFill>
                <a:srgbClr val="000000"/>
              </a:solidFill>
              <a:latin typeface="Century Gothic" charset="0"/>
              <a:ea typeface="ＭＳ Ｐゴシック" charset="0"/>
              <a:cs typeface="ＭＳ Ｐゴシック" charset="0"/>
            </a:endParaRPr>
          </a:p>
        </p:txBody>
      </p:sp>
      <p:sp>
        <p:nvSpPr>
          <p:cNvPr id="2" name="Rectangle 1"/>
          <p:cNvSpPr/>
          <p:nvPr/>
        </p:nvSpPr>
        <p:spPr bwMode="auto">
          <a:xfrm>
            <a:off x="0" y="914400"/>
            <a:ext cx="9144000" cy="6858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Money</a:t>
            </a:r>
            <a:r>
              <a:rPr kumimoji="0" lang="en-US" sz="2000" b="0" i="0" u="none" strike="noStrike" cap="none" normalizeH="0" baseline="0" dirty="0" smtClean="0">
                <a:ln>
                  <a:noFill/>
                </a:ln>
                <a:solidFill>
                  <a:srgbClr val="FFFFFF"/>
                </a:solidFill>
                <a:effectLst>
                  <a:outerShdw blurRad="50800" dist="38100" dir="2700000" algn="tl" rotWithShape="0">
                    <a:srgbClr val="000000">
                      <a:alpha val="43000"/>
                    </a:srgbClr>
                  </a:outerShdw>
                </a:effectLst>
                <a:latin typeface="Arial" charset="0"/>
                <a:ea typeface="ＭＳ Ｐゴシック" charset="0"/>
                <a:cs typeface="ＭＳ Ｐゴシック" charset="0"/>
              </a:rPr>
              <a:t> is defined as any </a:t>
            </a:r>
            <a:r>
              <a:rPr lang="en-US" sz="2000" dirty="0" smtClean="0">
                <a:solidFill>
                  <a:srgbClr val="FFFFFF"/>
                </a:solidFill>
                <a:effectLst>
                  <a:outerShdw blurRad="50800" dist="38100" dir="2700000" algn="tl" rotWithShape="0">
                    <a:srgbClr val="000000">
                      <a:alpha val="43000"/>
                    </a:srgbClr>
                  </a:outerShdw>
                </a:effectLst>
              </a:rPr>
              <a:t>asset that is widely accepted as final payment for goods and services.  All money must serve the following three functions.</a:t>
            </a:r>
            <a:endParaRPr kumimoji="0" lang="en-US" sz="2000" b="0" i="0" u="none" strike="noStrike" cap="none" normalizeH="0" baseline="0" dirty="0">
              <a:ln>
                <a:noFill/>
              </a:ln>
              <a:solidFill>
                <a:srgbClr val="FFFFFF"/>
              </a:solidFill>
              <a:effectLst>
                <a:outerShdw blurRad="50800" dist="38100" dir="2700000" algn="tl" rotWithShape="0">
                  <a:srgbClr val="000000">
                    <a:alpha val="43000"/>
                  </a:srgbClr>
                </a:outerShdw>
              </a:effectLst>
            </a:endParaRPr>
          </a:p>
        </p:txBody>
      </p:sp>
      <p:sp>
        <p:nvSpPr>
          <p:cNvPr id="4" name="TextBox 3"/>
          <p:cNvSpPr txBox="1"/>
          <p:nvPr/>
        </p:nvSpPr>
        <p:spPr>
          <a:xfrm>
            <a:off x="152400" y="1676400"/>
            <a:ext cx="4267200" cy="369332"/>
          </a:xfrm>
          <a:prstGeom prst="rect">
            <a:avLst/>
          </a:prstGeom>
          <a:noFill/>
        </p:spPr>
        <p:txBody>
          <a:bodyPr wrap="square" rtlCol="0">
            <a:spAutoFit/>
          </a:bodyPr>
          <a:lstStyle/>
          <a:p>
            <a:pPr algn="just"/>
            <a:r>
              <a:rPr lang="en-US" sz="1800" b="1" dirty="0" smtClean="0">
                <a:solidFill>
                  <a:srgbClr val="000000"/>
                </a:solidFill>
              </a:rPr>
              <a:t>1) Medium of Exchange</a:t>
            </a:r>
          </a:p>
        </p:txBody>
      </p:sp>
      <p:sp>
        <p:nvSpPr>
          <p:cNvPr id="5" name="TextBox 4"/>
          <p:cNvSpPr txBox="1"/>
          <p:nvPr/>
        </p:nvSpPr>
        <p:spPr>
          <a:xfrm>
            <a:off x="533400" y="1981200"/>
            <a:ext cx="3886200" cy="646331"/>
          </a:xfrm>
          <a:prstGeom prst="rect">
            <a:avLst/>
          </a:prstGeom>
          <a:noFill/>
        </p:spPr>
        <p:txBody>
          <a:bodyPr wrap="square" rtlCol="0">
            <a:spAutoFit/>
          </a:bodyPr>
          <a:lstStyle/>
          <a:p>
            <a:pPr algn="just"/>
            <a:r>
              <a:rPr lang="en-US" sz="1800" dirty="0">
                <a:solidFill>
                  <a:srgbClr val="000000"/>
                </a:solidFill>
              </a:rPr>
              <a:t>A) </a:t>
            </a:r>
            <a:r>
              <a:rPr lang="en-US" sz="1800" dirty="0" smtClean="0">
                <a:solidFill>
                  <a:srgbClr val="000000"/>
                </a:solidFill>
              </a:rPr>
              <a:t>An </a:t>
            </a:r>
            <a:r>
              <a:rPr lang="en-US" sz="1800" dirty="0">
                <a:solidFill>
                  <a:srgbClr val="000000"/>
                </a:solidFill>
              </a:rPr>
              <a:t>asset </a:t>
            </a:r>
            <a:r>
              <a:rPr lang="en-US" sz="1800" dirty="0" smtClean="0">
                <a:solidFill>
                  <a:srgbClr val="000000"/>
                </a:solidFill>
              </a:rPr>
              <a:t>that is used primarily for trade, </a:t>
            </a:r>
            <a:r>
              <a:rPr lang="en-US" sz="1800" dirty="0">
                <a:solidFill>
                  <a:srgbClr val="000000"/>
                </a:solidFill>
              </a:rPr>
              <a:t>not consumption.</a:t>
            </a:r>
          </a:p>
        </p:txBody>
      </p:sp>
      <p:sp>
        <p:nvSpPr>
          <p:cNvPr id="6" name="TextBox 5"/>
          <p:cNvSpPr txBox="1"/>
          <p:nvPr/>
        </p:nvSpPr>
        <p:spPr>
          <a:xfrm>
            <a:off x="4572000" y="5128736"/>
            <a:ext cx="4419600" cy="738664"/>
          </a:xfrm>
          <a:prstGeom prst="rect">
            <a:avLst/>
          </a:prstGeom>
          <a:noFill/>
        </p:spPr>
        <p:txBody>
          <a:bodyPr wrap="square" rtlCol="0">
            <a:spAutoFit/>
          </a:bodyPr>
          <a:lstStyle/>
          <a:p>
            <a:pPr>
              <a:defRPr/>
            </a:pPr>
            <a:r>
              <a:rPr lang="en-US" sz="1400" dirty="0">
                <a:solidFill>
                  <a:srgbClr val="000000"/>
                </a:solidFill>
              </a:rPr>
              <a:t>In ancient Mesopotamia, barley functioned as one of the main mediums of exchange.  Even though it could be consumed, its main role was to facilitate trade.</a:t>
            </a:r>
          </a:p>
        </p:txBody>
      </p:sp>
      <p:pic>
        <p:nvPicPr>
          <p:cNvPr id="7" name="Picture 6" descr="Barl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057400"/>
            <a:ext cx="4112791" cy="2743200"/>
          </a:xfrm>
          <a:prstGeom prst="rect">
            <a:avLst/>
          </a:prstGeom>
          <a:ln w="25400" cmpd="thinThick">
            <a:noFill/>
          </a:ln>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401128520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Blank Presentati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lank Presentation">
      <a:majorFont>
        <a:latin typeface="Century Gothic"/>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 xmlns:a14="http://schemas.microsoft.com/office/drawing/2010/main" w="25400"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246451</TotalTime>
  <Words>7620</Words>
  <Application>Microsoft Macintosh PowerPoint</Application>
  <PresentationFormat>On-screen Show (4:3)</PresentationFormat>
  <Paragraphs>1277</Paragraphs>
  <Slides>67</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Century Gothic</vt:lpstr>
      <vt:lpstr>Comic Sans MS</vt:lpstr>
      <vt:lpstr>ＭＳ Ｐゴシック</vt:lpstr>
      <vt:lpstr>Blank Presentation</vt:lpstr>
      <vt:lpstr>PowerPoint Presentation</vt:lpstr>
      <vt:lpstr>Table of Contents</vt:lpstr>
      <vt:lpstr>A Game of Barter</vt:lpstr>
      <vt:lpstr>A Game of Barter</vt:lpstr>
      <vt:lpstr>A Game of Barter</vt:lpstr>
      <vt:lpstr>A Game of Barter</vt:lpstr>
      <vt:lpstr>Learning Targets</vt:lpstr>
      <vt:lpstr>Functions of Money</vt:lpstr>
      <vt:lpstr>Functions of Money</vt:lpstr>
      <vt:lpstr>Functions of Money</vt:lpstr>
      <vt:lpstr>Functions of Money</vt:lpstr>
      <vt:lpstr>Functions of Money</vt:lpstr>
      <vt:lpstr>Functions of Money</vt:lpstr>
      <vt:lpstr>Functions of Money</vt:lpstr>
      <vt:lpstr>Types of Money</vt:lpstr>
      <vt:lpstr>Types of Money</vt:lpstr>
      <vt:lpstr>Types of Money</vt:lpstr>
      <vt:lpstr>Types of Money</vt:lpstr>
      <vt:lpstr>Types of Money</vt:lpstr>
      <vt:lpstr>Types of Money</vt:lpstr>
      <vt:lpstr>Types of Money</vt:lpstr>
      <vt:lpstr>Characteristics of Money</vt:lpstr>
      <vt:lpstr>Characteristics of Money</vt:lpstr>
      <vt:lpstr>Characteristics of Money</vt:lpstr>
      <vt:lpstr>Characteristics of Money</vt:lpstr>
      <vt:lpstr>Characteristics of Money</vt:lpstr>
      <vt:lpstr>Characteristics of Money</vt:lpstr>
      <vt:lpstr>Characteristics of Money</vt:lpstr>
      <vt:lpstr>Characteristics of Money</vt:lpstr>
      <vt:lpstr>M1 Money Supply</vt:lpstr>
      <vt:lpstr>M1 Money Supply</vt:lpstr>
      <vt:lpstr>M1 Money Supply</vt:lpstr>
      <vt:lpstr>M1 Money Supply</vt:lpstr>
      <vt:lpstr>M2 and M3 Money Supply</vt:lpstr>
      <vt:lpstr>M2 and M3 Money Supply</vt:lpstr>
      <vt:lpstr>M2 and M3 Money Supply</vt:lpstr>
      <vt:lpstr>M2 and M3 Money Supply</vt:lpstr>
      <vt:lpstr>M2 and M3 Money Supply</vt:lpstr>
      <vt:lpstr>M2 and M3 Money Supply</vt:lpstr>
      <vt:lpstr>The Monetary Base</vt:lpstr>
      <vt:lpstr>The Monetary Base</vt:lpstr>
      <vt:lpstr>The Monetary Base</vt:lpstr>
      <vt:lpstr>The Monetary Base</vt:lpstr>
      <vt:lpstr>The Monetary Base</vt:lpstr>
      <vt:lpstr>Money Basics</vt:lpstr>
      <vt:lpstr>Money Basics</vt:lpstr>
      <vt:lpstr>Money Basics</vt:lpstr>
      <vt:lpstr>Money Basics</vt:lpstr>
      <vt:lpstr>Money Basics</vt:lpstr>
      <vt:lpstr>Money Basics</vt:lpstr>
      <vt:lpstr>Money Basics</vt:lpstr>
      <vt:lpstr>Money Basics</vt:lpstr>
      <vt:lpstr>Money Basics</vt:lpstr>
      <vt:lpstr>Learning Targets</vt:lpstr>
      <vt:lpstr>Quiz</vt:lpstr>
      <vt:lpstr>Quiz</vt:lpstr>
      <vt:lpstr>Quiz</vt:lpstr>
      <vt:lpstr>Quiz</vt:lpstr>
      <vt:lpstr>Quiz</vt:lpstr>
      <vt:lpstr>Quiz</vt:lpstr>
      <vt:lpstr>Quiz</vt:lpstr>
      <vt:lpstr>Money Homework</vt:lpstr>
      <vt:lpstr>Resources</vt:lpstr>
      <vt:lpstr>Resources</vt:lpstr>
      <vt:lpstr>Types of Money</vt:lpstr>
      <vt:lpstr>Types of Money</vt:lpstr>
      <vt:lpstr>Types of Money</vt:lpstr>
    </vt:vector>
  </TitlesOfParts>
  <Company>Nick Samsal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 of Demand</dc:title>
  <dc:creator>Nick Samsal</dc:creator>
  <cp:lastModifiedBy>Nick Samsal</cp:lastModifiedBy>
  <cp:revision>5153</cp:revision>
  <dcterms:created xsi:type="dcterms:W3CDTF">2011-03-06T20:10:20Z</dcterms:created>
  <dcterms:modified xsi:type="dcterms:W3CDTF">2016-04-18T19:27:17Z</dcterms:modified>
</cp:coreProperties>
</file>