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handoutMasterIdLst>
    <p:handoutMasterId r:id="rId82"/>
  </p:handoutMasterIdLst>
  <p:sldIdLst>
    <p:sldId id="256" r:id="rId2"/>
    <p:sldId id="257" r:id="rId3"/>
    <p:sldId id="571" r:id="rId4"/>
    <p:sldId id="617" r:id="rId5"/>
    <p:sldId id="618" r:id="rId6"/>
    <p:sldId id="619" r:id="rId7"/>
    <p:sldId id="620" r:id="rId8"/>
    <p:sldId id="621" r:id="rId9"/>
    <p:sldId id="622" r:id="rId10"/>
    <p:sldId id="623" r:id="rId11"/>
    <p:sldId id="624" r:id="rId12"/>
    <p:sldId id="287" r:id="rId13"/>
    <p:sldId id="563" r:id="rId14"/>
    <p:sldId id="654" r:id="rId15"/>
    <p:sldId id="655" r:id="rId16"/>
    <p:sldId id="656" r:id="rId17"/>
    <p:sldId id="657" r:id="rId18"/>
    <p:sldId id="658" r:id="rId19"/>
    <p:sldId id="659" r:id="rId20"/>
    <p:sldId id="259" r:id="rId21"/>
    <p:sldId id="641" r:id="rId22"/>
    <p:sldId id="642" r:id="rId23"/>
    <p:sldId id="643" r:id="rId24"/>
    <p:sldId id="644" r:id="rId25"/>
    <p:sldId id="645" r:id="rId26"/>
    <p:sldId id="646" r:id="rId27"/>
    <p:sldId id="264" r:id="rId28"/>
    <p:sldId id="648" r:id="rId29"/>
    <p:sldId id="649" r:id="rId30"/>
    <p:sldId id="650" r:id="rId31"/>
    <p:sldId id="651" r:id="rId32"/>
    <p:sldId id="652" r:id="rId33"/>
    <p:sldId id="653" r:id="rId34"/>
    <p:sldId id="281" r:id="rId35"/>
    <p:sldId id="633" r:id="rId36"/>
    <p:sldId id="634" r:id="rId37"/>
    <p:sldId id="635" r:id="rId38"/>
    <p:sldId id="636" r:id="rId39"/>
    <p:sldId id="637" r:id="rId40"/>
    <p:sldId id="638" r:id="rId41"/>
    <p:sldId id="616" r:id="rId42"/>
    <p:sldId id="661" r:id="rId43"/>
    <p:sldId id="662" r:id="rId44"/>
    <p:sldId id="663" r:id="rId45"/>
    <p:sldId id="664" r:id="rId46"/>
    <p:sldId id="665" r:id="rId47"/>
    <p:sldId id="666" r:id="rId48"/>
    <p:sldId id="414" r:id="rId49"/>
    <p:sldId id="668" r:id="rId50"/>
    <p:sldId id="669" r:id="rId51"/>
    <p:sldId id="670" r:id="rId52"/>
    <p:sldId id="671" r:id="rId53"/>
    <p:sldId id="672" r:id="rId54"/>
    <p:sldId id="673" r:id="rId55"/>
    <p:sldId id="295" r:id="rId56"/>
    <p:sldId id="674" r:id="rId57"/>
    <p:sldId id="676" r:id="rId58"/>
    <p:sldId id="677" r:id="rId59"/>
    <p:sldId id="678" r:id="rId60"/>
    <p:sldId id="679" r:id="rId61"/>
    <p:sldId id="680" r:id="rId62"/>
    <p:sldId id="681" r:id="rId63"/>
    <p:sldId id="682" r:id="rId64"/>
    <p:sldId id="298" r:id="rId65"/>
    <p:sldId id="510" r:id="rId66"/>
    <p:sldId id="509" r:id="rId67"/>
    <p:sldId id="515" r:id="rId68"/>
    <p:sldId id="512" r:id="rId69"/>
    <p:sldId id="516" r:id="rId70"/>
    <p:sldId id="513" r:id="rId71"/>
    <p:sldId id="517" r:id="rId72"/>
    <p:sldId id="518" r:id="rId73"/>
    <p:sldId id="687" r:id="rId74"/>
    <p:sldId id="688" r:id="rId75"/>
    <p:sldId id="689" r:id="rId76"/>
    <p:sldId id="690" r:id="rId77"/>
    <p:sldId id="691" r:id="rId78"/>
    <p:sldId id="692" r:id="rId79"/>
    <p:sldId id="482" r:id="rId80"/>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CC"/>
    <a:srgbClr val="FFFFFF"/>
    <a:srgbClr val="000000"/>
    <a:srgbClr val="FF6666"/>
    <a:srgbClr val="FFFF00"/>
    <a:srgbClr val="8000FF"/>
    <a:srgbClr val="FF0000"/>
    <a:srgbClr val="808080"/>
    <a:srgbClr val="CC66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7" autoAdjust="0"/>
    <p:restoredTop sz="94971" autoAdjust="0"/>
  </p:normalViewPr>
  <p:slideViewPr>
    <p:cSldViewPr>
      <p:cViewPr varScale="1">
        <p:scale>
          <a:sx n="142" d="100"/>
          <a:sy n="142" d="100"/>
        </p:scale>
        <p:origin x="1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3" d="100"/>
          <a:sy n="113" d="100"/>
        </p:scale>
        <p:origin x="301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l">
              <a:defRPr sz="1200"/>
            </a:lvl1pPr>
          </a:lstStyle>
          <a:p>
            <a:pPr>
              <a:defRPr/>
            </a:pPr>
            <a:endParaRPr lang="en-US"/>
          </a:p>
        </p:txBody>
      </p:sp>
      <p:sp>
        <p:nvSpPr>
          <p:cNvPr id="795651"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1200"/>
            </a:lvl1pPr>
          </a:lstStyle>
          <a:p>
            <a:pPr>
              <a:defRPr/>
            </a:pPr>
            <a:endParaRPr lang="en-US"/>
          </a:p>
        </p:txBody>
      </p:sp>
      <p:sp>
        <p:nvSpPr>
          <p:cNvPr id="795652"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l">
              <a:defRPr sz="1200"/>
            </a:lvl1pPr>
          </a:lstStyle>
          <a:p>
            <a:pPr>
              <a:defRPr/>
            </a:pPr>
            <a:endParaRPr lang="en-US"/>
          </a:p>
        </p:txBody>
      </p:sp>
      <p:sp>
        <p:nvSpPr>
          <p:cNvPr id="7956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r">
              <a:defRPr sz="1200"/>
            </a:lvl1pPr>
          </a:lstStyle>
          <a:p>
            <a:pPr>
              <a:defRPr/>
            </a:pPr>
            <a:fld id="{246D0B30-E643-1A48-BFF8-7CC34C454489}" type="slidenum">
              <a:rPr lang="en-US"/>
              <a:pPr>
                <a:defRPr/>
              </a:pPr>
              <a:t>‹#›</a:t>
            </a:fld>
            <a:endParaRPr lang="en-US"/>
          </a:p>
        </p:txBody>
      </p:sp>
    </p:spTree>
    <p:extLst>
      <p:ext uri="{BB962C8B-B14F-4D97-AF65-F5344CB8AC3E}">
        <p14:creationId xmlns:p14="http://schemas.microsoft.com/office/powerpoint/2010/main" val="233778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39031D07-0339-B344-ACB4-01CEDDB8B16C}" type="slidenum">
              <a:rPr lang="en-US"/>
              <a:pPr>
                <a:defRPr/>
              </a:pPr>
              <a:t>‹#›</a:t>
            </a:fld>
            <a:endParaRPr lang="en-US"/>
          </a:p>
        </p:txBody>
      </p:sp>
    </p:spTree>
    <p:extLst>
      <p:ext uri="{BB962C8B-B14F-4D97-AF65-F5344CB8AC3E}">
        <p14:creationId xmlns:p14="http://schemas.microsoft.com/office/powerpoint/2010/main" val="256619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F1F9078-D900-1C40-AE19-93131767EA57}" type="slidenum">
              <a:rPr lang="en-US" sz="1200"/>
              <a:pPr/>
              <a:t>1</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75138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10</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713882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11</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Because answers</a:t>
            </a:r>
            <a:r>
              <a:rPr lang="en-US" baseline="0" dirty="0" smtClean="0"/>
              <a:t> will vary, no plausible answers are given on the slideshow.  Some possible answers include the following: the Fed increases the fed funds rate when inflation is too high; the Fed decreases the fed funds rate when unemployment is too high; it is difficult to control both inflation and unemployment at the same time; sometimes both inflation and unemployment are at undesirable levels; etc.</a:t>
            </a:r>
            <a:endParaRPr lang="en-US" dirty="0"/>
          </a:p>
        </p:txBody>
      </p:sp>
    </p:spTree>
    <p:extLst>
      <p:ext uri="{BB962C8B-B14F-4D97-AF65-F5344CB8AC3E}">
        <p14:creationId xmlns:p14="http://schemas.microsoft.com/office/powerpoint/2010/main" val="102480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D20D8C26-8CE1-C24D-8F70-93157A27A0EB}" type="slidenum">
              <a:rPr lang="en-US" sz="1200"/>
              <a:pPr/>
              <a:t>12</a:t>
            </a:fld>
            <a:endParaRPr lang="en-US" sz="1200"/>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r>
              <a:rPr lang="en-US" dirty="0" smtClean="0"/>
              <a:t>[If desired, pass out “Learning Targets (Monetary Policy II)” to each student.</a:t>
            </a:r>
            <a:r>
              <a:rPr lang="en-US" altLang="ja-JP" dirty="0" smtClean="0"/>
              <a:t>]</a:t>
            </a:r>
            <a:r>
              <a:rPr lang="en-US" altLang="ja-JP" baseline="0" dirty="0" smtClean="0"/>
              <a:t>  They can rewrite each learning target in their own words now, and then answer the essential questions during the “Generalize” stage.  There is also a section on their sheet that lists the assignments for this lesson.  Providing these three pieces of information at this point helps students know what they are suppose to learn, and it helps them mentally organize information.  (</a:t>
            </a:r>
            <a:r>
              <a:rPr lang="en-US" altLang="ja-JP" dirty="0" smtClean="0"/>
              <a:t>The </a:t>
            </a:r>
            <a:r>
              <a:rPr lang="en-US" altLang="ja-JP" dirty="0"/>
              <a:t>learning targets listed on this slide are part of a larger set of learning targets that go with the full unit, </a:t>
            </a:r>
            <a:r>
              <a:rPr lang="ja-JP" altLang="en-US" dirty="0"/>
              <a:t>“</a:t>
            </a:r>
            <a:r>
              <a:rPr lang="en-US" altLang="ja-JP" dirty="0"/>
              <a:t>The Financial Sector.</a:t>
            </a:r>
            <a:r>
              <a:rPr lang="ja-JP" altLang="en-US" dirty="0" smtClean="0"/>
              <a:t>”</a:t>
            </a:r>
            <a:r>
              <a:rPr lang="en-US" altLang="ja-JP" dirty="0" smtClean="0"/>
              <a:t>)</a:t>
            </a:r>
            <a:endParaRPr lang="en-US" dirty="0"/>
          </a:p>
        </p:txBody>
      </p:sp>
    </p:spTree>
    <p:extLst>
      <p:ext uri="{BB962C8B-B14F-4D97-AF65-F5344CB8AC3E}">
        <p14:creationId xmlns:p14="http://schemas.microsoft.com/office/powerpoint/2010/main" val="102497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13</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[Pass out </a:t>
            </a:r>
            <a:r>
              <a:rPr lang="ja-JP" altLang="en-US" dirty="0" smtClean="0"/>
              <a:t>“</a:t>
            </a:r>
            <a:r>
              <a:rPr lang="en-US" altLang="ja-JP" dirty="0" smtClean="0"/>
              <a:t>Notes (Monetary Policy II)</a:t>
            </a:r>
            <a:r>
              <a:rPr lang="ja-JP" altLang="en-US" dirty="0" smtClean="0"/>
              <a:t>”</a:t>
            </a:r>
            <a:r>
              <a:rPr lang="en-US" altLang="ja-JP" dirty="0" smtClean="0"/>
              <a:t> to each student</a:t>
            </a:r>
            <a:r>
              <a:rPr lang="en-US" altLang="ja-JP" baseline="0" dirty="0" smtClean="0"/>
              <a:t>.]  </a:t>
            </a:r>
            <a:r>
              <a:rPr lang="en-US" sz="1200" u="none" kern="1200" baseline="0" dirty="0" smtClean="0">
                <a:solidFill>
                  <a:schemeClr val="tx1"/>
                </a:solidFill>
                <a:latin typeface="Arial" charset="0"/>
                <a:ea typeface="ＭＳ Ｐゴシック" charset="0"/>
                <a:cs typeface="ＭＳ Ｐゴシック" charset="0"/>
              </a:rPr>
              <a:t>There are three versions, allowing for differentiated instruction: (a) guided notes, (b) outline notes, and (c) mind map notes.  Provide new information to students by giving a lecture using the proper slides in the slideshow.  In the Federal Reserve Act, Congress also listed a third objective: moderate long-term interest rates.  This objective rarely gets mentioned, and is not part of the so-called dual mandate, so it has been omitted from the slideshow for clarity and simplicity.</a:t>
            </a:r>
            <a:endParaRPr lang="en-US" dirty="0"/>
          </a:p>
        </p:txBody>
      </p:sp>
    </p:spTree>
    <p:extLst>
      <p:ext uri="{BB962C8B-B14F-4D97-AF65-F5344CB8AC3E}">
        <p14:creationId xmlns:p14="http://schemas.microsoft.com/office/powerpoint/2010/main" val="170523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14</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40332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15</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21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16</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75123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17</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79882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18</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60736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19</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651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FA3FDA5-7274-0F46-BFCB-8B2B9A53A032}" type="slidenum">
              <a:rPr lang="en-US" sz="1200"/>
              <a:pPr/>
              <a:t>2</a:t>
            </a:fld>
            <a:endParaRPr lang="en-US" sz="1200"/>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noFill/>
        </p:spPr>
        <p:txBody>
          <a:bodyPr/>
          <a:lstStyle/>
          <a:p>
            <a:pPr eaLnBrk="1" hangingPunct="1"/>
            <a:r>
              <a:rPr lang="en-US" dirty="0"/>
              <a:t>This lesson follows a format recommended by Jane E. Pollock in </a:t>
            </a:r>
            <a:r>
              <a:rPr lang="ja-JP" altLang="en-US" dirty="0"/>
              <a:t>“</a:t>
            </a:r>
            <a:r>
              <a:rPr lang="en-US" altLang="ja-JP" i="1" dirty="0"/>
              <a:t>Improving Student Learning: One Teacher at a Time</a:t>
            </a:r>
            <a:r>
              <a:rPr lang="ja-JP" altLang="en-US" i="1" dirty="0"/>
              <a:t>”</a:t>
            </a:r>
            <a:r>
              <a:rPr lang="en-US" altLang="ja-JP" dirty="0"/>
              <a:t> (2007), which is itself an outgrowth of a book by Robert J. </a:t>
            </a:r>
            <a:r>
              <a:rPr lang="en-US" altLang="ja-JP" dirty="0" err="1"/>
              <a:t>Marzano</a:t>
            </a:r>
            <a:r>
              <a:rPr lang="en-US" altLang="ja-JP" dirty="0"/>
              <a:t>, Debra J. Pickering, and Jane E. Pollock entitled, </a:t>
            </a:r>
            <a:r>
              <a:rPr lang="ja-JP" altLang="en-US" dirty="0"/>
              <a:t>“</a:t>
            </a:r>
            <a:r>
              <a:rPr lang="en-US" altLang="ja-JP" i="1" dirty="0"/>
              <a:t>Classroom Instruction that Works: Research-Based Strategies for Increasing Student Achievement</a:t>
            </a:r>
            <a:r>
              <a:rPr lang="ja-JP" altLang="en-US" i="1" dirty="0"/>
              <a:t>”</a:t>
            </a:r>
            <a:r>
              <a:rPr lang="en-US" altLang="ja-JP" dirty="0"/>
              <a:t> (2001).  This format is broken into six parts, each listed as a subheading in bold on this slide.  Use this slideshow to guide your class sequentially through each of these six stages.</a:t>
            </a:r>
            <a:endParaRPr lang="en-US" dirty="0"/>
          </a:p>
        </p:txBody>
      </p:sp>
    </p:spTree>
    <p:extLst>
      <p:ext uri="{BB962C8B-B14F-4D97-AF65-F5344CB8AC3E}">
        <p14:creationId xmlns:p14="http://schemas.microsoft.com/office/powerpoint/2010/main" val="334346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20</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By this time in the</a:t>
            </a:r>
            <a:r>
              <a:rPr lang="en-US" baseline="0" dirty="0" smtClean="0"/>
              <a:t> macroeconomics course, students will likely already have extensive knowledge of aggregate supply, aggregate demand, and the multiplier effect.</a:t>
            </a:r>
            <a:endParaRPr lang="en-US" dirty="0"/>
          </a:p>
        </p:txBody>
      </p:sp>
    </p:spTree>
    <p:extLst>
      <p:ext uri="{BB962C8B-B14F-4D97-AF65-F5344CB8AC3E}">
        <p14:creationId xmlns:p14="http://schemas.microsoft.com/office/powerpoint/2010/main" val="16384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21</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139932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22</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13591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23</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51446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24</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59046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25</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410952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26</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567241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27</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954284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28</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4485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29</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55024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3</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[Pass out </a:t>
            </a:r>
            <a:r>
              <a:rPr lang="ja-JP" altLang="en-US" dirty="0" smtClean="0"/>
              <a:t>“</a:t>
            </a:r>
            <a:r>
              <a:rPr lang="en-US" altLang="ja-JP" dirty="0" smtClean="0"/>
              <a:t>Using Monetary Policy</a:t>
            </a:r>
            <a:r>
              <a:rPr lang="ja-JP" altLang="en-US" dirty="0" smtClean="0"/>
              <a:t>”</a:t>
            </a:r>
            <a:r>
              <a:rPr lang="en-US" altLang="ja-JP" dirty="0" smtClean="0"/>
              <a:t> to each student</a:t>
            </a:r>
            <a:r>
              <a:rPr lang="en-US" altLang="ja-JP" baseline="0" dirty="0" smtClean="0"/>
              <a:t>.]  Divide the class into groups of 3 or 4 students each.  Distribute one “Using Monetary Policy Dice,” one stack of “Increase the Fed Funds Rate Cards,” and one stack of “Decrease the Fed Funds Rate Cards” to each group.  Use the PowerPoint to walk your class through this activity.  Directions are included on the PowerPoint, the student worksheet, and the answer key.</a:t>
            </a:r>
            <a:endParaRPr lang="en-US" dirty="0"/>
          </a:p>
        </p:txBody>
      </p:sp>
    </p:spTree>
    <p:extLst>
      <p:ext uri="{BB962C8B-B14F-4D97-AF65-F5344CB8AC3E}">
        <p14:creationId xmlns:p14="http://schemas.microsoft.com/office/powerpoint/2010/main" val="1549094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30</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720681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31</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861614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32</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666064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33</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863434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34</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991835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35</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This equation is not explained</a:t>
            </a:r>
            <a:r>
              <a:rPr lang="en-US" baseline="0" dirty="0" smtClean="0"/>
              <a:t> in detail here because it </a:t>
            </a:r>
            <a:r>
              <a:rPr lang="en-US" dirty="0" smtClean="0"/>
              <a:t>should be a review for students by this time in the course.  It is a concept from material related to aggregate demand and aggregate supply.</a:t>
            </a:r>
            <a:endParaRPr lang="en-US" dirty="0"/>
          </a:p>
        </p:txBody>
      </p:sp>
    </p:spTree>
    <p:extLst>
      <p:ext uri="{BB962C8B-B14F-4D97-AF65-F5344CB8AC3E}">
        <p14:creationId xmlns:p14="http://schemas.microsoft.com/office/powerpoint/2010/main" val="1809587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36</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To make this</a:t>
            </a:r>
            <a:r>
              <a:rPr lang="en-US" baseline="0" dirty="0" smtClean="0"/>
              <a:t> concept simpler to understand, w</a:t>
            </a:r>
            <a:r>
              <a:rPr lang="en-US" dirty="0" smtClean="0"/>
              <a:t>e will ignore the effects of taxes or foreign trade, and we will hold the price level constant.  In the case of monetary policy, they generally look at the effects on investment spending, assuming those changes will be “multiplied” by the subsequent changes in consumer spending.</a:t>
            </a:r>
          </a:p>
        </p:txBody>
      </p:sp>
    </p:spTree>
    <p:extLst>
      <p:ext uri="{BB962C8B-B14F-4D97-AF65-F5344CB8AC3E}">
        <p14:creationId xmlns:p14="http://schemas.microsoft.com/office/powerpoint/2010/main" val="1077485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37</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These are just sample numbers and are for demonstration purposes only.</a:t>
            </a:r>
            <a:endParaRPr lang="en-US" dirty="0"/>
          </a:p>
        </p:txBody>
      </p:sp>
    </p:spTree>
    <p:extLst>
      <p:ext uri="{BB962C8B-B14F-4D97-AF65-F5344CB8AC3E}">
        <p14:creationId xmlns:p14="http://schemas.microsoft.com/office/powerpoint/2010/main" val="1712670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38</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Note that if the right side of the equation is calculated out, it will result in the answer on the left side of the equation.</a:t>
            </a:r>
            <a:endParaRPr lang="en-US" dirty="0"/>
          </a:p>
        </p:txBody>
      </p:sp>
    </p:spTree>
    <p:extLst>
      <p:ext uri="{BB962C8B-B14F-4D97-AF65-F5344CB8AC3E}">
        <p14:creationId xmlns:p14="http://schemas.microsoft.com/office/powerpoint/2010/main" val="2123436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39</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These are just sample numbers and are for demonstration purposes only.</a:t>
            </a:r>
          </a:p>
        </p:txBody>
      </p:sp>
    </p:spTree>
    <p:extLst>
      <p:ext uri="{BB962C8B-B14F-4D97-AF65-F5344CB8AC3E}">
        <p14:creationId xmlns:p14="http://schemas.microsoft.com/office/powerpoint/2010/main" val="171434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4</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680302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40</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t>Note that if the right side of the equation is calculated out, it will result in the answer on the left side of the equation.</a:t>
            </a:r>
            <a:endParaRPr lang="en-US" dirty="0"/>
          </a:p>
        </p:txBody>
      </p:sp>
    </p:spTree>
    <p:extLst>
      <p:ext uri="{BB962C8B-B14F-4D97-AF65-F5344CB8AC3E}">
        <p14:creationId xmlns:p14="http://schemas.microsoft.com/office/powerpoint/2010/main" val="221667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41</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371279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42</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298981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43</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2013584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44</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24990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45</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483856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46</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799242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47</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a:p>
        </p:txBody>
      </p:sp>
    </p:spTree>
    <p:extLst>
      <p:ext uri="{BB962C8B-B14F-4D97-AF65-F5344CB8AC3E}">
        <p14:creationId xmlns:p14="http://schemas.microsoft.com/office/powerpoint/2010/main" val="1148909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48</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1695303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49</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14492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5</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441319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50</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585096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51</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384281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52</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11276925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53</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1585940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54</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p>
        </p:txBody>
      </p:sp>
    </p:spTree>
    <p:extLst>
      <p:ext uri="{BB962C8B-B14F-4D97-AF65-F5344CB8AC3E}">
        <p14:creationId xmlns:p14="http://schemas.microsoft.com/office/powerpoint/2010/main" val="484100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55</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Closing the Output Gap</a:t>
            </a:r>
            <a:r>
              <a:rPr lang="ja-JP" altLang="en-US" dirty="0" smtClean="0">
                <a:solidFill>
                  <a:srgbClr val="000000"/>
                </a:solidFill>
              </a:rPr>
              <a:t>”</a:t>
            </a:r>
            <a:r>
              <a:rPr lang="en-US" altLang="ja-JP" dirty="0" smtClean="0">
                <a:solidFill>
                  <a:srgbClr val="000000"/>
                </a:solidFill>
              </a:rPr>
              <a:t> to each student</a:t>
            </a:r>
            <a:r>
              <a:rPr lang="en-US" altLang="ja-JP" baseline="0" dirty="0" smtClean="0">
                <a:solidFill>
                  <a:srgbClr val="000000"/>
                </a:solidFill>
              </a:rPr>
              <a:t>.]  There are three versions, allowing for differentiated instruction.  </a:t>
            </a:r>
            <a:r>
              <a:rPr lang="en-US" altLang="ja-JP" dirty="0" smtClean="0"/>
              <a:t>Difficulty increases from (a) to (b) to (c).  If using more than one</a:t>
            </a:r>
            <a:r>
              <a:rPr lang="en-US" altLang="ja-JP" baseline="0" dirty="0" smtClean="0"/>
              <a:t> version, note that the answers for each version are essentially identical; only one answer key is necessary.  Students may work on this assignment individually or in groups.</a:t>
            </a:r>
            <a:endParaRPr lang="en-US" dirty="0" smtClean="0"/>
          </a:p>
        </p:txBody>
      </p:sp>
    </p:spTree>
    <p:extLst>
      <p:ext uri="{BB962C8B-B14F-4D97-AF65-F5344CB8AC3E}">
        <p14:creationId xmlns:p14="http://schemas.microsoft.com/office/powerpoint/2010/main" val="1613821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56</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515986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57</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356486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58</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685220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59</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106725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6</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636794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60</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953477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61</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It should be noted that most, but not all, economists agree with this analysis.</a:t>
            </a:r>
          </a:p>
        </p:txBody>
      </p:sp>
    </p:spTree>
    <p:extLst>
      <p:ext uri="{BB962C8B-B14F-4D97-AF65-F5344CB8AC3E}">
        <p14:creationId xmlns:p14="http://schemas.microsoft.com/office/powerpoint/2010/main" val="1627796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62</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012031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63</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 negative supply shock increases inflation and unemployment, but the Fed can only deal with one at a time.  They have historically chosen to promote price stability at the expense of output and</a:t>
            </a:r>
            <a:r>
              <a:rPr lang="en-US" baseline="0" dirty="0" smtClean="0"/>
              <a:t> </a:t>
            </a:r>
            <a:r>
              <a:rPr lang="en-US" dirty="0" smtClean="0"/>
              <a:t>employment.</a:t>
            </a:r>
          </a:p>
        </p:txBody>
      </p:sp>
    </p:spTree>
    <p:extLst>
      <p:ext uri="{BB962C8B-B14F-4D97-AF65-F5344CB8AC3E}">
        <p14:creationId xmlns:p14="http://schemas.microsoft.com/office/powerpoint/2010/main" val="2191707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E6CD059-EF1F-4244-9050-59D7C1B72FFB}" type="slidenum">
              <a:rPr lang="en-US" sz="1200"/>
              <a:pPr/>
              <a:t>64</a:t>
            </a:fld>
            <a:endParaRPr 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a:noFill/>
        </p:spPr>
        <p:txBody>
          <a:bodyPr/>
          <a:lstStyle/>
          <a:p>
            <a:pPr eaLnBrk="1" hangingPunct="1"/>
            <a:r>
              <a:rPr lang="en-US" dirty="0"/>
              <a:t>Help students make connections between the learning targets and the activities from today.  If desired, see if students can answer the </a:t>
            </a:r>
            <a:r>
              <a:rPr lang="en-US" dirty="0" smtClean="0"/>
              <a:t>essential questions</a:t>
            </a:r>
            <a:r>
              <a:rPr lang="en-US" dirty="0"/>
              <a:t>.</a:t>
            </a:r>
          </a:p>
        </p:txBody>
      </p:sp>
    </p:spTree>
    <p:extLst>
      <p:ext uri="{BB962C8B-B14F-4D97-AF65-F5344CB8AC3E}">
        <p14:creationId xmlns:p14="http://schemas.microsoft.com/office/powerpoint/2010/main" val="785404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EA34B81-C2CC-1540-87BA-80FEE4FBF0A6}" type="slidenum">
              <a:rPr lang="en-US" sz="1200"/>
              <a:pPr/>
              <a:t>65</a:t>
            </a:fld>
            <a:endParaRPr lang="en-US" sz="1200"/>
          </a:p>
        </p:txBody>
      </p:sp>
      <p:sp>
        <p:nvSpPr>
          <p:cNvPr id="78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Quiz (Monetary Policy II)</a:t>
            </a:r>
            <a:r>
              <a:rPr lang="ja-JP" altLang="en-US" dirty="0" smtClean="0">
                <a:solidFill>
                  <a:srgbClr val="000000"/>
                </a:solidFill>
              </a:rPr>
              <a:t>”</a:t>
            </a:r>
            <a:r>
              <a:rPr lang="en-US" altLang="ja-JP" dirty="0" smtClean="0">
                <a:solidFill>
                  <a:srgbClr val="000000"/>
                </a:solidFill>
              </a:rPr>
              <a:t> to each student</a:t>
            </a:r>
            <a:r>
              <a:rPr lang="en-US" altLang="ja-JP" baseline="0" dirty="0" smtClean="0">
                <a:solidFill>
                  <a:srgbClr val="000000"/>
                </a:solidFill>
              </a:rPr>
              <a:t>.]  This quiz </a:t>
            </a:r>
            <a:r>
              <a:rPr lang="en-US" dirty="0" smtClean="0"/>
              <a:t>can </a:t>
            </a:r>
            <a:r>
              <a:rPr lang="en-US" dirty="0"/>
              <a:t>be utilized in different ways.  Each student can complete the quiz silently, the teacher can read the questions aloud and call on students for informal answers, or it can be given at the beginning of tomorrow</a:t>
            </a:r>
            <a:r>
              <a:rPr lang="ja-JP" altLang="en-US" dirty="0"/>
              <a:t>’</a:t>
            </a:r>
            <a:r>
              <a:rPr lang="en-US" altLang="ja-JP" dirty="0"/>
              <a:t>s class.  </a:t>
            </a:r>
            <a:r>
              <a:rPr lang="en-US" altLang="ja-JP" dirty="0" smtClean="0"/>
              <a:t>There</a:t>
            </a:r>
            <a:r>
              <a:rPr lang="en-US" altLang="ja-JP" baseline="0" dirty="0" smtClean="0"/>
              <a:t> are </a:t>
            </a:r>
            <a:r>
              <a:rPr lang="en-US" altLang="ja-JP" dirty="0" smtClean="0"/>
              <a:t>three versions, </a:t>
            </a:r>
            <a:r>
              <a:rPr lang="en-US" altLang="ja-JP" dirty="0"/>
              <a:t>allowing for </a:t>
            </a:r>
            <a:r>
              <a:rPr lang="en-US" altLang="ja-JP" dirty="0" smtClean="0"/>
              <a:t>differentiated</a:t>
            </a:r>
            <a:r>
              <a:rPr lang="en-US" altLang="ja-JP" baseline="0" dirty="0" smtClean="0"/>
              <a:t> instructi</a:t>
            </a:r>
            <a:r>
              <a:rPr lang="en-US" altLang="ja-JP" dirty="0" smtClean="0"/>
              <a:t>on.  </a:t>
            </a:r>
            <a:r>
              <a:rPr lang="en-US" altLang="ja-JP" dirty="0"/>
              <a:t>Difficulty increases from (a) to (b) to (c</a:t>
            </a:r>
            <a:r>
              <a:rPr lang="en-US" altLang="ja-JP" dirty="0" smtClean="0"/>
              <a:t>).</a:t>
            </a:r>
            <a:endParaRPr lang="en-US" dirty="0"/>
          </a:p>
        </p:txBody>
      </p:sp>
    </p:spTree>
    <p:extLst>
      <p:ext uri="{BB962C8B-B14F-4D97-AF65-F5344CB8AC3E}">
        <p14:creationId xmlns:p14="http://schemas.microsoft.com/office/powerpoint/2010/main" val="1866567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DB7EDB1-542E-E847-A280-BD9E986B31CE}" type="slidenum">
              <a:rPr lang="en-US" sz="1200"/>
              <a:pPr/>
              <a:t>66</a:t>
            </a:fld>
            <a:endParaRPr lang="en-US" sz="1200"/>
          </a:p>
        </p:txBody>
      </p:sp>
      <p:sp>
        <p:nvSpPr>
          <p:cNvPr id="77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574453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D4BA874A-6ED9-D543-AEE0-A33B2976ED58}" type="slidenum">
              <a:rPr lang="en-US" sz="1200"/>
              <a:pPr/>
              <a:t>67</a:t>
            </a:fld>
            <a:endParaRPr lang="en-US" sz="1200"/>
          </a:p>
        </p:txBody>
      </p:sp>
      <p:sp>
        <p:nvSpPr>
          <p:cNvPr id="79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688795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91213EF-C244-504D-9484-F1AA64C7CC4C}" type="slidenum">
              <a:rPr lang="en-US" sz="1200"/>
              <a:pPr/>
              <a:t>68</a:t>
            </a:fld>
            <a:endParaRPr lang="en-US" sz="1200"/>
          </a:p>
        </p:txBody>
      </p:sp>
      <p:sp>
        <p:nvSpPr>
          <p:cNvPr id="78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43749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3E126B-76B8-2746-82E4-C54515E2DD4A}" type="slidenum">
              <a:rPr lang="en-US" sz="1200"/>
              <a:pPr/>
              <a:t>69</a:t>
            </a:fld>
            <a:endParaRPr lang="en-US" sz="1200"/>
          </a:p>
        </p:txBody>
      </p:sp>
      <p:sp>
        <p:nvSpPr>
          <p:cNvPr id="79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27219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7</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6868206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7DCADB0-9D0B-4246-BD3F-2B7F5DC9C5B4}" type="slidenum">
              <a:rPr lang="en-US" sz="1200"/>
              <a:pPr/>
              <a:t>70</a:t>
            </a:fld>
            <a:endParaRPr lang="en-US" sz="1200"/>
          </a:p>
        </p:txBody>
      </p:sp>
      <p:sp>
        <p:nvSpPr>
          <p:cNvPr id="78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299905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EA0F5D1-35D2-534B-A67D-754458431BBC}" type="slidenum">
              <a:rPr lang="en-US" sz="1200"/>
              <a:pPr/>
              <a:t>71</a:t>
            </a:fld>
            <a:endParaRPr lang="en-US" sz="1200"/>
          </a:p>
        </p:txBody>
      </p:sp>
      <p:sp>
        <p:nvSpPr>
          <p:cNvPr id="79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61260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72</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Monetary Neutrality</a:t>
            </a:r>
            <a:r>
              <a:rPr lang="ja-JP" altLang="en-US" dirty="0" smtClean="0">
                <a:solidFill>
                  <a:srgbClr val="000000"/>
                </a:solidFill>
              </a:rPr>
              <a:t>”</a:t>
            </a:r>
            <a:r>
              <a:rPr lang="en-US" altLang="ja-JP" dirty="0" smtClean="0">
                <a:solidFill>
                  <a:srgbClr val="000000"/>
                </a:solidFill>
              </a:rPr>
              <a:t> to each student</a:t>
            </a:r>
            <a:r>
              <a:rPr lang="en-US" altLang="ja-JP" baseline="0" dirty="0" smtClean="0">
                <a:solidFill>
                  <a:srgbClr val="000000"/>
                </a:solidFill>
              </a:rPr>
              <a:t>.]  </a:t>
            </a:r>
            <a:r>
              <a:rPr lang="en-US" dirty="0" smtClean="0"/>
              <a:t>This Homework assignment is an extension of today’s lesson</a:t>
            </a:r>
            <a:r>
              <a:rPr lang="en-US" altLang="ja-JP" dirty="0" smtClean="0"/>
              <a:t>.</a:t>
            </a:r>
            <a:r>
              <a:rPr lang="en-US" altLang="ja-JP" baseline="0" dirty="0" smtClean="0"/>
              <a:t>  There are three versions, allowing for differentiated instruction</a:t>
            </a:r>
            <a:r>
              <a:rPr lang="en-US" altLang="ja-JP" dirty="0" smtClean="0"/>
              <a:t>.  Difficulty increases from (a) to (b) to (c).</a:t>
            </a:r>
            <a:endParaRPr lang="en-US" dirty="0" smtClean="0"/>
          </a:p>
        </p:txBody>
      </p:sp>
    </p:spTree>
    <p:extLst>
      <p:ext uri="{BB962C8B-B14F-4D97-AF65-F5344CB8AC3E}">
        <p14:creationId xmlns:p14="http://schemas.microsoft.com/office/powerpoint/2010/main" val="1555175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73</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6279001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74</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7683931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75</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308048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76</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0882156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77</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1012401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78</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0743113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79</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1275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8</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99142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9</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596459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slide" Target="../slides/slide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8.xml"/><Relationship Id="rId3" Type="http://schemas.openxmlformats.org/officeDocument/2006/relationships/slide" Target="../slides/slide5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55.xml"/><Relationship Id="rId3" Type="http://schemas.openxmlformats.org/officeDocument/2006/relationships/slide" Target="../slides/slide6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64.xml"/><Relationship Id="rId3" Type="http://schemas.openxmlformats.org/officeDocument/2006/relationships/slide" Target="../slides/slide6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65.xml"/><Relationship Id="rId3" Type="http://schemas.openxmlformats.org/officeDocument/2006/relationships/slide" Target="../slides/slide7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72.xml"/><Relationship Id="rId3" Type="http://schemas.openxmlformats.org/officeDocument/2006/relationships/slide" Target="../slides/slide7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79.xml"/><Relationship Id="rId3" Type="http://schemas.openxmlformats.org/officeDocument/2006/relationships/slide" Target="../slides/sl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3.xml"/><Relationship Id="rId3" Type="http://schemas.openxmlformats.org/officeDocument/2006/relationships/slide" Target="../slides/slide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2.xml"/><Relationship Id="rId3" Type="http://schemas.openxmlformats.org/officeDocument/2006/relationships/slide" Target="../slides/slide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3.xml"/><Relationship Id="rId3" Type="http://schemas.openxmlformats.org/officeDocument/2006/relationships/slide" Target="../slides/slide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0.xml"/><Relationship Id="rId3" Type="http://schemas.openxmlformats.org/officeDocument/2006/relationships/slide" Target="../slides/slide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7.xml"/><Relationship Id="rId3" Type="http://schemas.openxmlformats.org/officeDocument/2006/relationships/slide" Target="../slides/slide3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34.xml"/><Relationship Id="rId3" Type="http://schemas.openxmlformats.org/officeDocument/2006/relationships/slide" Target="../slides/slide4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1.xml"/><Relationship Id="rId3" Type="http://schemas.openxmlformats.org/officeDocument/2006/relationships/slide" Target="../slides/slide4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2" name="Group 292"/>
          <p:cNvGrpSpPr>
            <a:grpSpLocks/>
          </p:cNvGrpSpPr>
          <p:nvPr userDrawn="1"/>
        </p:nvGrpSpPr>
        <p:grpSpPr bwMode="auto">
          <a:xfrm>
            <a:off x="76200" y="-7938"/>
            <a:ext cx="8991600" cy="6873876"/>
            <a:chOff x="96" y="-5"/>
            <a:chExt cx="5664" cy="4330"/>
          </a:xfrm>
          <a:solidFill>
            <a:schemeClr val="accent1"/>
          </a:solidFill>
        </p:grpSpPr>
        <p:grpSp>
          <p:nvGrpSpPr>
            <p:cNvPr id="3" name="Group 204"/>
            <p:cNvGrpSpPr>
              <a:grpSpLocks/>
            </p:cNvGrpSpPr>
            <p:nvPr userDrawn="1"/>
          </p:nvGrpSpPr>
          <p:grpSpPr bwMode="auto">
            <a:xfrm>
              <a:off x="3931" y="-5"/>
              <a:ext cx="677" cy="4330"/>
              <a:chOff x="96" y="-5"/>
              <a:chExt cx="677" cy="4330"/>
            </a:xfrm>
            <a:grpFill/>
          </p:grpSpPr>
          <p:sp>
            <p:nvSpPr>
              <p:cNvPr id="166" name="Oval 205"/>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7" name="Oval 206"/>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8" name="Oval 207"/>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9" name="Oval 208"/>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0" name="Oval 209"/>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1" name="Oval 210"/>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2" name="Oval 211"/>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 name="Oval 212"/>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 name="Oval 213"/>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 name="Oval 214"/>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6" name="Oval 215"/>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7" name="Oval 216"/>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8" name="Oval 217"/>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9" name="Oval 218"/>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0" name="Oval 219"/>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1" name="Oval 220"/>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2" name="Oval 221"/>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3" name="Oval 222"/>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 name="Oval 223"/>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5" name="Oval 224"/>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6" name="Oval 225"/>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7" name="Freeform 226"/>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8" name="Freeform 227"/>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9" name="Freeform 228"/>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4" name="Group 229"/>
            <p:cNvGrpSpPr>
              <a:grpSpLocks/>
            </p:cNvGrpSpPr>
            <p:nvPr userDrawn="1"/>
          </p:nvGrpSpPr>
          <p:grpSpPr bwMode="auto">
            <a:xfrm>
              <a:off x="3168" y="-5"/>
              <a:ext cx="677" cy="4330"/>
              <a:chOff x="96" y="-5"/>
              <a:chExt cx="677" cy="4330"/>
            </a:xfrm>
            <a:grpFill/>
          </p:grpSpPr>
          <p:sp>
            <p:nvSpPr>
              <p:cNvPr id="142" name="Oval 23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 name="Oval 23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 name="Oval 23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5" name="Oval 23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6" name="Oval 23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7" name="Oval 23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8" name="Oval 23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9" name="Oval 23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0" name="Oval 23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1" name="Oval 23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2" name="Oval 24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 name="Oval 24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 name="Oval 24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5" name="Oval 24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6" name="Oval 24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7" name="Oval 24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8" name="Oval 24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9" name="Oval 24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0" name="Oval 24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1" name="Oval 24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2" name="Oval 25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 name="Freeform 25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 name="Freeform 25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5" name="Freeform 25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5" name="Group 154"/>
            <p:cNvGrpSpPr>
              <a:grpSpLocks/>
            </p:cNvGrpSpPr>
            <p:nvPr userDrawn="1"/>
          </p:nvGrpSpPr>
          <p:grpSpPr bwMode="auto">
            <a:xfrm>
              <a:off x="2395" y="-5"/>
              <a:ext cx="677" cy="4330"/>
              <a:chOff x="96" y="-5"/>
              <a:chExt cx="677" cy="4330"/>
            </a:xfrm>
            <a:grpFill/>
          </p:grpSpPr>
          <p:sp>
            <p:nvSpPr>
              <p:cNvPr id="118" name="Oval 155"/>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9" name="Oval 156"/>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0" name="Oval 157"/>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1" name="Oval 158"/>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 name="Oval 159"/>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 name="Oval 160"/>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4" name="Oval 161"/>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5" name="Oval 162"/>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6" name="Oval 163"/>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7" name="Oval 164"/>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8" name="Oval 165"/>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9" name="Oval 166"/>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0" name="Oval 167"/>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1" name="Oval 168"/>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2" name="Oval 169"/>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 name="Oval 170"/>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4" name="Oval 171"/>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5" name="Oval 172"/>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6" name="Oval 173"/>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7" name="Oval 174"/>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8" name="Oval 175"/>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9" name="Freeform 176"/>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0" name="Freeform 177"/>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1" name="Freeform 178"/>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6" name="Group 179"/>
            <p:cNvGrpSpPr>
              <a:grpSpLocks/>
            </p:cNvGrpSpPr>
            <p:nvPr userDrawn="1"/>
          </p:nvGrpSpPr>
          <p:grpSpPr bwMode="auto">
            <a:xfrm>
              <a:off x="1632" y="-5"/>
              <a:ext cx="677" cy="4330"/>
              <a:chOff x="96" y="-5"/>
              <a:chExt cx="677" cy="4330"/>
            </a:xfrm>
            <a:grpFill/>
          </p:grpSpPr>
          <p:sp>
            <p:nvSpPr>
              <p:cNvPr id="94" name="Oval 18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 name="Oval 18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6" name="Oval 18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 name="Oval 18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Oval 18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Oval 18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0" name="Oval 18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1" name="Oval 18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 name="Oval 18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 name="Oval 18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 name="Oval 19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 name="Oval 19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6" name="Oval 19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7" name="Oval 19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8" name="Oval 19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9" name="Oval 19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0" name="Oval 19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1" name="Oval 19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 name="Oval 19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 name="Oval 19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4" name="Oval 20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5" name="Freeform 20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6" name="Freeform 20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7" name="Freeform 20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7" name="Group 129"/>
            <p:cNvGrpSpPr>
              <a:grpSpLocks/>
            </p:cNvGrpSpPr>
            <p:nvPr userDrawn="1"/>
          </p:nvGrpSpPr>
          <p:grpSpPr bwMode="auto">
            <a:xfrm>
              <a:off x="859" y="-5"/>
              <a:ext cx="677" cy="4330"/>
              <a:chOff x="96" y="-5"/>
              <a:chExt cx="677" cy="4330"/>
            </a:xfrm>
            <a:grpFill/>
          </p:grpSpPr>
          <p:sp>
            <p:nvSpPr>
              <p:cNvPr id="70" name="Oval 13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 name="Oval 13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 name="Oval 13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 name="Oval 13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 name="Oval 13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 name="Oval 13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 name="Oval 13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Oval 13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Oval 13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Oval 13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Oval 14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Oval 14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Oval 14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Oval 14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Oval 14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Oval 14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Oval 14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Oval 14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Oval 14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Oval 14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Oval 15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15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15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15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8" name="Group 128"/>
            <p:cNvGrpSpPr>
              <a:grpSpLocks/>
            </p:cNvGrpSpPr>
            <p:nvPr userDrawn="1"/>
          </p:nvGrpSpPr>
          <p:grpSpPr bwMode="auto">
            <a:xfrm>
              <a:off x="96" y="-5"/>
              <a:ext cx="677" cy="4330"/>
              <a:chOff x="96" y="-5"/>
              <a:chExt cx="677" cy="4330"/>
            </a:xfrm>
            <a:grpFill/>
          </p:grpSpPr>
          <p:sp>
            <p:nvSpPr>
              <p:cNvPr id="46" name="Oval 103"/>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Oval 104"/>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Oval 105"/>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Oval 106"/>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Oval 107"/>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 name="Oval 108"/>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 name="Oval 109"/>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Oval 110"/>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Oval 111"/>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 name="Oval 112"/>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 name="Oval 113"/>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 name="Oval 114"/>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 name="Oval 115"/>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 name="Oval 116"/>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 name="Oval 117"/>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Oval 118"/>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 name="Oval 119"/>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 name="Oval 120"/>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 name="Oval 121"/>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 name="Oval 122"/>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 name="Oval 123"/>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 name="Freeform 125"/>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 name="Freeform 126"/>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 name="Freeform 127"/>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9" name="Group 291"/>
            <p:cNvGrpSpPr>
              <a:grpSpLocks/>
            </p:cNvGrpSpPr>
            <p:nvPr userDrawn="1"/>
          </p:nvGrpSpPr>
          <p:grpSpPr bwMode="auto">
            <a:xfrm>
              <a:off x="4699" y="-5"/>
              <a:ext cx="1061" cy="4330"/>
              <a:chOff x="4699" y="-5"/>
              <a:chExt cx="1061" cy="4330"/>
            </a:xfrm>
            <a:grpFill/>
          </p:grpSpPr>
          <p:sp>
            <p:nvSpPr>
              <p:cNvPr id="10" name="Oval 255"/>
              <p:cNvSpPr>
                <a:spLocks noChangeArrowheads="1"/>
              </p:cNvSpPr>
              <p:nvPr userDrawn="1"/>
            </p:nvSpPr>
            <p:spPr bwMode="auto">
              <a:xfrm>
                <a:off x="4699"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 name="Oval 256"/>
              <p:cNvSpPr>
                <a:spLocks noChangeArrowheads="1"/>
              </p:cNvSpPr>
              <p:nvPr userDrawn="1"/>
            </p:nvSpPr>
            <p:spPr bwMode="auto">
              <a:xfrm>
                <a:off x="5083"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 name="Oval 257"/>
              <p:cNvSpPr>
                <a:spLocks noChangeArrowheads="1"/>
              </p:cNvSpPr>
              <p:nvPr userDrawn="1"/>
            </p:nvSpPr>
            <p:spPr bwMode="auto">
              <a:xfrm>
                <a:off x="4699"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 name="Oval 258"/>
              <p:cNvSpPr>
                <a:spLocks noChangeArrowheads="1"/>
              </p:cNvSpPr>
              <p:nvPr userDrawn="1"/>
            </p:nvSpPr>
            <p:spPr bwMode="auto">
              <a:xfrm>
                <a:off x="5083"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 name="Oval 259"/>
              <p:cNvSpPr>
                <a:spLocks noChangeArrowheads="1"/>
              </p:cNvSpPr>
              <p:nvPr userDrawn="1"/>
            </p:nvSpPr>
            <p:spPr bwMode="auto">
              <a:xfrm>
                <a:off x="4699"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 name="Oval 260"/>
              <p:cNvSpPr>
                <a:spLocks noChangeArrowheads="1"/>
              </p:cNvSpPr>
              <p:nvPr userDrawn="1"/>
            </p:nvSpPr>
            <p:spPr bwMode="auto">
              <a:xfrm>
                <a:off x="5083"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 name="Oval 261"/>
              <p:cNvSpPr>
                <a:spLocks noChangeArrowheads="1"/>
              </p:cNvSpPr>
              <p:nvPr userDrawn="1"/>
            </p:nvSpPr>
            <p:spPr bwMode="auto">
              <a:xfrm>
                <a:off x="4699"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 name="Oval 262"/>
              <p:cNvSpPr>
                <a:spLocks noChangeArrowheads="1"/>
              </p:cNvSpPr>
              <p:nvPr userDrawn="1"/>
            </p:nvSpPr>
            <p:spPr bwMode="auto">
              <a:xfrm>
                <a:off x="5083"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 name="Oval 263"/>
              <p:cNvSpPr>
                <a:spLocks noChangeArrowheads="1"/>
              </p:cNvSpPr>
              <p:nvPr userDrawn="1"/>
            </p:nvSpPr>
            <p:spPr bwMode="auto">
              <a:xfrm>
                <a:off x="4699"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 name="Oval 264"/>
              <p:cNvSpPr>
                <a:spLocks noChangeArrowheads="1"/>
              </p:cNvSpPr>
              <p:nvPr userDrawn="1"/>
            </p:nvSpPr>
            <p:spPr bwMode="auto">
              <a:xfrm>
                <a:off x="5083"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 name="Oval 265"/>
              <p:cNvSpPr>
                <a:spLocks noChangeArrowheads="1"/>
              </p:cNvSpPr>
              <p:nvPr userDrawn="1"/>
            </p:nvSpPr>
            <p:spPr bwMode="auto">
              <a:xfrm>
                <a:off x="4699"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 name="Oval 266"/>
              <p:cNvSpPr>
                <a:spLocks noChangeArrowheads="1"/>
              </p:cNvSpPr>
              <p:nvPr userDrawn="1"/>
            </p:nvSpPr>
            <p:spPr bwMode="auto">
              <a:xfrm>
                <a:off x="5083"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 name="Oval 267"/>
              <p:cNvSpPr>
                <a:spLocks noChangeArrowheads="1"/>
              </p:cNvSpPr>
              <p:nvPr userDrawn="1"/>
            </p:nvSpPr>
            <p:spPr bwMode="auto">
              <a:xfrm>
                <a:off x="4699"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 name="Oval 268"/>
              <p:cNvSpPr>
                <a:spLocks noChangeArrowheads="1"/>
              </p:cNvSpPr>
              <p:nvPr userDrawn="1"/>
            </p:nvSpPr>
            <p:spPr bwMode="auto">
              <a:xfrm>
                <a:off x="5083"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 name="Oval 269"/>
              <p:cNvSpPr>
                <a:spLocks noChangeArrowheads="1"/>
              </p:cNvSpPr>
              <p:nvPr userDrawn="1"/>
            </p:nvSpPr>
            <p:spPr bwMode="auto">
              <a:xfrm>
                <a:off x="4699"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 name="Oval 270"/>
              <p:cNvSpPr>
                <a:spLocks noChangeArrowheads="1"/>
              </p:cNvSpPr>
              <p:nvPr userDrawn="1"/>
            </p:nvSpPr>
            <p:spPr bwMode="auto">
              <a:xfrm>
                <a:off x="5083"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 name="Oval 271"/>
              <p:cNvSpPr>
                <a:spLocks noChangeArrowheads="1"/>
              </p:cNvSpPr>
              <p:nvPr userDrawn="1"/>
            </p:nvSpPr>
            <p:spPr bwMode="auto">
              <a:xfrm>
                <a:off x="4699"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 name="Oval 272"/>
              <p:cNvSpPr>
                <a:spLocks noChangeArrowheads="1"/>
              </p:cNvSpPr>
              <p:nvPr userDrawn="1"/>
            </p:nvSpPr>
            <p:spPr bwMode="auto">
              <a:xfrm>
                <a:off x="5083"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 name="Oval 273"/>
              <p:cNvSpPr>
                <a:spLocks noChangeArrowheads="1"/>
              </p:cNvSpPr>
              <p:nvPr userDrawn="1"/>
            </p:nvSpPr>
            <p:spPr bwMode="auto">
              <a:xfrm>
                <a:off x="4699"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 name="Oval 274"/>
              <p:cNvSpPr>
                <a:spLocks noChangeArrowheads="1"/>
              </p:cNvSpPr>
              <p:nvPr userDrawn="1"/>
            </p:nvSpPr>
            <p:spPr bwMode="auto">
              <a:xfrm>
                <a:off x="5083"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 name="Oval 275"/>
              <p:cNvSpPr>
                <a:spLocks noChangeArrowheads="1"/>
              </p:cNvSpPr>
              <p:nvPr userDrawn="1"/>
            </p:nvSpPr>
            <p:spPr bwMode="auto">
              <a:xfrm>
                <a:off x="4699"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Freeform 276"/>
              <p:cNvSpPr>
                <a:spLocks/>
              </p:cNvSpPr>
              <p:nvPr userDrawn="1"/>
            </p:nvSpPr>
            <p:spPr bwMode="auto">
              <a:xfrm>
                <a:off x="5072"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 name="Freeform 277"/>
              <p:cNvSpPr>
                <a:spLocks/>
              </p:cNvSpPr>
              <p:nvPr userDrawn="1"/>
            </p:nvSpPr>
            <p:spPr bwMode="auto">
              <a:xfrm>
                <a:off x="5072"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 name="Freeform 278"/>
              <p:cNvSpPr>
                <a:spLocks/>
              </p:cNvSpPr>
              <p:nvPr userDrawn="1"/>
            </p:nvSpPr>
            <p:spPr bwMode="auto">
              <a:xfrm>
                <a:off x="4726"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Oval 279"/>
              <p:cNvSpPr>
                <a:spLocks noChangeArrowheads="1"/>
              </p:cNvSpPr>
              <p:nvPr userDrawn="1"/>
            </p:nvSpPr>
            <p:spPr bwMode="auto">
              <a:xfrm>
                <a:off x="5472" y="4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 name="Oval 280"/>
              <p:cNvSpPr>
                <a:spLocks noChangeArrowheads="1"/>
              </p:cNvSpPr>
              <p:nvPr userDrawn="1"/>
            </p:nvSpPr>
            <p:spPr bwMode="auto">
              <a:xfrm>
                <a:off x="5472" y="43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 name="Oval 281"/>
              <p:cNvSpPr>
                <a:spLocks noChangeArrowheads="1"/>
              </p:cNvSpPr>
              <p:nvPr userDrawn="1"/>
            </p:nvSpPr>
            <p:spPr bwMode="auto">
              <a:xfrm>
                <a:off x="5472" y="81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Oval 282"/>
              <p:cNvSpPr>
                <a:spLocks noChangeArrowheads="1"/>
              </p:cNvSpPr>
              <p:nvPr userDrawn="1"/>
            </p:nvSpPr>
            <p:spPr bwMode="auto">
              <a:xfrm>
                <a:off x="5472" y="119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 name="Oval 283"/>
              <p:cNvSpPr>
                <a:spLocks noChangeArrowheads="1"/>
              </p:cNvSpPr>
              <p:nvPr userDrawn="1"/>
            </p:nvSpPr>
            <p:spPr bwMode="auto">
              <a:xfrm>
                <a:off x="5472" y="158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 name="Oval 284"/>
              <p:cNvSpPr>
                <a:spLocks noChangeArrowheads="1"/>
              </p:cNvSpPr>
              <p:nvPr userDrawn="1"/>
            </p:nvSpPr>
            <p:spPr bwMode="auto">
              <a:xfrm>
                <a:off x="5472" y="196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 name="Oval 285"/>
              <p:cNvSpPr>
                <a:spLocks noChangeArrowheads="1"/>
              </p:cNvSpPr>
              <p:nvPr userDrawn="1"/>
            </p:nvSpPr>
            <p:spPr bwMode="auto">
              <a:xfrm>
                <a:off x="5472" y="235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Oval 286"/>
              <p:cNvSpPr>
                <a:spLocks noChangeArrowheads="1"/>
              </p:cNvSpPr>
              <p:nvPr userDrawn="1"/>
            </p:nvSpPr>
            <p:spPr bwMode="auto">
              <a:xfrm>
                <a:off x="5472" y="273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Oval 287"/>
              <p:cNvSpPr>
                <a:spLocks noChangeArrowheads="1"/>
              </p:cNvSpPr>
              <p:nvPr userDrawn="1"/>
            </p:nvSpPr>
            <p:spPr bwMode="auto">
              <a:xfrm>
                <a:off x="5472" y="311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Oval 288"/>
              <p:cNvSpPr>
                <a:spLocks noChangeArrowheads="1"/>
              </p:cNvSpPr>
              <p:nvPr userDrawn="1"/>
            </p:nvSpPr>
            <p:spPr bwMode="auto">
              <a:xfrm>
                <a:off x="5472" y="350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Oval 289"/>
              <p:cNvSpPr>
                <a:spLocks noChangeArrowheads="1"/>
              </p:cNvSpPr>
              <p:nvPr userDrawn="1"/>
            </p:nvSpPr>
            <p:spPr bwMode="auto">
              <a:xfrm>
                <a:off x="5472" y="388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290"/>
              <p:cNvSpPr>
                <a:spLocks/>
              </p:cNvSpPr>
              <p:nvPr userDrawn="1"/>
            </p:nvSpPr>
            <p:spPr bwMode="auto">
              <a:xfrm>
                <a:off x="5499" y="4265"/>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90" name="Group 204"/>
          <p:cNvGrpSpPr>
            <a:grpSpLocks/>
          </p:cNvGrpSpPr>
          <p:nvPr userDrawn="1"/>
        </p:nvGrpSpPr>
        <p:grpSpPr bwMode="auto">
          <a:xfrm>
            <a:off x="1219200" y="-38100"/>
            <a:ext cx="6705600" cy="6754813"/>
            <a:chOff x="1219200" y="-38100"/>
            <a:chExt cx="6705600" cy="6754813"/>
          </a:xfrm>
          <a:solidFill>
            <a:schemeClr val="accent6"/>
          </a:solidFill>
          <a:effectLst/>
        </p:grpSpPr>
        <p:sp>
          <p:nvSpPr>
            <p:cNvPr id="191" name="Freeform 92"/>
            <p:cNvSpPr>
              <a:spLocks/>
            </p:cNvSpPr>
            <p:nvPr userDrawn="1"/>
          </p:nvSpPr>
          <p:spPr bwMode="auto">
            <a:xfrm>
              <a:off x="1219200" y="-34925"/>
              <a:ext cx="3373438" cy="6751638"/>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grpFill/>
            <a:ln w="38100">
              <a:solidFill>
                <a:schemeClr val="tx1"/>
              </a:solidFill>
              <a:round/>
              <a:headEnd/>
              <a:tailEnd/>
            </a:ln>
          </p:spPr>
          <p:txBody>
            <a:bodyPr wrap="none" anchor="ctr"/>
            <a:lstStyle/>
            <a:p>
              <a:endParaRPr lang="en-US"/>
            </a:p>
          </p:txBody>
        </p:sp>
        <p:sp>
          <p:nvSpPr>
            <p:cNvPr id="192" name="Freeform 293"/>
            <p:cNvSpPr>
              <a:spLocks/>
            </p:cNvSpPr>
            <p:nvPr userDrawn="1"/>
          </p:nvSpPr>
          <p:spPr bwMode="auto">
            <a:xfrm flipH="1">
              <a:off x="4551362" y="-38100"/>
              <a:ext cx="3373438" cy="6751638"/>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grpFill/>
            <a:ln w="38100">
              <a:solidFill>
                <a:schemeClr val="tx1"/>
              </a:solidFill>
              <a:round/>
              <a:headEnd/>
              <a:tailEnd/>
            </a:ln>
          </p:spPr>
          <p:txBody>
            <a:bodyPr wrap="none" anchor="ctr"/>
            <a:lstStyle/>
            <a:p>
              <a:endParaRPr lang="en-US"/>
            </a:p>
          </p:txBody>
        </p:sp>
      </p:grpSp>
      <p:grpSp>
        <p:nvGrpSpPr>
          <p:cNvPr id="193" name="Group 201"/>
          <p:cNvGrpSpPr>
            <a:grpSpLocks/>
          </p:cNvGrpSpPr>
          <p:nvPr userDrawn="1"/>
        </p:nvGrpSpPr>
        <p:grpSpPr bwMode="auto">
          <a:xfrm>
            <a:off x="1368425" y="119063"/>
            <a:ext cx="6389688" cy="6416675"/>
            <a:chOff x="1368425" y="119063"/>
            <a:chExt cx="6389688" cy="6416675"/>
          </a:xfrm>
        </p:grpSpPr>
        <p:sp>
          <p:nvSpPr>
            <p:cNvPr id="194" name="Freeform 296"/>
            <p:cNvSpPr>
              <a:spLocks/>
            </p:cNvSpPr>
            <p:nvPr userDrawn="1"/>
          </p:nvSpPr>
          <p:spPr bwMode="auto">
            <a:xfrm>
              <a:off x="1368425" y="122079"/>
              <a:ext cx="3203575" cy="6413659"/>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solidFill>
              <a:srgbClr val="FFFFFF"/>
            </a:solidFill>
            <a:ln w="38100">
              <a:solidFill>
                <a:schemeClr val="tx1"/>
              </a:solidFill>
              <a:round/>
              <a:headEnd/>
              <a:tailEnd/>
            </a:ln>
          </p:spPr>
          <p:txBody>
            <a:bodyPr wrap="none" anchor="ctr"/>
            <a:lstStyle/>
            <a:p>
              <a:endParaRPr lang="en-US"/>
            </a:p>
          </p:txBody>
        </p:sp>
        <p:sp>
          <p:nvSpPr>
            <p:cNvPr id="195" name="Freeform 297"/>
            <p:cNvSpPr>
              <a:spLocks/>
            </p:cNvSpPr>
            <p:nvPr userDrawn="1"/>
          </p:nvSpPr>
          <p:spPr bwMode="auto">
            <a:xfrm flipH="1">
              <a:off x="4554538" y="119063"/>
              <a:ext cx="3203575" cy="6413659"/>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solidFill>
              <a:srgbClr val="FFFFFF"/>
            </a:solidFill>
            <a:ln w="38100">
              <a:solidFill>
                <a:schemeClr val="tx1"/>
              </a:solidFill>
              <a:round/>
              <a:headEnd/>
              <a:tailEnd/>
            </a:ln>
          </p:spPr>
          <p:txBody>
            <a:bodyPr wrap="none" anchor="ctr"/>
            <a:lstStyle/>
            <a:p>
              <a:endParaRPr lang="en-US"/>
            </a:p>
          </p:txBody>
        </p:sp>
      </p:grpSp>
      <p:sp>
        <p:nvSpPr>
          <p:cNvPr id="196" name="WordArt 97"/>
          <p:cNvSpPr>
            <a:spLocks noChangeAspect="1" noChangeArrowheads="1" noChangeShapeType="1" noTextEdit="1"/>
          </p:cNvSpPr>
          <p:nvPr userDrawn="1"/>
        </p:nvSpPr>
        <p:spPr bwMode="auto">
          <a:xfrm>
            <a:off x="1828800" y="609600"/>
            <a:ext cx="5410200" cy="1219200"/>
          </a:xfrm>
          <a:prstGeom prst="rect">
            <a:avLst/>
          </a:prstGeom>
        </p:spPr>
        <p:txBody>
          <a:bodyPr wrap="none" fromWordArt="1">
            <a:prstTxWarp prst="textPlain">
              <a:avLst>
                <a:gd name="adj" fmla="val 50000"/>
              </a:avLst>
            </a:prstTxWarp>
          </a:bodyPr>
          <a:lstStyle/>
          <a:p>
            <a:r>
              <a:rPr lang="en-US" sz="4400" b="0" kern="10" dirty="0" smtClean="0">
                <a:ln w="3175">
                  <a:solidFill>
                    <a:srgbClr val="000000"/>
                  </a:solidFill>
                  <a:round/>
                  <a:headEnd/>
                  <a:tailEnd/>
                </a:ln>
                <a:solidFill>
                  <a:schemeClr val="accent2"/>
                </a:solidFill>
                <a:effectLst/>
                <a:latin typeface="Comic Sans MS"/>
                <a:ea typeface="Comic Sans MS"/>
                <a:cs typeface="Comic Sans MS"/>
              </a:rPr>
              <a:t>Monetary Policy</a:t>
            </a:r>
            <a:r>
              <a:rPr lang="en-US" sz="4400" b="0" kern="10" baseline="0" dirty="0" smtClean="0">
                <a:ln w="3175">
                  <a:solidFill>
                    <a:srgbClr val="000000"/>
                  </a:solidFill>
                  <a:round/>
                  <a:headEnd/>
                  <a:tailEnd/>
                </a:ln>
                <a:solidFill>
                  <a:schemeClr val="accent2"/>
                </a:solidFill>
                <a:effectLst/>
                <a:latin typeface="Comic Sans MS"/>
                <a:ea typeface="Comic Sans MS"/>
                <a:cs typeface="Comic Sans MS"/>
              </a:rPr>
              <a:t> II</a:t>
            </a:r>
            <a:endParaRPr lang="en-US" sz="4400" b="0" kern="10" dirty="0">
              <a:ln w="3175">
                <a:solidFill>
                  <a:srgbClr val="000000"/>
                </a:solidFill>
                <a:round/>
                <a:headEnd/>
                <a:tailEnd/>
              </a:ln>
              <a:solidFill>
                <a:schemeClr val="accent2"/>
              </a:solidFill>
              <a:effectLst/>
              <a:latin typeface="Comic Sans MS"/>
              <a:ea typeface="Comic Sans MS"/>
              <a:cs typeface="Comic Sans MS"/>
            </a:endParaRPr>
          </a:p>
        </p:txBody>
      </p:sp>
      <p:sp>
        <p:nvSpPr>
          <p:cNvPr id="197" name="WordArt 99"/>
          <p:cNvSpPr>
            <a:spLocks noChangeArrowheads="1" noChangeShapeType="1" noTextEdit="1"/>
          </p:cNvSpPr>
          <p:nvPr userDrawn="1"/>
        </p:nvSpPr>
        <p:spPr bwMode="auto">
          <a:xfrm>
            <a:off x="1981200" y="4572000"/>
            <a:ext cx="5105400" cy="990600"/>
          </a:xfrm>
          <a:prstGeom prst="rect">
            <a:avLst/>
          </a:prstGeom>
        </p:spPr>
        <p:txBody>
          <a:bodyPr wrap="none" fromWordArt="1">
            <a:prstTxWarp prst="textPlain">
              <a:avLst>
                <a:gd name="adj" fmla="val 50000"/>
              </a:avLst>
            </a:prstTxWarp>
          </a:bodyPr>
          <a:lstStyle/>
          <a:p>
            <a:r>
              <a:rPr lang="en-US" sz="4000" b="1" kern="10" dirty="0">
                <a:ln w="3175">
                  <a:solidFill>
                    <a:srgbClr val="000000"/>
                  </a:solidFill>
                  <a:round/>
                  <a:headEnd/>
                  <a:tailEnd/>
                </a:ln>
                <a:solidFill>
                  <a:schemeClr val="accent6"/>
                </a:solidFill>
                <a:latin typeface="Comic Sans MS"/>
                <a:ea typeface="Comic Sans MS"/>
                <a:cs typeface="Comic Sans MS"/>
              </a:rPr>
              <a:t>A Complete Lesson Plan</a:t>
            </a:r>
          </a:p>
          <a:p>
            <a:r>
              <a:rPr lang="en-US" sz="4000" b="1" kern="10" dirty="0">
                <a:ln w="3175">
                  <a:solidFill>
                    <a:srgbClr val="000000"/>
                  </a:solidFill>
                  <a:round/>
                  <a:headEnd/>
                  <a:tailEnd/>
                </a:ln>
                <a:solidFill>
                  <a:schemeClr val="accent6"/>
                </a:solidFill>
                <a:latin typeface="Comic Sans MS"/>
                <a:ea typeface="Comic Sans MS"/>
                <a:cs typeface="Comic Sans MS"/>
              </a:rPr>
              <a:t>by Nick Samsal</a:t>
            </a:r>
          </a:p>
        </p:txBody>
      </p:sp>
      <p:sp>
        <p:nvSpPr>
          <p:cNvPr id="198" name="Rectangle 12"/>
          <p:cNvSpPr>
            <a:spLocks noChangeArrowheads="1"/>
          </p:cNvSpPr>
          <p:nvPr userDrawn="1"/>
        </p:nvSpPr>
        <p:spPr bwMode="auto">
          <a:xfrm>
            <a:off x="5795361" y="395288"/>
            <a:ext cx="1866517" cy="2154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800" dirty="0"/>
              <a:t>THE FINANCIAL SECTOR - </a:t>
            </a:r>
            <a:r>
              <a:rPr lang="en-US" sz="800" dirty="0" smtClean="0"/>
              <a:t>9.7.0.2</a:t>
            </a:r>
            <a:endParaRPr lang="en-US" sz="800" dirty="0"/>
          </a:p>
        </p:txBody>
      </p:sp>
      <p:sp>
        <p:nvSpPr>
          <p:cNvPr id="199" name="Rectangle 16"/>
          <p:cNvSpPr>
            <a:spLocks noChangeArrowheads="1"/>
          </p:cNvSpPr>
          <p:nvPr userDrawn="1"/>
        </p:nvSpPr>
        <p:spPr bwMode="auto">
          <a:xfrm>
            <a:off x="3733800" y="6172200"/>
            <a:ext cx="1600200"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800" dirty="0">
                <a:solidFill>
                  <a:srgbClr val="000000"/>
                </a:solidFill>
              </a:rPr>
              <a:t>Copyright © </a:t>
            </a:r>
            <a:r>
              <a:rPr lang="en-US" sz="800" dirty="0" smtClean="0">
                <a:solidFill>
                  <a:srgbClr val="000000"/>
                </a:solidFill>
              </a:rPr>
              <a:t>2015 NLS</a:t>
            </a:r>
            <a:endParaRPr lang="en-US" sz="800" dirty="0">
              <a:solidFill>
                <a:srgbClr val="000000"/>
              </a:solidFill>
            </a:endParaRPr>
          </a:p>
        </p:txBody>
      </p:sp>
      <p:sp>
        <p:nvSpPr>
          <p:cNvPr id="201" name="Bevel 215">
            <a:hlinkClick r:id="rId2" action="ppaction://hlinksldjump"/>
          </p:cNvPr>
          <p:cNvSpPr>
            <a:spLocks noChangeArrowheads="1"/>
          </p:cNvSpPr>
          <p:nvPr userDrawn="1"/>
        </p:nvSpPr>
        <p:spPr bwMode="auto">
          <a:xfrm>
            <a:off x="4114800" y="5638800"/>
            <a:ext cx="838200" cy="5334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1600" b="1" dirty="0" smtClean="0">
                <a:solidFill>
                  <a:srgbClr val="000000"/>
                </a:solidFill>
                <a:latin typeface="Comic Sans MS" charset="0"/>
                <a:cs typeface="Comic Sans MS" charset="0"/>
              </a:rPr>
              <a:t>Start</a:t>
            </a:r>
            <a:endParaRPr lang="en-US" sz="1600" b="1" dirty="0">
              <a:solidFill>
                <a:srgbClr val="000000"/>
              </a:solidFill>
              <a:latin typeface="Comic Sans MS" charset="0"/>
              <a:cs typeface="Comic Sans MS" charset="0"/>
            </a:endParaRPr>
          </a:p>
        </p:txBody>
      </p:sp>
      <p:sp>
        <p:nvSpPr>
          <p:cNvPr id="202" name="Bevel 216">
            <a:hlinkClick r:id="rId3" action="ppaction://hlinksldjump"/>
          </p:cNvPr>
          <p:cNvSpPr>
            <a:spLocks noChangeArrowheads="1"/>
          </p:cNvSpPr>
          <p:nvPr userDrawn="1"/>
        </p:nvSpPr>
        <p:spPr bwMode="auto">
          <a:xfrm>
            <a:off x="2971800" y="5867400"/>
            <a:ext cx="990600" cy="3048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800" dirty="0">
                <a:solidFill>
                  <a:srgbClr val="000000"/>
                </a:solidFill>
                <a:latin typeface="Comic Sans MS" charset="0"/>
                <a:cs typeface="Comic Sans MS" charset="0"/>
              </a:rPr>
              <a:t>Table of Contents</a:t>
            </a:r>
          </a:p>
        </p:txBody>
      </p:sp>
      <p:sp>
        <p:nvSpPr>
          <p:cNvPr id="203" name="Bevel 217">
            <a:hlinkClick r:id="" action="ppaction://hlinkshowjump?jump=endshow"/>
          </p:cNvPr>
          <p:cNvSpPr>
            <a:spLocks noChangeArrowheads="1"/>
          </p:cNvSpPr>
          <p:nvPr userDrawn="1"/>
        </p:nvSpPr>
        <p:spPr bwMode="auto">
          <a:xfrm>
            <a:off x="5105400" y="5867400"/>
            <a:ext cx="990600" cy="3048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800" dirty="0">
                <a:solidFill>
                  <a:srgbClr val="000000"/>
                </a:solidFill>
                <a:latin typeface="Comic Sans MS" charset="0"/>
                <a:cs typeface="Comic Sans MS" charset="0"/>
              </a:rPr>
              <a:t>End Show</a:t>
            </a:r>
          </a:p>
        </p:txBody>
      </p:sp>
      <p:sp>
        <p:nvSpPr>
          <p:cNvPr id="204" name="WordArt 97"/>
          <p:cNvSpPr>
            <a:spLocks noChangeAspect="1" noChangeArrowheads="1" noChangeShapeType="1" noTextEdit="1"/>
          </p:cNvSpPr>
          <p:nvPr userDrawn="1"/>
        </p:nvSpPr>
        <p:spPr bwMode="auto">
          <a:xfrm>
            <a:off x="3048000" y="1905000"/>
            <a:ext cx="2971800" cy="609600"/>
          </a:xfrm>
          <a:prstGeom prst="rect">
            <a:avLst/>
          </a:prstGeom>
        </p:spPr>
        <p:txBody>
          <a:bodyPr wrap="none" fromWordArt="1">
            <a:prstTxWarp prst="textPlain">
              <a:avLst>
                <a:gd name="adj" fmla="val 50000"/>
              </a:avLst>
            </a:prstTxWarp>
          </a:bodyPr>
          <a:lstStyle/>
          <a:p>
            <a:r>
              <a:rPr lang="en-US" sz="4400" b="0" kern="10" dirty="0" smtClean="0">
                <a:ln w="3175">
                  <a:solidFill>
                    <a:srgbClr val="000000"/>
                  </a:solidFill>
                  <a:round/>
                  <a:headEnd/>
                  <a:tailEnd/>
                </a:ln>
                <a:solidFill>
                  <a:schemeClr val="accent2"/>
                </a:solidFill>
                <a:effectLst/>
                <a:latin typeface="Comic Sans MS"/>
                <a:ea typeface="Comic Sans MS"/>
                <a:cs typeface="Comic Sans MS"/>
              </a:rPr>
              <a:t>Stabilization</a:t>
            </a:r>
            <a:endParaRPr lang="en-US" sz="4400" b="0" kern="10" dirty="0">
              <a:ln w="3175">
                <a:solidFill>
                  <a:srgbClr val="000000"/>
                </a:solidFill>
                <a:round/>
                <a:headEnd/>
                <a:tailEnd/>
              </a:ln>
              <a:solidFill>
                <a:schemeClr val="accent2"/>
              </a:solidFill>
              <a:effectLst/>
              <a:latin typeface="Comic Sans MS"/>
              <a:ea typeface="Comic Sans MS"/>
              <a:cs typeface="Comic Sans MS"/>
            </a:endParaRPr>
          </a:p>
        </p:txBody>
      </p:sp>
      <p:pic>
        <p:nvPicPr>
          <p:cNvPr id="205" name="Picture 204" descr="image0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9612" y="2665765"/>
            <a:ext cx="2568576" cy="1755069"/>
          </a:xfrm>
          <a:prstGeom prst="rect">
            <a:avLst/>
          </a:prstGeom>
        </p:spPr>
      </p:pic>
    </p:spTree>
    <p:extLst>
      <p:ext uri="{BB962C8B-B14F-4D97-AF65-F5344CB8AC3E}">
        <p14:creationId xmlns:p14="http://schemas.microsoft.com/office/powerpoint/2010/main" val="3859678435"/>
      </p:ext>
    </p:extLst>
  </p:cSld>
  <p:clrMapOvr>
    <a:masterClrMapping/>
  </p:clrMapOvr>
  <p:transition advClick="0"/>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cture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560057628"/>
      </p:ext>
    </p:extLst>
  </p:cSld>
  <p:clrMapOvr>
    <a:masterClrMapping/>
  </p:clrMapOvr>
  <p:transition advClick="0"/>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lass Activit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2638074983"/>
      </p:ext>
    </p:extLst>
  </p:cSld>
  <p:clrMapOvr>
    <a:masterClrMapping/>
  </p:clrMapOvr>
  <p:transition advClick="0"/>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Learning Target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909731749"/>
      </p:ext>
    </p:extLst>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Qui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515657341"/>
      </p:ext>
    </p:extLst>
  </p:cSld>
  <p:clrMapOvr>
    <a:masterClrMapping/>
  </p:clrMapOvr>
  <p:transition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Homewo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758740025"/>
      </p:ext>
    </p:extLst>
  </p:cSld>
  <p:clrMapOvr>
    <a:masterClrMapping/>
  </p:clrMapOvr>
  <p:transition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Re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2784118152"/>
      </p:ext>
    </p:extLst>
  </p:cSld>
  <p:clrMapOvr>
    <a:masterClrMapping/>
  </p:clrMapOvr>
  <p:transition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794044"/>
      </p:ext>
    </p:extLst>
  </p:cSld>
  <p:clrMapOvr>
    <a:masterClrMapping/>
  </p:clrMapOvr>
  <p:transition advClick="0"/>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357121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2955830"/>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8755762"/>
      </p:ext>
    </p:extLst>
  </p:cSld>
  <p:clrMapOvr>
    <a:masterClrMapping/>
  </p:clrMapOvr>
  <p:transition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09402612"/>
      </p:ext>
    </p:extLst>
  </p:cSld>
  <p:clrMapOvr>
    <a:masterClrMapping/>
  </p:clrMapOvr>
  <p:transition advClick="0"/>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12041"/>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8696144"/>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1138911"/>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1855979"/>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965207"/>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891248"/>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Warm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208348246"/>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earning Target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093857130"/>
      </p:ext>
    </p:extLst>
  </p:cSld>
  <p:clrMapOvr>
    <a:masterClrMapping/>
  </p:clrMapOvr>
  <p:transition advClick="0"/>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ctur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590172306"/>
      </p:ext>
    </p:extLst>
  </p:cSld>
  <p:clrMapOvr>
    <a:masterClrMapping/>
  </p:clrMapOvr>
  <p:transition advClick="0"/>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ctu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154279655"/>
      </p:ext>
    </p:extLst>
  </p:cSld>
  <p:clrMapOvr>
    <a:masterClrMapping/>
  </p:clrMapOvr>
  <p:transition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Le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4142258243"/>
      </p:ext>
    </p:extLst>
  </p:cSld>
  <p:clrMapOvr>
    <a:masterClrMapping/>
  </p:clrMapOvr>
  <p:transition advClick="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Lectur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605605660"/>
      </p:ext>
    </p:extLst>
  </p:cSld>
  <p:clrMapOvr>
    <a:masterClrMapping/>
  </p:clrMapOvr>
  <p:transition advClick="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Lectur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1515028613"/>
      </p:ext>
    </p:extLst>
  </p:cSld>
  <p:clrMapOvr>
    <a:masterClrMapping/>
  </p:clrMapOvr>
  <p:transition advClick="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slide" Target="../slides/slide2.xml"/><Relationship Id="rId28" Type="http://schemas.openxmlformats.org/officeDocument/2006/relationships/slide" Target="../slides/slide1.xml"/><Relationship Id="rId29" Type="http://schemas.openxmlformats.org/officeDocument/2006/relationships/slide" Target="../slides/slide7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6"/>
          <p:cNvSpPr>
            <a:spLocks noChangeArrowheads="1"/>
          </p:cNvSpPr>
          <p:nvPr userDrawn="1"/>
        </p:nvSpPr>
        <p:spPr bwMode="auto">
          <a:xfrm>
            <a:off x="0" y="6643688"/>
            <a:ext cx="9144000" cy="2143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800" dirty="0">
                <a:solidFill>
                  <a:srgbClr val="000000"/>
                </a:solidFill>
              </a:rPr>
              <a:t>Copyright © </a:t>
            </a:r>
            <a:r>
              <a:rPr lang="en-US" sz="800" dirty="0" smtClean="0">
                <a:solidFill>
                  <a:srgbClr val="000000"/>
                </a:solidFill>
              </a:rPr>
              <a:t>2015 NLS</a:t>
            </a:r>
            <a:endParaRPr lang="en-US" sz="800" dirty="0">
              <a:solidFill>
                <a:srgbClr val="000000"/>
              </a:solidFill>
            </a:endParaRPr>
          </a:p>
        </p:txBody>
      </p:sp>
      <p:sp>
        <p:nvSpPr>
          <p:cNvPr id="1028" name="Bevel 1">
            <a:hlinkClick r:id="" action="ppaction://hlinkshowjump?jump=nextslide"/>
          </p:cNvPr>
          <p:cNvSpPr>
            <a:spLocks noChangeArrowheads="1"/>
          </p:cNvSpPr>
          <p:nvPr userDrawn="1"/>
        </p:nvSpPr>
        <p:spPr bwMode="auto">
          <a:xfrm>
            <a:off x="5181600" y="6096000"/>
            <a:ext cx="914400" cy="533400"/>
          </a:xfrm>
          <a:prstGeom prst="bevel">
            <a:avLst>
              <a:gd name="adj" fmla="val 12500"/>
            </a:avLst>
          </a:prstGeom>
          <a:solidFill>
            <a:schemeClr val="accent2"/>
          </a:solidFill>
          <a:ln w="12700">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Forward</a:t>
            </a:r>
          </a:p>
        </p:txBody>
      </p:sp>
      <p:sp>
        <p:nvSpPr>
          <p:cNvPr id="1029" name="Bevel 11">
            <a:hlinkClick r:id="" action="ppaction://hlinkshowjump?jump=lastslideviewed"/>
          </p:cNvPr>
          <p:cNvSpPr>
            <a:spLocks noChangeArrowheads="1"/>
          </p:cNvSpPr>
          <p:nvPr userDrawn="1"/>
        </p:nvSpPr>
        <p:spPr bwMode="auto">
          <a:xfrm>
            <a:off x="4114800" y="6096000"/>
            <a:ext cx="914400" cy="533400"/>
          </a:xfrm>
          <a:prstGeom prst="bevel">
            <a:avLst>
              <a:gd name="adj" fmla="val 12500"/>
            </a:avLst>
          </a:prstGeom>
          <a:solidFill>
            <a:schemeClr val="accent2"/>
          </a:solidFill>
          <a:ln w="12700">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Last Slide</a:t>
            </a:r>
          </a:p>
          <a:p>
            <a:r>
              <a:rPr lang="en-US" sz="1200" dirty="0">
                <a:solidFill>
                  <a:srgbClr val="000000"/>
                </a:solidFill>
                <a:latin typeface="Comic Sans MS" charset="0"/>
                <a:cs typeface="Comic Sans MS" charset="0"/>
              </a:rPr>
              <a:t>Viewed</a:t>
            </a:r>
          </a:p>
        </p:txBody>
      </p:sp>
      <p:sp>
        <p:nvSpPr>
          <p:cNvPr id="1030" name="Bevel 12">
            <a:hlinkClick r:id="" action="ppaction://hlinkshowjump?jump=previousslide"/>
          </p:cNvPr>
          <p:cNvSpPr>
            <a:spLocks noChangeArrowheads="1"/>
          </p:cNvSpPr>
          <p:nvPr userDrawn="1"/>
        </p:nvSpPr>
        <p:spPr bwMode="auto">
          <a:xfrm>
            <a:off x="3048000" y="6096000"/>
            <a:ext cx="914400" cy="533400"/>
          </a:xfrm>
          <a:prstGeom prst="bevel">
            <a:avLst>
              <a:gd name="adj" fmla="val 12500"/>
            </a:avLst>
          </a:prstGeom>
          <a:solidFill>
            <a:schemeClr val="accent2"/>
          </a:solidFill>
          <a:ln w="12700">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Back</a:t>
            </a:r>
          </a:p>
        </p:txBody>
      </p:sp>
      <p:sp>
        <p:nvSpPr>
          <p:cNvPr id="11" name="Bevel 10">
            <a:hlinkClick r:id="rId27" action="ppaction://hlinksldjump"/>
          </p:cNvPr>
          <p:cNvSpPr/>
          <p:nvPr userDrawn="1"/>
        </p:nvSpPr>
        <p:spPr bwMode="auto">
          <a:xfrm>
            <a:off x="10668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Table of</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Contents</a:t>
            </a:r>
            <a:endParaRPr kumimoji="0" lang="en-US" sz="800" b="0" i="0" u="none" strike="noStrike" cap="none" normalizeH="0" baseline="0" dirty="0">
              <a:ln>
                <a:noFill/>
              </a:ln>
              <a:solidFill>
                <a:srgbClr val="000000"/>
              </a:solidFill>
              <a:latin typeface="Comic Sans MS"/>
              <a:cs typeface="Comic Sans MS"/>
            </a:endParaRPr>
          </a:p>
        </p:txBody>
      </p:sp>
      <p:sp>
        <p:nvSpPr>
          <p:cNvPr id="12" name="Bevel 11">
            <a:hlinkClick r:id="rId28" action="ppaction://hlinksldjump"/>
          </p:cNvPr>
          <p:cNvSpPr/>
          <p:nvPr userDrawn="1"/>
        </p:nvSpPr>
        <p:spPr bwMode="auto">
          <a:xfrm>
            <a:off x="1524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Title Page</a:t>
            </a:r>
            <a:endParaRPr kumimoji="0" lang="en-US" sz="800" b="0" i="0" u="none" strike="noStrike" cap="none" normalizeH="0" baseline="0" dirty="0">
              <a:ln>
                <a:noFill/>
              </a:ln>
              <a:solidFill>
                <a:srgbClr val="000000"/>
              </a:solidFill>
              <a:latin typeface="Comic Sans MS"/>
              <a:cs typeface="Comic Sans MS"/>
            </a:endParaRPr>
          </a:p>
        </p:txBody>
      </p:sp>
      <p:sp>
        <p:nvSpPr>
          <p:cNvPr id="14" name="Bevel 13">
            <a:hlinkClick r:id="rId29" action="ppaction://hlinksldjump"/>
          </p:cNvPr>
          <p:cNvSpPr/>
          <p:nvPr userDrawn="1"/>
        </p:nvSpPr>
        <p:spPr bwMode="auto">
          <a:xfrm>
            <a:off x="72390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Resources</a:t>
            </a:r>
            <a:endParaRPr kumimoji="0" lang="en-US" sz="800" b="0" i="0" u="none" strike="noStrike" cap="none" normalizeH="0" baseline="0" dirty="0">
              <a:ln>
                <a:noFill/>
              </a:ln>
              <a:solidFill>
                <a:srgbClr val="000000"/>
              </a:solidFill>
              <a:latin typeface="Comic Sans MS"/>
              <a:cs typeface="Comic Sans MS"/>
            </a:endParaRPr>
          </a:p>
        </p:txBody>
      </p:sp>
      <p:sp>
        <p:nvSpPr>
          <p:cNvPr id="16" name="Bevel 15">
            <a:hlinkClick r:id="" action="ppaction://hlinkshowjump?jump=endshow"/>
          </p:cNvPr>
          <p:cNvSpPr/>
          <p:nvPr userDrawn="1"/>
        </p:nvSpPr>
        <p:spPr bwMode="auto">
          <a:xfrm>
            <a:off x="81534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End Show</a:t>
            </a:r>
            <a:endParaRPr kumimoji="0" lang="en-US" sz="800" b="0" i="0" u="none" strike="noStrike" cap="none" normalizeH="0" baseline="0" dirty="0">
              <a:ln>
                <a:noFill/>
              </a:ln>
              <a:solidFill>
                <a:srgbClr val="000000"/>
              </a:solidFill>
              <a:latin typeface="Comic Sans MS"/>
              <a:cs typeface="Comic Sans MS"/>
            </a:endParaRPr>
          </a:p>
        </p:txBody>
      </p:sp>
    </p:spTree>
  </p:cSld>
  <p:clrMap bg1="lt1" tx1="dk1" bg2="lt2" tx2="dk2" accent1="accent1" accent2="accent2" accent3="accent3" accent4="accent4" accent5="accent5" accent6="accent6" hlink="hlink" folHlink="folHlink"/>
  <p:sldLayoutIdLst>
    <p:sldLayoutId id="2147483725" r:id="rId1"/>
    <p:sldLayoutId id="2147483718"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14" r:id="rId16"/>
    <p:sldLayoutId id="2147483716" r:id="rId17"/>
    <p:sldLayoutId id="2147483717" r:id="rId18"/>
    <p:sldLayoutId id="2147483715" r:id="rId19"/>
    <p:sldLayoutId id="2147483719" r:id="rId20"/>
    <p:sldLayoutId id="2147483720" r:id="rId21"/>
    <p:sldLayoutId id="2147483721" r:id="rId22"/>
    <p:sldLayoutId id="2147483722" r:id="rId23"/>
    <p:sldLayoutId id="2147483723" r:id="rId24"/>
    <p:sldLayoutId id="2147483724" r:id="rId25"/>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b="1">
          <a:solidFill>
            <a:srgbClr val="000000"/>
          </a:solidFill>
          <a:latin typeface="+mj-lt"/>
          <a:ea typeface="+mj-ea"/>
          <a:cs typeface="+mj-cs"/>
        </a:defRPr>
      </a:lvl1pPr>
      <a:lvl2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slide" Target="slide55.xml"/><Relationship Id="rId12" Type="http://schemas.openxmlformats.org/officeDocument/2006/relationships/slide" Target="slide64.xml"/><Relationship Id="rId13" Type="http://schemas.openxmlformats.org/officeDocument/2006/relationships/slide" Target="slide65.xml"/><Relationship Id="rId14" Type="http://schemas.openxmlformats.org/officeDocument/2006/relationships/slide" Target="slide72.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slide3.xml"/><Relationship Id="rId4" Type="http://schemas.openxmlformats.org/officeDocument/2006/relationships/slide" Target="slide12.xml"/><Relationship Id="rId5" Type="http://schemas.openxmlformats.org/officeDocument/2006/relationships/slide" Target="slide13.xml"/><Relationship Id="rId6" Type="http://schemas.openxmlformats.org/officeDocument/2006/relationships/slide" Target="slide20.xml"/><Relationship Id="rId7" Type="http://schemas.openxmlformats.org/officeDocument/2006/relationships/slide" Target="slide34.xml"/><Relationship Id="rId8" Type="http://schemas.openxmlformats.org/officeDocument/2006/relationships/slide" Target="slide27.xml"/><Relationship Id="rId9" Type="http://schemas.openxmlformats.org/officeDocument/2006/relationships/slide" Target="slide41.xml"/><Relationship Id="rId10" Type="http://schemas.openxmlformats.org/officeDocument/2006/relationships/slide" Target="slide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8.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1.png"/><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 Target="slide11.xml"/><Relationship Id="rId4" Type="http://schemas.openxmlformats.org/officeDocument/2006/relationships/slide" Target="slide6.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1.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7.png"/><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2.xml"/><Relationship Id="rId6" Type="http://schemas.openxmlformats.org/officeDocument/2006/relationships/slide" Target="slide60.xml"/><Relationship Id="rId7" Type="http://schemas.openxmlformats.org/officeDocument/2006/relationships/image" Target="../media/image59.jpg"/><Relationship Id="rId8" Type="http://schemas.openxmlformats.org/officeDocument/2006/relationships/image" Target="../media/image60.jpg"/><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slide" Target="slide58.xml"/><Relationship Id="rId5" Type="http://schemas.openxmlformats.org/officeDocument/2006/relationships/slide" Target="slide57.xml"/><Relationship Id="rId6" Type="http://schemas.openxmlformats.org/officeDocument/2006/relationships/slide" Target="slide62.xml"/><Relationship Id="rId7"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slide" Target="slide58.xml"/><Relationship Id="rId7" Type="http://schemas.openxmlformats.org/officeDocument/2006/relationships/slide" Target="slide56.xml"/><Relationship Id="rId8" Type="http://schemas.openxmlformats.org/officeDocument/2006/relationships/slide" Target="slide62.xml"/><Relationship Id="rId9"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slide" Target="slide59.xml"/><Relationship Id="rId5" Type="http://schemas.openxmlformats.org/officeDocument/2006/relationships/slide" Target="slide56.xml"/><Relationship Id="rId6" Type="http://schemas.openxmlformats.org/officeDocument/2006/relationships/slide" Target="slide62.xml"/><Relationship Id="rId7"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slide" Target="slide58.xml"/><Relationship Id="rId7" Type="http://schemas.openxmlformats.org/officeDocument/2006/relationships/slide" Target="slide56.xml"/><Relationship Id="rId8" Type="http://schemas.openxmlformats.org/officeDocument/2006/relationships/slide" Target="slide62.xml"/><Relationship Id="rId9"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slide" Target="slide58.xml"/><Relationship Id="rId9" Type="http://schemas.openxmlformats.org/officeDocument/2006/relationships/slide" Target="slide56.xml"/><Relationship Id="rId10" Type="http://schemas.openxmlformats.org/officeDocument/2006/relationships/slide" Target="slide62.xml"/><Relationship Id="rId11" Type="http://schemas.openxmlformats.org/officeDocument/2006/relationships/slide" Target="slide61.xml"/><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1" Type="http://schemas.openxmlformats.org/officeDocument/2006/relationships/slide" Target="slide62.xml"/><Relationship Id="rId12"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1.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slide" Target="slide58.xml"/><Relationship Id="rId10" Type="http://schemas.openxmlformats.org/officeDocument/2006/relationships/slide" Target="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slide" Target="slide58.xml"/><Relationship Id="rId9" Type="http://schemas.openxmlformats.org/officeDocument/2006/relationships/slide" Target="slide56.xml"/><Relationship Id="rId10" Type="http://schemas.openxmlformats.org/officeDocument/2006/relationships/slide" Target="slide63.xml"/><Relationship Id="rId11"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openxmlformats.org/officeDocument/2006/relationships/slide" Target="slide62.xml"/><Relationship Id="rId12" Type="http://schemas.openxmlformats.org/officeDocument/2006/relationships/slide" Target="slide60.xml"/><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6.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slide" Target="slide58.xml"/><Relationship Id="rId10" Type="http://schemas.openxmlformats.org/officeDocument/2006/relationships/slide" Target="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6.xml"/><Relationship Id="rId5" Type="http://schemas.openxmlformats.org/officeDocument/2006/relationships/slide" Target="slide70.xml"/><Relationship Id="rId6" Type="http://schemas.openxmlformats.org/officeDocument/2006/relationships/image" Target="../media/image85.jpg"/><Relationship Id="rId7" Type="http://schemas.openxmlformats.org/officeDocument/2006/relationships/image" Target="../media/image86.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7.xml"/><Relationship Id="rId5" Type="http://schemas.openxmlformats.org/officeDocument/2006/relationships/slide" Target="slide70.xml"/><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6.xml"/><Relationship Id="rId5" Type="http://schemas.openxmlformats.org/officeDocument/2006/relationships/slide" Target="slide70.xml"/><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slide" Target="slide66.xml"/><Relationship Id="rId5" Type="http://schemas.openxmlformats.org/officeDocument/2006/relationships/slide" Target="slide70.xml"/><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6.xml"/><Relationship Id="rId5" Type="http://schemas.openxmlformats.org/officeDocument/2006/relationships/slide" Target="slide70.xml"/><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tiff"/><Relationship Id="rId8" Type="http://schemas.openxmlformats.org/officeDocument/2006/relationships/image" Target="../media/image9.tiff"/><Relationship Id="rId9" Type="http://schemas.openxmlformats.org/officeDocument/2006/relationships/image" Target="../media/image10.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9" Type="http://schemas.openxmlformats.org/officeDocument/2006/relationships/image" Target="../media/image90.png"/><Relationship Id="rId20" Type="http://schemas.openxmlformats.org/officeDocument/2006/relationships/image" Target="../media/image101.png"/><Relationship Id="rId21" Type="http://schemas.openxmlformats.org/officeDocument/2006/relationships/image" Target="../media/image102.png"/><Relationship Id="rId22" Type="http://schemas.openxmlformats.org/officeDocument/2006/relationships/image" Target="../media/image103.png"/><Relationship Id="rId10" Type="http://schemas.openxmlformats.org/officeDocument/2006/relationships/image" Target="../media/image91.png"/><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image" Target="../media/image95.png"/><Relationship Id="rId15" Type="http://schemas.openxmlformats.org/officeDocument/2006/relationships/image" Target="../media/image96.png"/><Relationship Id="rId16" Type="http://schemas.openxmlformats.org/officeDocument/2006/relationships/image" Target="../media/image97.png"/><Relationship Id="rId17" Type="http://schemas.openxmlformats.org/officeDocument/2006/relationships/image" Target="../media/image98.png"/><Relationship Id="rId18" Type="http://schemas.openxmlformats.org/officeDocument/2006/relationships/image" Target="../media/image99.png"/><Relationship Id="rId19"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slide" Target="slide68.xml"/><Relationship Id="rId4" Type="http://schemas.openxmlformats.org/officeDocument/2006/relationships/slide" Target="slide66.xml"/><Relationship Id="rId5" Type="http://schemas.openxmlformats.org/officeDocument/2006/relationships/slide" Target="slide71.xml"/><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s>
</file>

<file path=ppt/slides/_rels/slide71.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6" Type="http://schemas.openxmlformats.org/officeDocument/2006/relationships/image" Target="../media/image109.png"/><Relationship Id="rId17"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slide" Target="slide68.xml"/><Relationship Id="rId4" Type="http://schemas.openxmlformats.org/officeDocument/2006/relationships/slide" Target="slide66.xml"/><Relationship Id="rId5" Type="http://schemas.openxmlformats.org/officeDocument/2006/relationships/slide" Target="slide70.xml"/><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5.png"/><Relationship Id="rId9" Type="http://schemas.openxmlformats.org/officeDocument/2006/relationships/image" Target="../media/image100.png"/><Relationship Id="rId10"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slide" Target="slide75.xml"/><Relationship Id="rId4" Type="http://schemas.openxmlformats.org/officeDocument/2006/relationships/slide" Target="slide73.xml"/><Relationship Id="rId5" Type="http://schemas.openxmlformats.org/officeDocument/2006/relationships/slide" Target="slide77.xml"/><Relationship Id="rId6" Type="http://schemas.openxmlformats.org/officeDocument/2006/relationships/image" Target="../media/image111.jpg"/><Relationship Id="rId7" Type="http://schemas.openxmlformats.org/officeDocument/2006/relationships/image" Target="../media/image112.jpg"/><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 Target="slide75.xml"/><Relationship Id="rId9" Type="http://schemas.openxmlformats.org/officeDocument/2006/relationships/slide" Target="slide74.xml"/><Relationship Id="rId10" Type="http://schemas.openxmlformats.org/officeDocument/2006/relationships/slide" Target="slide77.xml"/><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9" Type="http://schemas.openxmlformats.org/officeDocument/2006/relationships/image" Target="../media/image121.png"/><Relationship Id="rId20" Type="http://schemas.openxmlformats.org/officeDocument/2006/relationships/image" Target="../media/image132.png"/><Relationship Id="rId21" Type="http://schemas.openxmlformats.org/officeDocument/2006/relationships/slide" Target="slide75.xml"/><Relationship Id="rId22" Type="http://schemas.openxmlformats.org/officeDocument/2006/relationships/slide" Target="slide73.xml"/><Relationship Id="rId23" Type="http://schemas.openxmlformats.org/officeDocument/2006/relationships/slide" Target="slide77.xml"/><Relationship Id="rId10" Type="http://schemas.openxmlformats.org/officeDocument/2006/relationships/image" Target="../media/image122.png"/><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25.png"/><Relationship Id="rId14" Type="http://schemas.openxmlformats.org/officeDocument/2006/relationships/image" Target="../media/image126.png"/><Relationship Id="rId15" Type="http://schemas.openxmlformats.org/officeDocument/2006/relationships/image" Target="../media/image127.png"/><Relationship Id="rId16" Type="http://schemas.openxmlformats.org/officeDocument/2006/relationships/image" Target="../media/image128.png"/><Relationship Id="rId17" Type="http://schemas.openxmlformats.org/officeDocument/2006/relationships/image" Target="../media/image129.png"/><Relationship Id="rId18" Type="http://schemas.openxmlformats.org/officeDocument/2006/relationships/image" Target="../media/image130.png"/><Relationship Id="rId19" Type="http://schemas.openxmlformats.org/officeDocument/2006/relationships/image" Target="../media/image131.png"/><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13.png"/><Relationship Id="rId4" Type="http://schemas.openxmlformats.org/officeDocument/2006/relationships/image" Target="../media/image115.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 Target="slide76.xml"/><Relationship Id="rId6" Type="http://schemas.openxmlformats.org/officeDocument/2006/relationships/slide" Target="slide73.xml"/><Relationship Id="rId7" Type="http://schemas.openxmlformats.org/officeDocument/2006/relationships/slide" Target="slide77.xml"/><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slide" Target="slide75.xml"/><Relationship Id="rId7" Type="http://schemas.openxmlformats.org/officeDocument/2006/relationships/slide" Target="slide73.xml"/><Relationship Id="rId8" Type="http://schemas.openxmlformats.org/officeDocument/2006/relationships/slide" Target="slide77.xml"/><Relationship Id="rId1" Type="http://schemas.openxmlformats.org/officeDocument/2006/relationships/slideLayout" Target="../slideLayouts/slideLayout1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 Target="slide75.xml"/><Relationship Id="rId4" Type="http://schemas.openxmlformats.org/officeDocument/2006/relationships/slide" Target="slide73.xml"/><Relationship Id="rId5" Type="http://schemas.openxmlformats.org/officeDocument/2006/relationships/slide" Target="slide78.xml"/><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 Target="slide75.xml"/><Relationship Id="rId4" Type="http://schemas.openxmlformats.org/officeDocument/2006/relationships/slide" Target="slide73.xml"/><Relationship Id="rId5" Type="http://schemas.openxmlformats.org/officeDocument/2006/relationships/slide" Target="slide77.xml"/><Relationship Id="rId1" Type="http://schemas.openxmlformats.org/officeDocument/2006/relationships/slideLayout" Target="../slideLayouts/slideLayout1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11.tif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5) Plot the data on the graph below.  (Use a different color for each line, if possible.)</a:t>
            </a:r>
          </a:p>
          <a:p>
            <a:pPr algn="just"/>
            <a:endParaRPr lang="en-US" sz="1600" dirty="0" smtClean="0">
              <a:solidFill>
                <a:srgbClr val="000000"/>
              </a:solidFill>
            </a:endParaRPr>
          </a:p>
        </p:txBody>
      </p:sp>
      <p:graphicFrame>
        <p:nvGraphicFramePr>
          <p:cNvPr id="28" name="Group 78"/>
          <p:cNvGraphicFramePr>
            <a:graphicFrameLocks noGrp="1"/>
          </p:cNvGraphicFramePr>
          <p:nvPr>
            <p:extLst>
              <p:ext uri="{D42A27DB-BD31-4B8C-83A1-F6EECF244321}">
                <p14:modId xmlns:p14="http://schemas.microsoft.com/office/powerpoint/2010/main" val="1433885425"/>
              </p:ext>
            </p:extLst>
          </p:nvPr>
        </p:nvGraphicFramePr>
        <p:xfrm>
          <a:off x="4648199"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8.1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20" name="TextBox 19"/>
          <p:cNvSpPr txBox="1"/>
          <p:nvPr/>
        </p:nvSpPr>
        <p:spPr>
          <a:xfrm>
            <a:off x="5181600" y="2237601"/>
            <a:ext cx="914400" cy="276999"/>
          </a:xfrm>
          <a:prstGeom prst="rect">
            <a:avLst/>
          </a:prstGeom>
          <a:noFill/>
        </p:spPr>
        <p:txBody>
          <a:bodyPr wrap="square" rtlCol="0">
            <a:spAutoFit/>
          </a:bodyPr>
          <a:lstStyle/>
          <a:p>
            <a:r>
              <a:rPr lang="en-US" sz="1200" dirty="0" smtClean="0">
                <a:solidFill>
                  <a:schemeClr val="accent2"/>
                </a:solidFill>
              </a:rPr>
              <a:t>6.9</a:t>
            </a:r>
            <a:endParaRPr lang="en-US" sz="1200" dirty="0">
              <a:solidFill>
                <a:schemeClr val="accent2"/>
              </a:solidFill>
            </a:endParaRPr>
          </a:p>
        </p:txBody>
      </p:sp>
      <p:sp>
        <p:nvSpPr>
          <p:cNvPr id="21" name="TextBox 20"/>
          <p:cNvSpPr txBox="1"/>
          <p:nvPr/>
        </p:nvSpPr>
        <p:spPr>
          <a:xfrm>
            <a:off x="6096000" y="2237601"/>
            <a:ext cx="990600" cy="276999"/>
          </a:xfrm>
          <a:prstGeom prst="rect">
            <a:avLst/>
          </a:prstGeom>
          <a:noFill/>
        </p:spPr>
        <p:txBody>
          <a:bodyPr wrap="square" rtlCol="0">
            <a:spAutoFit/>
          </a:bodyPr>
          <a:lstStyle/>
          <a:p>
            <a:r>
              <a:rPr lang="en-US" sz="1200" dirty="0" smtClean="0">
                <a:solidFill>
                  <a:schemeClr val="accent2"/>
                </a:solidFill>
              </a:rPr>
              <a:t>5.4</a:t>
            </a:r>
            <a:endParaRPr lang="en-US" sz="1200" dirty="0">
              <a:solidFill>
                <a:schemeClr val="accent2"/>
              </a:solidFill>
            </a:endParaRPr>
          </a:p>
        </p:txBody>
      </p:sp>
      <p:sp>
        <p:nvSpPr>
          <p:cNvPr id="22" name="TextBox 21"/>
          <p:cNvSpPr txBox="1"/>
          <p:nvPr/>
        </p:nvSpPr>
        <p:spPr>
          <a:xfrm>
            <a:off x="7086600" y="2237601"/>
            <a:ext cx="838200" cy="276999"/>
          </a:xfrm>
          <a:prstGeom prst="rect">
            <a:avLst/>
          </a:prstGeom>
          <a:noFill/>
        </p:spPr>
        <p:txBody>
          <a:bodyPr wrap="square" rtlCol="0">
            <a:spAutoFit/>
          </a:bodyPr>
          <a:lstStyle/>
          <a:p>
            <a:r>
              <a:rPr lang="en-US" sz="1200" dirty="0" smtClean="0">
                <a:solidFill>
                  <a:schemeClr val="accent2"/>
                </a:solidFill>
              </a:rPr>
              <a:t>1.7</a:t>
            </a:r>
            <a:endParaRPr lang="en-US" sz="1200" dirty="0">
              <a:solidFill>
                <a:schemeClr val="accent2"/>
              </a:solidFill>
            </a:endParaRPr>
          </a:p>
        </p:txBody>
      </p:sp>
      <p:sp>
        <p:nvSpPr>
          <p:cNvPr id="23" name="TextBox 22"/>
          <p:cNvSpPr txBox="1"/>
          <p:nvPr/>
        </p:nvSpPr>
        <p:spPr>
          <a:xfrm>
            <a:off x="5181600" y="2514600"/>
            <a:ext cx="914400" cy="276999"/>
          </a:xfrm>
          <a:prstGeom prst="rect">
            <a:avLst/>
          </a:prstGeom>
          <a:noFill/>
        </p:spPr>
        <p:txBody>
          <a:bodyPr wrap="square" rtlCol="0">
            <a:spAutoFit/>
          </a:bodyPr>
          <a:lstStyle/>
          <a:p>
            <a:r>
              <a:rPr lang="en-US" sz="1200" dirty="0" smtClean="0">
                <a:solidFill>
                  <a:schemeClr val="accent2"/>
                </a:solidFill>
              </a:rPr>
              <a:t>7.0</a:t>
            </a:r>
            <a:endParaRPr lang="en-US" sz="1200" dirty="0">
              <a:solidFill>
                <a:schemeClr val="accent2"/>
              </a:solidFill>
            </a:endParaRPr>
          </a:p>
        </p:txBody>
      </p:sp>
      <p:sp>
        <p:nvSpPr>
          <p:cNvPr id="24" name="TextBox 23"/>
          <p:cNvSpPr txBox="1"/>
          <p:nvPr/>
        </p:nvSpPr>
        <p:spPr>
          <a:xfrm>
            <a:off x="6096000" y="2514600"/>
            <a:ext cx="990600" cy="276999"/>
          </a:xfrm>
          <a:prstGeom prst="rect">
            <a:avLst/>
          </a:prstGeom>
          <a:noFill/>
        </p:spPr>
        <p:txBody>
          <a:bodyPr wrap="square" rtlCol="0">
            <a:spAutoFit/>
          </a:bodyPr>
          <a:lstStyle/>
          <a:p>
            <a:r>
              <a:rPr lang="en-US" sz="1200" dirty="0" smtClean="0">
                <a:solidFill>
                  <a:schemeClr val="accent2"/>
                </a:solidFill>
              </a:rPr>
              <a:t>5.0</a:t>
            </a:r>
            <a:endParaRPr lang="en-US" sz="1200" dirty="0">
              <a:solidFill>
                <a:schemeClr val="accent2"/>
              </a:solidFill>
            </a:endParaRPr>
          </a:p>
        </p:txBody>
      </p:sp>
      <p:sp>
        <p:nvSpPr>
          <p:cNvPr id="25" name="TextBox 24"/>
          <p:cNvSpPr txBox="1"/>
          <p:nvPr/>
        </p:nvSpPr>
        <p:spPr>
          <a:xfrm>
            <a:off x="7086600" y="2514600"/>
            <a:ext cx="838200" cy="276999"/>
          </a:xfrm>
          <a:prstGeom prst="rect">
            <a:avLst/>
          </a:prstGeom>
          <a:noFill/>
        </p:spPr>
        <p:txBody>
          <a:bodyPr wrap="square" rtlCol="0">
            <a:spAutoFit/>
          </a:bodyPr>
          <a:lstStyle/>
          <a:p>
            <a:r>
              <a:rPr lang="en-US" sz="1200" dirty="0" smtClean="0">
                <a:solidFill>
                  <a:schemeClr val="accent2"/>
                </a:solidFill>
              </a:rPr>
              <a:t>2.1</a:t>
            </a:r>
            <a:endParaRPr lang="en-US" sz="1200" dirty="0">
              <a:solidFill>
                <a:schemeClr val="accent2"/>
              </a:solidFill>
            </a:endParaRPr>
          </a:p>
        </p:txBody>
      </p:sp>
      <p:sp>
        <p:nvSpPr>
          <p:cNvPr id="26" name="TextBox 25"/>
          <p:cNvSpPr txBox="1"/>
          <p:nvPr/>
        </p:nvSpPr>
        <p:spPr>
          <a:xfrm>
            <a:off x="7924800" y="2514600"/>
            <a:ext cx="990600" cy="276999"/>
          </a:xfrm>
          <a:prstGeom prst="rect">
            <a:avLst/>
          </a:prstGeom>
          <a:noFill/>
        </p:spPr>
        <p:txBody>
          <a:bodyPr wrap="square" rtlCol="0">
            <a:spAutoFit/>
          </a:bodyPr>
          <a:lstStyle/>
          <a:p>
            <a:r>
              <a:rPr lang="en-US" sz="1200" dirty="0" smtClean="0">
                <a:solidFill>
                  <a:schemeClr val="accent2"/>
                </a:solidFill>
              </a:rPr>
              <a:t>3.25</a:t>
            </a:r>
            <a:endParaRPr lang="en-US" sz="1200" dirty="0">
              <a:solidFill>
                <a:schemeClr val="accent2"/>
              </a:solidFill>
            </a:endParaRPr>
          </a:p>
        </p:txBody>
      </p:sp>
      <p:pic>
        <p:nvPicPr>
          <p:cNvPr id="2" name="Picture 1"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29118"/>
            <a:ext cx="4335064" cy="2962082"/>
          </a:xfrm>
          <a:prstGeom prst="rect">
            <a:avLst/>
          </a:prstGeom>
        </p:spPr>
      </p:pic>
      <p:pic>
        <p:nvPicPr>
          <p:cNvPr id="3" name="Picture 2"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825496"/>
            <a:ext cx="4335904" cy="2962656"/>
          </a:xfrm>
          <a:prstGeom prst="rect">
            <a:avLst/>
          </a:prstGeom>
        </p:spPr>
      </p:pic>
    </p:spTree>
    <p:extLst>
      <p:ext uri="{BB962C8B-B14F-4D97-AF65-F5344CB8AC3E}">
        <p14:creationId xmlns:p14="http://schemas.microsoft.com/office/powerpoint/2010/main" val="3980704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6) What can you conclude about monetary policy from this activity?</a:t>
            </a:r>
          </a:p>
          <a:p>
            <a:pPr algn="just"/>
            <a:endParaRPr lang="en-US" sz="1600" dirty="0" smtClean="0">
              <a:solidFill>
                <a:srgbClr val="000000"/>
              </a:solidFill>
            </a:endParaRPr>
          </a:p>
        </p:txBody>
      </p:sp>
      <p:graphicFrame>
        <p:nvGraphicFramePr>
          <p:cNvPr id="28" name="Group 78"/>
          <p:cNvGraphicFramePr>
            <a:graphicFrameLocks noGrp="1"/>
          </p:cNvGraphicFramePr>
          <p:nvPr>
            <p:extLst>
              <p:ext uri="{D42A27DB-BD31-4B8C-83A1-F6EECF244321}">
                <p14:modId xmlns:p14="http://schemas.microsoft.com/office/powerpoint/2010/main" val="1010608694"/>
              </p:ext>
            </p:extLst>
          </p:nvPr>
        </p:nvGraphicFramePr>
        <p:xfrm>
          <a:off x="4648199"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8.1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20" name="TextBox 19"/>
          <p:cNvSpPr txBox="1"/>
          <p:nvPr/>
        </p:nvSpPr>
        <p:spPr>
          <a:xfrm>
            <a:off x="5181600" y="2237601"/>
            <a:ext cx="914400" cy="276999"/>
          </a:xfrm>
          <a:prstGeom prst="rect">
            <a:avLst/>
          </a:prstGeom>
          <a:noFill/>
        </p:spPr>
        <p:txBody>
          <a:bodyPr wrap="square" rtlCol="0">
            <a:spAutoFit/>
          </a:bodyPr>
          <a:lstStyle/>
          <a:p>
            <a:r>
              <a:rPr lang="en-US" sz="1200" dirty="0" smtClean="0">
                <a:solidFill>
                  <a:schemeClr val="accent2"/>
                </a:solidFill>
              </a:rPr>
              <a:t>6.9</a:t>
            </a:r>
            <a:endParaRPr lang="en-US" sz="1200" dirty="0">
              <a:solidFill>
                <a:schemeClr val="accent2"/>
              </a:solidFill>
            </a:endParaRPr>
          </a:p>
        </p:txBody>
      </p:sp>
      <p:sp>
        <p:nvSpPr>
          <p:cNvPr id="21" name="TextBox 20"/>
          <p:cNvSpPr txBox="1"/>
          <p:nvPr/>
        </p:nvSpPr>
        <p:spPr>
          <a:xfrm>
            <a:off x="6096000" y="2237601"/>
            <a:ext cx="990600" cy="276999"/>
          </a:xfrm>
          <a:prstGeom prst="rect">
            <a:avLst/>
          </a:prstGeom>
          <a:noFill/>
        </p:spPr>
        <p:txBody>
          <a:bodyPr wrap="square" rtlCol="0">
            <a:spAutoFit/>
          </a:bodyPr>
          <a:lstStyle/>
          <a:p>
            <a:r>
              <a:rPr lang="en-US" sz="1200" dirty="0" smtClean="0">
                <a:solidFill>
                  <a:schemeClr val="accent2"/>
                </a:solidFill>
              </a:rPr>
              <a:t>5.4</a:t>
            </a:r>
            <a:endParaRPr lang="en-US" sz="1200" dirty="0">
              <a:solidFill>
                <a:schemeClr val="accent2"/>
              </a:solidFill>
            </a:endParaRPr>
          </a:p>
        </p:txBody>
      </p:sp>
      <p:sp>
        <p:nvSpPr>
          <p:cNvPr id="22" name="TextBox 21"/>
          <p:cNvSpPr txBox="1"/>
          <p:nvPr/>
        </p:nvSpPr>
        <p:spPr>
          <a:xfrm>
            <a:off x="7086600" y="2237601"/>
            <a:ext cx="838200" cy="276999"/>
          </a:xfrm>
          <a:prstGeom prst="rect">
            <a:avLst/>
          </a:prstGeom>
          <a:noFill/>
        </p:spPr>
        <p:txBody>
          <a:bodyPr wrap="square" rtlCol="0">
            <a:spAutoFit/>
          </a:bodyPr>
          <a:lstStyle/>
          <a:p>
            <a:r>
              <a:rPr lang="en-US" sz="1200" dirty="0" smtClean="0">
                <a:solidFill>
                  <a:schemeClr val="accent2"/>
                </a:solidFill>
              </a:rPr>
              <a:t>1.7</a:t>
            </a:r>
            <a:endParaRPr lang="en-US" sz="1200" dirty="0">
              <a:solidFill>
                <a:schemeClr val="accent2"/>
              </a:solidFill>
            </a:endParaRPr>
          </a:p>
        </p:txBody>
      </p:sp>
      <p:sp>
        <p:nvSpPr>
          <p:cNvPr id="23" name="TextBox 22"/>
          <p:cNvSpPr txBox="1"/>
          <p:nvPr/>
        </p:nvSpPr>
        <p:spPr>
          <a:xfrm>
            <a:off x="5181600" y="2514600"/>
            <a:ext cx="914400" cy="276999"/>
          </a:xfrm>
          <a:prstGeom prst="rect">
            <a:avLst/>
          </a:prstGeom>
          <a:noFill/>
        </p:spPr>
        <p:txBody>
          <a:bodyPr wrap="square" rtlCol="0">
            <a:spAutoFit/>
          </a:bodyPr>
          <a:lstStyle/>
          <a:p>
            <a:r>
              <a:rPr lang="en-US" sz="1200" dirty="0" smtClean="0">
                <a:solidFill>
                  <a:schemeClr val="accent2"/>
                </a:solidFill>
              </a:rPr>
              <a:t>7.0</a:t>
            </a:r>
            <a:endParaRPr lang="en-US" sz="1200" dirty="0">
              <a:solidFill>
                <a:schemeClr val="accent2"/>
              </a:solidFill>
            </a:endParaRPr>
          </a:p>
        </p:txBody>
      </p:sp>
      <p:sp>
        <p:nvSpPr>
          <p:cNvPr id="24" name="TextBox 23"/>
          <p:cNvSpPr txBox="1"/>
          <p:nvPr/>
        </p:nvSpPr>
        <p:spPr>
          <a:xfrm>
            <a:off x="6096000" y="2514600"/>
            <a:ext cx="990600" cy="276999"/>
          </a:xfrm>
          <a:prstGeom prst="rect">
            <a:avLst/>
          </a:prstGeom>
          <a:noFill/>
        </p:spPr>
        <p:txBody>
          <a:bodyPr wrap="square" rtlCol="0">
            <a:spAutoFit/>
          </a:bodyPr>
          <a:lstStyle/>
          <a:p>
            <a:r>
              <a:rPr lang="en-US" sz="1200" dirty="0" smtClean="0">
                <a:solidFill>
                  <a:schemeClr val="accent2"/>
                </a:solidFill>
              </a:rPr>
              <a:t>5.0</a:t>
            </a:r>
            <a:endParaRPr lang="en-US" sz="1200" dirty="0">
              <a:solidFill>
                <a:schemeClr val="accent2"/>
              </a:solidFill>
            </a:endParaRPr>
          </a:p>
        </p:txBody>
      </p:sp>
      <p:sp>
        <p:nvSpPr>
          <p:cNvPr id="25" name="TextBox 24"/>
          <p:cNvSpPr txBox="1"/>
          <p:nvPr/>
        </p:nvSpPr>
        <p:spPr>
          <a:xfrm>
            <a:off x="7086600" y="2514600"/>
            <a:ext cx="838200" cy="276999"/>
          </a:xfrm>
          <a:prstGeom prst="rect">
            <a:avLst/>
          </a:prstGeom>
          <a:noFill/>
        </p:spPr>
        <p:txBody>
          <a:bodyPr wrap="square" rtlCol="0">
            <a:spAutoFit/>
          </a:bodyPr>
          <a:lstStyle/>
          <a:p>
            <a:r>
              <a:rPr lang="en-US" sz="1200" dirty="0" smtClean="0">
                <a:solidFill>
                  <a:schemeClr val="accent2"/>
                </a:solidFill>
              </a:rPr>
              <a:t>2.1</a:t>
            </a:r>
            <a:endParaRPr lang="en-US" sz="1200" dirty="0">
              <a:solidFill>
                <a:schemeClr val="accent2"/>
              </a:solidFill>
            </a:endParaRPr>
          </a:p>
        </p:txBody>
      </p:sp>
      <p:sp>
        <p:nvSpPr>
          <p:cNvPr id="26" name="TextBox 25"/>
          <p:cNvSpPr txBox="1"/>
          <p:nvPr/>
        </p:nvSpPr>
        <p:spPr>
          <a:xfrm>
            <a:off x="7924800" y="2514600"/>
            <a:ext cx="990600" cy="276999"/>
          </a:xfrm>
          <a:prstGeom prst="rect">
            <a:avLst/>
          </a:prstGeom>
          <a:noFill/>
        </p:spPr>
        <p:txBody>
          <a:bodyPr wrap="square" rtlCol="0">
            <a:spAutoFit/>
          </a:bodyPr>
          <a:lstStyle/>
          <a:p>
            <a:r>
              <a:rPr lang="en-US" sz="1200" dirty="0" smtClean="0">
                <a:solidFill>
                  <a:schemeClr val="accent2"/>
                </a:solidFill>
              </a:rPr>
              <a:t>3.25</a:t>
            </a:r>
            <a:endParaRPr lang="en-US" sz="1200" dirty="0">
              <a:solidFill>
                <a:schemeClr val="accent2"/>
              </a:solidFill>
            </a:endParaRPr>
          </a:p>
        </p:txBody>
      </p:sp>
      <p:pic>
        <p:nvPicPr>
          <p:cNvPr id="3" name="Picture 2"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25496"/>
            <a:ext cx="4335904" cy="2962656"/>
          </a:xfrm>
          <a:prstGeom prst="rect">
            <a:avLst/>
          </a:prstGeom>
        </p:spPr>
      </p:pic>
    </p:spTree>
    <p:extLst>
      <p:ext uri="{BB962C8B-B14F-4D97-AF65-F5344CB8AC3E}">
        <p14:creationId xmlns:p14="http://schemas.microsoft.com/office/powerpoint/2010/main" val="304203167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Learning Targets</a:t>
            </a:r>
          </a:p>
        </p:txBody>
      </p:sp>
      <p:sp>
        <p:nvSpPr>
          <p:cNvPr id="9" name="TextBox 8"/>
          <p:cNvSpPr txBox="1"/>
          <p:nvPr/>
        </p:nvSpPr>
        <p:spPr>
          <a:xfrm>
            <a:off x="304800" y="990599"/>
            <a:ext cx="2743200" cy="3293209"/>
          </a:xfrm>
          <a:prstGeom prst="rect">
            <a:avLst/>
          </a:prstGeom>
          <a:gradFill flip="none" rotWithShape="1">
            <a:gsLst>
              <a:gs pos="95000">
                <a:srgbClr val="C3FF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Knowledge</a:t>
            </a:r>
          </a:p>
          <a:p>
            <a:pPr algn="just"/>
            <a:endParaRPr lang="en-US" sz="1600" dirty="0">
              <a:solidFill>
                <a:srgbClr val="000000"/>
              </a:solidFill>
            </a:endParaRPr>
          </a:p>
          <a:p>
            <a:pPr algn="just"/>
            <a:r>
              <a:rPr lang="en-US" sz="1600" dirty="0">
                <a:solidFill>
                  <a:srgbClr val="000000"/>
                </a:solidFill>
              </a:rPr>
              <a:t>Understand which tools the Federal Reserve employs to combat recession and to fight inflation.</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0" name="TextBox 9"/>
          <p:cNvSpPr txBox="1"/>
          <p:nvPr/>
        </p:nvSpPr>
        <p:spPr>
          <a:xfrm>
            <a:off x="3200400" y="990600"/>
            <a:ext cx="2743200" cy="3293209"/>
          </a:xfrm>
          <a:prstGeom prst="rect">
            <a:avLst/>
          </a:prstGeom>
          <a:gradFill flip="none" rotWithShape="1">
            <a:gsLst>
              <a:gs pos="95000">
                <a:srgbClr val="C2E0FF"/>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Reasoning</a:t>
            </a:r>
          </a:p>
          <a:p>
            <a:pPr algn="just"/>
            <a:endParaRPr lang="en-US" sz="1600" dirty="0">
              <a:solidFill>
                <a:srgbClr val="000000"/>
              </a:solidFill>
            </a:endParaRPr>
          </a:p>
          <a:p>
            <a:pPr algn="just"/>
            <a:r>
              <a:rPr lang="en-US" sz="1600" dirty="0">
                <a:solidFill>
                  <a:srgbClr val="000000"/>
                </a:solidFill>
              </a:rPr>
              <a:t>Explain the difference between the liquidity preference model and the loanable funds market when determining the interest rate.</a:t>
            </a:r>
          </a:p>
          <a:p>
            <a:pPr algn="just"/>
            <a:endParaRPr lang="en-US" sz="1600" dirty="0">
              <a:solidFill>
                <a:srgbClr val="000000"/>
              </a:solidFill>
            </a:endParaRPr>
          </a:p>
          <a:p>
            <a:pPr algn="just"/>
            <a:r>
              <a:rPr lang="en-US" sz="1600" dirty="0">
                <a:solidFill>
                  <a:srgbClr val="000000"/>
                </a:solidFill>
              </a:rPr>
              <a:t>Explain how monetary policy affects the economy in the short run and in the long run.</a:t>
            </a:r>
          </a:p>
        </p:txBody>
      </p:sp>
      <p:sp>
        <p:nvSpPr>
          <p:cNvPr id="11" name="TextBox 10"/>
          <p:cNvSpPr txBox="1"/>
          <p:nvPr/>
        </p:nvSpPr>
        <p:spPr>
          <a:xfrm>
            <a:off x="6096000" y="990600"/>
            <a:ext cx="2743200" cy="3293209"/>
          </a:xfrm>
          <a:prstGeom prst="rect">
            <a:avLst/>
          </a:prstGeom>
          <a:gradFill flip="none" rotWithShape="1">
            <a:gsLst>
              <a:gs pos="95000">
                <a:srgbClr val="FEC0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Skill</a:t>
            </a:r>
          </a:p>
          <a:p>
            <a:pPr algn="just"/>
            <a:endParaRPr lang="en-US" sz="1600" dirty="0">
              <a:solidFill>
                <a:srgbClr val="000000"/>
              </a:solidFill>
            </a:endParaRPr>
          </a:p>
          <a:p>
            <a:pPr algn="just"/>
            <a:r>
              <a:rPr lang="en-US" sz="1600" dirty="0">
                <a:solidFill>
                  <a:srgbClr val="000000"/>
                </a:solidFill>
              </a:rPr>
              <a:t>None</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2" name="TextBox 11"/>
          <p:cNvSpPr txBox="1"/>
          <p:nvPr/>
        </p:nvSpPr>
        <p:spPr>
          <a:xfrm>
            <a:off x="1600200" y="4558605"/>
            <a:ext cx="5943600" cy="1384995"/>
          </a:xfrm>
          <a:prstGeom prst="rect">
            <a:avLst/>
          </a:prstGeom>
          <a:gradFill flip="none" rotWithShape="1">
            <a:gsLst>
              <a:gs pos="95000">
                <a:srgbClr val="FFE1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400" b="1" dirty="0">
                <a:solidFill>
                  <a:srgbClr val="000000"/>
                </a:solidFill>
              </a:rPr>
              <a:t>Essential Questions</a:t>
            </a:r>
          </a:p>
          <a:p>
            <a:pPr algn="just"/>
            <a:endParaRPr lang="en-US" sz="1400" dirty="0">
              <a:solidFill>
                <a:srgbClr val="000000"/>
              </a:solidFill>
            </a:endParaRPr>
          </a:p>
          <a:p>
            <a:pPr algn="just"/>
            <a:r>
              <a:rPr lang="en-US" sz="1400" dirty="0">
                <a:solidFill>
                  <a:srgbClr val="000000"/>
                </a:solidFill>
              </a:rPr>
              <a:t>How do interest rates get determined?</a:t>
            </a:r>
          </a:p>
          <a:p>
            <a:pPr algn="just"/>
            <a:endParaRPr lang="en-US" sz="1400" dirty="0">
              <a:solidFill>
                <a:srgbClr val="000000"/>
              </a:solidFill>
            </a:endParaRPr>
          </a:p>
          <a:p>
            <a:pPr algn="just"/>
            <a:r>
              <a:rPr lang="en-US" sz="1400" dirty="0">
                <a:solidFill>
                  <a:srgbClr val="000000"/>
                </a:solidFill>
              </a:rPr>
              <a:t>Why is the Federal Reserve considered such an important part of the United States economy?</a:t>
            </a:r>
          </a:p>
        </p:txBody>
      </p:sp>
      <p:sp>
        <p:nvSpPr>
          <p:cNvPr id="8" name="Rectangle 7"/>
          <p:cNvSpPr/>
          <p:nvPr/>
        </p:nvSpPr>
        <p:spPr bwMode="auto">
          <a:xfrm>
            <a:off x="152400" y="914400"/>
            <a:ext cx="8839200" cy="3505200"/>
          </a:xfrm>
          <a:prstGeom prst="rect">
            <a:avLst/>
          </a:prstGeom>
          <a:noFill/>
          <a:ln w="25400">
            <a:solidFill>
              <a:srgbClr val="00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455110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Full employment does not mean every person has a job.  A moderate level of unemployment is desirable so that workers can be matched properly with jobs.</a:t>
            </a:r>
          </a:p>
        </p:txBody>
      </p:sp>
      <p:grpSp>
        <p:nvGrpSpPr>
          <p:cNvPr id="7" name="Group 6"/>
          <p:cNvGrpSpPr/>
          <p:nvPr/>
        </p:nvGrpSpPr>
        <p:grpSpPr>
          <a:xfrm>
            <a:off x="4836052" y="1828800"/>
            <a:ext cx="3814172" cy="3063240"/>
            <a:chOff x="4836052" y="1828800"/>
            <a:chExt cx="3814172" cy="3063240"/>
          </a:xfrm>
        </p:grpSpPr>
        <p:pic>
          <p:nvPicPr>
            <p:cNvPr id="8" name="Picture 7" descr="Che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048000"/>
              <a:ext cx="1335024" cy="1828800"/>
            </a:xfrm>
            <a:prstGeom prst="rect">
              <a:avLst/>
            </a:prstGeom>
          </p:spPr>
        </p:pic>
        <p:pic>
          <p:nvPicPr>
            <p:cNvPr id="9" name="Picture 8" descr="Handym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828800"/>
              <a:ext cx="1474096" cy="1463040"/>
            </a:xfrm>
            <a:prstGeom prst="rect">
              <a:avLst/>
            </a:prstGeom>
          </p:spPr>
        </p:pic>
        <p:pic>
          <p:nvPicPr>
            <p:cNvPr id="10" name="Picture 9" descr="Pain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52" y="3429000"/>
              <a:ext cx="1564748" cy="1463040"/>
            </a:xfrm>
            <a:prstGeom prst="rect">
              <a:avLst/>
            </a:prstGeom>
          </p:spPr>
        </p:pic>
      </p:grpSp>
    </p:spTree>
    <p:extLst>
      <p:ext uri="{BB962C8B-B14F-4D97-AF65-F5344CB8AC3E}">
        <p14:creationId xmlns:p14="http://schemas.microsoft.com/office/powerpoint/2010/main" val="81771827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Because the maximum level of employment is determined by factors in the labor market, the Fed does not specify a long-run goal for unemployment.</a:t>
            </a:r>
          </a:p>
        </p:txBody>
      </p:sp>
      <p:sp>
        <p:nvSpPr>
          <p:cNvPr id="11" name="TextBox 10"/>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The Fed considers 5 - 6% unemployment ideal.</a:t>
            </a:r>
          </a:p>
        </p:txBody>
      </p:sp>
      <p:pic>
        <p:nvPicPr>
          <p:cNvPr id="12" name="Picture 11"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pic>
        <p:nvPicPr>
          <p:cNvPr id="13" name="Picture 12"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spTree>
    <p:extLst>
      <p:ext uri="{BB962C8B-B14F-4D97-AF65-F5344CB8AC3E}">
        <p14:creationId xmlns:p14="http://schemas.microsoft.com/office/powerpoint/2010/main" val="113858959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0"/>
                                        <p:tgtEl>
                                          <p:spTgt spid="13"/>
                                        </p:tgtEl>
                                      </p:cBhvr>
                                    </p:animEffect>
                                  </p:childTnLst>
                                </p:cTn>
                              </p:par>
                            </p:childTnLst>
                          </p:cTn>
                        </p:par>
                        <p:par>
                          <p:cTn id="16" fill="hold">
                            <p:stCondLst>
                              <p:cond delay="9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To lower the fed funds rate, the Fed increases the money supply.  As we will see shortly, this increases aggregate demand, inducing more economic activity.</a:t>
            </a:r>
          </a:p>
        </p:txBody>
      </p:sp>
      <p:sp>
        <p:nvSpPr>
          <p:cNvPr id="11" name="TextBox 10"/>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The Fed considers 5 - 6% unemployment ideal.</a:t>
            </a:r>
          </a:p>
        </p:txBody>
      </p:sp>
      <p:sp>
        <p:nvSpPr>
          <p:cNvPr id="10" name="TextBox 9"/>
          <p:cNvSpPr txBox="1"/>
          <p:nvPr/>
        </p:nvSpPr>
        <p:spPr>
          <a:xfrm>
            <a:off x="533400" y="3124200"/>
            <a:ext cx="3886200" cy="646331"/>
          </a:xfrm>
          <a:prstGeom prst="rect">
            <a:avLst/>
          </a:prstGeom>
          <a:noFill/>
        </p:spPr>
        <p:txBody>
          <a:bodyPr wrap="square" rtlCol="0">
            <a:spAutoFit/>
          </a:bodyPr>
          <a:lstStyle/>
          <a:p>
            <a:pPr algn="just"/>
            <a:r>
              <a:rPr lang="en-US" sz="1800" dirty="0">
                <a:solidFill>
                  <a:srgbClr val="000000"/>
                </a:solidFill>
              </a:rPr>
              <a:t>C) To lower unemployment, the Fed lowers the fed funds rate.</a:t>
            </a:r>
          </a:p>
        </p:txBody>
      </p:sp>
      <p:pic>
        <p:nvPicPr>
          <p:cNvPr id="14" name="Picture 13"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pic>
        <p:nvPicPr>
          <p:cNvPr id="15" name="Picture 14" descr="image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sp>
        <p:nvSpPr>
          <p:cNvPr id="16" name="Oval 15"/>
          <p:cNvSpPr/>
          <p:nvPr/>
        </p:nvSpPr>
        <p:spPr bwMode="auto">
          <a:xfrm>
            <a:off x="6553200" y="396240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7" name="Straight Arrow Connector 16"/>
          <p:cNvCxnSpPr/>
          <p:nvPr/>
        </p:nvCxnSpPr>
        <p:spPr bwMode="auto">
          <a:xfrm>
            <a:off x="6705600" y="3352800"/>
            <a:ext cx="1295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8" name="Straight Connector 17"/>
          <p:cNvCxnSpPr/>
          <p:nvPr/>
        </p:nvCxnSpPr>
        <p:spPr bwMode="auto">
          <a:xfrm>
            <a:off x="5105400" y="4285342"/>
            <a:ext cx="2971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9" name="Oval 18"/>
          <p:cNvSpPr/>
          <p:nvPr/>
        </p:nvSpPr>
        <p:spPr bwMode="auto">
          <a:xfrm>
            <a:off x="8043818" y="422728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Arrow Connector 19"/>
          <p:cNvCxnSpPr/>
          <p:nvPr/>
        </p:nvCxnSpPr>
        <p:spPr bwMode="auto">
          <a:xfrm>
            <a:off x="5181600" y="40386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1" name="Straight Connector 20"/>
          <p:cNvCxnSpPr/>
          <p:nvPr/>
        </p:nvCxnSpPr>
        <p:spPr bwMode="auto">
          <a:xfrm>
            <a:off x="5105400" y="4011387"/>
            <a:ext cx="1447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78874111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2000"/>
                                        <p:tgtEl>
                                          <p:spTgt spid="21"/>
                                        </p:tgtEl>
                                      </p:cBhvr>
                                    </p:animEffect>
                                  </p:childTnLst>
                                </p:cTn>
                              </p:par>
                            </p:childTnLst>
                          </p:cTn>
                        </p:par>
                        <p:par>
                          <p:cTn id="20" fill="hold">
                            <p:stCondLst>
                              <p:cond delay="8000"/>
                            </p:stCondLst>
                            <p:childTnLst>
                              <p:par>
                                <p:cTn id="21" presetID="22" presetClass="entr" presetSubtype="8" fill="hold" nodeType="after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2000"/>
                                        <p:tgtEl>
                                          <p:spTgt spid="17"/>
                                        </p:tgtEl>
                                      </p:cBhvr>
                                    </p:animEffect>
                                  </p:childTnLst>
                                </p:cTn>
                              </p:par>
                            </p:childTnLst>
                          </p:cTn>
                        </p:par>
                        <p:par>
                          <p:cTn id="24" fill="hold">
                            <p:stCondLst>
                              <p:cond delay="1100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2000"/>
                                        <p:tgtEl>
                                          <p:spTgt spid="15"/>
                                        </p:tgtEl>
                                      </p:cBhvr>
                                    </p:animEffect>
                                  </p:childTnLst>
                                </p:cTn>
                              </p:par>
                            </p:childTnLst>
                          </p:cTn>
                        </p:par>
                        <p:par>
                          <p:cTn id="28" fill="hold">
                            <p:stCondLst>
                              <p:cond delay="1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childTnLst>
                          </p:cTn>
                        </p:par>
                        <p:par>
                          <p:cTn id="32" fill="hold">
                            <p:stCondLst>
                              <p:cond delay="15000"/>
                            </p:stCondLst>
                            <p:childTnLst>
                              <p:par>
                                <p:cTn id="33" presetID="22" presetClass="entr" presetSubtype="2"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right)">
                                      <p:cBhvr>
                                        <p:cTn id="35" dur="2000"/>
                                        <p:tgtEl>
                                          <p:spTgt spid="18"/>
                                        </p:tgtEl>
                                      </p:cBhvr>
                                    </p:animEffect>
                                  </p:childTnLst>
                                </p:cTn>
                              </p:par>
                            </p:childTnLst>
                          </p:cTn>
                        </p:par>
                        <p:par>
                          <p:cTn id="36" fill="hold">
                            <p:stCondLst>
                              <p:cond delay="17000"/>
                            </p:stCondLst>
                            <p:childTnLst>
                              <p:par>
                                <p:cTn id="37" presetID="2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2000"/>
                                        <p:tgtEl>
                                          <p:spTgt spid="20"/>
                                        </p:tgtEl>
                                      </p:cBhvr>
                                    </p:animEffect>
                                  </p:childTnLst>
                                </p:cTn>
                              </p:par>
                            </p:childTnLst>
                          </p:cTn>
                        </p:par>
                        <p:par>
                          <p:cTn id="40" fill="hold">
                            <p:stCondLst>
                              <p:cond delay="19000"/>
                            </p:stCondLst>
                            <p:childTnLst>
                              <p:par>
                                <p:cTn id="41" presetID="22" presetClass="entr" presetSubtype="8" fill="hold" grpId="0" nodeType="afterEffect">
                                  <p:stCondLst>
                                    <p:cond delay="10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Due to its monetary nature, inflation in the long run is largely determined by monetary policy.  This allows the Fed to set a firm target for inflation in the long run.</a:t>
            </a:r>
          </a:p>
        </p:txBody>
      </p:sp>
      <p:sp>
        <p:nvSpPr>
          <p:cNvPr id="11" name="TextBox 10"/>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The Fed considers 5 - 6% unemployment ideal.</a:t>
            </a:r>
          </a:p>
        </p:txBody>
      </p:sp>
      <p:sp>
        <p:nvSpPr>
          <p:cNvPr id="10" name="TextBox 9"/>
          <p:cNvSpPr txBox="1"/>
          <p:nvPr/>
        </p:nvSpPr>
        <p:spPr>
          <a:xfrm>
            <a:off x="533400" y="3124200"/>
            <a:ext cx="3886200" cy="646331"/>
          </a:xfrm>
          <a:prstGeom prst="rect">
            <a:avLst/>
          </a:prstGeom>
          <a:noFill/>
        </p:spPr>
        <p:txBody>
          <a:bodyPr wrap="square" rtlCol="0">
            <a:spAutoFit/>
          </a:bodyPr>
          <a:lstStyle/>
          <a:p>
            <a:pPr algn="just"/>
            <a:r>
              <a:rPr lang="en-US" sz="1800" dirty="0">
                <a:solidFill>
                  <a:srgbClr val="000000"/>
                </a:solidFill>
              </a:rPr>
              <a:t>C) To lower unemployment, the Fed lowers the fed funds rate.</a:t>
            </a:r>
          </a:p>
        </p:txBody>
      </p:sp>
      <p:sp>
        <p:nvSpPr>
          <p:cNvPr id="22" name="TextBox 21"/>
          <p:cNvSpPr txBox="1"/>
          <p:nvPr/>
        </p:nvSpPr>
        <p:spPr>
          <a:xfrm>
            <a:off x="152400" y="3810000"/>
            <a:ext cx="4267200" cy="369332"/>
          </a:xfrm>
          <a:prstGeom prst="rect">
            <a:avLst/>
          </a:prstGeom>
          <a:noFill/>
        </p:spPr>
        <p:txBody>
          <a:bodyPr wrap="square" rtlCol="0">
            <a:spAutoFit/>
          </a:bodyPr>
          <a:lstStyle/>
          <a:p>
            <a:pPr algn="just"/>
            <a:r>
              <a:rPr lang="en-US" sz="1800" b="1" dirty="0" smtClean="0">
                <a:solidFill>
                  <a:srgbClr val="000000"/>
                </a:solidFill>
              </a:rPr>
              <a:t>2) </a:t>
            </a:r>
            <a:r>
              <a:rPr lang="en-US" sz="1800" b="1" dirty="0">
                <a:solidFill>
                  <a:srgbClr val="000000"/>
                </a:solidFill>
              </a:rPr>
              <a:t>Price Stability</a:t>
            </a:r>
          </a:p>
        </p:txBody>
      </p:sp>
      <p:sp>
        <p:nvSpPr>
          <p:cNvPr id="23" name="TextBox 22"/>
          <p:cNvSpPr txBox="1"/>
          <p:nvPr/>
        </p:nvSpPr>
        <p:spPr>
          <a:xfrm>
            <a:off x="533400" y="4114800"/>
            <a:ext cx="3886200" cy="646331"/>
          </a:xfrm>
          <a:prstGeom prst="rect">
            <a:avLst/>
          </a:prstGeom>
          <a:noFill/>
        </p:spPr>
        <p:txBody>
          <a:bodyPr wrap="square" rtlCol="0">
            <a:spAutoFit/>
          </a:bodyPr>
          <a:lstStyle/>
          <a:p>
            <a:pPr algn="just"/>
            <a:r>
              <a:rPr lang="en-US" sz="1800" dirty="0">
                <a:solidFill>
                  <a:srgbClr val="000000"/>
                </a:solidFill>
              </a:rPr>
              <a:t>A) The Fed tries to keep inflation at acceptable levels.</a:t>
            </a:r>
          </a:p>
        </p:txBody>
      </p:sp>
      <p:pic>
        <p:nvPicPr>
          <p:cNvPr id="24" name="Picture 23" descr="Infl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981200"/>
            <a:ext cx="1981200" cy="29636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415912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Inflation needs to stay above 0% because deflation is undesirable.  Also, monetary policy can only be used to stimulate a sluggish economy if inflation is positive.</a:t>
            </a:r>
          </a:p>
        </p:txBody>
      </p:sp>
      <p:sp>
        <p:nvSpPr>
          <p:cNvPr id="11" name="TextBox 10"/>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The Fed considers 5 - 6% unemployment ideal.</a:t>
            </a:r>
          </a:p>
        </p:txBody>
      </p:sp>
      <p:sp>
        <p:nvSpPr>
          <p:cNvPr id="10" name="TextBox 9"/>
          <p:cNvSpPr txBox="1"/>
          <p:nvPr/>
        </p:nvSpPr>
        <p:spPr>
          <a:xfrm>
            <a:off x="533400" y="3124200"/>
            <a:ext cx="3886200" cy="646331"/>
          </a:xfrm>
          <a:prstGeom prst="rect">
            <a:avLst/>
          </a:prstGeom>
          <a:noFill/>
        </p:spPr>
        <p:txBody>
          <a:bodyPr wrap="square" rtlCol="0">
            <a:spAutoFit/>
          </a:bodyPr>
          <a:lstStyle/>
          <a:p>
            <a:pPr algn="just"/>
            <a:r>
              <a:rPr lang="en-US" sz="1800" dirty="0">
                <a:solidFill>
                  <a:srgbClr val="000000"/>
                </a:solidFill>
              </a:rPr>
              <a:t>C) To lower unemployment, the Fed lowers the fed funds rate.</a:t>
            </a:r>
          </a:p>
        </p:txBody>
      </p:sp>
      <p:sp>
        <p:nvSpPr>
          <p:cNvPr id="22" name="TextBox 21"/>
          <p:cNvSpPr txBox="1"/>
          <p:nvPr/>
        </p:nvSpPr>
        <p:spPr>
          <a:xfrm>
            <a:off x="152400" y="3810000"/>
            <a:ext cx="4267200" cy="369332"/>
          </a:xfrm>
          <a:prstGeom prst="rect">
            <a:avLst/>
          </a:prstGeom>
          <a:noFill/>
        </p:spPr>
        <p:txBody>
          <a:bodyPr wrap="square" rtlCol="0">
            <a:spAutoFit/>
          </a:bodyPr>
          <a:lstStyle/>
          <a:p>
            <a:pPr algn="just"/>
            <a:r>
              <a:rPr lang="en-US" sz="1800" b="1" dirty="0" smtClean="0">
                <a:solidFill>
                  <a:srgbClr val="000000"/>
                </a:solidFill>
              </a:rPr>
              <a:t>2) </a:t>
            </a:r>
            <a:r>
              <a:rPr lang="en-US" sz="1800" b="1" dirty="0">
                <a:solidFill>
                  <a:srgbClr val="000000"/>
                </a:solidFill>
              </a:rPr>
              <a:t>Price Stability</a:t>
            </a:r>
          </a:p>
        </p:txBody>
      </p:sp>
      <p:sp>
        <p:nvSpPr>
          <p:cNvPr id="23" name="TextBox 22"/>
          <p:cNvSpPr txBox="1"/>
          <p:nvPr/>
        </p:nvSpPr>
        <p:spPr>
          <a:xfrm>
            <a:off x="533400" y="4114800"/>
            <a:ext cx="3886200" cy="646331"/>
          </a:xfrm>
          <a:prstGeom prst="rect">
            <a:avLst/>
          </a:prstGeom>
          <a:noFill/>
        </p:spPr>
        <p:txBody>
          <a:bodyPr wrap="square" rtlCol="0">
            <a:spAutoFit/>
          </a:bodyPr>
          <a:lstStyle/>
          <a:p>
            <a:pPr algn="just"/>
            <a:r>
              <a:rPr lang="en-US" sz="1800" dirty="0">
                <a:solidFill>
                  <a:srgbClr val="000000"/>
                </a:solidFill>
              </a:rPr>
              <a:t>A) The Fed tries to keep inflation at acceptable levels.</a:t>
            </a:r>
          </a:p>
        </p:txBody>
      </p:sp>
      <p:sp>
        <p:nvSpPr>
          <p:cNvPr id="12" name="TextBox 11"/>
          <p:cNvSpPr txBox="1"/>
          <p:nvPr/>
        </p:nvSpPr>
        <p:spPr>
          <a:xfrm>
            <a:off x="533400" y="4687669"/>
            <a:ext cx="3886200" cy="646331"/>
          </a:xfrm>
          <a:prstGeom prst="rect">
            <a:avLst/>
          </a:prstGeom>
          <a:noFill/>
        </p:spPr>
        <p:txBody>
          <a:bodyPr wrap="square" rtlCol="0">
            <a:spAutoFit/>
          </a:bodyPr>
          <a:lstStyle/>
          <a:p>
            <a:pPr algn="just"/>
            <a:r>
              <a:rPr lang="en-US" sz="1800" dirty="0">
                <a:solidFill>
                  <a:srgbClr val="000000"/>
                </a:solidFill>
              </a:rPr>
              <a:t>B) The Fed considers 2% inflation ideal.</a:t>
            </a:r>
          </a:p>
        </p:txBody>
      </p:sp>
      <p:pic>
        <p:nvPicPr>
          <p:cNvPr id="13" name="Picture 12"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pic>
        <p:nvPicPr>
          <p:cNvPr id="14" name="Picture 13"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spTree>
    <p:extLst>
      <p:ext uri="{BB962C8B-B14F-4D97-AF65-F5344CB8AC3E}">
        <p14:creationId xmlns:p14="http://schemas.microsoft.com/office/powerpoint/2010/main" val="240708045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0"/>
                                        <p:tgtEl>
                                          <p:spTgt spid="14"/>
                                        </p:tgtEl>
                                      </p:cBhvr>
                                    </p:animEffect>
                                  </p:childTnLst>
                                </p:cTn>
                              </p:par>
                            </p:childTnLst>
                          </p:cTn>
                        </p:par>
                        <p:par>
                          <p:cTn id="16" fill="hold">
                            <p:stCondLst>
                              <p:cond delay="9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The Goals of Monetary Policy</a:t>
            </a:r>
            <a:endParaRPr lang="en-US" dirty="0">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kumimoji="0" lang="en-US" sz="2000" b="0" i="0" u="none" strike="noStrike" cap="none" normalizeH="0" baseline="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The Fed uses monetary policy </a:t>
            </a:r>
            <a:r>
              <a:rPr kumimoji="0" lang="en-US" sz="2000" b="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to achieve two competing objectives, known as the </a:t>
            </a:r>
            <a:r>
              <a:rPr kumimoji="0" lang="en-US" sz="2000" b="1"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dual mandate</a:t>
            </a:r>
            <a:r>
              <a:rPr kumimoji="0" lang="en-US" sz="2000" i="0" u="none" strike="noStrike" cap="none" normalizeH="0" dirty="0" smtClean="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rPr>
              <a:t>: </a:t>
            </a:r>
            <a:r>
              <a:rPr lang="en-US" sz="2000" dirty="0">
                <a:solidFill>
                  <a:srgbClr val="FFFFFF"/>
                </a:solidFill>
                <a:effectLst>
                  <a:outerShdw blurRad="50800" dist="38100" dir="2700000" algn="tl" rotWithShape="0">
                    <a:schemeClr val="tx1">
                      <a:alpha val="43000"/>
                    </a:schemeClr>
                  </a:outerShdw>
                </a:effectLst>
              </a:rPr>
              <a:t>maximum employment and price </a:t>
            </a:r>
            <a:r>
              <a:rPr lang="en-US" sz="2000" dirty="0" smtClean="0">
                <a:solidFill>
                  <a:srgbClr val="FFFFFF"/>
                </a:solidFill>
                <a:effectLst>
                  <a:outerShdw blurRad="50800" dist="38100" dir="2700000" algn="tl" rotWithShape="0">
                    <a:schemeClr val="tx1">
                      <a:alpha val="43000"/>
                    </a:schemeClr>
                  </a:outerShdw>
                </a:effectLst>
              </a:rPr>
              <a:t>stability.</a:t>
            </a:r>
            <a:endParaRPr kumimoji="0" lang="en-US" sz="2000" b="0" i="0" u="none" strike="noStrike" cap="none" normalizeH="0" baseline="0" dirty="0">
              <a:ln>
                <a:noFill/>
              </a:ln>
              <a:solidFill>
                <a:srgbClr val="FFFFFF"/>
              </a:solidFill>
              <a:effectLst>
                <a:outerShdw blurRad="50800" dist="38100" dir="2700000" algn="tl" rotWithShape="0">
                  <a:schemeClr val="tx1">
                    <a:alpha val="43000"/>
                  </a:schemeClr>
                </a:outerShdw>
              </a:effectLst>
              <a:latin typeface="Arial" charset="0"/>
              <a:ea typeface="ＭＳ Ｐゴシック" charset="0"/>
              <a:cs typeface="ＭＳ Ｐゴシック" charset="0"/>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a:t>
            </a:r>
            <a:r>
              <a:rPr lang="en-US" sz="1800" b="1" dirty="0">
                <a:solidFill>
                  <a:srgbClr val="000000"/>
                </a:solidFill>
              </a:rPr>
              <a:t>Maximum Employment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The Fed tries to keep unemployment at acceptable levels.</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To raise the fed funds rate, the Fed decreases the money supply.  As we will see shortly, this decreases aggregate demand, causing prices to fall.</a:t>
            </a:r>
          </a:p>
        </p:txBody>
      </p:sp>
      <p:sp>
        <p:nvSpPr>
          <p:cNvPr id="11" name="TextBox 10"/>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The Fed considers 5 - 6% unemployment ideal.</a:t>
            </a:r>
          </a:p>
        </p:txBody>
      </p:sp>
      <p:sp>
        <p:nvSpPr>
          <p:cNvPr id="10" name="TextBox 9"/>
          <p:cNvSpPr txBox="1"/>
          <p:nvPr/>
        </p:nvSpPr>
        <p:spPr>
          <a:xfrm>
            <a:off x="533400" y="3124200"/>
            <a:ext cx="3886200" cy="646331"/>
          </a:xfrm>
          <a:prstGeom prst="rect">
            <a:avLst/>
          </a:prstGeom>
          <a:noFill/>
        </p:spPr>
        <p:txBody>
          <a:bodyPr wrap="square" rtlCol="0">
            <a:spAutoFit/>
          </a:bodyPr>
          <a:lstStyle/>
          <a:p>
            <a:pPr algn="just"/>
            <a:r>
              <a:rPr lang="en-US" sz="1800" dirty="0">
                <a:solidFill>
                  <a:srgbClr val="000000"/>
                </a:solidFill>
              </a:rPr>
              <a:t>C) To lower unemployment, the Fed lowers the fed funds rate.</a:t>
            </a:r>
          </a:p>
        </p:txBody>
      </p:sp>
      <p:sp>
        <p:nvSpPr>
          <p:cNvPr id="22" name="TextBox 21"/>
          <p:cNvSpPr txBox="1"/>
          <p:nvPr/>
        </p:nvSpPr>
        <p:spPr>
          <a:xfrm>
            <a:off x="152400" y="3810000"/>
            <a:ext cx="4267200" cy="369332"/>
          </a:xfrm>
          <a:prstGeom prst="rect">
            <a:avLst/>
          </a:prstGeom>
          <a:noFill/>
        </p:spPr>
        <p:txBody>
          <a:bodyPr wrap="square" rtlCol="0">
            <a:spAutoFit/>
          </a:bodyPr>
          <a:lstStyle/>
          <a:p>
            <a:pPr algn="just"/>
            <a:r>
              <a:rPr lang="en-US" sz="1800" b="1" dirty="0" smtClean="0">
                <a:solidFill>
                  <a:srgbClr val="000000"/>
                </a:solidFill>
              </a:rPr>
              <a:t>2) </a:t>
            </a:r>
            <a:r>
              <a:rPr lang="en-US" sz="1800" b="1" dirty="0">
                <a:solidFill>
                  <a:srgbClr val="000000"/>
                </a:solidFill>
              </a:rPr>
              <a:t>Price Stability</a:t>
            </a:r>
          </a:p>
        </p:txBody>
      </p:sp>
      <p:sp>
        <p:nvSpPr>
          <p:cNvPr id="23" name="TextBox 22"/>
          <p:cNvSpPr txBox="1"/>
          <p:nvPr/>
        </p:nvSpPr>
        <p:spPr>
          <a:xfrm>
            <a:off x="533400" y="4114800"/>
            <a:ext cx="3886200" cy="646331"/>
          </a:xfrm>
          <a:prstGeom prst="rect">
            <a:avLst/>
          </a:prstGeom>
          <a:noFill/>
        </p:spPr>
        <p:txBody>
          <a:bodyPr wrap="square" rtlCol="0">
            <a:spAutoFit/>
          </a:bodyPr>
          <a:lstStyle/>
          <a:p>
            <a:pPr algn="just"/>
            <a:r>
              <a:rPr lang="en-US" sz="1800" dirty="0">
                <a:solidFill>
                  <a:srgbClr val="000000"/>
                </a:solidFill>
              </a:rPr>
              <a:t>A) The Fed tries to keep inflation at acceptable levels.</a:t>
            </a:r>
          </a:p>
        </p:txBody>
      </p:sp>
      <p:sp>
        <p:nvSpPr>
          <p:cNvPr id="12" name="TextBox 11"/>
          <p:cNvSpPr txBox="1"/>
          <p:nvPr/>
        </p:nvSpPr>
        <p:spPr>
          <a:xfrm>
            <a:off x="533400" y="4687669"/>
            <a:ext cx="3886200" cy="646331"/>
          </a:xfrm>
          <a:prstGeom prst="rect">
            <a:avLst/>
          </a:prstGeom>
          <a:noFill/>
        </p:spPr>
        <p:txBody>
          <a:bodyPr wrap="square" rtlCol="0">
            <a:spAutoFit/>
          </a:bodyPr>
          <a:lstStyle/>
          <a:p>
            <a:pPr algn="just"/>
            <a:r>
              <a:rPr lang="en-US" sz="1800" dirty="0">
                <a:solidFill>
                  <a:srgbClr val="000000"/>
                </a:solidFill>
              </a:rPr>
              <a:t>B) The Fed considers 2% inflation ideal.</a:t>
            </a:r>
          </a:p>
        </p:txBody>
      </p:sp>
      <p:sp>
        <p:nvSpPr>
          <p:cNvPr id="15" name="TextBox 14"/>
          <p:cNvSpPr txBox="1"/>
          <p:nvPr/>
        </p:nvSpPr>
        <p:spPr>
          <a:xfrm>
            <a:off x="533400" y="5257800"/>
            <a:ext cx="3886200" cy="646331"/>
          </a:xfrm>
          <a:prstGeom prst="rect">
            <a:avLst/>
          </a:prstGeom>
          <a:noFill/>
        </p:spPr>
        <p:txBody>
          <a:bodyPr wrap="square" rtlCol="0">
            <a:spAutoFit/>
          </a:bodyPr>
          <a:lstStyle/>
          <a:p>
            <a:pPr algn="just"/>
            <a:r>
              <a:rPr lang="en-US" sz="1800" dirty="0">
                <a:solidFill>
                  <a:srgbClr val="000000"/>
                </a:solidFill>
              </a:rPr>
              <a:t>C) To lower inflation, the Fed raises the fed funds rate.</a:t>
            </a:r>
          </a:p>
        </p:txBody>
      </p:sp>
      <p:pic>
        <p:nvPicPr>
          <p:cNvPr id="16" name="Picture 15"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pic>
        <p:nvPicPr>
          <p:cNvPr id="17" name="Picture 16" descr="image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84248"/>
            <a:ext cx="4429581" cy="3026664"/>
          </a:xfrm>
          <a:prstGeom prst="rect">
            <a:avLst/>
          </a:prstGeom>
        </p:spPr>
      </p:pic>
      <p:sp>
        <p:nvSpPr>
          <p:cNvPr id="18" name="Oval 17"/>
          <p:cNvSpPr/>
          <p:nvPr/>
        </p:nvSpPr>
        <p:spPr bwMode="auto">
          <a:xfrm>
            <a:off x="5809606" y="360581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9" name="Straight Arrow Connector 18"/>
          <p:cNvCxnSpPr/>
          <p:nvPr/>
        </p:nvCxnSpPr>
        <p:spPr bwMode="auto">
          <a:xfrm flipH="1">
            <a:off x="5915991" y="33528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0" name="Straight Connector 19"/>
          <p:cNvCxnSpPr/>
          <p:nvPr/>
        </p:nvCxnSpPr>
        <p:spPr bwMode="auto">
          <a:xfrm>
            <a:off x="5105400" y="4017612"/>
            <a:ext cx="1447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1" name="Oval 20"/>
          <p:cNvSpPr/>
          <p:nvPr/>
        </p:nvSpPr>
        <p:spPr bwMode="auto">
          <a:xfrm>
            <a:off x="6556366" y="3971602"/>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4" name="Straight Arrow Connector 23"/>
          <p:cNvCxnSpPr/>
          <p:nvPr/>
        </p:nvCxnSpPr>
        <p:spPr bwMode="auto">
          <a:xfrm flipV="1">
            <a:off x="5181600" y="3724598"/>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5105400" y="3648529"/>
            <a:ext cx="762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93363813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2000"/>
                                        <p:tgtEl>
                                          <p:spTgt spid="20"/>
                                        </p:tgtEl>
                                      </p:cBhvr>
                                    </p:animEffect>
                                  </p:childTnLst>
                                </p:cTn>
                              </p:par>
                            </p:childTnLst>
                          </p:cTn>
                        </p:par>
                        <p:par>
                          <p:cTn id="20" fill="hold">
                            <p:stCondLst>
                              <p:cond delay="8000"/>
                            </p:stCondLst>
                            <p:childTnLst>
                              <p:par>
                                <p:cTn id="21" presetID="22" presetClass="entr" presetSubtype="2"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childTnLst>
                          </p:cTn>
                        </p:par>
                        <p:par>
                          <p:cTn id="24" fill="hold">
                            <p:stCondLst>
                              <p:cond delay="110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2000"/>
                                        <p:tgtEl>
                                          <p:spTgt spid="17"/>
                                        </p:tgtEl>
                                      </p:cBhvr>
                                    </p:animEffect>
                                  </p:childTnLst>
                                </p:cTn>
                              </p:par>
                            </p:childTnLst>
                          </p:cTn>
                        </p:par>
                        <p:par>
                          <p:cTn id="28" fill="hold">
                            <p:stCondLst>
                              <p:cond delay="1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childTnLst>
                          </p:cTn>
                        </p:par>
                        <p:par>
                          <p:cTn id="32" fill="hold">
                            <p:stCondLst>
                              <p:cond delay="15000"/>
                            </p:stCondLst>
                            <p:childTnLst>
                              <p:par>
                                <p:cTn id="33" presetID="22" presetClass="entr" presetSubtype="2"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right)">
                                      <p:cBhvr>
                                        <p:cTn id="35" dur="2000"/>
                                        <p:tgtEl>
                                          <p:spTgt spid="25"/>
                                        </p:tgtEl>
                                      </p:cBhvr>
                                    </p:animEffect>
                                  </p:childTnLst>
                                </p:cTn>
                              </p:par>
                            </p:childTnLst>
                          </p:cTn>
                        </p:par>
                        <p:par>
                          <p:cTn id="36" fill="hold">
                            <p:stCondLst>
                              <p:cond delay="17000"/>
                            </p:stCondLst>
                            <p:childTnLst>
                              <p:par>
                                <p:cTn id="37" presetID="22" presetClass="entr" presetSubtype="4"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2000"/>
                                        <p:tgtEl>
                                          <p:spTgt spid="24"/>
                                        </p:tgtEl>
                                      </p:cBhvr>
                                    </p:animEffect>
                                  </p:childTnLst>
                                </p:cTn>
                              </p:par>
                            </p:childTnLst>
                          </p:cTn>
                        </p:par>
                        <p:par>
                          <p:cTn id="40" fill="hold">
                            <p:stCondLst>
                              <p:cond delay="19000"/>
                            </p:stCondLst>
                            <p:childTnLst>
                              <p:par>
                                <p:cTn id="41" presetID="22" presetClass="entr" presetSubtype="8" fill="hold" grpId="0" nodeType="afterEffect">
                                  <p:stCondLst>
                                    <p:cond delay="10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8"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Table of Contents</a:t>
            </a:r>
          </a:p>
        </p:txBody>
      </p:sp>
      <p:sp>
        <p:nvSpPr>
          <p:cNvPr id="2" name="Bevel 1">
            <a:hlinkClick r:id="rId3" action="ppaction://hlinksldjump"/>
          </p:cNvPr>
          <p:cNvSpPr/>
          <p:nvPr/>
        </p:nvSpPr>
        <p:spPr bwMode="auto">
          <a:xfrm>
            <a:off x="76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Using</a:t>
            </a:r>
            <a:endParaRPr lang="en-US" sz="1200" dirty="0">
              <a:solidFill>
                <a:srgbClr val="000000"/>
              </a:solidFill>
              <a:latin typeface="Comic Sans MS"/>
              <a:cs typeface="Comic Sans MS"/>
            </a:endParaRPr>
          </a:p>
          <a:p>
            <a:pPr>
              <a:defRPr/>
            </a:pPr>
            <a:r>
              <a:rPr lang="en-US" sz="1200" dirty="0" smtClean="0">
                <a:solidFill>
                  <a:srgbClr val="000000"/>
                </a:solidFill>
                <a:latin typeface="Comic Sans MS"/>
                <a:cs typeface="Comic Sans MS"/>
              </a:rPr>
              <a:t>Monetary Policy</a:t>
            </a:r>
            <a:endParaRPr lang="en-US" sz="1200" dirty="0">
              <a:solidFill>
                <a:srgbClr val="000000"/>
              </a:solidFill>
              <a:latin typeface="Comic Sans MS"/>
              <a:cs typeface="Comic Sans MS"/>
            </a:endParaRPr>
          </a:p>
        </p:txBody>
      </p:sp>
      <p:sp>
        <p:nvSpPr>
          <p:cNvPr id="22" name="Bevel 21">
            <a:hlinkClick r:id="rId4" action="ppaction://hlinksldjump"/>
          </p:cNvPr>
          <p:cNvSpPr/>
          <p:nvPr/>
        </p:nvSpPr>
        <p:spPr bwMode="auto">
          <a:xfrm>
            <a:off x="1600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a:solidFill>
                  <a:srgbClr val="000000"/>
                </a:solidFill>
                <a:latin typeface="Comic Sans MS"/>
                <a:cs typeface="Comic Sans MS"/>
              </a:rPr>
              <a:t>Learning</a:t>
            </a:r>
          </a:p>
          <a:p>
            <a:pPr>
              <a:defRPr/>
            </a:pPr>
            <a:r>
              <a:rPr lang="en-US" sz="1200" dirty="0">
                <a:solidFill>
                  <a:srgbClr val="000000"/>
                </a:solidFill>
                <a:latin typeface="Comic Sans MS"/>
                <a:cs typeface="Comic Sans MS"/>
              </a:rPr>
              <a:t>Targets</a:t>
            </a:r>
          </a:p>
        </p:txBody>
      </p:sp>
      <p:sp>
        <p:nvSpPr>
          <p:cNvPr id="23" name="Bevel 22">
            <a:hlinkClick r:id="rId5" action="ppaction://hlinksldjump"/>
          </p:cNvPr>
          <p:cNvSpPr/>
          <p:nvPr/>
        </p:nvSpPr>
        <p:spPr bwMode="auto">
          <a:xfrm>
            <a:off x="3124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The Goals of</a:t>
            </a:r>
          </a:p>
          <a:p>
            <a:pPr>
              <a:defRPr/>
            </a:pPr>
            <a:r>
              <a:rPr lang="en-US" sz="1200" dirty="0" smtClean="0">
                <a:solidFill>
                  <a:srgbClr val="000000"/>
                </a:solidFill>
                <a:latin typeface="Comic Sans MS"/>
                <a:cs typeface="Comic Sans MS"/>
              </a:rPr>
              <a:t>Monetary Policy</a:t>
            </a:r>
            <a:endParaRPr lang="en-US" sz="1200" dirty="0">
              <a:solidFill>
                <a:srgbClr val="000000"/>
              </a:solidFill>
              <a:latin typeface="Comic Sans MS"/>
              <a:cs typeface="Comic Sans MS"/>
            </a:endParaRPr>
          </a:p>
        </p:txBody>
      </p:sp>
      <p:sp>
        <p:nvSpPr>
          <p:cNvPr id="24" name="Bevel 23">
            <a:hlinkClick r:id="rId6" action="ppaction://hlinksldjump"/>
          </p:cNvPr>
          <p:cNvSpPr/>
          <p:nvPr/>
        </p:nvSpPr>
        <p:spPr bwMode="auto">
          <a:xfrm>
            <a:off x="3124200" y="25908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Expansionary</a:t>
            </a:r>
          </a:p>
          <a:p>
            <a:pPr>
              <a:defRPr/>
            </a:pPr>
            <a:r>
              <a:rPr lang="en-US" sz="1200" dirty="0" smtClean="0">
                <a:solidFill>
                  <a:srgbClr val="000000"/>
                </a:solidFill>
                <a:latin typeface="Comic Sans MS"/>
                <a:cs typeface="Comic Sans MS"/>
              </a:rPr>
              <a:t>Monetary Policy</a:t>
            </a:r>
            <a:endParaRPr lang="en-US" sz="1200" dirty="0">
              <a:solidFill>
                <a:srgbClr val="000000"/>
              </a:solidFill>
              <a:latin typeface="Comic Sans MS"/>
              <a:cs typeface="Comic Sans MS"/>
            </a:endParaRPr>
          </a:p>
        </p:txBody>
      </p:sp>
      <p:sp>
        <p:nvSpPr>
          <p:cNvPr id="25" name="Bevel 24">
            <a:hlinkClick r:id="rId7" action="ppaction://hlinksldjump"/>
          </p:cNvPr>
          <p:cNvSpPr/>
          <p:nvPr/>
        </p:nvSpPr>
        <p:spPr bwMode="auto">
          <a:xfrm>
            <a:off x="3124200" y="3962400"/>
            <a:ext cx="1371600" cy="533400"/>
          </a:xfrm>
          <a:prstGeom prst="bevel">
            <a:avLst/>
          </a:prstGeom>
          <a:solidFill>
            <a:schemeClr val="accent6"/>
          </a:solidFill>
          <a:ln>
            <a:solidFill>
              <a:schemeClr val="accent6"/>
            </a:solidFill>
          </a:ln>
          <a:effectLst/>
          <a:extLst/>
        </p:spPr>
        <p:txBody>
          <a:bodyPr wrap="none" anchor="ctr"/>
          <a:lstStyle/>
          <a:p>
            <a:pPr>
              <a:defRPr/>
            </a:pPr>
            <a:r>
              <a:rPr lang="en-US" sz="1000" dirty="0" smtClean="0">
                <a:solidFill>
                  <a:srgbClr val="000000"/>
                </a:solidFill>
                <a:latin typeface="Comic Sans MS"/>
                <a:cs typeface="Comic Sans MS"/>
              </a:rPr>
              <a:t>Effects on</a:t>
            </a:r>
          </a:p>
          <a:p>
            <a:pPr>
              <a:defRPr/>
            </a:pPr>
            <a:r>
              <a:rPr lang="en-US" sz="1000" dirty="0" smtClean="0">
                <a:solidFill>
                  <a:srgbClr val="000000"/>
                </a:solidFill>
                <a:latin typeface="Comic Sans MS"/>
                <a:cs typeface="Comic Sans MS"/>
              </a:rPr>
              <a:t>Aggregate Demand</a:t>
            </a:r>
            <a:endParaRPr lang="en-US" sz="1000" dirty="0">
              <a:solidFill>
                <a:srgbClr val="000000"/>
              </a:solidFill>
              <a:latin typeface="Comic Sans MS"/>
              <a:cs typeface="Comic Sans MS"/>
            </a:endParaRPr>
          </a:p>
        </p:txBody>
      </p:sp>
      <p:sp>
        <p:nvSpPr>
          <p:cNvPr id="26" name="Bevel 25">
            <a:hlinkClick r:id="rId8" action="ppaction://hlinksldjump"/>
          </p:cNvPr>
          <p:cNvSpPr/>
          <p:nvPr/>
        </p:nvSpPr>
        <p:spPr bwMode="auto">
          <a:xfrm>
            <a:off x="3124200" y="32766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Contractionary</a:t>
            </a:r>
          </a:p>
          <a:p>
            <a:pPr>
              <a:defRPr/>
            </a:pPr>
            <a:r>
              <a:rPr lang="en-US" sz="1200" dirty="0" smtClean="0">
                <a:solidFill>
                  <a:srgbClr val="000000"/>
                </a:solidFill>
                <a:latin typeface="Comic Sans MS"/>
                <a:cs typeface="Comic Sans MS"/>
              </a:rPr>
              <a:t>Monetary Policy</a:t>
            </a:r>
            <a:endParaRPr lang="en-US" sz="1200" dirty="0">
              <a:solidFill>
                <a:srgbClr val="000000"/>
              </a:solidFill>
              <a:latin typeface="Comic Sans MS"/>
              <a:cs typeface="Comic Sans MS"/>
            </a:endParaRPr>
          </a:p>
        </p:txBody>
      </p:sp>
      <p:sp>
        <p:nvSpPr>
          <p:cNvPr id="27" name="Bevel 26">
            <a:hlinkClick r:id="rId9" action="ppaction://hlinksldjump"/>
          </p:cNvPr>
          <p:cNvSpPr/>
          <p:nvPr/>
        </p:nvSpPr>
        <p:spPr bwMode="auto">
          <a:xfrm>
            <a:off x="3124200" y="46482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Monetary Policy</a:t>
            </a:r>
          </a:p>
          <a:p>
            <a:pPr>
              <a:defRPr/>
            </a:pPr>
            <a:r>
              <a:rPr lang="en-US" sz="1200" dirty="0" smtClean="0">
                <a:solidFill>
                  <a:srgbClr val="000000"/>
                </a:solidFill>
                <a:latin typeface="Comic Sans MS"/>
                <a:cs typeface="Comic Sans MS"/>
              </a:rPr>
              <a:t>In the Short Run</a:t>
            </a:r>
            <a:endParaRPr lang="en-US" sz="1200" dirty="0">
              <a:solidFill>
                <a:srgbClr val="000000"/>
              </a:solidFill>
              <a:latin typeface="Comic Sans MS"/>
              <a:cs typeface="Comic Sans MS"/>
            </a:endParaRPr>
          </a:p>
        </p:txBody>
      </p:sp>
      <p:sp>
        <p:nvSpPr>
          <p:cNvPr id="28" name="Bevel 27">
            <a:hlinkClick r:id="rId10" action="ppaction://hlinksldjump"/>
          </p:cNvPr>
          <p:cNvSpPr/>
          <p:nvPr/>
        </p:nvSpPr>
        <p:spPr bwMode="auto">
          <a:xfrm>
            <a:off x="3124200" y="5334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Monetary Policy</a:t>
            </a:r>
          </a:p>
          <a:p>
            <a:pPr>
              <a:defRPr/>
            </a:pPr>
            <a:r>
              <a:rPr lang="en-US" sz="1200" dirty="0" smtClean="0">
                <a:solidFill>
                  <a:srgbClr val="000000"/>
                </a:solidFill>
                <a:latin typeface="Comic Sans MS"/>
                <a:cs typeface="Comic Sans MS"/>
              </a:rPr>
              <a:t>In the Long Run</a:t>
            </a:r>
            <a:endParaRPr lang="en-US" sz="1200" dirty="0">
              <a:solidFill>
                <a:srgbClr val="000000"/>
              </a:solidFill>
              <a:latin typeface="Comic Sans MS"/>
              <a:cs typeface="Comic Sans MS"/>
            </a:endParaRPr>
          </a:p>
        </p:txBody>
      </p:sp>
      <p:sp>
        <p:nvSpPr>
          <p:cNvPr id="29" name="Bevel 28">
            <a:hlinkClick r:id="rId11" action="ppaction://hlinksldjump"/>
          </p:cNvPr>
          <p:cNvSpPr/>
          <p:nvPr/>
        </p:nvSpPr>
        <p:spPr bwMode="auto">
          <a:xfrm>
            <a:off x="4648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Closing the</a:t>
            </a:r>
          </a:p>
          <a:p>
            <a:pPr>
              <a:defRPr/>
            </a:pPr>
            <a:r>
              <a:rPr lang="en-US" sz="1200" dirty="0" smtClean="0">
                <a:solidFill>
                  <a:srgbClr val="000000"/>
                </a:solidFill>
                <a:latin typeface="Comic Sans MS"/>
                <a:cs typeface="Comic Sans MS"/>
              </a:rPr>
              <a:t>Output Gap</a:t>
            </a:r>
            <a:endParaRPr lang="en-US" sz="1200" dirty="0">
              <a:solidFill>
                <a:srgbClr val="000000"/>
              </a:solidFill>
              <a:latin typeface="Comic Sans MS"/>
              <a:cs typeface="Comic Sans MS"/>
            </a:endParaRPr>
          </a:p>
        </p:txBody>
      </p:sp>
      <p:sp>
        <p:nvSpPr>
          <p:cNvPr id="30" name="Bevel 29">
            <a:hlinkClick r:id="rId12" action="ppaction://hlinksldjump"/>
          </p:cNvPr>
          <p:cNvSpPr/>
          <p:nvPr/>
        </p:nvSpPr>
        <p:spPr bwMode="auto">
          <a:xfrm>
            <a:off x="6172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Learning</a:t>
            </a:r>
          </a:p>
          <a:p>
            <a:pPr>
              <a:defRPr/>
            </a:pPr>
            <a:r>
              <a:rPr lang="en-US" sz="1200" dirty="0" smtClean="0">
                <a:solidFill>
                  <a:srgbClr val="000000"/>
                </a:solidFill>
                <a:latin typeface="Comic Sans MS"/>
                <a:cs typeface="Comic Sans MS"/>
              </a:rPr>
              <a:t>Targets</a:t>
            </a:r>
            <a:endParaRPr lang="en-US" sz="1200" dirty="0">
              <a:solidFill>
                <a:srgbClr val="000000"/>
              </a:solidFill>
              <a:latin typeface="Comic Sans MS"/>
              <a:cs typeface="Comic Sans MS"/>
            </a:endParaRPr>
          </a:p>
        </p:txBody>
      </p:sp>
      <p:sp>
        <p:nvSpPr>
          <p:cNvPr id="31" name="Bevel 30">
            <a:hlinkClick r:id="rId13" action="ppaction://hlinksldjump"/>
          </p:cNvPr>
          <p:cNvSpPr/>
          <p:nvPr/>
        </p:nvSpPr>
        <p:spPr bwMode="auto">
          <a:xfrm>
            <a:off x="6172200" y="25908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a:solidFill>
                  <a:srgbClr val="000000"/>
                </a:solidFill>
                <a:latin typeface="Comic Sans MS"/>
                <a:cs typeface="Comic Sans MS"/>
              </a:rPr>
              <a:t>Quiz</a:t>
            </a:r>
          </a:p>
        </p:txBody>
      </p:sp>
      <p:sp>
        <p:nvSpPr>
          <p:cNvPr id="32" name="Bevel 31">
            <a:hlinkClick r:id="rId14" action="ppaction://hlinksldjump"/>
          </p:cNvPr>
          <p:cNvSpPr/>
          <p:nvPr/>
        </p:nvSpPr>
        <p:spPr bwMode="auto">
          <a:xfrm>
            <a:off x="7696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Monetary</a:t>
            </a:r>
          </a:p>
          <a:p>
            <a:pPr>
              <a:defRPr/>
            </a:pPr>
            <a:r>
              <a:rPr lang="en-US" sz="1200" dirty="0" smtClean="0">
                <a:solidFill>
                  <a:srgbClr val="000000"/>
                </a:solidFill>
                <a:latin typeface="Comic Sans MS"/>
                <a:cs typeface="Comic Sans MS"/>
              </a:rPr>
              <a:t>Neutrality</a:t>
            </a:r>
            <a:endParaRPr lang="en-US" sz="1200" dirty="0">
              <a:solidFill>
                <a:srgbClr val="000000"/>
              </a:solidFill>
              <a:latin typeface="Comic Sans MS"/>
              <a:cs typeface="Comic Sans MS"/>
            </a:endParaRPr>
          </a:p>
        </p:txBody>
      </p:sp>
      <p:sp>
        <p:nvSpPr>
          <p:cNvPr id="38" name="TextBox 37"/>
          <p:cNvSpPr txBox="1"/>
          <p:nvPr/>
        </p:nvSpPr>
        <p:spPr>
          <a:xfrm>
            <a:off x="76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1</a:t>
            </a:r>
          </a:p>
          <a:p>
            <a:r>
              <a:rPr lang="en-US" sz="1400" b="1" dirty="0" smtClean="0">
                <a:solidFill>
                  <a:schemeClr val="bg1"/>
                </a:solidFill>
                <a:effectLst>
                  <a:outerShdw blurRad="50800" dist="38100" dir="2700000" algn="tl" rotWithShape="0">
                    <a:prstClr val="black">
                      <a:alpha val="40000"/>
                    </a:prstClr>
                  </a:outerShdw>
                </a:effectLst>
              </a:rPr>
              <a:t>Access Prior Knowledge</a:t>
            </a:r>
          </a:p>
          <a:p>
            <a:r>
              <a:rPr lang="en-US" sz="1000" dirty="0" smtClean="0">
                <a:solidFill>
                  <a:schemeClr val="bg1"/>
                </a:solidFill>
                <a:effectLst>
                  <a:outerShdw blurRad="50800" dist="38100" dir="2700000" algn="tl" rotWithShape="0">
                    <a:prstClr val="black">
                      <a:alpha val="40000"/>
                    </a:prstClr>
                  </a:outerShdw>
                </a:effectLst>
              </a:rPr>
              <a:t>(Warm Up Activity)</a:t>
            </a:r>
            <a:endParaRPr lang="en-US" sz="1000" dirty="0">
              <a:solidFill>
                <a:schemeClr val="bg1"/>
              </a:solidFill>
              <a:effectLst>
                <a:outerShdw blurRad="50800" dist="38100" dir="2700000" algn="tl" rotWithShape="0">
                  <a:prstClr val="black">
                    <a:alpha val="40000"/>
                  </a:prstClr>
                </a:outerShdw>
              </a:effectLst>
            </a:endParaRPr>
          </a:p>
        </p:txBody>
      </p:sp>
      <p:sp>
        <p:nvSpPr>
          <p:cNvPr id="39" name="TextBox 38"/>
          <p:cNvSpPr txBox="1"/>
          <p:nvPr/>
        </p:nvSpPr>
        <p:spPr>
          <a:xfrm>
            <a:off x="1600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2</a:t>
            </a:r>
          </a:p>
          <a:p>
            <a:r>
              <a:rPr lang="en-US" sz="1400" b="1" dirty="0" smtClean="0">
                <a:solidFill>
                  <a:schemeClr val="bg1"/>
                </a:solidFill>
                <a:effectLst>
                  <a:outerShdw blurRad="50800" dist="38100" dir="2700000" algn="tl" rotWithShape="0">
                    <a:prstClr val="black">
                      <a:alpha val="40000"/>
                    </a:prstClr>
                  </a:outerShdw>
                </a:effectLst>
              </a:rPr>
              <a:t>Set Goals</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(Learning Targets)</a:t>
            </a:r>
            <a:endParaRPr lang="en-US" sz="1000" dirty="0">
              <a:solidFill>
                <a:schemeClr val="bg1"/>
              </a:solidFill>
              <a:effectLst>
                <a:outerShdw blurRad="50800" dist="38100" dir="2700000" algn="tl" rotWithShape="0">
                  <a:prstClr val="black">
                    <a:alpha val="40000"/>
                  </a:prstClr>
                </a:outerShdw>
              </a:effectLst>
            </a:endParaRPr>
          </a:p>
        </p:txBody>
      </p:sp>
      <p:sp>
        <p:nvSpPr>
          <p:cNvPr id="40" name="TextBox 39"/>
          <p:cNvSpPr txBox="1"/>
          <p:nvPr/>
        </p:nvSpPr>
        <p:spPr>
          <a:xfrm>
            <a:off x="3124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3</a:t>
            </a:r>
          </a:p>
          <a:p>
            <a:r>
              <a:rPr lang="en-US" sz="1400" b="1" dirty="0" smtClean="0">
                <a:solidFill>
                  <a:schemeClr val="bg1"/>
                </a:solidFill>
                <a:effectLst>
                  <a:outerShdw blurRad="50800" dist="38100" dir="2700000" algn="tl" rotWithShape="0">
                    <a:prstClr val="black">
                      <a:alpha val="40000"/>
                    </a:prstClr>
                  </a:outerShdw>
                </a:effectLst>
              </a:rPr>
              <a:t>Provide New</a:t>
            </a:r>
          </a:p>
          <a:p>
            <a:r>
              <a:rPr lang="en-US" sz="1400" b="1" dirty="0" smtClean="0">
                <a:solidFill>
                  <a:schemeClr val="bg1"/>
                </a:solidFill>
                <a:effectLst>
                  <a:outerShdw blurRad="50800" dist="38100" dir="2700000" algn="tl" rotWithShape="0">
                    <a:prstClr val="black">
                      <a:alpha val="40000"/>
                    </a:prstClr>
                  </a:outerShdw>
                </a:effectLst>
              </a:rPr>
              <a:t>Information</a:t>
            </a:r>
          </a:p>
          <a:p>
            <a:r>
              <a:rPr lang="en-US" sz="1000" dirty="0" smtClean="0">
                <a:solidFill>
                  <a:schemeClr val="bg1"/>
                </a:solidFill>
                <a:effectLst>
                  <a:outerShdw blurRad="50800" dist="38100" dir="2700000" algn="tl" rotWithShape="0">
                    <a:prstClr val="black">
                      <a:alpha val="40000"/>
                    </a:prstClr>
                  </a:outerShdw>
                </a:effectLst>
              </a:rPr>
              <a:t>(Lecture)</a:t>
            </a:r>
            <a:endParaRPr lang="en-US" sz="1000" dirty="0">
              <a:solidFill>
                <a:schemeClr val="bg1"/>
              </a:solidFill>
              <a:effectLst>
                <a:outerShdw blurRad="50800" dist="38100" dir="2700000" algn="tl" rotWithShape="0">
                  <a:prstClr val="black">
                    <a:alpha val="40000"/>
                  </a:prstClr>
                </a:outerShdw>
              </a:effectLst>
            </a:endParaRPr>
          </a:p>
        </p:txBody>
      </p:sp>
      <p:sp>
        <p:nvSpPr>
          <p:cNvPr id="41" name="TextBox 40"/>
          <p:cNvSpPr txBox="1"/>
          <p:nvPr/>
        </p:nvSpPr>
        <p:spPr>
          <a:xfrm>
            <a:off x="6172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5</a:t>
            </a:r>
          </a:p>
          <a:p>
            <a:r>
              <a:rPr lang="en-US" sz="1400" b="1" dirty="0" smtClean="0">
                <a:solidFill>
                  <a:schemeClr val="bg1"/>
                </a:solidFill>
                <a:effectLst>
                  <a:outerShdw blurRad="50800" dist="38100" dir="2700000" algn="tl" rotWithShape="0">
                    <a:prstClr val="black">
                      <a:alpha val="40000"/>
                    </a:prstClr>
                  </a:outerShdw>
                </a:effectLst>
              </a:rPr>
              <a:t>Generalize</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(Conclusion)</a:t>
            </a:r>
            <a:endParaRPr lang="en-US" sz="1000" dirty="0">
              <a:solidFill>
                <a:schemeClr val="bg1"/>
              </a:solidFill>
              <a:effectLst>
                <a:outerShdw blurRad="50800" dist="38100" dir="2700000" algn="tl" rotWithShape="0">
                  <a:prstClr val="black">
                    <a:alpha val="40000"/>
                  </a:prstClr>
                </a:outerShdw>
              </a:effectLst>
            </a:endParaRPr>
          </a:p>
        </p:txBody>
      </p:sp>
      <p:sp>
        <p:nvSpPr>
          <p:cNvPr id="42" name="TextBox 41"/>
          <p:cNvSpPr txBox="1"/>
          <p:nvPr/>
        </p:nvSpPr>
        <p:spPr>
          <a:xfrm>
            <a:off x="7696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6</a:t>
            </a:r>
          </a:p>
          <a:p>
            <a:r>
              <a:rPr lang="en-US" sz="1400" b="1" dirty="0" smtClean="0">
                <a:solidFill>
                  <a:schemeClr val="bg1"/>
                </a:solidFill>
                <a:effectLst>
                  <a:outerShdw blurRad="50800" dist="38100" dir="2700000" algn="tl" rotWithShape="0">
                    <a:prstClr val="black">
                      <a:alpha val="40000"/>
                    </a:prstClr>
                  </a:outerShdw>
                </a:effectLst>
              </a:rPr>
              <a:t>Homework</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(Extension Activity)</a:t>
            </a:r>
            <a:endParaRPr lang="en-US" sz="1000" dirty="0">
              <a:solidFill>
                <a:schemeClr val="bg1"/>
              </a:solidFill>
              <a:effectLst>
                <a:outerShdw blurRad="50800" dist="38100" dir="2700000" algn="tl" rotWithShape="0">
                  <a:prstClr val="black">
                    <a:alpha val="40000"/>
                  </a:prstClr>
                </a:outerShdw>
              </a:effectLst>
            </a:endParaRPr>
          </a:p>
        </p:txBody>
      </p:sp>
      <p:sp>
        <p:nvSpPr>
          <p:cNvPr id="43" name="TextBox 42"/>
          <p:cNvSpPr txBox="1"/>
          <p:nvPr/>
        </p:nvSpPr>
        <p:spPr>
          <a:xfrm>
            <a:off x="4648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4</a:t>
            </a:r>
          </a:p>
          <a:p>
            <a:r>
              <a:rPr lang="en-US" sz="1400" b="1" dirty="0" smtClean="0">
                <a:solidFill>
                  <a:schemeClr val="bg1"/>
                </a:solidFill>
                <a:effectLst>
                  <a:outerShdw blurRad="50800" dist="38100" dir="2700000" algn="tl" rotWithShape="0">
                    <a:prstClr val="black">
                      <a:alpha val="40000"/>
                    </a:prstClr>
                  </a:outerShdw>
                </a:effectLst>
              </a:rPr>
              <a:t>Analyze New</a:t>
            </a:r>
          </a:p>
          <a:p>
            <a:r>
              <a:rPr lang="en-US" sz="1400" b="1" dirty="0" smtClean="0">
                <a:solidFill>
                  <a:schemeClr val="bg1"/>
                </a:solidFill>
                <a:effectLst>
                  <a:outerShdw blurRad="50800" dist="38100" dir="2700000" algn="tl" rotWithShape="0">
                    <a:prstClr val="black">
                      <a:alpha val="40000"/>
                    </a:prstClr>
                  </a:outerShdw>
                </a:effectLst>
              </a:rPr>
              <a:t>Information</a:t>
            </a:r>
          </a:p>
          <a:p>
            <a:r>
              <a:rPr lang="en-US" sz="1000" dirty="0" smtClean="0">
                <a:solidFill>
                  <a:schemeClr val="bg1"/>
                </a:solidFill>
                <a:effectLst>
                  <a:outerShdw blurRad="50800" dist="38100" dir="2700000" algn="tl" rotWithShape="0">
                    <a:prstClr val="black">
                      <a:alpha val="40000"/>
                    </a:prstClr>
                  </a:outerShdw>
                </a:effectLst>
              </a:rPr>
              <a:t>(Class Activity)</a:t>
            </a:r>
            <a:endParaRPr lang="en-US" sz="1000" dirty="0">
              <a:solidFill>
                <a:schemeClr val="bg1"/>
              </a:solidFill>
              <a:effectLst>
                <a:outerShdw blurRad="50800" dist="38100" dir="2700000" algn="tl" rotWithShape="0">
                  <a:prstClr val="black">
                    <a:alpha val="40000"/>
                  </a:prstClr>
                </a:outerShdw>
              </a:effectLst>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a:t>
            </a:r>
            <a:r>
              <a:rPr lang="en-US" sz="2000" dirty="0" smtClean="0">
                <a:solidFill>
                  <a:srgbClr val="FFFFFF"/>
                </a:solidFill>
                <a:effectLst>
                  <a:outerShdw blurRad="50800" dist="38100" dir="2700000" algn="tl" rotWithShape="0">
                    <a:srgbClr val="000000">
                      <a:alpha val="43000"/>
                    </a:srgbClr>
                  </a:outerShdw>
                </a:effectLst>
              </a:rPr>
              <a:t>prevent the unemployment rate from getting too high, </a:t>
            </a:r>
            <a:r>
              <a:rPr lang="en-US" sz="2000" dirty="0">
                <a:solidFill>
                  <a:srgbClr val="FFFFFF"/>
                </a:solidFill>
                <a:effectLst>
                  <a:outerShdw blurRad="50800" dist="38100" dir="2700000" algn="tl" rotWithShape="0">
                    <a:srgbClr val="000000">
                      <a:alpha val="43000"/>
                    </a:srgbClr>
                  </a:outerShdw>
                </a:effectLst>
              </a:rPr>
              <a:t>the Fed can adopt an expansionary monetary policy, inducing aggregate demand to increase.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Because it is characterized by an increase in the money supply, economists refer to expansionary monetary policy as “loose” monetary policy.</a:t>
            </a:r>
          </a:p>
        </p:txBody>
      </p:sp>
      <p:pic>
        <p:nvPicPr>
          <p:cNvPr id="8" name="Picture 7"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6" name="Picture 15"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spTree>
    <p:extLst>
      <p:ext uri="{BB962C8B-B14F-4D97-AF65-F5344CB8AC3E}">
        <p14:creationId xmlns:p14="http://schemas.microsoft.com/office/powerpoint/2010/main" val="34701381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1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par>
                          <p:cTn id="19" fill="hold">
                            <p:stCondLst>
                              <p:cond delay="5000"/>
                            </p:stCondLst>
                            <p:childTnLst>
                              <p:par>
                                <p:cTn id="20" presetID="22" presetClass="entr" presetSubtype="8"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A recessionary gap exists when actual output </a:t>
            </a:r>
            <a:r>
              <a:rPr lang="en-US" sz="1400" dirty="0" smtClean="0">
                <a:solidFill>
                  <a:srgbClr val="000000"/>
                </a:solidFill>
              </a:rPr>
              <a:t>($14 trillion) is </a:t>
            </a:r>
            <a:r>
              <a:rPr lang="en-US" sz="1400" dirty="0">
                <a:solidFill>
                  <a:srgbClr val="000000"/>
                </a:solidFill>
              </a:rPr>
              <a:t>less than potential </a:t>
            </a:r>
            <a:r>
              <a:rPr lang="en-US" sz="1400" dirty="0" smtClean="0">
                <a:solidFill>
                  <a:srgbClr val="000000"/>
                </a:solidFill>
              </a:rPr>
              <a:t>output ($16 trillion).  </a:t>
            </a:r>
            <a:r>
              <a:rPr lang="en-US" sz="1400" dirty="0">
                <a:solidFill>
                  <a:srgbClr val="000000"/>
                </a:solidFill>
              </a:rPr>
              <a:t>It is usually characterized by sluggish growth in real GDP and high unemployment.</a:t>
            </a: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 recessionary </a:t>
            </a:r>
            <a:r>
              <a:rPr lang="en-US" sz="1800" dirty="0" smtClean="0">
                <a:solidFill>
                  <a:srgbClr val="000000"/>
                </a:solidFill>
              </a:rPr>
              <a:t>gap (and high </a:t>
            </a:r>
            <a:r>
              <a:rPr lang="en-US" sz="1800" dirty="0">
                <a:solidFill>
                  <a:srgbClr val="000000"/>
                </a:solidFill>
              </a:rPr>
              <a:t>unemployment).</a:t>
            </a:r>
          </a:p>
        </p:txBody>
      </p:sp>
      <p:pic>
        <p:nvPicPr>
          <p:cNvPr id="9" name="Picture 8"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0" name="Picture 9"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cxnSp>
        <p:nvCxnSpPr>
          <p:cNvPr id="11" name="Straight Arrow Connector 10"/>
          <p:cNvCxnSpPr/>
          <p:nvPr/>
        </p:nvCxnSpPr>
        <p:spPr bwMode="auto">
          <a:xfrm>
            <a:off x="6525789" y="4608544"/>
            <a:ext cx="576072"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4" name="TextBox 13"/>
          <p:cNvSpPr txBox="1"/>
          <p:nvPr/>
        </p:nvSpPr>
        <p:spPr>
          <a:xfrm>
            <a:off x="5598310" y="3716179"/>
            <a:ext cx="1303762" cy="246221"/>
          </a:xfrm>
          <a:prstGeom prst="rect">
            <a:avLst/>
          </a:prstGeom>
          <a:noFill/>
        </p:spPr>
        <p:txBody>
          <a:bodyPr wrap="none" rtlCol="0">
            <a:spAutoFit/>
          </a:bodyPr>
          <a:lstStyle/>
          <a:p>
            <a:r>
              <a:rPr lang="en-US" sz="1000" b="1" dirty="0" smtClean="0"/>
              <a:t>Recessionary Gap</a:t>
            </a:r>
            <a:endParaRPr lang="en-US" sz="1000" b="1" dirty="0"/>
          </a:p>
        </p:txBody>
      </p:sp>
      <p:cxnSp>
        <p:nvCxnSpPr>
          <p:cNvPr id="16" name="Straight Connector 15"/>
          <p:cNvCxnSpPr/>
          <p:nvPr/>
        </p:nvCxnSpPr>
        <p:spPr bwMode="auto">
          <a:xfrm>
            <a:off x="6525789" y="46482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8" name="Straight Arrow Connector 17"/>
          <p:cNvCxnSpPr/>
          <p:nvPr/>
        </p:nvCxnSpPr>
        <p:spPr bwMode="auto">
          <a:xfrm>
            <a:off x="6553200" y="3962400"/>
            <a:ext cx="304800" cy="609600"/>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5" name="Oval 14"/>
          <p:cNvSpPr/>
          <p:nvPr/>
        </p:nvSpPr>
        <p:spPr bwMode="auto">
          <a:xfrm>
            <a:off x="6485878" y="4574516"/>
            <a:ext cx="73152" cy="73152"/>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340251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000"/>
                                        <p:tgtEl>
                                          <p:spTgt spid="16"/>
                                        </p:tgtEl>
                                      </p:cBhvr>
                                    </p:animEffect>
                                  </p:childTnLst>
                                </p:cTn>
                              </p:par>
                            </p:childTnLst>
                          </p:cTn>
                        </p:par>
                        <p:par>
                          <p:cTn id="16" fill="hold">
                            <p:stCondLst>
                              <p:cond delay="6000"/>
                            </p:stCondLst>
                            <p:childTnLst>
                              <p:par>
                                <p:cTn id="17" presetID="16" presetClass="entr" presetSubtype="37"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2000"/>
                                        <p:tgtEl>
                                          <p:spTgt spid="11"/>
                                        </p:tgtEl>
                                      </p:cBhvr>
                                    </p:animEffect>
                                  </p:childTnLst>
                                </p:cTn>
                              </p:par>
                            </p:childTnLst>
                          </p:cTn>
                        </p:par>
                        <p:par>
                          <p:cTn id="20" fill="hold">
                            <p:stCondLst>
                              <p:cond delay="9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2000"/>
                                        <p:tgtEl>
                                          <p:spTgt spid="14"/>
                                        </p:tgtEl>
                                      </p:cBhvr>
                                    </p:animEffect>
                                  </p:childTnLst>
                                </p:cTn>
                              </p:par>
                            </p:childTnLst>
                          </p:cTn>
                        </p:par>
                        <p:par>
                          <p:cTn id="24" fill="hold">
                            <p:stCondLst>
                              <p:cond delay="1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2000"/>
                                        <p:tgtEl>
                                          <p:spTgt spid="18"/>
                                        </p:tgtEl>
                                      </p:cBhvr>
                                    </p:animEffect>
                                  </p:childTnLst>
                                </p:cTn>
                              </p:par>
                            </p:childTnLst>
                          </p:cTn>
                        </p:par>
                        <p:par>
                          <p:cTn id="28" fill="hold">
                            <p:stCondLst>
                              <p:cond delay="13000"/>
                            </p:stCondLst>
                            <p:childTnLst>
                              <p:par>
                                <p:cTn id="29" presetID="22" presetClass="entr" presetSubtype="8"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The Federal Reserve controls the money supply in the United States.  To increase it, the Fed uses open-market operations to buy government </a:t>
            </a:r>
            <a:r>
              <a:rPr lang="en-US" sz="1400" dirty="0" smtClean="0">
                <a:solidFill>
                  <a:srgbClr val="000000"/>
                </a:solidFill>
              </a:rPr>
              <a:t>securities, thus injecting money into the economy.</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 recessionary </a:t>
            </a:r>
            <a:r>
              <a:rPr lang="en-US" sz="1800" dirty="0" smtClean="0">
                <a:solidFill>
                  <a:srgbClr val="000000"/>
                </a:solidFill>
              </a:rPr>
              <a:t>gap (and high </a:t>
            </a:r>
            <a:r>
              <a:rPr lang="en-US" sz="1800" dirty="0">
                <a:solidFill>
                  <a:srgbClr val="000000"/>
                </a:solidFill>
              </a:rPr>
              <a:t>unemployment).</a:t>
            </a: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increased.</a:t>
            </a:r>
            <a:endParaRPr lang="en-US" sz="1800" dirty="0">
              <a:solidFill>
                <a:srgbClr val="000000"/>
              </a:solidFill>
            </a:endParaRPr>
          </a:p>
        </p:txBody>
      </p:sp>
      <p:pic>
        <p:nvPicPr>
          <p:cNvPr id="11" name="Picture 10"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2" name="Picture 11"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cxnSp>
        <p:nvCxnSpPr>
          <p:cNvPr id="13" name="Straight Arrow Connector 12"/>
          <p:cNvCxnSpPr/>
          <p:nvPr/>
        </p:nvCxnSpPr>
        <p:spPr bwMode="auto">
          <a:xfrm>
            <a:off x="6525789" y="4608544"/>
            <a:ext cx="576072"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19" name="Picture 18"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21" name="Straight Arrow Connector 20"/>
          <p:cNvCxnSpPr/>
          <p:nvPr/>
        </p:nvCxnSpPr>
        <p:spPr bwMode="auto">
          <a:xfrm>
            <a:off x="2438400" y="3962400"/>
            <a:ext cx="990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52901490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000"/>
                                        <p:tgtEl>
                                          <p:spTgt spid="21"/>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par>
                          <p:cTn id="20" fill="hold">
                            <p:stCondLst>
                              <p:cond delay="7000"/>
                            </p:stCondLst>
                            <p:childTnLst>
                              <p:par>
                                <p:cTn id="21" presetID="22" presetClass="entr" presetSubtype="8"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Because the demand for money is downward sloping, increases in the money supply will cause the interest rate to decrease.  (The interest rate cannot go lower than 0%.)</a:t>
            </a: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 recessionary </a:t>
            </a:r>
            <a:r>
              <a:rPr lang="en-US" sz="1800" dirty="0" smtClean="0">
                <a:solidFill>
                  <a:srgbClr val="000000"/>
                </a:solidFill>
              </a:rPr>
              <a:t>gap (and high </a:t>
            </a:r>
            <a:r>
              <a:rPr lang="en-US" sz="1800" dirty="0">
                <a:solidFill>
                  <a:srgbClr val="000000"/>
                </a:solidFill>
              </a:rPr>
              <a:t>unemployment).</a:t>
            </a: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increased.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decrease.</a:t>
            </a:r>
            <a:endParaRPr lang="en-US" sz="1800" dirty="0">
              <a:solidFill>
                <a:srgbClr val="000000"/>
              </a:solidFill>
            </a:endParaRPr>
          </a:p>
        </p:txBody>
      </p:sp>
      <p:pic>
        <p:nvPicPr>
          <p:cNvPr id="12" name="Picture 11"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3" name="Picture 12"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cxnSp>
        <p:nvCxnSpPr>
          <p:cNvPr id="14" name="Straight Arrow Connector 13"/>
          <p:cNvCxnSpPr/>
          <p:nvPr/>
        </p:nvCxnSpPr>
        <p:spPr bwMode="auto">
          <a:xfrm>
            <a:off x="6525789" y="4608544"/>
            <a:ext cx="576072"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16" name="Picture 15"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7" name="Straight Arrow Connector 16"/>
          <p:cNvCxnSpPr/>
          <p:nvPr/>
        </p:nvCxnSpPr>
        <p:spPr bwMode="auto">
          <a:xfrm>
            <a:off x="2438400" y="3962400"/>
            <a:ext cx="990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8" name="Oval 17"/>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9" name="Straight Connector 18"/>
          <p:cNvCxnSpPr/>
          <p:nvPr/>
        </p:nvCxnSpPr>
        <p:spPr bwMode="auto">
          <a:xfrm>
            <a:off x="1143000" y="5029265"/>
            <a:ext cx="2286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0" name="Oval 19"/>
          <p:cNvSpPr/>
          <p:nvPr/>
        </p:nvSpPr>
        <p:spPr bwMode="auto">
          <a:xfrm>
            <a:off x="3438137" y="4977481"/>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1" name="Straight Arrow Connector 20"/>
          <p:cNvCxnSpPr/>
          <p:nvPr/>
        </p:nvCxnSpPr>
        <p:spPr bwMode="auto">
          <a:xfrm>
            <a:off x="1295400" y="4849392"/>
            <a:ext cx="0" cy="1524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2" name="Straight Connector 21"/>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8584255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2000"/>
                                        <p:tgtEl>
                                          <p:spTgt spid="2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childTnLst>
                          </p:cTn>
                        </p:par>
                        <p:par>
                          <p:cTn id="24" fill="hold">
                            <p:stCondLst>
                              <p:cond delay="1000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2000"/>
                                        <p:tgtEl>
                                          <p:spTgt spid="21"/>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pic>
        <p:nvPicPr>
          <p:cNvPr id="2" name="Picture 1"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3" name="Picture 2"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Lower interest rates induce autonomous aggregate spending, such as investment </a:t>
            </a:r>
            <a:r>
              <a:rPr lang="en-US" sz="1400" dirty="0" smtClean="0">
                <a:solidFill>
                  <a:srgbClr val="000000"/>
                </a:solidFill>
              </a:rPr>
              <a:t>spending</a:t>
            </a:r>
            <a:r>
              <a:rPr lang="en-US" sz="1400" dirty="0">
                <a:solidFill>
                  <a:srgbClr val="000000"/>
                </a:solidFill>
              </a:rPr>
              <a:t>, to </a:t>
            </a:r>
            <a:r>
              <a:rPr lang="en-US" sz="1400" dirty="0" smtClean="0">
                <a:solidFill>
                  <a:srgbClr val="000000"/>
                </a:solidFill>
              </a:rPr>
              <a:t>increase.  This is represented by an </a:t>
            </a:r>
            <a:r>
              <a:rPr lang="en-US" sz="1400" dirty="0">
                <a:solidFill>
                  <a:srgbClr val="000000"/>
                </a:solidFill>
              </a:rPr>
              <a:t>increase in aggregate demand.</a:t>
            </a: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 recessionary </a:t>
            </a:r>
            <a:r>
              <a:rPr lang="en-US" sz="1800" dirty="0" smtClean="0">
                <a:solidFill>
                  <a:srgbClr val="000000"/>
                </a:solidFill>
              </a:rPr>
              <a:t>gap (and high </a:t>
            </a:r>
            <a:r>
              <a:rPr lang="en-US" sz="1800" dirty="0">
                <a:solidFill>
                  <a:srgbClr val="000000"/>
                </a:solidFill>
              </a:rPr>
              <a:t>unemployment).</a:t>
            </a: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increased.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decrease.</a:t>
            </a:r>
            <a:endParaRPr lang="en-US" sz="1800" dirty="0">
              <a:solidFill>
                <a:srgbClr val="000000"/>
              </a:solidFill>
            </a:endParaRPr>
          </a:p>
        </p:txBody>
      </p:sp>
      <p:sp>
        <p:nvSpPr>
          <p:cNvPr id="12" name="TextBox 11"/>
          <p:cNvSpPr txBox="1"/>
          <p:nvPr/>
        </p:nvSpPr>
        <p:spPr>
          <a:xfrm>
            <a:off x="4953000" y="2590800"/>
            <a:ext cx="3886200" cy="369332"/>
          </a:xfrm>
          <a:prstGeom prst="rect">
            <a:avLst/>
          </a:prstGeom>
          <a:noFill/>
        </p:spPr>
        <p:txBody>
          <a:bodyPr wrap="square" rtlCol="0">
            <a:spAutoFit/>
          </a:bodyPr>
          <a:lstStyle/>
          <a:p>
            <a:pPr algn="just"/>
            <a:r>
              <a:rPr lang="en-US" sz="1800" dirty="0" smtClean="0">
                <a:solidFill>
                  <a:srgbClr val="000000"/>
                </a:solidFill>
              </a:rPr>
              <a:t>C) Spending (or AD) increases.</a:t>
            </a:r>
            <a:endParaRPr lang="en-US" sz="1800" dirty="0">
              <a:solidFill>
                <a:srgbClr val="000000"/>
              </a:solidFill>
            </a:endParaRPr>
          </a:p>
        </p:txBody>
      </p:sp>
      <p:pic>
        <p:nvPicPr>
          <p:cNvPr id="13" name="Picture 12" descr="image0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5" name="Straight Arrow Connector 14"/>
          <p:cNvCxnSpPr/>
          <p:nvPr/>
        </p:nvCxnSpPr>
        <p:spPr bwMode="auto">
          <a:xfrm>
            <a:off x="6525789" y="4608544"/>
            <a:ext cx="576072"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17" name="Picture 16" descr="image0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8" name="Straight Arrow Connector 17"/>
          <p:cNvCxnSpPr/>
          <p:nvPr/>
        </p:nvCxnSpPr>
        <p:spPr bwMode="auto">
          <a:xfrm>
            <a:off x="2438400" y="3962400"/>
            <a:ext cx="990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9" name="Oval 18"/>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Connector 19"/>
          <p:cNvCxnSpPr/>
          <p:nvPr/>
        </p:nvCxnSpPr>
        <p:spPr bwMode="auto">
          <a:xfrm>
            <a:off x="1143000" y="5029265"/>
            <a:ext cx="2286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1" name="Oval 20"/>
          <p:cNvSpPr/>
          <p:nvPr/>
        </p:nvSpPr>
        <p:spPr bwMode="auto">
          <a:xfrm>
            <a:off x="3438137" y="4977481"/>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Arrow Connector 21"/>
          <p:cNvCxnSpPr/>
          <p:nvPr/>
        </p:nvCxnSpPr>
        <p:spPr bwMode="auto">
          <a:xfrm>
            <a:off x="1295400" y="4849392"/>
            <a:ext cx="0" cy="1524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Arrow Connector 24"/>
          <p:cNvCxnSpPr/>
          <p:nvPr/>
        </p:nvCxnSpPr>
        <p:spPr bwMode="auto">
          <a:xfrm>
            <a:off x="5943600" y="4191000"/>
            <a:ext cx="838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29132868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2000"/>
                                        <p:tgtEl>
                                          <p:spTgt spid="25"/>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Expansionary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unemployment rate from getting too high, the Fed can adopt an expansionary monetary policy, inducing aggregate demand to increase.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increases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This is a simplified explanation of expansionary monetary policy.  </a:t>
            </a:r>
            <a:r>
              <a:rPr lang="en-US" sz="1400" dirty="0" smtClean="0">
                <a:solidFill>
                  <a:srgbClr val="000000"/>
                </a:solidFill>
              </a:rPr>
              <a:t>Note that the chain of events described above assumes we are operating in the short run.</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 recessionary </a:t>
            </a:r>
            <a:r>
              <a:rPr lang="en-US" sz="1800" dirty="0" smtClean="0">
                <a:solidFill>
                  <a:srgbClr val="000000"/>
                </a:solidFill>
              </a:rPr>
              <a:t>gap (and high </a:t>
            </a:r>
            <a:r>
              <a:rPr lang="en-US" sz="1800" dirty="0">
                <a:solidFill>
                  <a:srgbClr val="000000"/>
                </a:solidFill>
              </a:rPr>
              <a:t>unemployment).</a:t>
            </a: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increased.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decrease.</a:t>
            </a:r>
            <a:endParaRPr lang="en-US" sz="1800" dirty="0">
              <a:solidFill>
                <a:srgbClr val="000000"/>
              </a:solidFill>
            </a:endParaRPr>
          </a:p>
        </p:txBody>
      </p:sp>
      <p:sp>
        <p:nvSpPr>
          <p:cNvPr id="12" name="TextBox 11"/>
          <p:cNvSpPr txBox="1"/>
          <p:nvPr/>
        </p:nvSpPr>
        <p:spPr>
          <a:xfrm>
            <a:off x="4953000" y="2590800"/>
            <a:ext cx="3886200" cy="369332"/>
          </a:xfrm>
          <a:prstGeom prst="rect">
            <a:avLst/>
          </a:prstGeom>
          <a:noFill/>
        </p:spPr>
        <p:txBody>
          <a:bodyPr wrap="square" rtlCol="0">
            <a:spAutoFit/>
          </a:bodyPr>
          <a:lstStyle/>
          <a:p>
            <a:pPr algn="just"/>
            <a:r>
              <a:rPr lang="en-US" sz="1800" dirty="0" smtClean="0">
                <a:solidFill>
                  <a:srgbClr val="000000"/>
                </a:solidFill>
              </a:rPr>
              <a:t>C) Spending (or AD) increases.</a:t>
            </a:r>
            <a:endParaRPr lang="en-US" sz="1800" dirty="0">
              <a:solidFill>
                <a:srgbClr val="000000"/>
              </a:solidFill>
            </a:endParaRPr>
          </a:p>
        </p:txBody>
      </p:sp>
      <p:sp>
        <p:nvSpPr>
          <p:cNvPr id="13" name="TextBox 12"/>
          <p:cNvSpPr txBox="1"/>
          <p:nvPr/>
        </p:nvSpPr>
        <p:spPr>
          <a:xfrm>
            <a:off x="4953000" y="2895600"/>
            <a:ext cx="3886200" cy="369332"/>
          </a:xfrm>
          <a:prstGeom prst="rect">
            <a:avLst/>
          </a:prstGeom>
          <a:noFill/>
        </p:spPr>
        <p:txBody>
          <a:bodyPr wrap="square" rtlCol="0">
            <a:spAutoFit/>
          </a:bodyPr>
          <a:lstStyle/>
          <a:p>
            <a:pPr algn="just"/>
            <a:r>
              <a:rPr lang="en-US" sz="1800" dirty="0" smtClean="0">
                <a:solidFill>
                  <a:srgbClr val="000000"/>
                </a:solidFill>
              </a:rPr>
              <a:t>D) The recessionary gap closes.</a:t>
            </a:r>
            <a:endParaRPr lang="en-US" sz="1800" dirty="0">
              <a:solidFill>
                <a:srgbClr val="000000"/>
              </a:solidFill>
            </a:endParaRPr>
          </a:p>
        </p:txBody>
      </p:sp>
      <p:pic>
        <p:nvPicPr>
          <p:cNvPr id="31" name="Picture 30"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246120"/>
            <a:ext cx="3425900" cy="2340864"/>
          </a:xfrm>
          <a:prstGeom prst="rect">
            <a:avLst/>
          </a:prstGeom>
        </p:spPr>
      </p:pic>
      <p:pic>
        <p:nvPicPr>
          <p:cNvPr id="32" name="Picture 31"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33" name="Picture 32"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34" name="Picture 33" descr="image0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30" name="Picture 29" descr="image00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cxnSp>
        <p:nvCxnSpPr>
          <p:cNvPr id="35" name="Straight Arrow Connector 34"/>
          <p:cNvCxnSpPr/>
          <p:nvPr/>
        </p:nvCxnSpPr>
        <p:spPr bwMode="auto">
          <a:xfrm>
            <a:off x="6525789" y="4608544"/>
            <a:ext cx="576072"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37" name="Picture 36" descr="image00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38" name="Straight Arrow Connector 37"/>
          <p:cNvCxnSpPr/>
          <p:nvPr/>
        </p:nvCxnSpPr>
        <p:spPr bwMode="auto">
          <a:xfrm>
            <a:off x="2438400" y="3962400"/>
            <a:ext cx="990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9" name="Oval 38"/>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0" name="Straight Connector 39"/>
          <p:cNvCxnSpPr/>
          <p:nvPr/>
        </p:nvCxnSpPr>
        <p:spPr bwMode="auto">
          <a:xfrm>
            <a:off x="1143000" y="5029265"/>
            <a:ext cx="2286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1" name="Oval 40"/>
          <p:cNvSpPr/>
          <p:nvPr/>
        </p:nvSpPr>
        <p:spPr bwMode="auto">
          <a:xfrm>
            <a:off x="3438137" y="4977481"/>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2" name="Straight Arrow Connector 41"/>
          <p:cNvCxnSpPr/>
          <p:nvPr/>
        </p:nvCxnSpPr>
        <p:spPr bwMode="auto">
          <a:xfrm>
            <a:off x="1295400" y="4849392"/>
            <a:ext cx="0" cy="1524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Connector 42"/>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2167174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2000"/>
                                        <p:tgtEl>
                                          <p:spTgt spid="30"/>
                                        </p:tgtEl>
                                      </p:cBhvr>
                                    </p:animEffect>
                                  </p:childTnLst>
                                </p:cTn>
                              </p:par>
                            </p:childTnLst>
                          </p:cTn>
                        </p:par>
                        <p:par>
                          <p:cTn id="12" fill="hold">
                            <p:stCondLst>
                              <p:cond delay="4000"/>
                            </p:stCondLst>
                            <p:childTnLst>
                              <p:par>
                                <p:cTn id="13" presetID="16" presetClass="exit" presetSubtype="21" fill="hold" nodeType="afterEffect">
                                  <p:stCondLst>
                                    <p:cond delay="0"/>
                                  </p:stCondLst>
                                  <p:childTnLst>
                                    <p:animEffect transition="out" filter="barn(inVertical)">
                                      <p:cBhvr>
                                        <p:cTn id="14" dur="2000"/>
                                        <p:tgtEl>
                                          <p:spTgt spid="35"/>
                                        </p:tgtEl>
                                      </p:cBhvr>
                                    </p:animEffect>
                                    <p:set>
                                      <p:cBhvr>
                                        <p:cTn id="15" dur="1" fill="hold">
                                          <p:stCondLst>
                                            <p:cond delay="1999"/>
                                          </p:stCondLst>
                                        </p:cTn>
                                        <p:tgtEl>
                                          <p:spTgt spid="35"/>
                                        </p:tgtEl>
                                        <p:attrNameLst>
                                          <p:attrName>style.visibility</p:attrName>
                                        </p:attrNameLst>
                                      </p:cBhvr>
                                      <p:to>
                                        <p:strVal val="hidden"/>
                                      </p:to>
                                    </p:set>
                                  </p:childTnLst>
                                </p:cTn>
                              </p:par>
                            </p:childTnLst>
                          </p:cTn>
                        </p:par>
                        <p:par>
                          <p:cTn id="16" fill="hold">
                            <p:stCondLst>
                              <p:cond delay="6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a:t>
            </a:r>
            <a:r>
              <a:rPr lang="en-US" sz="2000" dirty="0" smtClean="0">
                <a:solidFill>
                  <a:srgbClr val="FFFFFF"/>
                </a:solidFill>
                <a:effectLst>
                  <a:outerShdw blurRad="50800" dist="38100" dir="2700000" algn="tl" rotWithShape="0">
                    <a:srgbClr val="000000">
                      <a:alpha val="43000"/>
                    </a:srgbClr>
                  </a:outerShdw>
                </a:effectLst>
              </a:rPr>
              <a:t>prevent the inflation rate from getting too high, </a:t>
            </a:r>
            <a:r>
              <a:rPr lang="en-US" sz="2000" dirty="0">
                <a:solidFill>
                  <a:srgbClr val="FFFFFF"/>
                </a:solidFill>
                <a:effectLst>
                  <a:outerShdw blurRad="50800" dist="38100" dir="2700000" algn="tl" rotWithShape="0">
                    <a:srgbClr val="000000">
                      <a:alpha val="43000"/>
                    </a:srgbClr>
                  </a:outerShdw>
                </a:effectLst>
              </a:rPr>
              <a:t>the Fed can adopt </a:t>
            </a:r>
            <a:r>
              <a:rPr lang="en-US" sz="2000" dirty="0" smtClean="0">
                <a:solidFill>
                  <a:srgbClr val="FFFFFF"/>
                </a:solidFill>
                <a:effectLst>
                  <a:outerShdw blurRad="50800" dist="38100" dir="2700000" algn="tl" rotWithShape="0">
                    <a:srgbClr val="000000">
                      <a:alpha val="43000"/>
                    </a:srgbClr>
                  </a:outerShdw>
                </a:effectLst>
              </a:rPr>
              <a:t>a contractionary monetary </a:t>
            </a:r>
            <a:r>
              <a:rPr lang="en-US" sz="2000" dirty="0">
                <a:solidFill>
                  <a:srgbClr val="FFFFFF"/>
                </a:solidFill>
                <a:effectLst>
                  <a:outerShdw blurRad="50800" dist="38100" dir="2700000" algn="tl" rotWithShape="0">
                    <a:srgbClr val="000000">
                      <a:alpha val="43000"/>
                    </a:srgbClr>
                  </a:outerShdw>
                </a:effectLst>
              </a:rPr>
              <a:t>policy, inducing aggregate demand to </a:t>
            </a:r>
            <a:r>
              <a:rPr lang="en-US" sz="2000" dirty="0" smtClean="0">
                <a:solidFill>
                  <a:srgbClr val="FFFFFF"/>
                </a:solidFill>
                <a:effectLst>
                  <a:outerShdw blurRad="50800" dist="38100" dir="2700000" algn="tl" rotWithShape="0">
                    <a:srgbClr val="000000">
                      <a:alpha val="43000"/>
                    </a:srgbClr>
                  </a:outerShdw>
                </a:effectLst>
              </a:rPr>
              <a:t>decrease</a:t>
            </a:r>
            <a:r>
              <a:rPr lang="en-US" sz="2000" dirty="0">
                <a:solidFill>
                  <a:srgbClr val="FFFFFF"/>
                </a:solidFill>
                <a:effectLst>
                  <a:outerShdw blurRad="50800" dist="38100" dir="2700000" algn="tl" rotWithShape="0">
                    <a:srgbClr val="000000">
                      <a:alpha val="43000"/>
                    </a:srgbClr>
                  </a:outerShdw>
                </a:effectLst>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Because it is characterized by </a:t>
            </a:r>
            <a:r>
              <a:rPr lang="en-US" sz="1400" dirty="0" smtClean="0">
                <a:solidFill>
                  <a:srgbClr val="000000"/>
                </a:solidFill>
              </a:rPr>
              <a:t>a decrease </a:t>
            </a:r>
            <a:r>
              <a:rPr lang="en-US" sz="1400" dirty="0">
                <a:solidFill>
                  <a:srgbClr val="000000"/>
                </a:solidFill>
              </a:rPr>
              <a:t>in the money supply, economists refer to </a:t>
            </a:r>
            <a:r>
              <a:rPr lang="en-US" sz="1400" dirty="0" smtClean="0">
                <a:solidFill>
                  <a:srgbClr val="000000"/>
                </a:solidFill>
              </a:rPr>
              <a:t>contractionary monetary </a:t>
            </a:r>
            <a:r>
              <a:rPr lang="en-US" sz="1400" dirty="0">
                <a:solidFill>
                  <a:srgbClr val="000000"/>
                </a:solidFill>
              </a:rPr>
              <a:t>policy as </a:t>
            </a:r>
            <a:r>
              <a:rPr lang="en-US" sz="1400" dirty="0" smtClean="0">
                <a:solidFill>
                  <a:srgbClr val="000000"/>
                </a:solidFill>
              </a:rPr>
              <a:t>“tight” </a:t>
            </a:r>
            <a:r>
              <a:rPr lang="en-US" sz="1400" dirty="0">
                <a:solidFill>
                  <a:srgbClr val="000000"/>
                </a:solidFill>
              </a:rPr>
              <a:t>monetary policy.</a:t>
            </a:r>
          </a:p>
        </p:txBody>
      </p:sp>
      <p:pic>
        <p:nvPicPr>
          <p:cNvPr id="2" name="Picture 1"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3" name="Picture 2"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spTree>
    <p:extLst>
      <p:ext uri="{BB962C8B-B14F-4D97-AF65-F5344CB8AC3E}">
        <p14:creationId xmlns:p14="http://schemas.microsoft.com/office/powerpoint/2010/main" val="251977045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5000"/>
                            </p:stCondLst>
                            <p:childTnLst>
                              <p:par>
                                <p:cTn id="20" presetID="22" presetClass="entr" presetSubtype="8"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smtClean="0">
                <a:solidFill>
                  <a:srgbClr val="000000"/>
                </a:solidFill>
              </a:rPr>
              <a:t>An inflationary gap </a:t>
            </a:r>
            <a:r>
              <a:rPr lang="en-US" sz="1400" dirty="0">
                <a:solidFill>
                  <a:srgbClr val="000000"/>
                </a:solidFill>
              </a:rPr>
              <a:t>exists when actual output ($</a:t>
            </a:r>
            <a:r>
              <a:rPr lang="en-US" sz="1400" dirty="0" smtClean="0">
                <a:solidFill>
                  <a:srgbClr val="000000"/>
                </a:solidFill>
              </a:rPr>
              <a:t>17.5 </a:t>
            </a:r>
            <a:r>
              <a:rPr lang="en-US" sz="1400" dirty="0">
                <a:solidFill>
                  <a:srgbClr val="000000"/>
                </a:solidFill>
              </a:rPr>
              <a:t>trillion) is </a:t>
            </a:r>
            <a:r>
              <a:rPr lang="en-US" sz="1400" dirty="0" smtClean="0">
                <a:solidFill>
                  <a:srgbClr val="000000"/>
                </a:solidFill>
              </a:rPr>
              <a:t>greater than </a:t>
            </a:r>
            <a:r>
              <a:rPr lang="en-US" sz="1400" dirty="0">
                <a:solidFill>
                  <a:srgbClr val="000000"/>
                </a:solidFill>
              </a:rPr>
              <a:t>potential output ($16 trillion).  It is usually characterized by </a:t>
            </a:r>
            <a:r>
              <a:rPr lang="en-US" sz="1400" dirty="0" smtClean="0">
                <a:solidFill>
                  <a:srgbClr val="000000"/>
                </a:solidFill>
              </a:rPr>
              <a:t>high inflation.</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t>
            </a:r>
            <a:r>
              <a:rPr lang="en-US" sz="1800" dirty="0" smtClean="0">
                <a:solidFill>
                  <a:srgbClr val="000000"/>
                </a:solidFill>
              </a:rPr>
              <a:t>an inflationary gap.</a:t>
            </a:r>
            <a:endParaRPr lang="en-US" sz="1800" dirty="0">
              <a:solidFill>
                <a:srgbClr val="000000"/>
              </a:solidFill>
            </a:endParaRPr>
          </a:p>
        </p:txBody>
      </p:sp>
      <p:pic>
        <p:nvPicPr>
          <p:cNvPr id="9" name="Picture 8"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0" name="Picture 9"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cxnSp>
        <p:nvCxnSpPr>
          <p:cNvPr id="11" name="Straight Arrow Connector 10"/>
          <p:cNvCxnSpPr/>
          <p:nvPr/>
        </p:nvCxnSpPr>
        <p:spPr bwMode="auto">
          <a:xfrm>
            <a:off x="7104742" y="4038600"/>
            <a:ext cx="420624"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2" name="TextBox 11"/>
          <p:cNvSpPr txBox="1"/>
          <p:nvPr/>
        </p:nvSpPr>
        <p:spPr>
          <a:xfrm>
            <a:off x="5410200" y="3657600"/>
            <a:ext cx="1160870" cy="246221"/>
          </a:xfrm>
          <a:prstGeom prst="rect">
            <a:avLst/>
          </a:prstGeom>
          <a:noFill/>
        </p:spPr>
        <p:txBody>
          <a:bodyPr wrap="none" rtlCol="0">
            <a:spAutoFit/>
          </a:bodyPr>
          <a:lstStyle/>
          <a:p>
            <a:r>
              <a:rPr lang="en-US" sz="1000" b="1" dirty="0" smtClean="0"/>
              <a:t>Inflationary Gap</a:t>
            </a:r>
            <a:endParaRPr lang="en-US" sz="1000" b="1" dirty="0"/>
          </a:p>
        </p:txBody>
      </p:sp>
      <p:cxnSp>
        <p:nvCxnSpPr>
          <p:cNvPr id="13" name="Straight Connector 12"/>
          <p:cNvCxnSpPr/>
          <p:nvPr/>
        </p:nvCxnSpPr>
        <p:spPr bwMode="auto">
          <a:xfrm>
            <a:off x="7525658" y="4038600"/>
            <a:ext cx="0" cy="12192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4" name="Straight Arrow Connector 13"/>
          <p:cNvCxnSpPr/>
          <p:nvPr/>
        </p:nvCxnSpPr>
        <p:spPr bwMode="auto">
          <a:xfrm>
            <a:off x="6553200" y="3810000"/>
            <a:ext cx="457200" cy="152400"/>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5" name="Oval 14"/>
          <p:cNvSpPr/>
          <p:nvPr/>
        </p:nvSpPr>
        <p:spPr bwMode="auto">
          <a:xfrm>
            <a:off x="7488404" y="4006790"/>
            <a:ext cx="73152" cy="73152"/>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75841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2000"/>
                                        <p:tgtEl>
                                          <p:spTgt spid="13"/>
                                        </p:tgtEl>
                                      </p:cBhvr>
                                    </p:animEffect>
                                  </p:childTnLst>
                                </p:cTn>
                              </p:par>
                            </p:childTnLst>
                          </p:cTn>
                        </p:par>
                        <p:par>
                          <p:cTn id="16" fill="hold">
                            <p:stCondLst>
                              <p:cond delay="6000"/>
                            </p:stCondLst>
                            <p:childTnLst>
                              <p:par>
                                <p:cTn id="17" presetID="16" presetClass="entr" presetSubtype="37"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2000"/>
                                        <p:tgtEl>
                                          <p:spTgt spid="11"/>
                                        </p:tgtEl>
                                      </p:cBhvr>
                                    </p:animEffect>
                                  </p:childTnLst>
                                </p:cTn>
                              </p:par>
                            </p:childTnLst>
                          </p:cTn>
                        </p:par>
                        <p:par>
                          <p:cTn id="20" fill="hold">
                            <p:stCondLst>
                              <p:cond delay="9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childTnLst>
                          </p:cTn>
                        </p:par>
                        <p:par>
                          <p:cTn id="24" fill="hold">
                            <p:stCondLst>
                              <p:cond delay="11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000"/>
                                        <p:tgtEl>
                                          <p:spTgt spid="14"/>
                                        </p:tgtEl>
                                      </p:cBhvr>
                                    </p:animEffect>
                                  </p:childTnLst>
                                </p:cTn>
                              </p:par>
                            </p:childTnLst>
                          </p:cTn>
                        </p:par>
                        <p:par>
                          <p:cTn id="28" fill="hold">
                            <p:stCondLst>
                              <p:cond delay="13000"/>
                            </p:stCondLst>
                            <p:childTnLst>
                              <p:par>
                                <p:cTn id="29" presetID="22" presetClass="entr" presetSubtype="8"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The Fed Uses Monetary Policy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37382"/>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This graph contains data about the U.S. economy over a 12-year period marked by expansions and recessions.  The three major economic indicators--real GDP, unemployment, and inflation--are included along with the federal funds rate.  Use the graph (and your previous knowledge) to answer the questions below.</a:t>
            </a:r>
            <a:endParaRPr lang="en-US" sz="1600" dirty="0">
              <a:solidFill>
                <a:srgbClr val="000000"/>
              </a:solidFill>
            </a:endParaRPr>
          </a:p>
        </p:txBody>
      </p:sp>
      <p:pic>
        <p:nvPicPr>
          <p:cNvPr id="4" name="Picture 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667000"/>
            <a:ext cx="4273086" cy="2919734"/>
          </a:xfrm>
          <a:prstGeom prst="rect">
            <a:avLst/>
          </a:prstGeom>
        </p:spPr>
      </p:pic>
      <p:sp>
        <p:nvSpPr>
          <p:cNvPr id="16" name="TextBox 15"/>
          <p:cNvSpPr txBox="1"/>
          <p:nvPr/>
        </p:nvSpPr>
        <p:spPr>
          <a:xfrm>
            <a:off x="2286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solidFill>
                  <a:srgbClr val="000000"/>
                </a:solidFill>
              </a:rPr>
              <a:t>Inflation</a:t>
            </a:r>
          </a:p>
          <a:p>
            <a:pPr algn="just"/>
            <a:r>
              <a:rPr lang="en-US" sz="1400" dirty="0" smtClean="0">
                <a:solidFill>
                  <a:srgbClr val="000000"/>
                </a:solidFill>
              </a:rPr>
              <a:t>If inflation is too high, what can the Federal Reserve do to the fed funds rate to lower inflation?</a:t>
            </a:r>
          </a:p>
          <a:p>
            <a:pPr algn="just"/>
            <a:endParaRPr lang="en-US" sz="1400" dirty="0" smtClean="0">
              <a:solidFill>
                <a:srgbClr val="000000"/>
              </a:solidFill>
            </a:endParaRPr>
          </a:p>
          <a:p>
            <a:pPr algn="just"/>
            <a:endParaRPr lang="en-US" sz="1400" dirty="0">
              <a:solidFill>
                <a:srgbClr val="000000"/>
              </a:solidFill>
            </a:endParaRPr>
          </a:p>
          <a:p>
            <a:pPr algn="just"/>
            <a:r>
              <a:rPr lang="en-US" sz="1400" dirty="0" smtClean="0">
                <a:solidFill>
                  <a:srgbClr val="000000"/>
                </a:solidFill>
              </a:rPr>
              <a:t>If inflation is too low, what can the Federal Reserve do to the fed funds rate to raise inflation?</a:t>
            </a:r>
            <a:endParaRPr lang="en-US" sz="1400" dirty="0">
              <a:solidFill>
                <a:srgbClr val="000000"/>
              </a:solidFill>
            </a:endParaRPr>
          </a:p>
          <a:p>
            <a:pPr algn="just"/>
            <a:endParaRPr lang="en-US" sz="1400" dirty="0" smtClean="0">
              <a:solidFill>
                <a:srgbClr val="000000"/>
              </a:solidFill>
            </a:endParaRPr>
          </a:p>
          <a:p>
            <a:pPr algn="just"/>
            <a:endParaRPr lang="en-US" sz="1400" dirty="0" smtClean="0">
              <a:solidFill>
                <a:srgbClr val="000000"/>
              </a:solidFill>
            </a:endParaRPr>
          </a:p>
        </p:txBody>
      </p:sp>
      <p:sp>
        <p:nvSpPr>
          <p:cNvPr id="17" name="TextBox 16"/>
          <p:cNvSpPr txBox="1"/>
          <p:nvPr/>
        </p:nvSpPr>
        <p:spPr>
          <a:xfrm>
            <a:off x="24384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solidFill>
                  <a:srgbClr val="000000"/>
                </a:solidFill>
              </a:rPr>
              <a:t>Unemployment</a:t>
            </a:r>
          </a:p>
          <a:p>
            <a:pPr algn="just"/>
            <a:r>
              <a:rPr lang="en-US" sz="1400" dirty="0" smtClean="0">
                <a:solidFill>
                  <a:srgbClr val="000000"/>
                </a:solidFill>
              </a:rPr>
              <a:t>If unemployment is too high, what can the Federal Reserve do to the fed funds rate to lower unemployment?</a:t>
            </a:r>
          </a:p>
          <a:p>
            <a:pPr algn="just"/>
            <a:endParaRPr lang="en-US" sz="1400" dirty="0" smtClean="0">
              <a:solidFill>
                <a:srgbClr val="000000"/>
              </a:solidFill>
            </a:endParaRPr>
          </a:p>
          <a:p>
            <a:pPr algn="just"/>
            <a:endParaRPr lang="en-US" sz="1400" dirty="0">
              <a:solidFill>
                <a:srgbClr val="000000"/>
              </a:solidFill>
            </a:endParaRPr>
          </a:p>
          <a:p>
            <a:pPr algn="just"/>
            <a:r>
              <a:rPr lang="en-US" sz="1400" dirty="0" smtClean="0">
                <a:solidFill>
                  <a:srgbClr val="000000"/>
                </a:solidFill>
              </a:rPr>
              <a:t>If unemployment is too low, what can the Federal Reserve do to the fed funds rate to raise unemployment?</a:t>
            </a:r>
            <a:endParaRPr lang="en-US" sz="1600" dirty="0">
              <a:solidFill>
                <a:srgbClr val="000000"/>
              </a:solidFill>
            </a:endParaRPr>
          </a:p>
          <a:p>
            <a:pPr algn="just"/>
            <a:endParaRPr lang="en-US" sz="1400" dirty="0" smtClean="0">
              <a:solidFill>
                <a:srgbClr val="000000"/>
              </a:solidFill>
            </a:endParaRPr>
          </a:p>
          <a:p>
            <a:pPr algn="just"/>
            <a:endParaRPr lang="en-US" sz="1400" dirty="0" smtClean="0">
              <a:solidFill>
                <a:srgbClr val="000000"/>
              </a:solidFill>
            </a:endParaRPr>
          </a:p>
        </p:txBody>
      </p:sp>
    </p:spTree>
    <p:extLst>
      <p:ext uri="{BB962C8B-B14F-4D97-AF65-F5344CB8AC3E}">
        <p14:creationId xmlns:p14="http://schemas.microsoft.com/office/powerpoint/2010/main" val="21630998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000"/>
                                        <p:tgtEl>
                                          <p:spTgt spid="1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The Federal Reserve controls the money supply in the United States.  To </a:t>
            </a:r>
            <a:r>
              <a:rPr lang="en-US" sz="1400" dirty="0" smtClean="0">
                <a:solidFill>
                  <a:srgbClr val="000000"/>
                </a:solidFill>
              </a:rPr>
              <a:t>decrease </a:t>
            </a:r>
            <a:r>
              <a:rPr lang="en-US" sz="1400" dirty="0">
                <a:solidFill>
                  <a:srgbClr val="000000"/>
                </a:solidFill>
              </a:rPr>
              <a:t>it, the Fed uses open-market operations to </a:t>
            </a:r>
            <a:r>
              <a:rPr lang="en-US" sz="1400" dirty="0" smtClean="0">
                <a:solidFill>
                  <a:srgbClr val="000000"/>
                </a:solidFill>
              </a:rPr>
              <a:t>sell government securities, thus pulling money out of the economy.</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t>
            </a:r>
            <a:r>
              <a:rPr lang="en-US" sz="1800" dirty="0" smtClean="0">
                <a:solidFill>
                  <a:srgbClr val="000000"/>
                </a:solidFill>
              </a:rPr>
              <a:t>an inflationary gap.</a:t>
            </a:r>
            <a:endParaRPr lang="en-US" sz="1800" dirty="0">
              <a:solidFill>
                <a:srgbClr val="000000"/>
              </a:solidFill>
            </a:endParaRP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decreased.</a:t>
            </a:r>
            <a:endParaRPr lang="en-US" sz="1800" dirty="0">
              <a:solidFill>
                <a:srgbClr val="000000"/>
              </a:solidFill>
            </a:endParaRPr>
          </a:p>
        </p:txBody>
      </p:sp>
      <p:pic>
        <p:nvPicPr>
          <p:cNvPr id="11" name="Picture 10"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pic>
        <p:nvPicPr>
          <p:cNvPr id="12" name="Picture 11"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2" name="Picture 1" descr="image0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3" name="Straight Arrow Connector 12"/>
          <p:cNvCxnSpPr/>
          <p:nvPr/>
        </p:nvCxnSpPr>
        <p:spPr bwMode="auto">
          <a:xfrm flipH="1">
            <a:off x="1828800" y="3962400"/>
            <a:ext cx="381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7" name="Straight Arrow Connector 16"/>
          <p:cNvCxnSpPr/>
          <p:nvPr/>
        </p:nvCxnSpPr>
        <p:spPr bwMode="auto">
          <a:xfrm>
            <a:off x="7104742" y="4038600"/>
            <a:ext cx="420624"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49353642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2" fill="hold"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2000"/>
                                        <p:tgtEl>
                                          <p:spTgt spid="13"/>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2000"/>
                                        <p:tgtEl>
                                          <p:spTgt spid="2"/>
                                        </p:tgtEl>
                                      </p:cBhvr>
                                    </p:animEffect>
                                  </p:childTnLst>
                                </p:cTn>
                              </p:par>
                            </p:childTnLst>
                          </p:cTn>
                        </p:par>
                        <p:par>
                          <p:cTn id="20" fill="hold">
                            <p:stCondLst>
                              <p:cond delay="7000"/>
                            </p:stCondLst>
                            <p:childTnLst>
                              <p:par>
                                <p:cTn id="21" presetID="22" presetClass="entr" presetSubtype="8"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Because the demand for money is downward sloping, </a:t>
            </a:r>
            <a:r>
              <a:rPr lang="en-US" sz="1400" dirty="0" smtClean="0">
                <a:solidFill>
                  <a:srgbClr val="000000"/>
                </a:solidFill>
              </a:rPr>
              <a:t>decreases in the money supply will cause the interest rate to increase.</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t>
            </a:r>
            <a:r>
              <a:rPr lang="en-US" sz="1800" dirty="0" smtClean="0">
                <a:solidFill>
                  <a:srgbClr val="000000"/>
                </a:solidFill>
              </a:rPr>
              <a:t>an inflationary gap.</a:t>
            </a:r>
            <a:endParaRPr lang="en-US" sz="1800" dirty="0">
              <a:solidFill>
                <a:srgbClr val="000000"/>
              </a:solidFill>
            </a:endParaRP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decreased.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increase.</a:t>
            </a:r>
            <a:endParaRPr lang="en-US" sz="1800" dirty="0">
              <a:solidFill>
                <a:srgbClr val="000000"/>
              </a:solidFill>
            </a:endParaRPr>
          </a:p>
        </p:txBody>
      </p:sp>
      <p:pic>
        <p:nvPicPr>
          <p:cNvPr id="12" name="Picture 11"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13" name="Picture 12" descr="image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4" name="Straight Arrow Connector 13"/>
          <p:cNvCxnSpPr/>
          <p:nvPr/>
        </p:nvCxnSpPr>
        <p:spPr bwMode="auto">
          <a:xfrm flipH="1">
            <a:off x="1828800" y="3962400"/>
            <a:ext cx="381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5" name="Straight Arrow Connector 14"/>
          <p:cNvCxnSpPr/>
          <p:nvPr/>
        </p:nvCxnSpPr>
        <p:spPr bwMode="auto">
          <a:xfrm>
            <a:off x="7104742" y="4038600"/>
            <a:ext cx="420624"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6" name="Oval 15"/>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7" name="Straight Connector 16"/>
          <p:cNvCxnSpPr/>
          <p:nvPr/>
        </p:nvCxnSpPr>
        <p:spPr bwMode="auto">
          <a:xfrm>
            <a:off x="1143000" y="4544787"/>
            <a:ext cx="609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8" name="Oval 17"/>
          <p:cNvSpPr/>
          <p:nvPr/>
        </p:nvSpPr>
        <p:spPr bwMode="auto">
          <a:xfrm>
            <a:off x="1707245" y="449580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9" name="Straight Arrow Connector 18"/>
          <p:cNvCxnSpPr/>
          <p:nvPr/>
        </p:nvCxnSpPr>
        <p:spPr bwMode="auto">
          <a:xfrm flipV="1">
            <a:off x="12954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0" name="Straight Connector 19"/>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6573536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2000"/>
                                        <p:tgtEl>
                                          <p:spTgt spid="2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2000"/>
                                        <p:tgtEl>
                                          <p:spTgt spid="17"/>
                                        </p:tgtEl>
                                      </p:cBhvr>
                                    </p:animEffect>
                                  </p:childTnLst>
                                </p:cTn>
                              </p:par>
                            </p:childTnLst>
                          </p:cTn>
                        </p:par>
                        <p:par>
                          <p:cTn id="24" fill="hold">
                            <p:stCondLst>
                              <p:cond delay="10000"/>
                            </p:stCondLst>
                            <p:childTnLst>
                              <p:par>
                                <p:cTn id="25" presetID="2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2000"/>
                                        <p:tgtEl>
                                          <p:spTgt spid="19"/>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smtClean="0">
                <a:solidFill>
                  <a:srgbClr val="000000"/>
                </a:solidFill>
              </a:rPr>
              <a:t>Higher interest </a:t>
            </a:r>
            <a:r>
              <a:rPr lang="en-US" sz="1400" dirty="0">
                <a:solidFill>
                  <a:srgbClr val="000000"/>
                </a:solidFill>
              </a:rPr>
              <a:t>rates </a:t>
            </a:r>
            <a:r>
              <a:rPr lang="en-US" sz="1400" dirty="0" smtClean="0">
                <a:solidFill>
                  <a:srgbClr val="000000"/>
                </a:solidFill>
              </a:rPr>
              <a:t>cause autonomous </a:t>
            </a:r>
            <a:r>
              <a:rPr lang="en-US" sz="1400" dirty="0">
                <a:solidFill>
                  <a:srgbClr val="000000"/>
                </a:solidFill>
              </a:rPr>
              <a:t>aggregate spending, such as investment spending, to </a:t>
            </a:r>
            <a:r>
              <a:rPr lang="en-US" sz="1400" dirty="0" smtClean="0">
                <a:solidFill>
                  <a:srgbClr val="000000"/>
                </a:solidFill>
              </a:rPr>
              <a:t>decrease.  This </a:t>
            </a:r>
            <a:r>
              <a:rPr lang="en-US" sz="1400" dirty="0">
                <a:solidFill>
                  <a:srgbClr val="000000"/>
                </a:solidFill>
              </a:rPr>
              <a:t>is represented by </a:t>
            </a:r>
            <a:r>
              <a:rPr lang="en-US" sz="1400" dirty="0" smtClean="0">
                <a:solidFill>
                  <a:srgbClr val="000000"/>
                </a:solidFill>
              </a:rPr>
              <a:t>a decrease </a:t>
            </a:r>
            <a:r>
              <a:rPr lang="en-US" sz="1400" dirty="0">
                <a:solidFill>
                  <a:srgbClr val="000000"/>
                </a:solidFill>
              </a:rPr>
              <a:t>in aggregate demand.</a:t>
            </a: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t>
            </a:r>
            <a:r>
              <a:rPr lang="en-US" sz="1800" dirty="0" smtClean="0">
                <a:solidFill>
                  <a:srgbClr val="000000"/>
                </a:solidFill>
              </a:rPr>
              <a:t>an inflationary gap.</a:t>
            </a:r>
            <a:endParaRPr lang="en-US" sz="1800" dirty="0">
              <a:solidFill>
                <a:srgbClr val="000000"/>
              </a:solidFill>
            </a:endParaRP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decreased.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increase.</a:t>
            </a:r>
            <a:endParaRPr lang="en-US" sz="1800" dirty="0">
              <a:solidFill>
                <a:srgbClr val="000000"/>
              </a:solidFill>
            </a:endParaRPr>
          </a:p>
        </p:txBody>
      </p:sp>
      <p:sp>
        <p:nvSpPr>
          <p:cNvPr id="12" name="TextBox 11"/>
          <p:cNvSpPr txBox="1"/>
          <p:nvPr/>
        </p:nvSpPr>
        <p:spPr>
          <a:xfrm>
            <a:off x="4953000" y="2590800"/>
            <a:ext cx="3886200" cy="369332"/>
          </a:xfrm>
          <a:prstGeom prst="rect">
            <a:avLst/>
          </a:prstGeom>
          <a:noFill/>
        </p:spPr>
        <p:txBody>
          <a:bodyPr wrap="square" rtlCol="0">
            <a:spAutoFit/>
          </a:bodyPr>
          <a:lstStyle/>
          <a:p>
            <a:pPr algn="just"/>
            <a:r>
              <a:rPr lang="en-US" sz="1800" dirty="0" smtClean="0">
                <a:solidFill>
                  <a:srgbClr val="000000"/>
                </a:solidFill>
              </a:rPr>
              <a:t>C) Spending (or AD) decreases.</a:t>
            </a:r>
            <a:endParaRPr lang="en-US" sz="1800" dirty="0">
              <a:solidFill>
                <a:srgbClr val="000000"/>
              </a:solidFill>
            </a:endParaRPr>
          </a:p>
        </p:txBody>
      </p:sp>
      <p:pic>
        <p:nvPicPr>
          <p:cNvPr id="13" name="Picture 12"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14" name="Picture 13" descr="image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5" name="Straight Arrow Connector 14"/>
          <p:cNvCxnSpPr/>
          <p:nvPr/>
        </p:nvCxnSpPr>
        <p:spPr bwMode="auto">
          <a:xfrm flipH="1">
            <a:off x="1828800" y="3962400"/>
            <a:ext cx="381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7" name="Oval 16"/>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8" name="Straight Connector 17"/>
          <p:cNvCxnSpPr/>
          <p:nvPr/>
        </p:nvCxnSpPr>
        <p:spPr bwMode="auto">
          <a:xfrm>
            <a:off x="1143000" y="4544787"/>
            <a:ext cx="609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9" name="Oval 18"/>
          <p:cNvSpPr/>
          <p:nvPr/>
        </p:nvSpPr>
        <p:spPr bwMode="auto">
          <a:xfrm>
            <a:off x="1707245" y="449580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Arrow Connector 19"/>
          <p:cNvCxnSpPr/>
          <p:nvPr/>
        </p:nvCxnSpPr>
        <p:spPr bwMode="auto">
          <a:xfrm flipV="1">
            <a:off x="12954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1" name="Straight Connector 20"/>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 name="Picture 1"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3" name="Picture 2" descr="image0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cxnSp>
        <p:nvCxnSpPr>
          <p:cNvPr id="16" name="Straight Arrow Connector 15"/>
          <p:cNvCxnSpPr/>
          <p:nvPr/>
        </p:nvCxnSpPr>
        <p:spPr bwMode="auto">
          <a:xfrm>
            <a:off x="7104742" y="4038600"/>
            <a:ext cx="420624"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H="1">
            <a:off x="6400800" y="38100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31922638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2000"/>
                                        <p:tgtEl>
                                          <p:spTgt spid="23"/>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Contractionary Monetary Policy</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To prevent the inflation rate from getting too high, the Fed can adopt a contractionary monetary policy, inducing aggregate demand to decrease.</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Description</a:t>
            </a:r>
            <a:endParaRPr lang="en-US" sz="1800" b="1" dirty="0">
              <a:solidFill>
                <a:srgbClr val="000000"/>
              </a:solidFill>
            </a:endParaRP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Monetary policy that </a:t>
            </a:r>
            <a:r>
              <a:rPr lang="en-US" sz="1800" dirty="0" smtClean="0">
                <a:solidFill>
                  <a:srgbClr val="000000"/>
                </a:solidFill>
              </a:rPr>
              <a:t>decreases aggregate demand.</a:t>
            </a:r>
            <a:endParaRPr lang="en-US" sz="1800" dirty="0">
              <a:solidFill>
                <a:srgbClr val="000000"/>
              </a:solidFill>
            </a:endParaRPr>
          </a:p>
        </p:txBody>
      </p:sp>
      <p:sp>
        <p:nvSpPr>
          <p:cNvPr id="6" name="TextBox 5"/>
          <p:cNvSpPr txBox="1"/>
          <p:nvPr/>
        </p:nvSpPr>
        <p:spPr>
          <a:xfrm>
            <a:off x="152400" y="5562600"/>
            <a:ext cx="8839200" cy="523220"/>
          </a:xfrm>
          <a:prstGeom prst="rect">
            <a:avLst/>
          </a:prstGeom>
          <a:noFill/>
        </p:spPr>
        <p:txBody>
          <a:bodyPr wrap="square" rtlCol="0">
            <a:spAutoFit/>
          </a:bodyPr>
          <a:lstStyle/>
          <a:p>
            <a:pPr>
              <a:defRPr/>
            </a:pPr>
            <a:r>
              <a:rPr lang="en-US" sz="1400" dirty="0" smtClean="0">
                <a:solidFill>
                  <a:srgbClr val="000000"/>
                </a:solidFill>
              </a:rPr>
              <a:t>By altering the money supply, the Fed can close an inflationary gap (or a recessionary gap).  Also, note that only aggregate demand is affected by monetary policy, not aggregate supply.</a:t>
            </a:r>
            <a:endParaRPr lang="en-US" sz="14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It is used to fight </a:t>
            </a:r>
            <a:r>
              <a:rPr lang="en-US" sz="1800" dirty="0" smtClean="0">
                <a:solidFill>
                  <a:srgbClr val="000000"/>
                </a:solidFill>
              </a:rPr>
              <a:t>an inflationary gap.</a:t>
            </a:r>
            <a:endParaRPr lang="en-US" sz="1800" dirty="0">
              <a:solidFill>
                <a:srgbClr val="000000"/>
              </a:solidFill>
            </a:endParaRPr>
          </a:p>
        </p:txBody>
      </p:sp>
      <p:sp>
        <p:nvSpPr>
          <p:cNvPr id="9" name="TextBox 8"/>
          <p:cNvSpPr txBox="1"/>
          <p:nvPr/>
        </p:nvSpPr>
        <p:spPr>
          <a:xfrm>
            <a:off x="4572000" y="1676400"/>
            <a:ext cx="4267200" cy="369332"/>
          </a:xfrm>
          <a:prstGeom prst="rect">
            <a:avLst/>
          </a:prstGeom>
          <a:noFill/>
        </p:spPr>
        <p:txBody>
          <a:bodyPr wrap="square" rtlCol="0">
            <a:spAutoFit/>
          </a:bodyPr>
          <a:lstStyle/>
          <a:p>
            <a:pPr algn="just"/>
            <a:r>
              <a:rPr lang="en-US" sz="1800" b="1" dirty="0" smtClean="0">
                <a:solidFill>
                  <a:srgbClr val="000000"/>
                </a:solidFill>
              </a:rPr>
              <a:t>2) How It Works</a:t>
            </a:r>
            <a:endParaRPr lang="en-US" sz="1800" b="1" dirty="0">
              <a:solidFill>
                <a:srgbClr val="000000"/>
              </a:solidFill>
            </a:endParaRPr>
          </a:p>
        </p:txBody>
      </p:sp>
      <p:sp>
        <p:nvSpPr>
          <p:cNvPr id="10" name="TextBox 9"/>
          <p:cNvSpPr txBox="1"/>
          <p:nvPr/>
        </p:nvSpPr>
        <p:spPr>
          <a:xfrm>
            <a:off x="4953000" y="1981200"/>
            <a:ext cx="3886200" cy="369332"/>
          </a:xfrm>
          <a:prstGeom prst="rect">
            <a:avLst/>
          </a:prstGeom>
          <a:noFill/>
        </p:spPr>
        <p:txBody>
          <a:bodyPr wrap="square" rtlCol="0">
            <a:spAutoFit/>
          </a:bodyPr>
          <a:lstStyle/>
          <a:p>
            <a:pPr algn="just"/>
            <a:r>
              <a:rPr lang="en-US" sz="1800" dirty="0" smtClean="0">
                <a:solidFill>
                  <a:srgbClr val="000000"/>
                </a:solidFill>
              </a:rPr>
              <a:t>A) The money supply is decreased.</a:t>
            </a:r>
            <a:endParaRPr lang="en-US" sz="1800" dirty="0">
              <a:solidFill>
                <a:srgbClr val="000000"/>
              </a:solidFill>
            </a:endParaRPr>
          </a:p>
        </p:txBody>
      </p:sp>
      <p:sp>
        <p:nvSpPr>
          <p:cNvPr id="11" name="TextBox 10"/>
          <p:cNvSpPr txBox="1"/>
          <p:nvPr/>
        </p:nvSpPr>
        <p:spPr>
          <a:xfrm>
            <a:off x="4953000" y="2286000"/>
            <a:ext cx="3886200" cy="369332"/>
          </a:xfrm>
          <a:prstGeom prst="rect">
            <a:avLst/>
          </a:prstGeom>
          <a:noFill/>
        </p:spPr>
        <p:txBody>
          <a:bodyPr wrap="square" rtlCol="0">
            <a:spAutoFit/>
          </a:bodyPr>
          <a:lstStyle/>
          <a:p>
            <a:pPr algn="just"/>
            <a:r>
              <a:rPr lang="en-US" sz="1800" dirty="0" smtClean="0">
                <a:solidFill>
                  <a:srgbClr val="000000"/>
                </a:solidFill>
              </a:rPr>
              <a:t>B) Interest rates increase.</a:t>
            </a:r>
            <a:endParaRPr lang="en-US" sz="1800" dirty="0">
              <a:solidFill>
                <a:srgbClr val="000000"/>
              </a:solidFill>
            </a:endParaRPr>
          </a:p>
        </p:txBody>
      </p:sp>
      <p:sp>
        <p:nvSpPr>
          <p:cNvPr id="12" name="TextBox 11"/>
          <p:cNvSpPr txBox="1"/>
          <p:nvPr/>
        </p:nvSpPr>
        <p:spPr>
          <a:xfrm>
            <a:off x="4953000" y="2590800"/>
            <a:ext cx="3886200" cy="369332"/>
          </a:xfrm>
          <a:prstGeom prst="rect">
            <a:avLst/>
          </a:prstGeom>
          <a:noFill/>
        </p:spPr>
        <p:txBody>
          <a:bodyPr wrap="square" rtlCol="0">
            <a:spAutoFit/>
          </a:bodyPr>
          <a:lstStyle/>
          <a:p>
            <a:pPr algn="just"/>
            <a:r>
              <a:rPr lang="en-US" sz="1800" dirty="0" smtClean="0">
                <a:solidFill>
                  <a:srgbClr val="000000"/>
                </a:solidFill>
              </a:rPr>
              <a:t>C) Spending (or AD) decreases.</a:t>
            </a:r>
            <a:endParaRPr lang="en-US" sz="1800" dirty="0">
              <a:solidFill>
                <a:srgbClr val="000000"/>
              </a:solidFill>
            </a:endParaRPr>
          </a:p>
        </p:txBody>
      </p:sp>
      <p:sp>
        <p:nvSpPr>
          <p:cNvPr id="13" name="TextBox 12"/>
          <p:cNvSpPr txBox="1"/>
          <p:nvPr/>
        </p:nvSpPr>
        <p:spPr>
          <a:xfrm>
            <a:off x="4953000" y="2895600"/>
            <a:ext cx="3886200" cy="369332"/>
          </a:xfrm>
          <a:prstGeom prst="rect">
            <a:avLst/>
          </a:prstGeom>
          <a:noFill/>
        </p:spPr>
        <p:txBody>
          <a:bodyPr wrap="square" rtlCol="0">
            <a:spAutoFit/>
          </a:bodyPr>
          <a:lstStyle/>
          <a:p>
            <a:pPr algn="just"/>
            <a:r>
              <a:rPr lang="en-US" sz="1800" dirty="0" smtClean="0">
                <a:solidFill>
                  <a:srgbClr val="000000"/>
                </a:solidFill>
              </a:rPr>
              <a:t>D) The inflationary gap closes.</a:t>
            </a:r>
            <a:endParaRPr lang="en-US" sz="1800" dirty="0">
              <a:solidFill>
                <a:srgbClr val="000000"/>
              </a:solidFill>
            </a:endParaRPr>
          </a:p>
        </p:txBody>
      </p:sp>
      <p:pic>
        <p:nvPicPr>
          <p:cNvPr id="14" name="Picture 1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15" name="Picture 14" descr="image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52" y="3246120"/>
            <a:ext cx="3425900" cy="2340864"/>
          </a:xfrm>
          <a:prstGeom prst="rect">
            <a:avLst/>
          </a:prstGeom>
        </p:spPr>
      </p:pic>
      <p:cxnSp>
        <p:nvCxnSpPr>
          <p:cNvPr id="16" name="Straight Arrow Connector 15"/>
          <p:cNvCxnSpPr/>
          <p:nvPr/>
        </p:nvCxnSpPr>
        <p:spPr bwMode="auto">
          <a:xfrm flipH="1">
            <a:off x="1828800" y="3962400"/>
            <a:ext cx="381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7" name="Oval 16"/>
          <p:cNvSpPr/>
          <p:nvPr/>
        </p:nvSpPr>
        <p:spPr bwMode="auto">
          <a:xfrm>
            <a:off x="2286000" y="476708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8" name="Straight Connector 17"/>
          <p:cNvCxnSpPr/>
          <p:nvPr/>
        </p:nvCxnSpPr>
        <p:spPr bwMode="auto">
          <a:xfrm>
            <a:off x="1143000" y="4544787"/>
            <a:ext cx="609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9" name="Oval 18"/>
          <p:cNvSpPr/>
          <p:nvPr/>
        </p:nvSpPr>
        <p:spPr bwMode="auto">
          <a:xfrm>
            <a:off x="1707245" y="449580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Arrow Connector 19"/>
          <p:cNvCxnSpPr/>
          <p:nvPr/>
        </p:nvCxnSpPr>
        <p:spPr bwMode="auto">
          <a:xfrm flipV="1">
            <a:off x="12954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1" name="Straight Connector 20"/>
          <p:cNvCxnSpPr/>
          <p:nvPr/>
        </p:nvCxnSpPr>
        <p:spPr bwMode="auto">
          <a:xfrm>
            <a:off x="1143000" y="4818872"/>
            <a:ext cx="1143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2" name="Picture 21"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23" name="Picture 22" descr="image0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pic>
        <p:nvPicPr>
          <p:cNvPr id="2" name="Picture 1" descr="image00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6048" y="3246120"/>
            <a:ext cx="3425900" cy="2340864"/>
          </a:xfrm>
          <a:prstGeom prst="rect">
            <a:avLst/>
          </a:prstGeom>
        </p:spPr>
      </p:pic>
      <p:cxnSp>
        <p:nvCxnSpPr>
          <p:cNvPr id="24" name="Straight Arrow Connector 23"/>
          <p:cNvCxnSpPr/>
          <p:nvPr/>
        </p:nvCxnSpPr>
        <p:spPr bwMode="auto">
          <a:xfrm>
            <a:off x="7104742" y="4038600"/>
            <a:ext cx="420624" cy="0"/>
          </a:xfrm>
          <a:prstGeom prst="straightConnector1">
            <a:avLst/>
          </a:prstGeom>
          <a:solidFill>
            <a:srgbClr val="FFFFFF"/>
          </a:solidFill>
          <a:ln w="25400" cap="flat" cmpd="sng" algn="ctr">
            <a:solidFill>
              <a:schemeClr val="tx1"/>
            </a:solidFill>
            <a:prstDash val="solid"/>
            <a:round/>
            <a:headEnd type="oval" w="med" len="med"/>
            <a:tailEnd type="oval"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4306488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4000"/>
                            </p:stCondLst>
                            <p:childTnLst>
                              <p:par>
                                <p:cTn id="13" presetID="16" presetClass="exit" presetSubtype="21" fill="hold" nodeType="afterEffect">
                                  <p:stCondLst>
                                    <p:cond delay="0"/>
                                  </p:stCondLst>
                                  <p:childTnLst>
                                    <p:animEffect transition="out" filter="barn(inVertical)">
                                      <p:cBhvr>
                                        <p:cTn id="14" dur="2000"/>
                                        <p:tgtEl>
                                          <p:spTgt spid="24"/>
                                        </p:tgtEl>
                                      </p:cBhvr>
                                    </p:animEffect>
                                    <p:set>
                                      <p:cBhvr>
                                        <p:cTn id="15" dur="1" fill="hold">
                                          <p:stCondLst>
                                            <p:cond delay="1999"/>
                                          </p:stCondLst>
                                        </p:cTn>
                                        <p:tgtEl>
                                          <p:spTgt spid="24"/>
                                        </p:tgtEl>
                                        <p:attrNameLst>
                                          <p:attrName>style.visibility</p:attrName>
                                        </p:attrNameLst>
                                      </p:cBhvr>
                                      <p:to>
                                        <p:strVal val="hidden"/>
                                      </p:to>
                                    </p:set>
                                  </p:childTnLst>
                                </p:cTn>
                              </p:par>
                            </p:childTnLst>
                          </p:cTn>
                        </p:par>
                        <p:par>
                          <p:cTn id="16" fill="hold">
                            <p:stCondLst>
                              <p:cond delay="6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endParaRPr lang="en-US" sz="2000" dirty="0">
              <a:solidFill>
                <a:srgbClr val="FFFFFF"/>
              </a:solidFill>
              <a:effectLst>
                <a:outerShdw blurRad="50800" dist="38100" dir="2700000" algn="tl" rotWithShape="0">
                  <a:srgbClr val="000000">
                    <a:alpha val="43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graphicFrame>
        <p:nvGraphicFramePr>
          <p:cNvPr id="8" name="Group 78"/>
          <p:cNvGraphicFramePr>
            <a:graphicFrameLocks noGrp="1"/>
          </p:cNvGraphicFramePr>
          <p:nvPr>
            <p:extLst>
              <p:ext uri="{D42A27DB-BD31-4B8C-83A1-F6EECF244321}">
                <p14:modId xmlns:p14="http://schemas.microsoft.com/office/powerpoint/2010/main" val="1687954701"/>
              </p:ext>
            </p:extLst>
          </p:nvPr>
        </p:nvGraphicFramePr>
        <p:xfrm>
          <a:off x="4572001" y="1752600"/>
          <a:ext cx="4419600" cy="1524000"/>
        </p:xfrm>
        <a:graphic>
          <a:graphicData uri="http://schemas.openxmlformats.org/drawingml/2006/table">
            <a:tbl>
              <a:tblPr firstRow="1" bandRow="1">
                <a:tableStyleId>{6E25E649-3F16-4E02-A733-19D2CDBF48F0}</a:tableStyleId>
              </a:tblPr>
              <a:tblGrid>
                <a:gridCol w="852906"/>
                <a:gridCol w="3566694"/>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Symbol</a:t>
                      </a:r>
                      <a:endParaRPr kumimoji="0" lang="en-US" sz="14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Definition</a:t>
                      </a:r>
                      <a:endParaRPr kumimoji="0" lang="en-US" sz="14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𝚫</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Change in</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Y</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Output (as measured by real GDP)</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MPC</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Marginal Propensity to Consume</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AAS</a:t>
                      </a: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Autonomous Aggregate Spending</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Injections </a:t>
            </a:r>
            <a:r>
              <a:rPr lang="en-US" sz="1400" dirty="0">
                <a:solidFill>
                  <a:srgbClr val="000000"/>
                </a:solidFill>
              </a:rPr>
              <a:t>of </a:t>
            </a:r>
            <a:r>
              <a:rPr lang="en-US" sz="1400" dirty="0" smtClean="0">
                <a:solidFill>
                  <a:srgbClr val="000000"/>
                </a:solidFill>
              </a:rPr>
              <a:t>extra spending (AAS) cause real GDP to rise more than the original injection.  This equation calculates the total increase/decrease in real GDP.</a:t>
            </a:r>
            <a:endParaRPr lang="en-US" sz="1400" dirty="0">
              <a:solidFill>
                <a:srgbClr val="000000"/>
              </a:solidFill>
            </a:endParaRPr>
          </a:p>
        </p:txBody>
      </p:sp>
      <p:grpSp>
        <p:nvGrpSpPr>
          <p:cNvPr id="3" name="Group 2"/>
          <p:cNvGrpSpPr/>
          <p:nvPr/>
        </p:nvGrpSpPr>
        <p:grpSpPr>
          <a:xfrm>
            <a:off x="4572000" y="4355068"/>
            <a:ext cx="4419600" cy="750332"/>
            <a:chOff x="4572000" y="4355068"/>
            <a:chExt cx="4419600" cy="750332"/>
          </a:xfrm>
        </p:grpSpPr>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2" name="TextBox 11"/>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6" name="TextBox 15"/>
            <p:cNvSpPr txBox="1"/>
            <p:nvPr/>
          </p:nvSpPr>
          <p:spPr>
            <a:xfrm>
              <a:off x="7896471" y="4583668"/>
              <a:ext cx="1095129"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 AAS</a:t>
              </a:r>
              <a:endParaRPr lang="en-US" sz="18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grpSp>
    </p:spTree>
    <p:extLst>
      <p:ext uri="{BB962C8B-B14F-4D97-AF65-F5344CB8AC3E}">
        <p14:creationId xmlns:p14="http://schemas.microsoft.com/office/powerpoint/2010/main" val="77797954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5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3000"/>
                                        <p:tgtEl>
                                          <p:spTgt spid="3"/>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graphicFrame>
        <p:nvGraphicFramePr>
          <p:cNvPr id="8" name="Group 78"/>
          <p:cNvGraphicFramePr>
            <a:graphicFrameLocks noGrp="1"/>
          </p:cNvGraphicFramePr>
          <p:nvPr>
            <p:extLst>
              <p:ext uri="{D42A27DB-BD31-4B8C-83A1-F6EECF244321}">
                <p14:modId xmlns:p14="http://schemas.microsoft.com/office/powerpoint/2010/main" val="1938596781"/>
              </p:ext>
            </p:extLst>
          </p:nvPr>
        </p:nvGraphicFramePr>
        <p:xfrm>
          <a:off x="4572001" y="1752600"/>
          <a:ext cx="4419600" cy="1524000"/>
        </p:xfrm>
        <a:graphic>
          <a:graphicData uri="http://schemas.openxmlformats.org/drawingml/2006/table">
            <a:tbl>
              <a:tblPr firstRow="1" bandRow="1">
                <a:tableStyleId>{6E25E649-3F16-4E02-A733-19D2CDBF48F0}</a:tableStyleId>
              </a:tblPr>
              <a:tblGrid>
                <a:gridCol w="852906"/>
                <a:gridCol w="3566694"/>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Symbol</a:t>
                      </a:r>
                      <a:endParaRPr kumimoji="0" lang="en-US" sz="14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Definition</a:t>
                      </a:r>
                      <a:endParaRPr kumimoji="0" lang="en-US" sz="14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𝚫</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Change in</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Y</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Output (as measured by real GDP)</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MPC</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Marginal Propensity to Consume</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AAS</a:t>
                      </a: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Autonomous Aggregate Spending</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An autonomous change in aggregate spending can include any of the following types of spending: investment, consumer, government, or export.</a:t>
            </a:r>
          </a:p>
        </p:txBody>
      </p:sp>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6" name="TextBox 15"/>
          <p:cNvSpPr txBox="1"/>
          <p:nvPr/>
        </p:nvSpPr>
        <p:spPr>
          <a:xfrm>
            <a:off x="7896471" y="4583668"/>
            <a:ext cx="1095129"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 AAS</a:t>
            </a:r>
            <a:endParaRPr lang="en-US" sz="1800" dirty="0">
              <a:solidFill>
                <a:srgbClr val="FFFFFF"/>
              </a:solidFill>
              <a:effectLst>
                <a:outerShdw blurRad="50800" dist="38100" dir="2700000" algn="tl" rotWithShape="0">
                  <a:srgbClr val="000000">
                    <a:alpha val="43000"/>
                  </a:srgbClr>
                </a:outerShdw>
              </a:effectLst>
            </a:endParaRPr>
          </a:p>
        </p:txBody>
      </p:sp>
      <p:sp>
        <p:nvSpPr>
          <p:cNvPr id="17" name="TextBox 16"/>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In the case of monetary policy, AAS refers to investment spending.</a:t>
            </a:r>
          </a:p>
        </p:txBody>
      </p:sp>
      <p:graphicFrame>
        <p:nvGraphicFramePr>
          <p:cNvPr id="18" name="Group 78"/>
          <p:cNvGraphicFramePr>
            <a:graphicFrameLocks noGrp="1"/>
          </p:cNvGraphicFramePr>
          <p:nvPr>
            <p:extLst>
              <p:ext uri="{D42A27DB-BD31-4B8C-83A1-F6EECF244321}">
                <p14:modId xmlns:p14="http://schemas.microsoft.com/office/powerpoint/2010/main" val="673792898"/>
              </p:ext>
            </p:extLst>
          </p:nvPr>
        </p:nvGraphicFramePr>
        <p:xfrm>
          <a:off x="4572000" y="1752600"/>
          <a:ext cx="4419600" cy="1828800"/>
        </p:xfrm>
        <a:graphic>
          <a:graphicData uri="http://schemas.openxmlformats.org/drawingml/2006/table">
            <a:tbl>
              <a:tblPr firstRow="1" bandRow="1">
                <a:tableStyleId>{6E25E649-3F16-4E02-A733-19D2CDBF48F0}</a:tableStyleId>
              </a:tblPr>
              <a:tblGrid>
                <a:gridCol w="852906"/>
                <a:gridCol w="3566694"/>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Symbol</a:t>
                      </a:r>
                      <a:endParaRPr kumimoji="0" lang="en-US" sz="14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Definition</a:t>
                      </a:r>
                      <a:endParaRPr kumimoji="0" lang="en-US" sz="14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𝚫</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Change in</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Y</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Output (as measured by real GDP)</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MPC</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Marginal Propensity to Consume</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AAS</a:t>
                      </a: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Autonomous Aggregate Spending</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I</a:t>
                      </a: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Investment Spending</a:t>
                      </a:r>
                      <a:endPar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9" name="TextBox 18"/>
          <p:cNvSpPr txBox="1"/>
          <p:nvPr/>
        </p:nvSpPr>
        <p:spPr>
          <a:xfrm>
            <a:off x="7896471" y="4583668"/>
            <a:ext cx="1095129"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 I</a:t>
            </a:r>
            <a:endParaRPr lang="en-US" sz="1800" dirty="0">
              <a:solidFill>
                <a:srgbClr val="FFFFFF"/>
              </a:solidFill>
              <a:effectLst>
                <a:outerShdw blurRad="50800" dist="38100" dir="2700000" algn="tl" rotWithShape="0">
                  <a:srgbClr val="000000">
                    <a:alpha val="43000"/>
                  </a:srgbClr>
                </a:outerShdw>
              </a:effectLst>
            </a:endParaRPr>
          </a:p>
        </p:txBody>
      </p:sp>
      <p:sp>
        <p:nvSpPr>
          <p:cNvPr id="20" name="TextBox 19"/>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21" name="TextBox 20"/>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5890838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000"/>
                                        <p:tgtEl>
                                          <p:spTgt spid="18"/>
                                        </p:tgtEl>
                                      </p:cBhvr>
                                    </p:animEffect>
                                  </p:childTnLst>
                                </p:cTn>
                              </p:par>
                            </p:childTnLst>
                          </p:cTn>
                        </p:par>
                        <p:par>
                          <p:cTn id="12" fill="hold">
                            <p:stCondLst>
                              <p:cond delay="4000"/>
                            </p:stCondLst>
                            <p:childTnLst>
                              <p:par>
                                <p:cTn id="13" presetID="41" presetClass="exit" presetSubtype="0" fill="hold" grpId="0" nodeType="afterEffect">
                                  <p:stCondLst>
                                    <p:cond delay="1000"/>
                                  </p:stCondLst>
                                  <p:iterate type="lt">
                                    <p:tmPct val="10000"/>
                                  </p:iterate>
                                  <p:childTnLst>
                                    <p:anim calcmode="lin" valueType="num">
                                      <p:cBhvr>
                                        <p:cTn id="14" dur="1000"/>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1000"/>
                                        <p:tgtEl>
                                          <p:spTgt spid="16"/>
                                        </p:tgtEl>
                                        <p:attrNameLst>
                                          <p:attrName>ppt_y</p:attrName>
                                        </p:attrNameLst>
                                      </p:cBhvr>
                                      <p:tavLst>
                                        <p:tav tm="0">
                                          <p:val>
                                            <p:strVal val="ppt_y"/>
                                          </p:val>
                                        </p:tav>
                                        <p:tav tm="100000">
                                          <p:val>
                                            <p:strVal val="ppt_y"/>
                                          </p:val>
                                        </p:tav>
                                      </p:tavLst>
                                    </p:anim>
                                    <p:anim calcmode="lin" valueType="num">
                                      <p:cBhvr>
                                        <p:cTn id="16" dur="1000"/>
                                        <p:tgtEl>
                                          <p:spTgt spid="16"/>
                                        </p:tgtEl>
                                        <p:attrNameLst>
                                          <p:attrName>ppt_h</p:attrName>
                                        </p:attrNameLst>
                                      </p:cBhvr>
                                      <p:tavLst>
                                        <p:tav tm="0">
                                          <p:val>
                                            <p:strVal val="ppt_h"/>
                                          </p:val>
                                        </p:tav>
                                        <p:tav tm="50000">
                                          <p:val>
                                            <p:strVal val="ppt_h+.01"/>
                                          </p:val>
                                        </p:tav>
                                        <p:tav tm="100000">
                                          <p:val>
                                            <p:strVal val="ppt_h/10"/>
                                          </p:val>
                                        </p:tav>
                                      </p:tavLst>
                                    </p:anim>
                                    <p:anim calcmode="lin" valueType="num">
                                      <p:cBhvr>
                                        <p:cTn id="17" dur="1000"/>
                                        <p:tgtEl>
                                          <p:spTgt spid="16"/>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1000" tmFilter="0,0; .5, 0; 1, 1"/>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6300"/>
                            </p:stCondLst>
                            <p:childTnLst>
                              <p:par>
                                <p:cTn id="21" presetID="41" presetClass="entr" presetSubtype="0" fill="hold" grpId="1" nodeType="after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19"/>
                                        </p:tgtEl>
                                        <p:attrNameLst>
                                          <p:attrName>ppt_y</p:attrName>
                                        </p:attrNameLst>
                                      </p:cBhvr>
                                      <p:tavLst>
                                        <p:tav tm="0">
                                          <p:val>
                                            <p:strVal val="#ppt_y"/>
                                          </p:val>
                                        </p:tav>
                                        <p:tav tm="100000">
                                          <p:val>
                                            <p:strVal val="#ppt_y"/>
                                          </p:val>
                                        </p:tav>
                                      </p:tavLst>
                                    </p:anim>
                                    <p:anim calcmode="lin" valueType="num">
                                      <p:cBhvr>
                                        <p:cTn id="25"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19"/>
                                        </p:tgtEl>
                                      </p:cBhvr>
                                    </p:animEffect>
                                  </p:childTnLst>
                                </p:cTn>
                              </p:par>
                            </p:childTnLst>
                          </p:cTn>
                        </p:par>
                        <p:par>
                          <p:cTn id="28" fill="hold">
                            <p:stCondLst>
                              <p:cond delay="7400"/>
                            </p:stCondLst>
                            <p:childTnLst>
                              <p:par>
                                <p:cTn id="29" presetID="22" presetClass="entr" presetSubtype="8"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Suppose the Fed increases the money supply by $4 trillion in order to lower interest rates; assume this increases investment spending by $1 trillion.</a:t>
            </a:r>
            <a:endParaRPr lang="en-US" sz="1400" dirty="0">
              <a:solidFill>
                <a:srgbClr val="000000"/>
              </a:solidFill>
            </a:endParaRPr>
          </a:p>
        </p:txBody>
      </p:sp>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7" name="TextBox 16"/>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In the case of monetary policy, AAS refers to investment spending.</a:t>
            </a:r>
          </a:p>
        </p:txBody>
      </p:sp>
      <p:sp>
        <p:nvSpPr>
          <p:cNvPr id="19" name="TextBox 18"/>
          <p:cNvSpPr txBox="1"/>
          <p:nvPr/>
        </p:nvSpPr>
        <p:spPr>
          <a:xfrm>
            <a:off x="7896471" y="4583668"/>
            <a:ext cx="1095129"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 I</a:t>
            </a:r>
            <a:endParaRPr lang="en-US" sz="1800" dirty="0">
              <a:solidFill>
                <a:srgbClr val="FFFFFF"/>
              </a:solidFill>
              <a:effectLst>
                <a:outerShdw blurRad="50800" dist="38100" dir="2700000" algn="tl" rotWithShape="0">
                  <a:srgbClr val="000000">
                    <a:alpha val="43000"/>
                  </a:srgbClr>
                </a:outerShdw>
              </a:effectLst>
            </a:endParaRPr>
          </a:p>
        </p:txBody>
      </p:sp>
      <p:sp>
        <p:nvSpPr>
          <p:cNvPr id="20" name="TextBox 19"/>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When Interest Rates Are Lowered</a:t>
            </a:r>
          </a:p>
        </p:txBody>
      </p:sp>
      <p:sp>
        <p:nvSpPr>
          <p:cNvPr id="21" name="TextBox 20"/>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Lower interest rates induce more investment, so 𝚫I is positive.</a:t>
            </a:r>
          </a:p>
        </p:txBody>
      </p:sp>
      <p:sp>
        <p:nvSpPr>
          <p:cNvPr id="22" name="TextBox 21"/>
          <p:cNvSpPr txBox="1"/>
          <p:nvPr/>
        </p:nvSpPr>
        <p:spPr>
          <a:xfrm>
            <a:off x="7843883" y="4583668"/>
            <a:ext cx="1147718"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trillion</a:t>
            </a:r>
            <a:endParaRPr lang="en-US" sz="1800" dirty="0">
              <a:solidFill>
                <a:srgbClr val="FFFFFF"/>
              </a:solidFill>
              <a:effectLst>
                <a:outerShdw blurRad="50800" dist="38100" dir="2700000" algn="tl" rotWithShape="0">
                  <a:srgbClr val="000000">
                    <a:alpha val="43000"/>
                  </a:srgbClr>
                </a:outerShdw>
              </a:effectLst>
            </a:endParaRPr>
          </a:p>
        </p:txBody>
      </p:sp>
      <p:pic>
        <p:nvPicPr>
          <p:cNvPr id="23" name="Picture 22"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6400"/>
            <a:ext cx="3962400" cy="2707446"/>
          </a:xfrm>
          <a:prstGeom prst="rect">
            <a:avLst/>
          </a:prstGeom>
        </p:spPr>
      </p:pic>
      <p:pic>
        <p:nvPicPr>
          <p:cNvPr id="24" name="Picture 23" descr="image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76400"/>
            <a:ext cx="3962400" cy="2707446"/>
          </a:xfrm>
          <a:prstGeom prst="rect">
            <a:avLst/>
          </a:prstGeom>
        </p:spPr>
      </p:pic>
      <p:sp>
        <p:nvSpPr>
          <p:cNvPr id="25" name="Oval 24"/>
          <p:cNvSpPr/>
          <p:nvPr/>
        </p:nvSpPr>
        <p:spPr bwMode="auto">
          <a:xfrm>
            <a:off x="6571606" y="3456606"/>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6" name="Straight Arrow Connector 25"/>
          <p:cNvCxnSpPr/>
          <p:nvPr/>
        </p:nvCxnSpPr>
        <p:spPr bwMode="auto">
          <a:xfrm>
            <a:off x="6705600" y="2895600"/>
            <a:ext cx="1143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a:off x="5257800" y="3733800"/>
            <a:ext cx="2667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8" name="Oval 27"/>
          <p:cNvSpPr/>
          <p:nvPr/>
        </p:nvSpPr>
        <p:spPr bwMode="auto">
          <a:xfrm>
            <a:off x="7906394" y="3685206"/>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9" name="Straight Arrow Connector 28"/>
          <p:cNvCxnSpPr/>
          <p:nvPr/>
        </p:nvCxnSpPr>
        <p:spPr bwMode="auto">
          <a:xfrm>
            <a:off x="5410200" y="3542008"/>
            <a:ext cx="0" cy="1524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0" name="Straight Connector 29"/>
          <p:cNvCxnSpPr/>
          <p:nvPr/>
        </p:nvCxnSpPr>
        <p:spPr bwMode="auto">
          <a:xfrm>
            <a:off x="5257800" y="3505200"/>
            <a:ext cx="1371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6" name="TextBox 35"/>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37" name="TextBox 36"/>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85700771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0"/>
                                        <p:tgtEl>
                                          <p:spTgt spid="25"/>
                                        </p:tgtEl>
                                      </p:cBhvr>
                                    </p:animEffect>
                                  </p:childTnLst>
                                </p:cTn>
                              </p:par>
                            </p:childTnLst>
                          </p:cTn>
                        </p:par>
                        <p:par>
                          <p:cTn id="24" fill="hold">
                            <p:stCondLst>
                              <p:cond delay="90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2000"/>
                                        <p:tgtEl>
                                          <p:spTgt spid="30"/>
                                        </p:tgtEl>
                                      </p:cBhvr>
                                    </p:animEffect>
                                  </p:childTnLst>
                                </p:cTn>
                              </p:par>
                            </p:childTnLst>
                          </p:cTn>
                        </p:par>
                        <p:par>
                          <p:cTn id="28" fill="hold">
                            <p:stCondLst>
                              <p:cond delay="11000"/>
                            </p:stCondLst>
                            <p:childTnLst>
                              <p:par>
                                <p:cTn id="29" presetID="22" presetClass="entr" presetSubtype="8" fill="hold" nodeType="after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2000"/>
                                        <p:tgtEl>
                                          <p:spTgt spid="26"/>
                                        </p:tgtEl>
                                      </p:cBhvr>
                                    </p:animEffect>
                                  </p:childTnLst>
                                </p:cTn>
                              </p:par>
                            </p:childTnLst>
                          </p:cTn>
                        </p:par>
                        <p:par>
                          <p:cTn id="32" fill="hold">
                            <p:stCondLst>
                              <p:cond delay="14000"/>
                            </p:stCondLst>
                            <p:childTnLst>
                              <p:par>
                                <p:cTn id="33" presetID="22" presetClass="entr" presetSubtype="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2000"/>
                                        <p:tgtEl>
                                          <p:spTgt spid="24"/>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2000"/>
                                        <p:tgtEl>
                                          <p:spTgt spid="28"/>
                                        </p:tgtEl>
                                      </p:cBhvr>
                                    </p:animEffect>
                                  </p:childTnLst>
                                </p:cTn>
                              </p:par>
                            </p:childTnLst>
                          </p:cTn>
                        </p:par>
                        <p:par>
                          <p:cTn id="40" fill="hold">
                            <p:stCondLst>
                              <p:cond delay="18000"/>
                            </p:stCondLst>
                            <p:childTnLst>
                              <p:par>
                                <p:cTn id="41" presetID="22" presetClass="entr" presetSubtype="2"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2000"/>
                                        <p:tgtEl>
                                          <p:spTgt spid="27"/>
                                        </p:tgtEl>
                                      </p:cBhvr>
                                    </p:animEffect>
                                  </p:childTnLst>
                                </p:cTn>
                              </p:par>
                            </p:childTnLst>
                          </p:cTn>
                        </p:par>
                        <p:par>
                          <p:cTn id="44" fill="hold">
                            <p:stCondLst>
                              <p:cond delay="20000"/>
                            </p:stCondLst>
                            <p:childTnLst>
                              <p:par>
                                <p:cTn id="45" presetID="22" presetClass="entr" presetSubtype="1"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2000"/>
                                        <p:tgtEl>
                                          <p:spTgt spid="29"/>
                                        </p:tgtEl>
                                      </p:cBhvr>
                                    </p:animEffect>
                                  </p:childTnLst>
                                </p:cTn>
                              </p:par>
                            </p:childTnLst>
                          </p:cTn>
                        </p:par>
                        <p:par>
                          <p:cTn id="48" fill="hold">
                            <p:stCondLst>
                              <p:cond delay="22000"/>
                            </p:stCondLst>
                            <p:childTnLst>
                              <p:par>
                                <p:cTn id="49" presetID="41" presetClass="exit" presetSubtype="0" fill="hold" grpId="0" nodeType="afterEffect">
                                  <p:stCondLst>
                                    <p:cond delay="1000"/>
                                  </p:stCondLst>
                                  <p:iterate type="lt">
                                    <p:tmPct val="10000"/>
                                  </p:iterate>
                                  <p:childTnLst>
                                    <p:anim calcmode="lin" valueType="num">
                                      <p:cBhvr>
                                        <p:cTn id="50" dur="1000"/>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1" dur="1000"/>
                                        <p:tgtEl>
                                          <p:spTgt spid="19"/>
                                        </p:tgtEl>
                                        <p:attrNameLst>
                                          <p:attrName>ppt_y</p:attrName>
                                        </p:attrNameLst>
                                      </p:cBhvr>
                                      <p:tavLst>
                                        <p:tav tm="0">
                                          <p:val>
                                            <p:strVal val="ppt_y"/>
                                          </p:val>
                                        </p:tav>
                                        <p:tav tm="100000">
                                          <p:val>
                                            <p:strVal val="ppt_y"/>
                                          </p:val>
                                        </p:tav>
                                      </p:tavLst>
                                    </p:anim>
                                    <p:anim calcmode="lin" valueType="num">
                                      <p:cBhvr>
                                        <p:cTn id="52" dur="1000"/>
                                        <p:tgtEl>
                                          <p:spTgt spid="19"/>
                                        </p:tgtEl>
                                        <p:attrNameLst>
                                          <p:attrName>ppt_h</p:attrName>
                                        </p:attrNameLst>
                                      </p:cBhvr>
                                      <p:tavLst>
                                        <p:tav tm="0">
                                          <p:val>
                                            <p:strVal val="ppt_h"/>
                                          </p:val>
                                        </p:tav>
                                        <p:tav tm="50000">
                                          <p:val>
                                            <p:strVal val="ppt_h+.01"/>
                                          </p:val>
                                        </p:tav>
                                        <p:tav tm="100000">
                                          <p:val>
                                            <p:strVal val="ppt_h/10"/>
                                          </p:val>
                                        </p:tav>
                                      </p:tavLst>
                                    </p:anim>
                                    <p:anim calcmode="lin" valueType="num">
                                      <p:cBhvr>
                                        <p:cTn id="53" dur="1000"/>
                                        <p:tgtEl>
                                          <p:spTgt spid="19"/>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1000" tmFilter="0,0; .5, 0; 1, 1"/>
                                        <p:tgtEl>
                                          <p:spTgt spid="19"/>
                                        </p:tgtEl>
                                      </p:cBhvr>
                                    </p:animEffect>
                                    <p:set>
                                      <p:cBhvr>
                                        <p:cTn id="55" dur="1" fill="hold">
                                          <p:stCondLst>
                                            <p:cond delay="999"/>
                                          </p:stCondLst>
                                        </p:cTn>
                                        <p:tgtEl>
                                          <p:spTgt spid="19"/>
                                        </p:tgtEl>
                                        <p:attrNameLst>
                                          <p:attrName>style.visibility</p:attrName>
                                        </p:attrNameLst>
                                      </p:cBhvr>
                                      <p:to>
                                        <p:strVal val="hidden"/>
                                      </p:to>
                                    </p:set>
                                  </p:childTnLst>
                                </p:cTn>
                              </p:par>
                            </p:childTnLst>
                          </p:cTn>
                        </p:par>
                        <p:par>
                          <p:cTn id="56" fill="hold">
                            <p:stCondLst>
                              <p:cond delay="241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22"/>
                                        </p:tgtEl>
                                        <p:attrNameLst>
                                          <p:attrName>ppt_y</p:attrName>
                                        </p:attrNameLst>
                                      </p:cBhvr>
                                      <p:tavLst>
                                        <p:tav tm="0">
                                          <p:val>
                                            <p:strVal val="#ppt_y"/>
                                          </p:val>
                                        </p:tav>
                                        <p:tav tm="100000">
                                          <p:val>
                                            <p:strVal val="#ppt_y"/>
                                          </p:val>
                                        </p:tav>
                                      </p:tavLst>
                                    </p:anim>
                                    <p:anim calcmode="lin" valueType="num">
                                      <p:cBhvr>
                                        <p:cTn id="61"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P spid="22" grpId="0"/>
      <p:bldP spid="25"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If we assume the marginal propensity to consume is 0.60, then a $1 trillion rise in investment spending will lead to a $2.5 trillion rise in output (real GDP).</a:t>
            </a:r>
            <a:endParaRPr lang="en-US" sz="1400" dirty="0">
              <a:solidFill>
                <a:srgbClr val="000000"/>
              </a:solidFill>
            </a:endParaRPr>
          </a:p>
        </p:txBody>
      </p:sp>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7" name="TextBox 16"/>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In the case of monetary policy, AAS refers to investment spending.</a:t>
            </a:r>
          </a:p>
        </p:txBody>
      </p:sp>
      <p:sp>
        <p:nvSpPr>
          <p:cNvPr id="20" name="TextBox 19"/>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When Interest Rates Are Lowered</a:t>
            </a:r>
          </a:p>
        </p:txBody>
      </p:sp>
      <p:sp>
        <p:nvSpPr>
          <p:cNvPr id="21" name="TextBox 20"/>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Lower interest rates induce more investment, so 𝚫I is positive.</a:t>
            </a:r>
          </a:p>
        </p:txBody>
      </p:sp>
      <p:sp>
        <p:nvSpPr>
          <p:cNvPr id="22" name="TextBox 21"/>
          <p:cNvSpPr txBox="1"/>
          <p:nvPr/>
        </p:nvSpPr>
        <p:spPr>
          <a:xfrm>
            <a:off x="7843883" y="4583668"/>
            <a:ext cx="1147718"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trillion</a:t>
            </a:r>
            <a:endParaRPr lang="en-US" sz="1800" dirty="0">
              <a:solidFill>
                <a:srgbClr val="FFFFFF"/>
              </a:solidFill>
              <a:effectLst>
                <a:outerShdw blurRad="50800" dist="38100" dir="2700000" algn="tl" rotWithShape="0">
                  <a:srgbClr val="000000">
                    <a:alpha val="43000"/>
                  </a:srgbClr>
                </a:outerShdw>
              </a:effectLst>
            </a:endParaRPr>
          </a:p>
        </p:txBody>
      </p:sp>
      <p:sp>
        <p:nvSpPr>
          <p:cNvPr id="31" name="TextBox 3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This causes aggregate demand to shift to the right.</a:t>
            </a:r>
          </a:p>
        </p:txBody>
      </p:sp>
      <p:pic>
        <p:nvPicPr>
          <p:cNvPr id="16" name="Picture 15"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3352"/>
            <a:ext cx="3961196" cy="2706624"/>
          </a:xfrm>
          <a:prstGeom prst="rect">
            <a:avLst/>
          </a:prstGeom>
        </p:spPr>
      </p:pic>
      <p:pic>
        <p:nvPicPr>
          <p:cNvPr id="18" name="Picture 17" descr="image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73352"/>
            <a:ext cx="3961196" cy="2706624"/>
          </a:xfrm>
          <a:prstGeom prst="rect">
            <a:avLst/>
          </a:prstGeom>
        </p:spPr>
      </p:pic>
      <p:sp>
        <p:nvSpPr>
          <p:cNvPr id="33" name="Oval 32"/>
          <p:cNvSpPr/>
          <p:nvPr/>
        </p:nvSpPr>
        <p:spPr bwMode="auto">
          <a:xfrm>
            <a:off x="6894812" y="2828602"/>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4" name="Straight Arrow Connector 33"/>
          <p:cNvCxnSpPr/>
          <p:nvPr/>
        </p:nvCxnSpPr>
        <p:spPr bwMode="auto">
          <a:xfrm>
            <a:off x="7162800" y="3048000"/>
            <a:ext cx="762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a:off x="5257800" y="2877196"/>
            <a:ext cx="1676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p:cNvCxnSpPr/>
          <p:nvPr/>
        </p:nvCxnSpPr>
        <p:spPr bwMode="auto">
          <a:xfrm flipV="1">
            <a:off x="6943403" y="2895600"/>
            <a:ext cx="0" cy="1143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Connector 42"/>
          <p:cNvCxnSpPr/>
          <p:nvPr/>
        </p:nvCxnSpPr>
        <p:spPr bwMode="auto">
          <a:xfrm>
            <a:off x="6934200" y="2877196"/>
            <a:ext cx="990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5" name="Oval 44"/>
          <p:cNvSpPr/>
          <p:nvPr/>
        </p:nvSpPr>
        <p:spPr bwMode="auto">
          <a:xfrm>
            <a:off x="7934003" y="2828602"/>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7" name="Straight Connector 46"/>
          <p:cNvCxnSpPr/>
          <p:nvPr/>
        </p:nvCxnSpPr>
        <p:spPr bwMode="auto">
          <a:xfrm flipV="1">
            <a:off x="7982594" y="2895600"/>
            <a:ext cx="0" cy="1143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9" name="TextBox 48"/>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50" name="TextBox 49"/>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sp>
        <p:nvSpPr>
          <p:cNvPr id="51" name="TextBox 50"/>
          <p:cNvSpPr txBox="1"/>
          <p:nvPr/>
        </p:nvSpPr>
        <p:spPr>
          <a:xfrm>
            <a:off x="6629400"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0.60</a:t>
            </a:r>
            <a:endParaRPr lang="en-US" sz="1800" dirty="0">
              <a:solidFill>
                <a:srgbClr val="FFFFFF"/>
              </a:solidFill>
              <a:effectLst>
                <a:outerShdw blurRad="50800" dist="38100" dir="2700000" algn="tl" rotWithShape="0">
                  <a:srgbClr val="000000">
                    <a:alpha val="43000"/>
                  </a:srgbClr>
                </a:outerShdw>
              </a:effectLst>
            </a:endParaRPr>
          </a:p>
        </p:txBody>
      </p:sp>
      <p:sp>
        <p:nvSpPr>
          <p:cNvPr id="52" name="TextBox 51"/>
          <p:cNvSpPr txBox="1"/>
          <p:nvPr/>
        </p:nvSpPr>
        <p:spPr>
          <a:xfrm>
            <a:off x="4572000" y="4459069"/>
            <a:ext cx="838200" cy="646331"/>
          </a:xfrm>
          <a:prstGeom prst="rect">
            <a:avLst/>
          </a:prstGeom>
          <a:noFill/>
        </p:spPr>
        <p:txBody>
          <a:bodyPr wrap="square" rtlCol="0">
            <a:spAutoFit/>
          </a:bodyPr>
          <a:lstStyle/>
          <a:p>
            <a:r>
              <a:rPr lang="en-US" sz="1800" dirty="0" smtClean="0">
                <a:solidFill>
                  <a:schemeClr val="bg1"/>
                </a:solidFill>
                <a:effectLst>
                  <a:outerShdw blurRad="50800" dist="38100" dir="2700000" algn="tl" rotWithShape="0">
                    <a:srgbClr val="000000">
                      <a:alpha val="43000"/>
                    </a:srgbClr>
                  </a:outerShdw>
                </a:effectLst>
              </a:rPr>
              <a:t>$2.5 trillion</a:t>
            </a:r>
            <a:endParaRPr lang="en-US" sz="1800" dirty="0">
              <a:solidFill>
                <a:schemeClr val="bg1"/>
              </a:solidFill>
              <a:effectLst>
                <a:outerShdw blurRad="50800" dist="38100" dir="2700000" algn="tl" rotWithShape="0">
                  <a:srgbClr val="000000">
                    <a:alpha val="43000"/>
                  </a:srgbClr>
                </a:outerShdw>
              </a:effectLst>
            </a:endParaRPr>
          </a:p>
        </p:txBody>
      </p:sp>
      <p:sp>
        <p:nvSpPr>
          <p:cNvPr id="2" name="Left Brace 1"/>
          <p:cNvSpPr/>
          <p:nvPr/>
        </p:nvSpPr>
        <p:spPr bwMode="auto">
          <a:xfrm rot="5400000">
            <a:off x="7060722" y="2529541"/>
            <a:ext cx="137160" cy="371796"/>
          </a:xfrm>
          <a:prstGeom prst="leftBrace">
            <a:avLst>
              <a:gd name="adj1" fmla="val 66667"/>
              <a:gd name="adj2" fmla="val 50000"/>
            </a:avLst>
          </a:prstGeom>
          <a:noFill/>
          <a:ln w="12700">
            <a:solidFill>
              <a:srgbClr val="000000"/>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TextBox 35"/>
          <p:cNvSpPr txBox="1"/>
          <p:nvPr/>
        </p:nvSpPr>
        <p:spPr>
          <a:xfrm>
            <a:off x="5834730" y="2138977"/>
            <a:ext cx="761999" cy="400110"/>
          </a:xfrm>
          <a:prstGeom prst="rect">
            <a:avLst/>
          </a:prstGeom>
          <a:noFill/>
        </p:spPr>
        <p:txBody>
          <a:bodyPr wrap="square" rtlCol="0">
            <a:spAutoFit/>
          </a:bodyPr>
          <a:lstStyle/>
          <a:p>
            <a:r>
              <a:rPr lang="en-US" sz="1000" b="1" smtClean="0"/>
              <a:t>Initial Increase</a:t>
            </a:r>
            <a:endParaRPr lang="en-US" sz="1000" b="1" dirty="0"/>
          </a:p>
        </p:txBody>
      </p:sp>
      <p:cxnSp>
        <p:nvCxnSpPr>
          <p:cNvPr id="37" name="Straight Arrow Connector 36"/>
          <p:cNvCxnSpPr/>
          <p:nvPr/>
        </p:nvCxnSpPr>
        <p:spPr bwMode="auto">
          <a:xfrm>
            <a:off x="6504194" y="2447894"/>
            <a:ext cx="506205" cy="186653"/>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8" name="TextBox 37"/>
          <p:cNvSpPr txBox="1"/>
          <p:nvPr/>
        </p:nvSpPr>
        <p:spPr>
          <a:xfrm>
            <a:off x="6825329" y="1978426"/>
            <a:ext cx="794671" cy="400110"/>
          </a:xfrm>
          <a:prstGeom prst="rect">
            <a:avLst/>
          </a:prstGeom>
          <a:noFill/>
        </p:spPr>
        <p:txBody>
          <a:bodyPr wrap="square" rtlCol="0">
            <a:spAutoFit/>
          </a:bodyPr>
          <a:lstStyle/>
          <a:p>
            <a:r>
              <a:rPr lang="en-US" sz="1000" b="1" dirty="0" smtClean="0"/>
              <a:t>Multiplier Effect</a:t>
            </a:r>
            <a:endParaRPr lang="en-US" sz="1000" b="1" dirty="0"/>
          </a:p>
        </p:txBody>
      </p:sp>
      <p:cxnSp>
        <p:nvCxnSpPr>
          <p:cNvPr id="40" name="Straight Arrow Connector 39"/>
          <p:cNvCxnSpPr/>
          <p:nvPr/>
        </p:nvCxnSpPr>
        <p:spPr bwMode="auto">
          <a:xfrm>
            <a:off x="7350712" y="2349426"/>
            <a:ext cx="191595" cy="241614"/>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1" name="Left Brace 40"/>
          <p:cNvSpPr/>
          <p:nvPr/>
        </p:nvSpPr>
        <p:spPr bwMode="auto">
          <a:xfrm rot="5400000">
            <a:off x="7547308" y="2450263"/>
            <a:ext cx="137160" cy="530352"/>
          </a:xfrm>
          <a:prstGeom prst="leftBrace">
            <a:avLst>
              <a:gd name="adj1" fmla="val 66667"/>
              <a:gd name="adj2" fmla="val 50000"/>
            </a:avLst>
          </a:prstGeom>
          <a:noFill/>
          <a:ln w="12700">
            <a:solidFill>
              <a:srgbClr val="000000"/>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223149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41" presetClass="exit" presetSubtype="0" fill="hold" grpId="0" nodeType="afterEffect">
                                  <p:stCondLst>
                                    <p:cond delay="1000"/>
                                  </p:stCondLst>
                                  <p:iterate type="lt">
                                    <p:tmPct val="10000"/>
                                  </p:iterate>
                                  <p:childTnLst>
                                    <p:anim calcmode="lin" valueType="num">
                                      <p:cBhvr>
                                        <p:cTn id="14" dur="10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5" dur="1000"/>
                                        <p:tgtEl>
                                          <p:spTgt spid="50"/>
                                        </p:tgtEl>
                                        <p:attrNameLst>
                                          <p:attrName>ppt_y</p:attrName>
                                        </p:attrNameLst>
                                      </p:cBhvr>
                                      <p:tavLst>
                                        <p:tav tm="0">
                                          <p:val>
                                            <p:strVal val="ppt_y"/>
                                          </p:val>
                                        </p:tav>
                                        <p:tav tm="100000">
                                          <p:val>
                                            <p:strVal val="ppt_y"/>
                                          </p:val>
                                        </p:tav>
                                      </p:tavLst>
                                    </p:anim>
                                    <p:anim calcmode="lin" valueType="num">
                                      <p:cBhvr>
                                        <p:cTn id="16" dur="10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17" dur="10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1000" tmFilter="0,0; .5, 0; 1, 1"/>
                                        <p:tgtEl>
                                          <p:spTgt spid="50"/>
                                        </p:tgtEl>
                                      </p:cBhvr>
                                    </p:animEffect>
                                    <p:set>
                                      <p:cBhvr>
                                        <p:cTn id="19" dur="1" fill="hold">
                                          <p:stCondLst>
                                            <p:cond delay="999"/>
                                          </p:stCondLst>
                                        </p:cTn>
                                        <p:tgtEl>
                                          <p:spTgt spid="50"/>
                                        </p:tgtEl>
                                        <p:attrNameLst>
                                          <p:attrName>style.visibility</p:attrName>
                                        </p:attrNameLst>
                                      </p:cBhvr>
                                      <p:to>
                                        <p:strVal val="hidden"/>
                                      </p:to>
                                    </p:set>
                                  </p:childTnLst>
                                </p:cTn>
                              </p:par>
                            </p:childTnLst>
                          </p:cTn>
                        </p:par>
                        <p:par>
                          <p:cTn id="20" fill="hold">
                            <p:stCondLst>
                              <p:cond delay="52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1"/>
                                        </p:tgtEl>
                                        <p:attrNameLst>
                                          <p:attrName>style.visibility</p:attrName>
                                        </p:attrNameLst>
                                      </p:cBhvr>
                                      <p:to>
                                        <p:strVal val="visible"/>
                                      </p:to>
                                    </p:set>
                                    <p:anim calcmode="lin" valueType="num">
                                      <p:cBhvr>
                                        <p:cTn id="23" dur="10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1"/>
                                        </p:tgtEl>
                                        <p:attrNameLst>
                                          <p:attrName>ppt_y</p:attrName>
                                        </p:attrNameLst>
                                      </p:cBhvr>
                                      <p:tavLst>
                                        <p:tav tm="0">
                                          <p:val>
                                            <p:strVal val="#ppt_y"/>
                                          </p:val>
                                        </p:tav>
                                        <p:tav tm="100000">
                                          <p:val>
                                            <p:strVal val="#ppt_y"/>
                                          </p:val>
                                        </p:tav>
                                      </p:tavLst>
                                    </p:anim>
                                    <p:anim calcmode="lin" valueType="num">
                                      <p:cBhvr>
                                        <p:cTn id="25" dur="10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1"/>
                                        </p:tgtEl>
                                      </p:cBhvr>
                                    </p:animEffect>
                                  </p:childTnLst>
                                </p:cTn>
                              </p:par>
                            </p:childTnLst>
                          </p:cTn>
                        </p:par>
                        <p:par>
                          <p:cTn id="28" fill="hold">
                            <p:stCondLst>
                              <p:cond delay="6500"/>
                            </p:stCondLst>
                            <p:childTnLst>
                              <p:par>
                                <p:cTn id="29" presetID="41" presetClass="exit" presetSubtype="0" fill="hold" grpId="0" nodeType="afterEffect">
                                  <p:stCondLst>
                                    <p:cond delay="0"/>
                                  </p:stCondLst>
                                  <p:iterate type="lt">
                                    <p:tmPct val="10000"/>
                                  </p:iterate>
                                  <p:childTnLst>
                                    <p:anim calcmode="lin" valueType="num">
                                      <p:cBhvr>
                                        <p:cTn id="30" dur="1000"/>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1000"/>
                                        <p:tgtEl>
                                          <p:spTgt spid="10"/>
                                        </p:tgtEl>
                                        <p:attrNameLst>
                                          <p:attrName>ppt_y</p:attrName>
                                        </p:attrNameLst>
                                      </p:cBhvr>
                                      <p:tavLst>
                                        <p:tav tm="0">
                                          <p:val>
                                            <p:strVal val="ppt_y"/>
                                          </p:val>
                                        </p:tav>
                                        <p:tav tm="100000">
                                          <p:val>
                                            <p:strVal val="ppt_y"/>
                                          </p:val>
                                        </p:tav>
                                      </p:tavLst>
                                    </p:anim>
                                    <p:anim calcmode="lin" valueType="num">
                                      <p:cBhvr>
                                        <p:cTn id="32" dur="1000"/>
                                        <p:tgtEl>
                                          <p:spTgt spid="10"/>
                                        </p:tgtEl>
                                        <p:attrNameLst>
                                          <p:attrName>ppt_h</p:attrName>
                                        </p:attrNameLst>
                                      </p:cBhvr>
                                      <p:tavLst>
                                        <p:tav tm="0">
                                          <p:val>
                                            <p:strVal val="ppt_h"/>
                                          </p:val>
                                        </p:tav>
                                        <p:tav tm="50000">
                                          <p:val>
                                            <p:strVal val="ppt_h+.01"/>
                                          </p:val>
                                        </p:tav>
                                        <p:tav tm="100000">
                                          <p:val>
                                            <p:strVal val="ppt_h/10"/>
                                          </p:val>
                                        </p:tav>
                                      </p:tavLst>
                                    </p:anim>
                                    <p:anim calcmode="lin" valueType="num">
                                      <p:cBhvr>
                                        <p:cTn id="33" dur="1000"/>
                                        <p:tgtEl>
                                          <p:spTgt spid="10"/>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1000" tmFilter="0,0; .5, 0; 1, 1"/>
                                        <p:tgtEl>
                                          <p:spTgt spid="10"/>
                                        </p:tgtEl>
                                      </p:cBhvr>
                                    </p:animEffect>
                                    <p:set>
                                      <p:cBhvr>
                                        <p:cTn id="35" dur="1" fill="hold">
                                          <p:stCondLst>
                                            <p:cond delay="999"/>
                                          </p:stCondLst>
                                        </p:cTn>
                                        <p:tgtEl>
                                          <p:spTgt spid="10"/>
                                        </p:tgtEl>
                                        <p:attrNameLst>
                                          <p:attrName>style.visibility</p:attrName>
                                        </p:attrNameLst>
                                      </p:cBhvr>
                                      <p:to>
                                        <p:strVal val="hidden"/>
                                      </p:to>
                                    </p:set>
                                  </p:childTnLst>
                                </p:cTn>
                              </p:par>
                            </p:childTnLst>
                          </p:cTn>
                        </p:par>
                        <p:par>
                          <p:cTn id="36" fill="hold">
                            <p:stCondLst>
                              <p:cond delay="76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52"/>
                                        </p:tgtEl>
                                        <p:attrNameLst>
                                          <p:attrName>style.visibility</p:attrName>
                                        </p:attrNameLst>
                                      </p:cBhvr>
                                      <p:to>
                                        <p:strVal val="visible"/>
                                      </p:to>
                                    </p:set>
                                    <p:anim calcmode="lin" valueType="num">
                                      <p:cBhvr>
                                        <p:cTn id="39" dur="10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40" dur="1000" fill="hold"/>
                                        <p:tgtEl>
                                          <p:spTgt spid="52"/>
                                        </p:tgtEl>
                                        <p:attrNameLst>
                                          <p:attrName>ppt_y</p:attrName>
                                        </p:attrNameLst>
                                      </p:cBhvr>
                                      <p:tavLst>
                                        <p:tav tm="0">
                                          <p:val>
                                            <p:strVal val="#ppt_y"/>
                                          </p:val>
                                        </p:tav>
                                        <p:tav tm="100000">
                                          <p:val>
                                            <p:strVal val="#ppt_y"/>
                                          </p:val>
                                        </p:tav>
                                      </p:tavLst>
                                    </p:anim>
                                    <p:anim calcmode="lin" valueType="num">
                                      <p:cBhvr>
                                        <p:cTn id="41" dur="10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42" dur="10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1000" tmFilter="0,0; .5, 1; 1, 1"/>
                                        <p:tgtEl>
                                          <p:spTgt spid="52"/>
                                        </p:tgtEl>
                                      </p:cBhvr>
                                    </p:animEffect>
                                  </p:childTnLst>
                                </p:cTn>
                              </p:par>
                            </p:childTnLst>
                          </p:cTn>
                        </p:par>
                        <p:par>
                          <p:cTn id="44" fill="hold">
                            <p:stCondLst>
                              <p:cond delay="9700"/>
                            </p:stCondLst>
                            <p:childTnLst>
                              <p:par>
                                <p:cTn id="45" presetID="10" presetClass="entr" presetSubtype="0" fill="hold" nodeType="after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childTnLst>
                          </p:cTn>
                        </p:par>
                        <p:par>
                          <p:cTn id="48" fill="hold">
                            <p:stCondLst>
                              <p:cond delay="127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2000"/>
                                        <p:tgtEl>
                                          <p:spTgt spid="33"/>
                                        </p:tgtEl>
                                      </p:cBhvr>
                                    </p:animEffect>
                                  </p:childTnLst>
                                </p:cTn>
                              </p:par>
                            </p:childTnLst>
                          </p:cTn>
                        </p:par>
                        <p:par>
                          <p:cTn id="52" fill="hold">
                            <p:stCondLst>
                              <p:cond delay="14700"/>
                            </p:stCondLst>
                            <p:childTnLst>
                              <p:par>
                                <p:cTn id="53" presetID="22" presetClass="entr" presetSubtype="2"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right)">
                                      <p:cBhvr>
                                        <p:cTn id="55" dur="2000"/>
                                        <p:tgtEl>
                                          <p:spTgt spid="35"/>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2000"/>
                                        <p:tgtEl>
                                          <p:spTgt spid="39"/>
                                        </p:tgtEl>
                                      </p:cBhvr>
                                    </p:animEffect>
                                  </p:childTnLst>
                                </p:cTn>
                              </p:par>
                            </p:childTnLst>
                          </p:cTn>
                        </p:par>
                        <p:par>
                          <p:cTn id="59" fill="hold">
                            <p:stCondLst>
                              <p:cond delay="16700"/>
                            </p:stCondLst>
                            <p:childTnLst>
                              <p:par>
                                <p:cTn id="60" presetID="22" presetClass="entr" presetSubtype="8" fill="hold" nodeType="afterEffect">
                                  <p:stCondLst>
                                    <p:cond delay="1000"/>
                                  </p:stCondLst>
                                  <p:childTnLst>
                                    <p:set>
                                      <p:cBhvr>
                                        <p:cTn id="61" dur="1" fill="hold">
                                          <p:stCondLst>
                                            <p:cond delay="0"/>
                                          </p:stCondLst>
                                        </p:cTn>
                                        <p:tgtEl>
                                          <p:spTgt spid="34"/>
                                        </p:tgtEl>
                                        <p:attrNameLst>
                                          <p:attrName>style.visibility</p:attrName>
                                        </p:attrNameLst>
                                      </p:cBhvr>
                                      <p:to>
                                        <p:strVal val="visible"/>
                                      </p:to>
                                    </p:set>
                                    <p:animEffect transition="in" filter="wipe(left)">
                                      <p:cBhvr>
                                        <p:cTn id="62" dur="2000"/>
                                        <p:tgtEl>
                                          <p:spTgt spid="34"/>
                                        </p:tgtEl>
                                      </p:cBhvr>
                                    </p:animEffect>
                                  </p:childTnLst>
                                </p:cTn>
                              </p:par>
                            </p:childTnLst>
                          </p:cTn>
                        </p:par>
                        <p:par>
                          <p:cTn id="63" fill="hold">
                            <p:stCondLst>
                              <p:cond delay="19700"/>
                            </p:stCondLst>
                            <p:childTnLst>
                              <p:par>
                                <p:cTn id="64" presetID="22" presetClass="entr" presetSubtype="1"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2000"/>
                                        <p:tgtEl>
                                          <p:spTgt spid="18"/>
                                        </p:tgtEl>
                                      </p:cBhvr>
                                    </p:animEffect>
                                  </p:childTnLst>
                                </p:cTn>
                              </p:par>
                            </p:childTnLst>
                          </p:cTn>
                        </p:par>
                        <p:par>
                          <p:cTn id="67" fill="hold">
                            <p:stCondLst>
                              <p:cond delay="217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2000"/>
                                        <p:tgtEl>
                                          <p:spTgt spid="43"/>
                                        </p:tgtEl>
                                      </p:cBhvr>
                                    </p:animEffect>
                                  </p:childTnLst>
                                </p:cTn>
                              </p:par>
                            </p:childTnLst>
                          </p:cTn>
                        </p:par>
                        <p:par>
                          <p:cTn id="71" fill="hold">
                            <p:stCondLst>
                              <p:cond delay="23700"/>
                            </p:stCondLst>
                            <p:childTnLst>
                              <p:par>
                                <p:cTn id="72" presetID="10" presetClass="entr" presetSubtype="0"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2000"/>
                                        <p:tgtEl>
                                          <p:spTgt spid="45"/>
                                        </p:tgtEl>
                                      </p:cBhvr>
                                    </p:animEffect>
                                  </p:childTnLst>
                                </p:cTn>
                              </p:par>
                            </p:childTnLst>
                          </p:cTn>
                        </p:par>
                        <p:par>
                          <p:cTn id="75" fill="hold">
                            <p:stCondLst>
                              <p:cond delay="25700"/>
                            </p:stCondLst>
                            <p:childTnLst>
                              <p:par>
                                <p:cTn id="76" presetID="22" presetClass="entr" presetSubtype="1" fill="hold"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up)">
                                      <p:cBhvr>
                                        <p:cTn id="78" dur="2000"/>
                                        <p:tgtEl>
                                          <p:spTgt spid="47"/>
                                        </p:tgtEl>
                                      </p:cBhvr>
                                    </p:animEffect>
                                  </p:childTnLst>
                                </p:cTn>
                              </p:par>
                            </p:childTnLst>
                          </p:cTn>
                        </p:par>
                        <p:par>
                          <p:cTn id="79" fill="hold">
                            <p:stCondLst>
                              <p:cond delay="27700"/>
                            </p:stCondLst>
                            <p:childTnLst>
                              <p:par>
                                <p:cTn id="80" presetID="22" presetClass="entr" presetSubtype="8" fill="hold" grpId="0" nodeType="after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1000"/>
                                        <p:tgtEl>
                                          <p:spTgt spid="36"/>
                                        </p:tgtEl>
                                      </p:cBhvr>
                                    </p:animEffect>
                                  </p:childTnLst>
                                </p:cTn>
                              </p:par>
                            </p:childTnLst>
                          </p:cTn>
                        </p:par>
                        <p:par>
                          <p:cTn id="83" fill="hold">
                            <p:stCondLst>
                              <p:cond delay="297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1000"/>
                                        <p:tgtEl>
                                          <p:spTgt spid="37"/>
                                        </p:tgtEl>
                                      </p:cBhvr>
                                    </p:animEffect>
                                  </p:childTnLst>
                                </p:cTn>
                              </p:par>
                            </p:childTnLst>
                          </p:cTn>
                        </p:par>
                        <p:par>
                          <p:cTn id="87" fill="hold">
                            <p:stCondLst>
                              <p:cond delay="30700"/>
                            </p:stCondLst>
                            <p:childTnLst>
                              <p:par>
                                <p:cTn id="88" presetID="22" presetClass="entr" presetSubtype="1" fill="hold" grpId="0" nodeType="after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wipe(up)">
                                      <p:cBhvr>
                                        <p:cTn id="90" dur="1000"/>
                                        <p:tgtEl>
                                          <p:spTgt spid="2"/>
                                        </p:tgtEl>
                                      </p:cBhvr>
                                    </p:animEffect>
                                  </p:childTnLst>
                                </p:cTn>
                              </p:par>
                            </p:childTnLst>
                          </p:cTn>
                        </p:par>
                        <p:par>
                          <p:cTn id="91" fill="hold">
                            <p:stCondLst>
                              <p:cond delay="31700"/>
                            </p:stCondLst>
                            <p:childTnLst>
                              <p:par>
                                <p:cTn id="92" presetID="22" presetClass="entr" presetSubtype="8"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left)">
                                      <p:cBhvr>
                                        <p:cTn id="94" dur="1000"/>
                                        <p:tgtEl>
                                          <p:spTgt spid="38"/>
                                        </p:tgtEl>
                                      </p:cBhvr>
                                    </p:animEffect>
                                  </p:childTnLst>
                                </p:cTn>
                              </p:par>
                            </p:childTnLst>
                          </p:cTn>
                        </p:par>
                        <p:par>
                          <p:cTn id="95" fill="hold">
                            <p:stCondLst>
                              <p:cond delay="32700"/>
                            </p:stCondLst>
                            <p:childTnLst>
                              <p:par>
                                <p:cTn id="96" presetID="22" presetClass="entr" presetSubtype="8"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left)">
                                      <p:cBhvr>
                                        <p:cTn id="98" dur="1000"/>
                                        <p:tgtEl>
                                          <p:spTgt spid="40"/>
                                        </p:tgtEl>
                                      </p:cBhvr>
                                    </p:animEffect>
                                  </p:childTnLst>
                                </p:cTn>
                              </p:par>
                            </p:childTnLst>
                          </p:cTn>
                        </p:par>
                        <p:par>
                          <p:cTn id="99" fill="hold">
                            <p:stCondLst>
                              <p:cond delay="33700"/>
                            </p:stCondLst>
                            <p:childTnLst>
                              <p:par>
                                <p:cTn id="100" presetID="22" presetClass="entr" presetSubtype="1"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up)">
                                      <p:cBhvr>
                                        <p:cTn id="10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 grpId="0"/>
      <p:bldP spid="33" grpId="0" animBg="1"/>
      <p:bldP spid="45" grpId="0" animBg="1"/>
      <p:bldP spid="50" grpId="0"/>
      <p:bldP spid="51" grpId="0"/>
      <p:bldP spid="52" grpId="0"/>
      <p:bldP spid="2" grpId="0" animBg="1"/>
      <p:bldP spid="36" grpId="0"/>
      <p:bldP spid="38" grpId="0"/>
      <p:bldP spid="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Suppose </a:t>
            </a:r>
            <a:r>
              <a:rPr lang="en-US" sz="1400" dirty="0">
                <a:solidFill>
                  <a:srgbClr val="000000"/>
                </a:solidFill>
              </a:rPr>
              <a:t>the Fed </a:t>
            </a:r>
            <a:r>
              <a:rPr lang="en-US" sz="1400" dirty="0" smtClean="0">
                <a:solidFill>
                  <a:srgbClr val="000000"/>
                </a:solidFill>
              </a:rPr>
              <a:t>decreases </a:t>
            </a:r>
            <a:r>
              <a:rPr lang="en-US" sz="1400" dirty="0">
                <a:solidFill>
                  <a:srgbClr val="000000"/>
                </a:solidFill>
              </a:rPr>
              <a:t>the money supply by </a:t>
            </a:r>
            <a:r>
              <a:rPr lang="en-US" sz="1400" dirty="0" smtClean="0">
                <a:solidFill>
                  <a:srgbClr val="000000"/>
                </a:solidFill>
              </a:rPr>
              <a:t>$2 trillion in order to raise interest rates; assume this decreases investment </a:t>
            </a:r>
            <a:r>
              <a:rPr lang="en-US" sz="1400" dirty="0">
                <a:solidFill>
                  <a:srgbClr val="000000"/>
                </a:solidFill>
              </a:rPr>
              <a:t>spending </a:t>
            </a:r>
            <a:r>
              <a:rPr lang="en-US" sz="1400" dirty="0" smtClean="0">
                <a:solidFill>
                  <a:srgbClr val="000000"/>
                </a:solidFill>
              </a:rPr>
              <a:t>by </a:t>
            </a:r>
            <a:r>
              <a:rPr lang="en-US" sz="1400" dirty="0">
                <a:solidFill>
                  <a:srgbClr val="000000"/>
                </a:solidFill>
              </a:rPr>
              <a:t>$1 </a:t>
            </a:r>
            <a:r>
              <a:rPr lang="en-US" sz="1400" dirty="0" smtClean="0">
                <a:solidFill>
                  <a:srgbClr val="000000"/>
                </a:solidFill>
              </a:rPr>
              <a:t>trillion.</a:t>
            </a:r>
            <a:endParaRPr lang="en-US" sz="1400" dirty="0">
              <a:solidFill>
                <a:srgbClr val="000000"/>
              </a:solidFill>
            </a:endParaRPr>
          </a:p>
        </p:txBody>
      </p:sp>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7" name="TextBox 16"/>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In the case of monetary policy, AAS refers to investment spending.</a:t>
            </a:r>
          </a:p>
        </p:txBody>
      </p:sp>
      <p:sp>
        <p:nvSpPr>
          <p:cNvPr id="20" name="TextBox 19"/>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When Interest Rates Are Lowered</a:t>
            </a:r>
          </a:p>
        </p:txBody>
      </p:sp>
      <p:sp>
        <p:nvSpPr>
          <p:cNvPr id="21" name="TextBox 20"/>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Lower interest rates induce more investment, so 𝚫I is positive.</a:t>
            </a:r>
          </a:p>
        </p:txBody>
      </p:sp>
      <p:sp>
        <p:nvSpPr>
          <p:cNvPr id="31" name="TextBox 3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This causes aggregate demand to shift to the right.</a:t>
            </a:r>
          </a:p>
        </p:txBody>
      </p:sp>
      <p:sp>
        <p:nvSpPr>
          <p:cNvPr id="49" name="TextBox 48"/>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50" name="TextBox 49"/>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sp>
        <p:nvSpPr>
          <p:cNvPr id="32" name="TextBox 31"/>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When Interest Rates Are Raised</a:t>
            </a:r>
          </a:p>
        </p:txBody>
      </p:sp>
      <p:sp>
        <p:nvSpPr>
          <p:cNvPr id="36" name="TextBox 35"/>
          <p:cNvSpPr txBox="1"/>
          <p:nvPr/>
        </p:nvSpPr>
        <p:spPr>
          <a:xfrm>
            <a:off x="533400" y="4876800"/>
            <a:ext cx="3886200" cy="646331"/>
          </a:xfrm>
          <a:prstGeom prst="rect">
            <a:avLst/>
          </a:prstGeom>
          <a:noFill/>
        </p:spPr>
        <p:txBody>
          <a:bodyPr wrap="square" rtlCol="0">
            <a:spAutoFit/>
          </a:bodyPr>
          <a:lstStyle/>
          <a:p>
            <a:pPr algn="just"/>
            <a:r>
              <a:rPr lang="en-US" sz="1800" dirty="0" smtClean="0">
                <a:solidFill>
                  <a:srgbClr val="000000"/>
                </a:solidFill>
              </a:rPr>
              <a:t>A) Higher interest rates deter investors, </a:t>
            </a:r>
            <a:r>
              <a:rPr lang="en-US" sz="1800" dirty="0">
                <a:solidFill>
                  <a:srgbClr val="000000"/>
                </a:solidFill>
              </a:rPr>
              <a:t>so </a:t>
            </a:r>
            <a:r>
              <a:rPr lang="en-US" sz="1800" dirty="0" smtClean="0">
                <a:solidFill>
                  <a:srgbClr val="000000"/>
                </a:solidFill>
              </a:rPr>
              <a:t>𝚫I </a:t>
            </a:r>
            <a:r>
              <a:rPr lang="en-US" sz="1800" dirty="0">
                <a:solidFill>
                  <a:srgbClr val="000000"/>
                </a:solidFill>
              </a:rPr>
              <a:t>is </a:t>
            </a:r>
            <a:r>
              <a:rPr lang="en-US" sz="1800" dirty="0" smtClean="0">
                <a:solidFill>
                  <a:srgbClr val="000000"/>
                </a:solidFill>
              </a:rPr>
              <a:t>negative.</a:t>
            </a:r>
          </a:p>
        </p:txBody>
      </p:sp>
      <p:pic>
        <p:nvPicPr>
          <p:cNvPr id="37" name="Picture 36"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3352"/>
            <a:ext cx="3961196" cy="2706624"/>
          </a:xfrm>
          <a:prstGeom prst="rect">
            <a:avLst/>
          </a:prstGeom>
        </p:spPr>
      </p:pic>
      <p:pic>
        <p:nvPicPr>
          <p:cNvPr id="38" name="Picture 37" descr="image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73352"/>
            <a:ext cx="3961196" cy="2706624"/>
          </a:xfrm>
          <a:prstGeom prst="rect">
            <a:avLst/>
          </a:prstGeom>
        </p:spPr>
      </p:pic>
      <p:sp>
        <p:nvSpPr>
          <p:cNvPr id="40" name="Oval 39"/>
          <p:cNvSpPr/>
          <p:nvPr/>
        </p:nvSpPr>
        <p:spPr bwMode="auto">
          <a:xfrm>
            <a:off x="5897585" y="3105796"/>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1" name="Straight Arrow Connector 40"/>
          <p:cNvCxnSpPr/>
          <p:nvPr/>
        </p:nvCxnSpPr>
        <p:spPr bwMode="auto">
          <a:xfrm flipH="1">
            <a:off x="6019800" y="28194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2" name="Straight Connector 41"/>
          <p:cNvCxnSpPr/>
          <p:nvPr/>
        </p:nvCxnSpPr>
        <p:spPr bwMode="auto">
          <a:xfrm>
            <a:off x="5257800" y="3486796"/>
            <a:ext cx="1295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4" name="Oval 43"/>
          <p:cNvSpPr/>
          <p:nvPr/>
        </p:nvSpPr>
        <p:spPr bwMode="auto">
          <a:xfrm>
            <a:off x="6571606" y="3438202"/>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6" name="Straight Arrow Connector 45"/>
          <p:cNvCxnSpPr/>
          <p:nvPr/>
        </p:nvCxnSpPr>
        <p:spPr bwMode="auto">
          <a:xfrm flipV="1">
            <a:off x="5410200" y="32004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8" name="Straight Connector 47"/>
          <p:cNvCxnSpPr/>
          <p:nvPr/>
        </p:nvCxnSpPr>
        <p:spPr bwMode="auto">
          <a:xfrm>
            <a:off x="5257800" y="3154390"/>
            <a:ext cx="685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3" name="TextBox 52"/>
          <p:cNvSpPr txBox="1"/>
          <p:nvPr/>
        </p:nvSpPr>
        <p:spPr>
          <a:xfrm>
            <a:off x="7896471" y="4583668"/>
            <a:ext cx="1095129"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 I</a:t>
            </a:r>
            <a:endParaRPr lang="en-US" sz="1800" dirty="0">
              <a:solidFill>
                <a:srgbClr val="FFFFFF"/>
              </a:solidFill>
              <a:effectLst>
                <a:outerShdw blurRad="50800" dist="38100" dir="2700000" algn="tl" rotWithShape="0">
                  <a:srgbClr val="000000">
                    <a:alpha val="43000"/>
                  </a:srgbClr>
                </a:outerShdw>
              </a:effectLst>
            </a:endParaRPr>
          </a:p>
        </p:txBody>
      </p:sp>
      <p:sp>
        <p:nvSpPr>
          <p:cNvPr id="54" name="TextBox 53"/>
          <p:cNvSpPr txBox="1"/>
          <p:nvPr/>
        </p:nvSpPr>
        <p:spPr>
          <a:xfrm>
            <a:off x="7772400" y="4583668"/>
            <a:ext cx="12192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trillion</a:t>
            </a:r>
            <a:endParaRPr lang="en-US" sz="1800" dirty="0">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74578863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000"/>
                                        <p:tgtEl>
                                          <p:spTgt spid="37"/>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2000"/>
                                        <p:tgtEl>
                                          <p:spTgt spid="44"/>
                                        </p:tgtEl>
                                      </p:cBhvr>
                                    </p:animEffect>
                                  </p:childTnLst>
                                </p:cTn>
                              </p:par>
                            </p:childTnLst>
                          </p:cTn>
                        </p:par>
                        <p:par>
                          <p:cTn id="24" fill="hold">
                            <p:stCondLst>
                              <p:cond delay="9000"/>
                            </p:stCondLst>
                            <p:childTnLst>
                              <p:par>
                                <p:cTn id="25" presetID="22" presetClass="entr" presetSubtype="2"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right)">
                                      <p:cBhvr>
                                        <p:cTn id="27" dur="2000"/>
                                        <p:tgtEl>
                                          <p:spTgt spid="42"/>
                                        </p:tgtEl>
                                      </p:cBhvr>
                                    </p:animEffect>
                                  </p:childTnLst>
                                </p:cTn>
                              </p:par>
                            </p:childTnLst>
                          </p:cTn>
                        </p:par>
                        <p:par>
                          <p:cTn id="28" fill="hold">
                            <p:stCondLst>
                              <p:cond delay="11000"/>
                            </p:stCondLst>
                            <p:childTnLst>
                              <p:par>
                                <p:cTn id="29" presetID="22" presetClass="entr" presetSubtype="2" fill="hold" nodeType="afterEffect">
                                  <p:stCondLst>
                                    <p:cond delay="1000"/>
                                  </p:stCondLst>
                                  <p:childTnLst>
                                    <p:set>
                                      <p:cBhvr>
                                        <p:cTn id="30" dur="1" fill="hold">
                                          <p:stCondLst>
                                            <p:cond delay="0"/>
                                          </p:stCondLst>
                                        </p:cTn>
                                        <p:tgtEl>
                                          <p:spTgt spid="41"/>
                                        </p:tgtEl>
                                        <p:attrNameLst>
                                          <p:attrName>style.visibility</p:attrName>
                                        </p:attrNameLst>
                                      </p:cBhvr>
                                      <p:to>
                                        <p:strVal val="visible"/>
                                      </p:to>
                                    </p:set>
                                    <p:animEffect transition="in" filter="wipe(right)">
                                      <p:cBhvr>
                                        <p:cTn id="31" dur="2000"/>
                                        <p:tgtEl>
                                          <p:spTgt spid="41"/>
                                        </p:tgtEl>
                                      </p:cBhvr>
                                    </p:animEffect>
                                  </p:childTnLst>
                                </p:cTn>
                              </p:par>
                            </p:childTnLst>
                          </p:cTn>
                        </p:par>
                        <p:par>
                          <p:cTn id="32" fill="hold">
                            <p:stCondLst>
                              <p:cond delay="14000"/>
                            </p:stCondLst>
                            <p:childTnLst>
                              <p:par>
                                <p:cTn id="33" presetID="22" presetClass="entr" presetSubtype="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up)">
                                      <p:cBhvr>
                                        <p:cTn id="35" dur="2000"/>
                                        <p:tgtEl>
                                          <p:spTgt spid="38"/>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0"/>
                                        <p:tgtEl>
                                          <p:spTgt spid="40"/>
                                        </p:tgtEl>
                                      </p:cBhvr>
                                    </p:animEffect>
                                  </p:childTnLst>
                                </p:cTn>
                              </p:par>
                            </p:childTnLst>
                          </p:cTn>
                        </p:par>
                        <p:par>
                          <p:cTn id="40" fill="hold">
                            <p:stCondLst>
                              <p:cond delay="18000"/>
                            </p:stCondLst>
                            <p:childTnLst>
                              <p:par>
                                <p:cTn id="41" presetID="22" presetClass="entr" presetSubtype="2"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right)">
                                      <p:cBhvr>
                                        <p:cTn id="43" dur="2000"/>
                                        <p:tgtEl>
                                          <p:spTgt spid="48"/>
                                        </p:tgtEl>
                                      </p:cBhvr>
                                    </p:animEffect>
                                  </p:childTnLst>
                                </p:cTn>
                              </p:par>
                            </p:childTnLst>
                          </p:cTn>
                        </p:par>
                        <p:par>
                          <p:cTn id="44" fill="hold">
                            <p:stCondLst>
                              <p:cond delay="20000"/>
                            </p:stCondLst>
                            <p:childTnLst>
                              <p:par>
                                <p:cTn id="45" presetID="22" presetClass="entr" presetSubtype="4"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2000"/>
                                        <p:tgtEl>
                                          <p:spTgt spid="46"/>
                                        </p:tgtEl>
                                      </p:cBhvr>
                                    </p:animEffect>
                                  </p:childTnLst>
                                </p:cTn>
                              </p:par>
                            </p:childTnLst>
                          </p:cTn>
                        </p:par>
                        <p:par>
                          <p:cTn id="48" fill="hold">
                            <p:stCondLst>
                              <p:cond delay="22000"/>
                            </p:stCondLst>
                            <p:childTnLst>
                              <p:par>
                                <p:cTn id="49" presetID="41" presetClass="exit" presetSubtype="0" fill="hold" grpId="0" nodeType="afterEffect">
                                  <p:stCondLst>
                                    <p:cond delay="1000"/>
                                  </p:stCondLst>
                                  <p:iterate type="lt">
                                    <p:tmPct val="10000"/>
                                  </p:iterate>
                                  <p:childTnLst>
                                    <p:anim calcmode="lin" valueType="num">
                                      <p:cBhvr>
                                        <p:cTn id="50" dur="10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51" dur="1000"/>
                                        <p:tgtEl>
                                          <p:spTgt spid="53"/>
                                        </p:tgtEl>
                                        <p:attrNameLst>
                                          <p:attrName>ppt_y</p:attrName>
                                        </p:attrNameLst>
                                      </p:cBhvr>
                                      <p:tavLst>
                                        <p:tav tm="0">
                                          <p:val>
                                            <p:strVal val="ppt_y"/>
                                          </p:val>
                                        </p:tav>
                                        <p:tav tm="100000">
                                          <p:val>
                                            <p:strVal val="ppt_y"/>
                                          </p:val>
                                        </p:tav>
                                      </p:tavLst>
                                    </p:anim>
                                    <p:anim calcmode="lin" valueType="num">
                                      <p:cBhvr>
                                        <p:cTn id="52" dur="10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53" dur="10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1000" tmFilter="0,0; .5, 0; 1, 1"/>
                                        <p:tgtEl>
                                          <p:spTgt spid="53"/>
                                        </p:tgtEl>
                                      </p:cBhvr>
                                    </p:animEffect>
                                    <p:set>
                                      <p:cBhvr>
                                        <p:cTn id="55" dur="1" fill="hold">
                                          <p:stCondLst>
                                            <p:cond delay="999"/>
                                          </p:stCondLst>
                                        </p:cTn>
                                        <p:tgtEl>
                                          <p:spTgt spid="53"/>
                                        </p:tgtEl>
                                        <p:attrNameLst>
                                          <p:attrName>style.visibility</p:attrName>
                                        </p:attrNameLst>
                                      </p:cBhvr>
                                      <p:to>
                                        <p:strVal val="hidden"/>
                                      </p:to>
                                    </p:set>
                                  </p:childTnLst>
                                </p:cTn>
                              </p:par>
                            </p:childTnLst>
                          </p:cTn>
                        </p:par>
                        <p:par>
                          <p:cTn id="56" fill="hold">
                            <p:stCondLst>
                              <p:cond delay="241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54"/>
                                        </p:tgtEl>
                                        <p:attrNameLst>
                                          <p:attrName>style.visibility</p:attrName>
                                        </p:attrNameLst>
                                      </p:cBhvr>
                                      <p:to>
                                        <p:strVal val="visible"/>
                                      </p:to>
                                    </p:set>
                                    <p:anim calcmode="lin" valueType="num">
                                      <p:cBhvr>
                                        <p:cTn id="59" dur="10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54"/>
                                        </p:tgtEl>
                                        <p:attrNameLst>
                                          <p:attrName>ppt_y</p:attrName>
                                        </p:attrNameLst>
                                      </p:cBhvr>
                                      <p:tavLst>
                                        <p:tav tm="0">
                                          <p:val>
                                            <p:strVal val="#ppt_y"/>
                                          </p:val>
                                        </p:tav>
                                        <p:tav tm="100000">
                                          <p:val>
                                            <p:strVal val="#ppt_y"/>
                                          </p:val>
                                        </p:tav>
                                      </p:tavLst>
                                    </p:anim>
                                    <p:anim calcmode="lin" valueType="num">
                                      <p:cBhvr>
                                        <p:cTn id="61" dur="10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6" grpId="0"/>
      <p:bldP spid="40" grpId="0" animBg="1"/>
      <p:bldP spid="44" grpId="0" animBg="1"/>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The Fed Uses Monetary Policy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37382"/>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This graph contains data about the U.S. economy over a 12-year period marked by expansions and recessions.  The three major economic indicators--real GDP, unemployment, and inflation--are included along with the federal funds rate.  Use the graph (and your previous knowledge) to answer the questions below.</a:t>
            </a:r>
            <a:endParaRPr lang="en-US" sz="1600" dirty="0">
              <a:solidFill>
                <a:srgbClr val="000000"/>
              </a:solidFill>
            </a:endParaRPr>
          </a:p>
        </p:txBody>
      </p:sp>
      <p:pic>
        <p:nvPicPr>
          <p:cNvPr id="4" name="Picture 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667000"/>
            <a:ext cx="4273086" cy="2919734"/>
          </a:xfrm>
          <a:prstGeom prst="rect">
            <a:avLst/>
          </a:prstGeom>
        </p:spPr>
      </p:pic>
      <p:sp>
        <p:nvSpPr>
          <p:cNvPr id="16" name="TextBox 15"/>
          <p:cNvSpPr txBox="1"/>
          <p:nvPr/>
        </p:nvSpPr>
        <p:spPr>
          <a:xfrm>
            <a:off x="2286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t>Inflation</a:t>
            </a:r>
          </a:p>
          <a:p>
            <a:pPr algn="just"/>
            <a:r>
              <a:rPr lang="en-US" sz="1400" dirty="0" smtClean="0"/>
              <a:t>If inflation is too high, what can the Federal Reserve do to the fed funds rate to lower inflation?</a:t>
            </a:r>
          </a:p>
          <a:p>
            <a:pPr algn="just"/>
            <a:endParaRPr lang="en-US" sz="1400" dirty="0" smtClean="0"/>
          </a:p>
          <a:p>
            <a:pPr algn="just"/>
            <a:endParaRPr lang="en-US" sz="1400" dirty="0"/>
          </a:p>
          <a:p>
            <a:pPr algn="just"/>
            <a:r>
              <a:rPr lang="en-US" sz="1400" dirty="0" smtClean="0"/>
              <a:t>If inflation is too low, what can the Federal Reserve do to the fed funds rate to raise inflation?</a:t>
            </a:r>
            <a:endParaRPr lang="en-US" sz="1400" dirty="0"/>
          </a:p>
          <a:p>
            <a:pPr algn="just"/>
            <a:endParaRPr lang="en-US" sz="1400" dirty="0" smtClean="0"/>
          </a:p>
          <a:p>
            <a:pPr algn="just"/>
            <a:endParaRPr lang="en-US" sz="1400" dirty="0" smtClean="0"/>
          </a:p>
        </p:txBody>
      </p:sp>
      <p:sp>
        <p:nvSpPr>
          <p:cNvPr id="17" name="TextBox 16"/>
          <p:cNvSpPr txBox="1"/>
          <p:nvPr/>
        </p:nvSpPr>
        <p:spPr>
          <a:xfrm>
            <a:off x="24384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t>Unemployment</a:t>
            </a:r>
          </a:p>
          <a:p>
            <a:pPr algn="just"/>
            <a:r>
              <a:rPr lang="en-US" sz="1400" dirty="0" smtClean="0"/>
              <a:t>If unemployment is too high, what can the Federal Reserve do to the fed funds rate to lower unemployment?</a:t>
            </a:r>
          </a:p>
          <a:p>
            <a:pPr algn="just"/>
            <a:endParaRPr lang="en-US" sz="1400" dirty="0" smtClean="0"/>
          </a:p>
          <a:p>
            <a:pPr algn="just"/>
            <a:endParaRPr lang="en-US" sz="1400" dirty="0"/>
          </a:p>
          <a:p>
            <a:pPr algn="just"/>
            <a:r>
              <a:rPr lang="en-US" sz="1400" dirty="0" smtClean="0"/>
              <a:t>If unemployment is too low, what can the Federal Reserve do to the fed funds rate to raise unemployment?</a:t>
            </a:r>
            <a:endParaRPr lang="en-US" sz="1600" dirty="0"/>
          </a:p>
          <a:p>
            <a:pPr algn="just"/>
            <a:endParaRPr lang="en-US" sz="1400" dirty="0" smtClean="0"/>
          </a:p>
          <a:p>
            <a:pPr algn="just"/>
            <a:endParaRPr lang="en-US" sz="1400" dirty="0" smtClean="0"/>
          </a:p>
        </p:txBody>
      </p:sp>
      <p:sp>
        <p:nvSpPr>
          <p:cNvPr id="8" name="TextBox 7"/>
          <p:cNvSpPr txBox="1"/>
          <p:nvPr/>
        </p:nvSpPr>
        <p:spPr>
          <a:xfrm>
            <a:off x="2286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solidFill>
                  <a:srgbClr val="000000"/>
                </a:solidFill>
              </a:rPr>
              <a:t>Inflation</a:t>
            </a:r>
          </a:p>
          <a:p>
            <a:pPr algn="just"/>
            <a:r>
              <a:rPr lang="en-US" sz="1400" dirty="0" smtClean="0">
                <a:solidFill>
                  <a:srgbClr val="000000"/>
                </a:solidFill>
              </a:rPr>
              <a:t>If inflation is too high, what can the Federal Reserve do to the fed funds rate to lower inflation?</a:t>
            </a:r>
          </a:p>
          <a:p>
            <a:pPr algn="just"/>
            <a:r>
              <a:rPr lang="en-US" sz="1400" dirty="0" smtClean="0">
                <a:solidFill>
                  <a:schemeClr val="accent2"/>
                </a:solidFill>
              </a:rPr>
              <a:t>Increase</a:t>
            </a:r>
          </a:p>
          <a:p>
            <a:pPr algn="just"/>
            <a:endParaRPr lang="en-US" sz="1400" dirty="0">
              <a:solidFill>
                <a:srgbClr val="000000"/>
              </a:solidFill>
            </a:endParaRPr>
          </a:p>
          <a:p>
            <a:pPr algn="just"/>
            <a:r>
              <a:rPr lang="en-US" sz="1400" dirty="0" smtClean="0">
                <a:solidFill>
                  <a:srgbClr val="000000"/>
                </a:solidFill>
              </a:rPr>
              <a:t>If inflation is too low, what can the Federal Reserve do to the fed funds rate to raise inflation?</a:t>
            </a:r>
            <a:endParaRPr lang="en-US" sz="1400" dirty="0">
              <a:solidFill>
                <a:srgbClr val="000000"/>
              </a:solidFill>
            </a:endParaRPr>
          </a:p>
          <a:p>
            <a:pPr algn="just"/>
            <a:r>
              <a:rPr lang="en-US" sz="1400" dirty="0" smtClean="0">
                <a:solidFill>
                  <a:schemeClr val="accent2"/>
                </a:solidFill>
              </a:rPr>
              <a:t>Decrease</a:t>
            </a:r>
          </a:p>
          <a:p>
            <a:pPr algn="just"/>
            <a:endParaRPr lang="en-US" sz="1400" dirty="0" smtClean="0">
              <a:solidFill>
                <a:srgbClr val="000000"/>
              </a:solidFill>
            </a:endParaRPr>
          </a:p>
        </p:txBody>
      </p:sp>
      <p:sp>
        <p:nvSpPr>
          <p:cNvPr id="9" name="TextBox 8"/>
          <p:cNvSpPr txBox="1"/>
          <p:nvPr/>
        </p:nvSpPr>
        <p:spPr>
          <a:xfrm>
            <a:off x="2438400" y="2667000"/>
            <a:ext cx="2133600" cy="332398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400" b="1" dirty="0" smtClean="0">
                <a:solidFill>
                  <a:srgbClr val="000000"/>
                </a:solidFill>
              </a:rPr>
              <a:t>Unemployment</a:t>
            </a:r>
          </a:p>
          <a:p>
            <a:pPr algn="just"/>
            <a:r>
              <a:rPr lang="en-US" sz="1400" dirty="0" smtClean="0">
                <a:solidFill>
                  <a:srgbClr val="000000"/>
                </a:solidFill>
              </a:rPr>
              <a:t>If unemployment is too high, what can the Federal Reserve do to the fed funds rate to lower unemployment?</a:t>
            </a:r>
          </a:p>
          <a:p>
            <a:pPr algn="just"/>
            <a:r>
              <a:rPr lang="en-US" sz="1400" dirty="0" smtClean="0">
                <a:solidFill>
                  <a:schemeClr val="accent2"/>
                </a:solidFill>
              </a:rPr>
              <a:t>Decrease</a:t>
            </a:r>
          </a:p>
          <a:p>
            <a:pPr algn="just"/>
            <a:endParaRPr lang="en-US" sz="1400" dirty="0">
              <a:solidFill>
                <a:srgbClr val="000000"/>
              </a:solidFill>
            </a:endParaRPr>
          </a:p>
          <a:p>
            <a:pPr algn="just"/>
            <a:r>
              <a:rPr lang="en-US" sz="1400" dirty="0" smtClean="0">
                <a:solidFill>
                  <a:srgbClr val="000000"/>
                </a:solidFill>
              </a:rPr>
              <a:t>If unemployment is too low, what can the Federal Reserve do to the fed funds rate to raise unemployment?</a:t>
            </a:r>
            <a:endParaRPr lang="en-US" sz="1600" dirty="0">
              <a:solidFill>
                <a:srgbClr val="000000"/>
              </a:solidFill>
            </a:endParaRPr>
          </a:p>
          <a:p>
            <a:pPr algn="just"/>
            <a:r>
              <a:rPr lang="en-US" sz="1400" dirty="0" smtClean="0">
                <a:solidFill>
                  <a:schemeClr val="accent2"/>
                </a:solidFill>
              </a:rPr>
              <a:t>Increase</a:t>
            </a:r>
          </a:p>
          <a:p>
            <a:pPr algn="just"/>
            <a:endParaRPr lang="en-US" sz="1400" dirty="0" smtClean="0">
              <a:solidFill>
                <a:srgbClr val="000000"/>
              </a:solidFill>
            </a:endParaRPr>
          </a:p>
        </p:txBody>
      </p:sp>
    </p:spTree>
    <p:extLst>
      <p:ext uri="{BB962C8B-B14F-4D97-AF65-F5344CB8AC3E}">
        <p14:creationId xmlns:p14="http://schemas.microsoft.com/office/powerpoint/2010/main" val="358258536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0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73352"/>
            <a:ext cx="3961196" cy="2706624"/>
          </a:xfrm>
          <a:prstGeom prst="rect">
            <a:avLst/>
          </a:prstGeom>
        </p:spPr>
      </p:pic>
      <p:pic>
        <p:nvPicPr>
          <p:cNvPr id="2" name="Picture 1" descr="image0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673352"/>
            <a:ext cx="3961197" cy="2706624"/>
          </a:xfrm>
          <a:prstGeom prst="rect">
            <a:avLst/>
          </a:prstGeom>
        </p:spPr>
      </p:pic>
      <p:sp>
        <p:nvSpPr>
          <p:cNvPr id="3584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Effects on Aggregate Demand</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When the Fed uses monetary policy to affect aggregate demand, the size of the change is determined by the initial change in spending and the multiplier effect.</a:t>
            </a: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The Multiplier Effect</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Calculates the change in real GDP due to a change in spending.</a:t>
            </a: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If we </a:t>
            </a:r>
            <a:r>
              <a:rPr lang="en-US" sz="1400" dirty="0" smtClean="0">
                <a:solidFill>
                  <a:srgbClr val="000000"/>
                </a:solidFill>
              </a:rPr>
              <a:t>assume the </a:t>
            </a:r>
            <a:r>
              <a:rPr lang="en-US" sz="1400" dirty="0">
                <a:solidFill>
                  <a:srgbClr val="000000"/>
                </a:solidFill>
              </a:rPr>
              <a:t>marginal propensity to consume is 0.60, then a $1 trillion </a:t>
            </a:r>
            <a:r>
              <a:rPr lang="en-US" sz="1400" dirty="0" smtClean="0">
                <a:solidFill>
                  <a:srgbClr val="000000"/>
                </a:solidFill>
              </a:rPr>
              <a:t>fall in </a:t>
            </a:r>
            <a:r>
              <a:rPr lang="en-US" sz="1400" dirty="0">
                <a:solidFill>
                  <a:srgbClr val="000000"/>
                </a:solidFill>
              </a:rPr>
              <a:t>investment spending will lead to a $2.5 trillion </a:t>
            </a:r>
            <a:r>
              <a:rPr lang="en-US" sz="1400" dirty="0" smtClean="0">
                <a:solidFill>
                  <a:srgbClr val="000000"/>
                </a:solidFill>
              </a:rPr>
              <a:t>fall in </a:t>
            </a:r>
            <a:r>
              <a:rPr lang="en-US" sz="1400" dirty="0">
                <a:solidFill>
                  <a:srgbClr val="000000"/>
                </a:solidFill>
              </a:rPr>
              <a:t>output (real GDP).</a:t>
            </a:r>
          </a:p>
        </p:txBody>
      </p:sp>
      <p:sp>
        <p:nvSpPr>
          <p:cNvPr id="6" name="Rounded Rectangle 5"/>
          <p:cNvSpPr/>
          <p:nvPr/>
        </p:nvSpPr>
        <p:spPr bwMode="auto">
          <a:xfrm>
            <a:off x="4572000" y="4419600"/>
            <a:ext cx="4419600" cy="685800"/>
          </a:xfrm>
          <a:prstGeom prst="roundRect">
            <a:avLst/>
          </a:prstGeom>
          <a:solidFill>
            <a:schemeClr val="accent6"/>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TextBox 9"/>
          <p:cNvSpPr txBox="1"/>
          <p:nvPr/>
        </p:nvSpPr>
        <p:spPr>
          <a:xfrm>
            <a:off x="4648200" y="4583668"/>
            <a:ext cx="675254"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𝚫Y</a:t>
            </a:r>
            <a:endParaRPr lang="en-US" sz="1800" dirty="0">
              <a:solidFill>
                <a:srgbClr val="FFFFFF"/>
              </a:solidFill>
              <a:effectLst>
                <a:outerShdw blurRad="50800" dist="38100" dir="2700000" algn="tl" rotWithShape="0">
                  <a:srgbClr val="000000">
                    <a:alpha val="43000"/>
                  </a:srgbClr>
                </a:outerShdw>
              </a:effectLst>
            </a:endParaRPr>
          </a:p>
        </p:txBody>
      </p:sp>
      <p:sp>
        <p:nvSpPr>
          <p:cNvPr id="11" name="TextBox 10"/>
          <p:cNvSpPr txBox="1"/>
          <p:nvPr/>
        </p:nvSpPr>
        <p:spPr>
          <a:xfrm>
            <a:off x="5334000" y="4583668"/>
            <a:ext cx="319468"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a:t>
            </a:r>
            <a:endParaRPr lang="en-US" sz="1800" dirty="0">
              <a:solidFill>
                <a:srgbClr val="FFFFFF"/>
              </a:solidFill>
              <a:effectLst>
                <a:outerShdw blurRad="50800" dist="38100" dir="2700000" algn="tl" rotWithShape="0">
                  <a:srgbClr val="000000">
                    <a:alpha val="43000"/>
                  </a:srgbClr>
                </a:outerShdw>
              </a:effectLst>
            </a:endParaRPr>
          </a:p>
        </p:txBody>
      </p:sp>
      <p:sp>
        <p:nvSpPr>
          <p:cNvPr id="13" name="TextBox 12"/>
          <p:cNvSpPr txBox="1"/>
          <p:nvPr/>
        </p:nvSpPr>
        <p:spPr>
          <a:xfrm>
            <a:off x="5867400" y="4355068"/>
            <a:ext cx="1524000"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a:t>
            </a:r>
            <a:endParaRPr lang="en-US" sz="1800" dirty="0">
              <a:solidFill>
                <a:srgbClr val="FFFFFF"/>
              </a:solidFill>
              <a:effectLst>
                <a:outerShdw blurRad="50800" dist="38100" dir="2700000" algn="tl" rotWithShape="0">
                  <a:srgbClr val="000000">
                    <a:alpha val="43000"/>
                  </a:srgbClr>
                </a:outerShdw>
              </a:effectLst>
            </a:endParaRPr>
          </a:p>
        </p:txBody>
      </p:sp>
      <p:cxnSp>
        <p:nvCxnSpPr>
          <p:cNvPr id="14" name="Straight Connector 13"/>
          <p:cNvCxnSpPr/>
          <p:nvPr/>
        </p:nvCxnSpPr>
        <p:spPr bwMode="auto">
          <a:xfrm>
            <a:off x="5867401" y="4736068"/>
            <a:ext cx="1524000" cy="0"/>
          </a:xfrm>
          <a:prstGeom prst="line">
            <a:avLst/>
          </a:prstGeom>
          <a:solidFill>
            <a:srgbClr val="FFFFFF"/>
          </a:solidFill>
          <a:ln w="12700" cap="flat" cmpd="sng" algn="ctr">
            <a:solidFill>
              <a:schemeClr val="bg1"/>
            </a:solidFill>
            <a:prstDash val="solid"/>
            <a:round/>
            <a:headEnd type="none" w="med" len="med"/>
            <a:tailEnd type="none" w="med" len="med"/>
          </a:ln>
          <a:effectLst>
            <a:outerShdw blurRad="63500" dist="38099" dir="2700000" algn="ctr" rotWithShape="0">
              <a:srgbClr val="000000">
                <a:alpha val="74998"/>
              </a:srgbClr>
            </a:outerShdw>
          </a:effectLst>
          <a:extLst/>
        </p:spPr>
      </p:cxnSp>
      <p:sp>
        <p:nvSpPr>
          <p:cNvPr id="15" name="TextBox 14"/>
          <p:cNvSpPr txBox="1"/>
          <p:nvPr/>
        </p:nvSpPr>
        <p:spPr>
          <a:xfrm>
            <a:off x="7543800" y="4583668"/>
            <a:ext cx="300082" cy="369332"/>
          </a:xfrm>
          <a:prstGeom prst="rect">
            <a:avLst/>
          </a:prstGeom>
          <a:noFill/>
        </p:spPr>
        <p:txBody>
          <a:bodyPr wrap="none" rtlCol="0">
            <a:spAutoFit/>
          </a:bodyPr>
          <a:lstStyle/>
          <a:p>
            <a:r>
              <a:rPr lang="en-US" sz="1800" dirty="0" smtClean="0">
                <a:solidFill>
                  <a:srgbClr val="FFFFFF"/>
                </a:solidFill>
                <a:effectLst>
                  <a:outerShdw blurRad="50800" dist="38100" dir="2700000" algn="tl" rotWithShape="0">
                    <a:srgbClr val="000000">
                      <a:alpha val="43000"/>
                    </a:srgbClr>
                  </a:outerShdw>
                </a:effectLst>
              </a:rPr>
              <a:t>x</a:t>
            </a:r>
            <a:endParaRPr lang="en-US" sz="1800" dirty="0">
              <a:solidFill>
                <a:srgbClr val="FFFFFF"/>
              </a:solidFill>
              <a:effectLst>
                <a:outerShdw blurRad="50800" dist="38100" dir="2700000" algn="tl" rotWithShape="0">
                  <a:srgbClr val="000000">
                    <a:alpha val="43000"/>
                  </a:srgbClr>
                </a:outerShdw>
              </a:effectLst>
            </a:endParaRPr>
          </a:p>
        </p:txBody>
      </p:sp>
      <p:sp>
        <p:nvSpPr>
          <p:cNvPr id="17" name="TextBox 16"/>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In the case of monetary policy, AAS refers to investment spending.</a:t>
            </a:r>
          </a:p>
        </p:txBody>
      </p:sp>
      <p:sp>
        <p:nvSpPr>
          <p:cNvPr id="20" name="TextBox 19"/>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When Interest Rates Are Lowered</a:t>
            </a:r>
          </a:p>
        </p:txBody>
      </p:sp>
      <p:sp>
        <p:nvSpPr>
          <p:cNvPr id="21" name="TextBox 20"/>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Lower interest rates induce more investment, so 𝚫I is positive.</a:t>
            </a:r>
          </a:p>
        </p:txBody>
      </p:sp>
      <p:sp>
        <p:nvSpPr>
          <p:cNvPr id="31" name="TextBox 3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This causes aggregate demand to shift to the right.</a:t>
            </a:r>
          </a:p>
        </p:txBody>
      </p:sp>
      <p:sp>
        <p:nvSpPr>
          <p:cNvPr id="49" name="TextBox 48"/>
          <p:cNvSpPr txBox="1"/>
          <p:nvPr/>
        </p:nvSpPr>
        <p:spPr>
          <a:xfrm>
            <a:off x="5867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a:t>
            </a:r>
            <a:endParaRPr lang="en-US" sz="1800" dirty="0">
              <a:solidFill>
                <a:srgbClr val="FFFFFF"/>
              </a:solidFill>
              <a:effectLst>
                <a:outerShdw blurRad="50800" dist="38100" dir="2700000" algn="tl" rotWithShape="0">
                  <a:srgbClr val="000000">
                    <a:alpha val="43000"/>
                  </a:srgbClr>
                </a:outerShdw>
              </a:effectLst>
            </a:endParaRPr>
          </a:p>
        </p:txBody>
      </p:sp>
      <p:sp>
        <p:nvSpPr>
          <p:cNvPr id="50" name="TextBox 49"/>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MPC</a:t>
            </a:r>
            <a:endParaRPr lang="en-US" sz="1800" dirty="0">
              <a:solidFill>
                <a:srgbClr val="FFFFFF"/>
              </a:solidFill>
              <a:effectLst>
                <a:outerShdw blurRad="50800" dist="38100" dir="2700000" algn="tl" rotWithShape="0">
                  <a:srgbClr val="000000">
                    <a:alpha val="43000"/>
                  </a:srgbClr>
                </a:outerShdw>
              </a:effectLst>
            </a:endParaRPr>
          </a:p>
        </p:txBody>
      </p:sp>
      <p:sp>
        <p:nvSpPr>
          <p:cNvPr id="32" name="TextBox 31"/>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When Interest Rates Are Raised</a:t>
            </a:r>
          </a:p>
        </p:txBody>
      </p:sp>
      <p:sp>
        <p:nvSpPr>
          <p:cNvPr id="36" name="TextBox 35"/>
          <p:cNvSpPr txBox="1"/>
          <p:nvPr/>
        </p:nvSpPr>
        <p:spPr>
          <a:xfrm>
            <a:off x="533400" y="4876800"/>
            <a:ext cx="3886200" cy="646331"/>
          </a:xfrm>
          <a:prstGeom prst="rect">
            <a:avLst/>
          </a:prstGeom>
          <a:noFill/>
        </p:spPr>
        <p:txBody>
          <a:bodyPr wrap="square" rtlCol="0">
            <a:spAutoFit/>
          </a:bodyPr>
          <a:lstStyle/>
          <a:p>
            <a:pPr algn="just"/>
            <a:r>
              <a:rPr lang="en-US" sz="1800" dirty="0" smtClean="0">
                <a:solidFill>
                  <a:srgbClr val="000000"/>
                </a:solidFill>
              </a:rPr>
              <a:t>A) Higher interest rates deter investors, </a:t>
            </a:r>
            <a:r>
              <a:rPr lang="en-US" sz="1800" dirty="0">
                <a:solidFill>
                  <a:srgbClr val="000000"/>
                </a:solidFill>
              </a:rPr>
              <a:t>so </a:t>
            </a:r>
            <a:r>
              <a:rPr lang="en-US" sz="1800" dirty="0" smtClean="0">
                <a:solidFill>
                  <a:srgbClr val="000000"/>
                </a:solidFill>
              </a:rPr>
              <a:t>𝚫I </a:t>
            </a:r>
            <a:r>
              <a:rPr lang="en-US" sz="1800" dirty="0">
                <a:solidFill>
                  <a:srgbClr val="000000"/>
                </a:solidFill>
              </a:rPr>
              <a:t>is </a:t>
            </a:r>
            <a:r>
              <a:rPr lang="en-US" sz="1800" dirty="0" smtClean="0">
                <a:solidFill>
                  <a:srgbClr val="000000"/>
                </a:solidFill>
              </a:rPr>
              <a:t>negative.</a:t>
            </a:r>
          </a:p>
        </p:txBody>
      </p:sp>
      <p:sp>
        <p:nvSpPr>
          <p:cNvPr id="54" name="TextBox 53"/>
          <p:cNvSpPr txBox="1"/>
          <p:nvPr/>
        </p:nvSpPr>
        <p:spPr>
          <a:xfrm>
            <a:off x="7772400" y="4583668"/>
            <a:ext cx="12192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-$1 trillion</a:t>
            </a:r>
            <a:endParaRPr lang="en-US" sz="1800" dirty="0">
              <a:solidFill>
                <a:srgbClr val="FFFFFF"/>
              </a:solidFill>
              <a:effectLst>
                <a:outerShdw blurRad="50800" dist="38100" dir="2700000" algn="tl" rotWithShape="0">
                  <a:srgbClr val="000000">
                    <a:alpha val="43000"/>
                  </a:srgbClr>
                </a:outerShdw>
              </a:effectLst>
            </a:endParaRPr>
          </a:p>
        </p:txBody>
      </p:sp>
      <p:sp>
        <p:nvSpPr>
          <p:cNvPr id="33" name="TextBox 32"/>
          <p:cNvSpPr txBox="1"/>
          <p:nvPr/>
        </p:nvSpPr>
        <p:spPr>
          <a:xfrm>
            <a:off x="533400" y="5449669"/>
            <a:ext cx="3886200" cy="646331"/>
          </a:xfrm>
          <a:prstGeom prst="rect">
            <a:avLst/>
          </a:prstGeom>
          <a:noFill/>
        </p:spPr>
        <p:txBody>
          <a:bodyPr wrap="square" rtlCol="0">
            <a:spAutoFit/>
          </a:bodyPr>
          <a:lstStyle/>
          <a:p>
            <a:pPr algn="just"/>
            <a:r>
              <a:rPr lang="en-US" sz="1800" dirty="0">
                <a:solidFill>
                  <a:srgbClr val="000000"/>
                </a:solidFill>
              </a:rPr>
              <a:t>B) This causes aggregate demand to shift to the </a:t>
            </a:r>
            <a:r>
              <a:rPr lang="en-US" sz="1800" dirty="0" smtClean="0">
                <a:solidFill>
                  <a:srgbClr val="000000"/>
                </a:solidFill>
              </a:rPr>
              <a:t>left.</a:t>
            </a:r>
            <a:endParaRPr lang="en-US" sz="1800" dirty="0">
              <a:solidFill>
                <a:srgbClr val="000000"/>
              </a:solidFill>
            </a:endParaRPr>
          </a:p>
        </p:txBody>
      </p:sp>
      <p:sp>
        <p:nvSpPr>
          <p:cNvPr id="39" name="Oval 38"/>
          <p:cNvSpPr/>
          <p:nvPr/>
        </p:nvSpPr>
        <p:spPr bwMode="auto">
          <a:xfrm>
            <a:off x="6894812" y="2828602"/>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3" name="Straight Arrow Connector 42"/>
          <p:cNvCxnSpPr/>
          <p:nvPr/>
        </p:nvCxnSpPr>
        <p:spPr bwMode="auto">
          <a:xfrm flipH="1">
            <a:off x="6096000" y="2971800"/>
            <a:ext cx="7620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5" name="Straight Connector 44"/>
          <p:cNvCxnSpPr/>
          <p:nvPr/>
        </p:nvCxnSpPr>
        <p:spPr bwMode="auto">
          <a:xfrm>
            <a:off x="5257800" y="2877196"/>
            <a:ext cx="1676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7" name="Straight Connector 46"/>
          <p:cNvCxnSpPr/>
          <p:nvPr/>
        </p:nvCxnSpPr>
        <p:spPr bwMode="auto">
          <a:xfrm flipV="1">
            <a:off x="6943403" y="2895600"/>
            <a:ext cx="0" cy="1143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2" name="Oval 51"/>
          <p:cNvSpPr/>
          <p:nvPr/>
        </p:nvSpPr>
        <p:spPr bwMode="auto">
          <a:xfrm>
            <a:off x="5858062" y="2828739"/>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55" name="Straight Connector 54"/>
          <p:cNvCxnSpPr/>
          <p:nvPr/>
        </p:nvCxnSpPr>
        <p:spPr bwMode="auto">
          <a:xfrm flipV="1">
            <a:off x="5906248" y="2895600"/>
            <a:ext cx="0" cy="1143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6" name="TextBox 55"/>
          <p:cNvSpPr txBox="1"/>
          <p:nvPr/>
        </p:nvSpPr>
        <p:spPr>
          <a:xfrm>
            <a:off x="6629399" y="4736068"/>
            <a:ext cx="762001" cy="369332"/>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0.60</a:t>
            </a:r>
            <a:endParaRPr lang="en-US" sz="1800" dirty="0">
              <a:solidFill>
                <a:srgbClr val="FFFFFF"/>
              </a:solidFill>
              <a:effectLst>
                <a:outerShdw blurRad="50800" dist="38100" dir="2700000" algn="tl" rotWithShape="0">
                  <a:srgbClr val="000000">
                    <a:alpha val="43000"/>
                  </a:srgbClr>
                </a:outerShdw>
              </a:effectLst>
            </a:endParaRPr>
          </a:p>
        </p:txBody>
      </p:sp>
      <p:sp>
        <p:nvSpPr>
          <p:cNvPr id="57" name="TextBox 56"/>
          <p:cNvSpPr txBox="1"/>
          <p:nvPr/>
        </p:nvSpPr>
        <p:spPr>
          <a:xfrm>
            <a:off x="4572000" y="4459069"/>
            <a:ext cx="838200" cy="646331"/>
          </a:xfrm>
          <a:prstGeom prst="rect">
            <a:avLst/>
          </a:prstGeom>
          <a:noFill/>
        </p:spPr>
        <p:txBody>
          <a:bodyPr wrap="square" rtlCol="0">
            <a:spAutoFit/>
          </a:bodyPr>
          <a:lstStyle/>
          <a:p>
            <a:r>
              <a:rPr lang="en-US" sz="1800" dirty="0" smtClean="0">
                <a:solidFill>
                  <a:srgbClr val="FFFFFF"/>
                </a:solidFill>
                <a:effectLst>
                  <a:outerShdw blurRad="50800" dist="38100" dir="2700000" algn="tl" rotWithShape="0">
                    <a:srgbClr val="000000">
                      <a:alpha val="43000"/>
                    </a:srgbClr>
                  </a:outerShdw>
                </a:effectLst>
              </a:rPr>
              <a:t>-$2.5 trillion</a:t>
            </a:r>
            <a:endParaRPr lang="en-US" sz="1800" dirty="0">
              <a:solidFill>
                <a:srgbClr val="FFFFFF"/>
              </a:solidFill>
              <a:effectLst>
                <a:outerShdw blurRad="50800" dist="38100" dir="2700000" algn="tl" rotWithShape="0">
                  <a:srgbClr val="000000">
                    <a:alpha val="43000"/>
                  </a:srgbClr>
                </a:outerShdw>
              </a:effectLst>
            </a:endParaRPr>
          </a:p>
        </p:txBody>
      </p:sp>
      <p:sp>
        <p:nvSpPr>
          <p:cNvPr id="34" name="Left Brace 33"/>
          <p:cNvSpPr/>
          <p:nvPr/>
        </p:nvSpPr>
        <p:spPr bwMode="auto">
          <a:xfrm rot="5400000">
            <a:off x="6594318" y="2529541"/>
            <a:ext cx="137160" cy="371796"/>
          </a:xfrm>
          <a:prstGeom prst="leftBrace">
            <a:avLst>
              <a:gd name="adj1" fmla="val 66667"/>
              <a:gd name="adj2" fmla="val 50000"/>
            </a:avLst>
          </a:prstGeom>
          <a:noFill/>
          <a:ln w="12700">
            <a:solidFill>
              <a:srgbClr val="000000"/>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5" name="TextBox 34"/>
          <p:cNvSpPr txBox="1"/>
          <p:nvPr/>
        </p:nvSpPr>
        <p:spPr>
          <a:xfrm>
            <a:off x="6778781" y="1980564"/>
            <a:ext cx="761999" cy="400110"/>
          </a:xfrm>
          <a:prstGeom prst="rect">
            <a:avLst/>
          </a:prstGeom>
          <a:noFill/>
        </p:spPr>
        <p:txBody>
          <a:bodyPr wrap="square" rtlCol="0">
            <a:spAutoFit/>
          </a:bodyPr>
          <a:lstStyle/>
          <a:p>
            <a:r>
              <a:rPr lang="en-US" sz="1000" b="1" dirty="0" smtClean="0"/>
              <a:t>Initial Decrease</a:t>
            </a:r>
            <a:endParaRPr lang="en-US" sz="1000" b="1" dirty="0"/>
          </a:p>
        </p:txBody>
      </p:sp>
      <p:cxnSp>
        <p:nvCxnSpPr>
          <p:cNvPr id="37" name="Straight Arrow Connector 36"/>
          <p:cNvCxnSpPr/>
          <p:nvPr/>
        </p:nvCxnSpPr>
        <p:spPr bwMode="auto">
          <a:xfrm flipH="1">
            <a:off x="6662899" y="2327882"/>
            <a:ext cx="185897" cy="278971"/>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8" name="TextBox 37"/>
          <p:cNvSpPr txBox="1"/>
          <p:nvPr/>
        </p:nvSpPr>
        <p:spPr>
          <a:xfrm>
            <a:off x="5528834" y="2022397"/>
            <a:ext cx="794671" cy="400110"/>
          </a:xfrm>
          <a:prstGeom prst="rect">
            <a:avLst/>
          </a:prstGeom>
          <a:noFill/>
        </p:spPr>
        <p:txBody>
          <a:bodyPr wrap="square" rtlCol="0">
            <a:spAutoFit/>
          </a:bodyPr>
          <a:lstStyle/>
          <a:p>
            <a:r>
              <a:rPr lang="en-US" sz="1000" b="1" dirty="0" smtClean="0"/>
              <a:t>Multiplier Effect</a:t>
            </a:r>
            <a:endParaRPr lang="en-US" sz="1000" b="1" dirty="0"/>
          </a:p>
        </p:txBody>
      </p:sp>
      <p:cxnSp>
        <p:nvCxnSpPr>
          <p:cNvPr id="40" name="Straight Arrow Connector 39"/>
          <p:cNvCxnSpPr/>
          <p:nvPr/>
        </p:nvCxnSpPr>
        <p:spPr bwMode="auto">
          <a:xfrm>
            <a:off x="5949502" y="2387321"/>
            <a:ext cx="191595" cy="241614"/>
          </a:xfrm>
          <a:prstGeom prst="straightConnector1">
            <a:avLst/>
          </a:prstGeom>
          <a:solidFill>
            <a:srgbClr val="FFFFFF"/>
          </a:solidFill>
          <a:ln w="12700" cap="flat" cmpd="sng" algn="ctr">
            <a:solidFill>
              <a:schemeClr val="tx1"/>
            </a:solidFill>
            <a:prstDash val="solid"/>
            <a:round/>
            <a:headEnd type="none" w="med" len="med"/>
            <a:tailEnd type="arrow"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1" name="Left Brace 40"/>
          <p:cNvSpPr/>
          <p:nvPr/>
        </p:nvSpPr>
        <p:spPr bwMode="auto">
          <a:xfrm rot="5400000">
            <a:off x="6098854" y="2450263"/>
            <a:ext cx="137160" cy="530352"/>
          </a:xfrm>
          <a:prstGeom prst="leftBrace">
            <a:avLst>
              <a:gd name="adj1" fmla="val 66667"/>
              <a:gd name="adj2" fmla="val 50000"/>
            </a:avLst>
          </a:prstGeom>
          <a:noFill/>
          <a:ln w="12700">
            <a:solidFill>
              <a:srgbClr val="000000"/>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47915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41" presetClass="exit" presetSubtype="0" fill="hold" grpId="0" nodeType="afterEffect">
                                  <p:stCondLst>
                                    <p:cond delay="1000"/>
                                  </p:stCondLst>
                                  <p:iterate type="lt">
                                    <p:tmPct val="10000"/>
                                  </p:iterate>
                                  <p:childTnLst>
                                    <p:anim calcmode="lin" valueType="num">
                                      <p:cBhvr>
                                        <p:cTn id="14" dur="10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5" dur="1000"/>
                                        <p:tgtEl>
                                          <p:spTgt spid="50"/>
                                        </p:tgtEl>
                                        <p:attrNameLst>
                                          <p:attrName>ppt_y</p:attrName>
                                        </p:attrNameLst>
                                      </p:cBhvr>
                                      <p:tavLst>
                                        <p:tav tm="0">
                                          <p:val>
                                            <p:strVal val="ppt_y"/>
                                          </p:val>
                                        </p:tav>
                                        <p:tav tm="100000">
                                          <p:val>
                                            <p:strVal val="ppt_y"/>
                                          </p:val>
                                        </p:tav>
                                      </p:tavLst>
                                    </p:anim>
                                    <p:anim calcmode="lin" valueType="num">
                                      <p:cBhvr>
                                        <p:cTn id="16" dur="10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17" dur="10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1000" tmFilter="0,0; .5, 0; 1, 1"/>
                                        <p:tgtEl>
                                          <p:spTgt spid="50"/>
                                        </p:tgtEl>
                                      </p:cBhvr>
                                    </p:animEffect>
                                    <p:set>
                                      <p:cBhvr>
                                        <p:cTn id="19" dur="1" fill="hold">
                                          <p:stCondLst>
                                            <p:cond delay="999"/>
                                          </p:stCondLst>
                                        </p:cTn>
                                        <p:tgtEl>
                                          <p:spTgt spid="50"/>
                                        </p:tgtEl>
                                        <p:attrNameLst>
                                          <p:attrName>style.visibility</p:attrName>
                                        </p:attrNameLst>
                                      </p:cBhvr>
                                      <p:to>
                                        <p:strVal val="hidden"/>
                                      </p:to>
                                    </p:set>
                                  </p:childTnLst>
                                </p:cTn>
                              </p:par>
                            </p:childTnLst>
                          </p:cTn>
                        </p:par>
                        <p:par>
                          <p:cTn id="20" fill="hold">
                            <p:stCondLst>
                              <p:cond delay="52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56"/>
                                        </p:tgtEl>
                                        <p:attrNameLst>
                                          <p:attrName>style.visibility</p:attrName>
                                        </p:attrNameLst>
                                      </p:cBhvr>
                                      <p:to>
                                        <p:strVal val="visible"/>
                                      </p:to>
                                    </p:set>
                                    <p:anim calcmode="lin" valueType="num">
                                      <p:cBhvr>
                                        <p:cTn id="23" dur="10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6"/>
                                        </p:tgtEl>
                                        <p:attrNameLst>
                                          <p:attrName>ppt_y</p:attrName>
                                        </p:attrNameLst>
                                      </p:cBhvr>
                                      <p:tavLst>
                                        <p:tav tm="0">
                                          <p:val>
                                            <p:strVal val="#ppt_y"/>
                                          </p:val>
                                        </p:tav>
                                        <p:tav tm="100000">
                                          <p:val>
                                            <p:strVal val="#ppt_y"/>
                                          </p:val>
                                        </p:tav>
                                      </p:tavLst>
                                    </p:anim>
                                    <p:anim calcmode="lin" valueType="num">
                                      <p:cBhvr>
                                        <p:cTn id="25" dur="10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6"/>
                                        </p:tgtEl>
                                      </p:cBhvr>
                                    </p:animEffect>
                                  </p:childTnLst>
                                </p:cTn>
                              </p:par>
                            </p:childTnLst>
                          </p:cTn>
                        </p:par>
                        <p:par>
                          <p:cTn id="28" fill="hold">
                            <p:stCondLst>
                              <p:cond delay="6500"/>
                            </p:stCondLst>
                            <p:childTnLst>
                              <p:par>
                                <p:cTn id="29" presetID="41" presetClass="exit" presetSubtype="0" fill="hold" grpId="0" nodeType="afterEffect">
                                  <p:stCondLst>
                                    <p:cond delay="0"/>
                                  </p:stCondLst>
                                  <p:iterate type="lt">
                                    <p:tmPct val="10000"/>
                                  </p:iterate>
                                  <p:childTnLst>
                                    <p:anim calcmode="lin" valueType="num">
                                      <p:cBhvr>
                                        <p:cTn id="30" dur="1000"/>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1000"/>
                                        <p:tgtEl>
                                          <p:spTgt spid="10"/>
                                        </p:tgtEl>
                                        <p:attrNameLst>
                                          <p:attrName>ppt_y</p:attrName>
                                        </p:attrNameLst>
                                      </p:cBhvr>
                                      <p:tavLst>
                                        <p:tav tm="0">
                                          <p:val>
                                            <p:strVal val="ppt_y"/>
                                          </p:val>
                                        </p:tav>
                                        <p:tav tm="100000">
                                          <p:val>
                                            <p:strVal val="ppt_y"/>
                                          </p:val>
                                        </p:tav>
                                      </p:tavLst>
                                    </p:anim>
                                    <p:anim calcmode="lin" valueType="num">
                                      <p:cBhvr>
                                        <p:cTn id="32" dur="1000"/>
                                        <p:tgtEl>
                                          <p:spTgt spid="10"/>
                                        </p:tgtEl>
                                        <p:attrNameLst>
                                          <p:attrName>ppt_h</p:attrName>
                                        </p:attrNameLst>
                                      </p:cBhvr>
                                      <p:tavLst>
                                        <p:tav tm="0">
                                          <p:val>
                                            <p:strVal val="ppt_h"/>
                                          </p:val>
                                        </p:tav>
                                        <p:tav tm="50000">
                                          <p:val>
                                            <p:strVal val="ppt_h+.01"/>
                                          </p:val>
                                        </p:tav>
                                        <p:tav tm="100000">
                                          <p:val>
                                            <p:strVal val="ppt_h/10"/>
                                          </p:val>
                                        </p:tav>
                                      </p:tavLst>
                                    </p:anim>
                                    <p:anim calcmode="lin" valueType="num">
                                      <p:cBhvr>
                                        <p:cTn id="33" dur="1000"/>
                                        <p:tgtEl>
                                          <p:spTgt spid="10"/>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1000" tmFilter="0,0; .5, 0; 1, 1"/>
                                        <p:tgtEl>
                                          <p:spTgt spid="10"/>
                                        </p:tgtEl>
                                      </p:cBhvr>
                                    </p:animEffect>
                                    <p:set>
                                      <p:cBhvr>
                                        <p:cTn id="35" dur="1" fill="hold">
                                          <p:stCondLst>
                                            <p:cond delay="999"/>
                                          </p:stCondLst>
                                        </p:cTn>
                                        <p:tgtEl>
                                          <p:spTgt spid="10"/>
                                        </p:tgtEl>
                                        <p:attrNameLst>
                                          <p:attrName>style.visibility</p:attrName>
                                        </p:attrNameLst>
                                      </p:cBhvr>
                                      <p:to>
                                        <p:strVal val="hidden"/>
                                      </p:to>
                                    </p:set>
                                  </p:childTnLst>
                                </p:cTn>
                              </p:par>
                            </p:childTnLst>
                          </p:cTn>
                        </p:par>
                        <p:par>
                          <p:cTn id="36" fill="hold">
                            <p:stCondLst>
                              <p:cond delay="76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57"/>
                                        </p:tgtEl>
                                        <p:attrNameLst>
                                          <p:attrName>style.visibility</p:attrName>
                                        </p:attrNameLst>
                                      </p:cBhvr>
                                      <p:to>
                                        <p:strVal val="visible"/>
                                      </p:to>
                                    </p:set>
                                    <p:anim calcmode="lin" valueType="num">
                                      <p:cBhvr>
                                        <p:cTn id="39" dur="10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40" dur="1000" fill="hold"/>
                                        <p:tgtEl>
                                          <p:spTgt spid="57"/>
                                        </p:tgtEl>
                                        <p:attrNameLst>
                                          <p:attrName>ppt_y</p:attrName>
                                        </p:attrNameLst>
                                      </p:cBhvr>
                                      <p:tavLst>
                                        <p:tav tm="0">
                                          <p:val>
                                            <p:strVal val="#ppt_y"/>
                                          </p:val>
                                        </p:tav>
                                        <p:tav tm="100000">
                                          <p:val>
                                            <p:strVal val="#ppt_y"/>
                                          </p:val>
                                        </p:tav>
                                      </p:tavLst>
                                    </p:anim>
                                    <p:anim calcmode="lin" valueType="num">
                                      <p:cBhvr>
                                        <p:cTn id="41" dur="10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42" dur="10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1000" tmFilter="0,0; .5, 1; 1, 1"/>
                                        <p:tgtEl>
                                          <p:spTgt spid="57"/>
                                        </p:tgtEl>
                                      </p:cBhvr>
                                    </p:animEffect>
                                  </p:childTnLst>
                                </p:cTn>
                              </p:par>
                            </p:childTnLst>
                          </p:cTn>
                        </p:par>
                        <p:par>
                          <p:cTn id="44" fill="hold">
                            <p:stCondLst>
                              <p:cond delay="9800"/>
                            </p:stCondLst>
                            <p:childTnLst>
                              <p:par>
                                <p:cTn id="45" presetID="10" presetClass="entr" presetSubtype="0" fill="hold" nodeType="afterEffect">
                                  <p:stCondLst>
                                    <p:cond delay="10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000"/>
                                        <p:tgtEl>
                                          <p:spTgt spid="3"/>
                                        </p:tgtEl>
                                      </p:cBhvr>
                                    </p:animEffect>
                                  </p:childTnLst>
                                </p:cTn>
                              </p:par>
                            </p:childTnLst>
                          </p:cTn>
                        </p:par>
                        <p:par>
                          <p:cTn id="48" fill="hold">
                            <p:stCondLst>
                              <p:cond delay="12800"/>
                            </p:stCondLst>
                            <p:childTnLst>
                              <p:par>
                                <p:cTn id="49" presetID="10" presetClass="entr" presetSubtype="0"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2000"/>
                                        <p:tgtEl>
                                          <p:spTgt spid="39"/>
                                        </p:tgtEl>
                                      </p:cBhvr>
                                    </p:animEffect>
                                  </p:childTnLst>
                                </p:cTn>
                              </p:par>
                            </p:childTnLst>
                          </p:cTn>
                        </p:par>
                        <p:par>
                          <p:cTn id="52" fill="hold">
                            <p:stCondLst>
                              <p:cond delay="14800"/>
                            </p:stCondLst>
                            <p:childTnLst>
                              <p:par>
                                <p:cTn id="53" presetID="22" presetClass="entr" presetSubtype="2"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right)">
                                      <p:cBhvr>
                                        <p:cTn id="55" dur="2000"/>
                                        <p:tgtEl>
                                          <p:spTgt spid="45"/>
                                        </p:tgtEl>
                                      </p:cBhvr>
                                    </p:animEffect>
                                  </p:childTnLst>
                                </p:cTn>
                              </p:par>
                              <p:par>
                                <p:cTn id="56" presetID="22" presetClass="entr" presetSubtype="1"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up)">
                                      <p:cBhvr>
                                        <p:cTn id="58" dur="2000"/>
                                        <p:tgtEl>
                                          <p:spTgt spid="47"/>
                                        </p:tgtEl>
                                      </p:cBhvr>
                                    </p:animEffect>
                                  </p:childTnLst>
                                </p:cTn>
                              </p:par>
                            </p:childTnLst>
                          </p:cTn>
                        </p:par>
                        <p:par>
                          <p:cTn id="59" fill="hold">
                            <p:stCondLst>
                              <p:cond delay="16800"/>
                            </p:stCondLst>
                            <p:childTnLst>
                              <p:par>
                                <p:cTn id="60" presetID="22" presetClass="entr" presetSubtype="2" fill="hold" nodeType="afterEffect">
                                  <p:stCondLst>
                                    <p:cond delay="1000"/>
                                  </p:stCondLst>
                                  <p:childTnLst>
                                    <p:set>
                                      <p:cBhvr>
                                        <p:cTn id="61" dur="1" fill="hold">
                                          <p:stCondLst>
                                            <p:cond delay="0"/>
                                          </p:stCondLst>
                                        </p:cTn>
                                        <p:tgtEl>
                                          <p:spTgt spid="43"/>
                                        </p:tgtEl>
                                        <p:attrNameLst>
                                          <p:attrName>style.visibility</p:attrName>
                                        </p:attrNameLst>
                                      </p:cBhvr>
                                      <p:to>
                                        <p:strVal val="visible"/>
                                      </p:to>
                                    </p:set>
                                    <p:animEffect transition="in" filter="wipe(right)">
                                      <p:cBhvr>
                                        <p:cTn id="62" dur="2000"/>
                                        <p:tgtEl>
                                          <p:spTgt spid="43"/>
                                        </p:tgtEl>
                                      </p:cBhvr>
                                    </p:animEffect>
                                  </p:childTnLst>
                                </p:cTn>
                              </p:par>
                            </p:childTnLst>
                          </p:cTn>
                        </p:par>
                        <p:par>
                          <p:cTn id="63" fill="hold">
                            <p:stCondLst>
                              <p:cond delay="19800"/>
                            </p:stCondLst>
                            <p:childTnLst>
                              <p:par>
                                <p:cTn id="64" presetID="22" presetClass="entr" presetSubtype="1"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up)">
                                      <p:cBhvr>
                                        <p:cTn id="66" dur="2000"/>
                                        <p:tgtEl>
                                          <p:spTgt spid="2"/>
                                        </p:tgtEl>
                                      </p:cBhvr>
                                    </p:animEffect>
                                  </p:childTnLst>
                                </p:cTn>
                              </p:par>
                            </p:childTnLst>
                          </p:cTn>
                        </p:par>
                        <p:par>
                          <p:cTn id="67" fill="hold">
                            <p:stCondLst>
                              <p:cond delay="21800"/>
                            </p:stCondLst>
                            <p:childTnLst>
                              <p:par>
                                <p:cTn id="68" presetID="10" presetClass="entr" presetSubtype="0" fill="hold" grpId="0" nodeType="after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2000"/>
                                        <p:tgtEl>
                                          <p:spTgt spid="52"/>
                                        </p:tgtEl>
                                      </p:cBhvr>
                                    </p:animEffect>
                                  </p:childTnLst>
                                </p:cTn>
                              </p:par>
                            </p:childTnLst>
                          </p:cTn>
                        </p:par>
                        <p:par>
                          <p:cTn id="71" fill="hold">
                            <p:stCondLst>
                              <p:cond delay="23800"/>
                            </p:stCondLst>
                            <p:childTnLst>
                              <p:par>
                                <p:cTn id="72" presetID="22" presetClass="entr" presetSubtype="1" fill="hold"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up)">
                                      <p:cBhvr>
                                        <p:cTn id="74" dur="2000"/>
                                        <p:tgtEl>
                                          <p:spTgt spid="55"/>
                                        </p:tgtEl>
                                      </p:cBhvr>
                                    </p:animEffect>
                                  </p:childTnLst>
                                </p:cTn>
                              </p:par>
                            </p:childTnLst>
                          </p:cTn>
                        </p:par>
                        <p:par>
                          <p:cTn id="75" fill="hold">
                            <p:stCondLst>
                              <p:cond delay="25800"/>
                            </p:stCondLst>
                            <p:childTnLst>
                              <p:par>
                                <p:cTn id="76" presetID="22" presetClass="entr" presetSubtype="8"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1000"/>
                                        <p:tgtEl>
                                          <p:spTgt spid="35"/>
                                        </p:tgtEl>
                                      </p:cBhvr>
                                    </p:animEffect>
                                  </p:childTnLst>
                                </p:cTn>
                              </p:par>
                            </p:childTnLst>
                          </p:cTn>
                        </p:par>
                        <p:par>
                          <p:cTn id="79" fill="hold">
                            <p:stCondLst>
                              <p:cond delay="27800"/>
                            </p:stCondLst>
                            <p:childTnLst>
                              <p:par>
                                <p:cTn id="80" presetID="22" presetClass="entr" presetSubtype="2" fill="hold"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right)">
                                      <p:cBhvr>
                                        <p:cTn id="82" dur="1000"/>
                                        <p:tgtEl>
                                          <p:spTgt spid="37"/>
                                        </p:tgtEl>
                                      </p:cBhvr>
                                    </p:animEffect>
                                  </p:childTnLst>
                                </p:cTn>
                              </p:par>
                            </p:childTnLst>
                          </p:cTn>
                        </p:par>
                        <p:par>
                          <p:cTn id="83" fill="hold">
                            <p:stCondLst>
                              <p:cond delay="28800"/>
                            </p:stCondLst>
                            <p:childTnLst>
                              <p:par>
                                <p:cTn id="84" presetID="22" presetClass="entr" presetSubtype="1"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up)">
                                      <p:cBhvr>
                                        <p:cTn id="86" dur="1000"/>
                                        <p:tgtEl>
                                          <p:spTgt spid="34"/>
                                        </p:tgtEl>
                                      </p:cBhvr>
                                    </p:animEffect>
                                  </p:childTnLst>
                                </p:cTn>
                              </p:par>
                            </p:childTnLst>
                          </p:cTn>
                        </p:par>
                        <p:par>
                          <p:cTn id="87" fill="hold">
                            <p:stCondLst>
                              <p:cond delay="29800"/>
                            </p:stCondLst>
                            <p:childTnLst>
                              <p:par>
                                <p:cTn id="88" presetID="22" presetClass="entr" presetSubtype="8"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1000"/>
                                        <p:tgtEl>
                                          <p:spTgt spid="38"/>
                                        </p:tgtEl>
                                      </p:cBhvr>
                                    </p:animEffect>
                                  </p:childTnLst>
                                </p:cTn>
                              </p:par>
                            </p:childTnLst>
                          </p:cTn>
                        </p:par>
                        <p:par>
                          <p:cTn id="91" fill="hold">
                            <p:stCondLst>
                              <p:cond delay="30800"/>
                            </p:stCondLst>
                            <p:childTnLst>
                              <p:par>
                                <p:cTn id="92" presetID="22" presetClass="entr" presetSubtype="8" fill="hold"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ipe(left)">
                                      <p:cBhvr>
                                        <p:cTn id="94" dur="1000"/>
                                        <p:tgtEl>
                                          <p:spTgt spid="40"/>
                                        </p:tgtEl>
                                      </p:cBhvr>
                                    </p:animEffect>
                                  </p:childTnLst>
                                </p:cTn>
                              </p:par>
                            </p:childTnLst>
                          </p:cTn>
                        </p:par>
                        <p:par>
                          <p:cTn id="95" fill="hold">
                            <p:stCondLst>
                              <p:cond delay="31800"/>
                            </p:stCondLst>
                            <p:childTnLst>
                              <p:par>
                                <p:cTn id="96" presetID="22" presetClass="entr" presetSubtype="1" fill="hold" grpId="0" nodeType="after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wipe(up)">
                                      <p:cBhvr>
                                        <p:cTn id="9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0" grpId="0"/>
      <p:bldP spid="33" grpId="0"/>
      <p:bldP spid="39" grpId="0" animBg="1"/>
      <p:bldP spid="52" grpId="0" animBg="1"/>
      <p:bldP spid="56" grpId="0"/>
      <p:bldP spid="57" grpId="0"/>
      <p:bldP spid="34" grpId="0" animBg="1"/>
      <p:bldP spid="35" grpId="0"/>
      <p:bldP spid="38" grpId="0"/>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pic>
        <p:nvPicPr>
          <p:cNvPr id="20" name="Picture 19"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9239"/>
          </a:xfrm>
          <a:prstGeom prst="rect">
            <a:avLst/>
          </a:prstGeom>
        </p:spPr>
      </p:pic>
      <p:pic>
        <p:nvPicPr>
          <p:cNvPr id="5" name="Picture 4"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8" name="Picture 7" descr="image0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352" y="3200400"/>
            <a:ext cx="2743200" cy="2389239"/>
          </a:xfrm>
          <a:prstGeom prst="rect">
            <a:avLst/>
          </a:prstGeom>
        </p:spPr>
      </p:pic>
      <p:pic>
        <p:nvPicPr>
          <p:cNvPr id="9" name="Picture 8" descr="image0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5352" y="3200400"/>
            <a:ext cx="2743200" cy="2383746"/>
          </a:xfrm>
          <a:prstGeom prst="rect">
            <a:avLst/>
          </a:prstGeom>
        </p:spPr>
      </p:pic>
      <p:pic>
        <p:nvPicPr>
          <p:cNvPr id="10" name="Picture 9" descr="image00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448" y="3200400"/>
            <a:ext cx="2743200" cy="2389239"/>
          </a:xfrm>
          <a:prstGeom prst="rect">
            <a:avLst/>
          </a:prstGeom>
        </p:spPr>
      </p:pic>
      <p:pic>
        <p:nvPicPr>
          <p:cNvPr id="11" name="Picture 10" descr="image0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spTree>
    <p:extLst>
      <p:ext uri="{BB962C8B-B14F-4D97-AF65-F5344CB8AC3E}">
        <p14:creationId xmlns:p14="http://schemas.microsoft.com/office/powerpoint/2010/main" val="315864437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2000"/>
                                        <p:tgtEl>
                                          <p:spTgt spid="11"/>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1000"/>
                                        <p:tgtEl>
                                          <p:spTgt spid="47"/>
                                        </p:tgtEl>
                                      </p:cBhvr>
                                    </p:animEffect>
                                  </p:childTnLst>
                                </p:cTn>
                              </p:par>
                            </p:childTnLst>
                          </p:cTn>
                        </p:par>
                        <p:par>
                          <p:cTn id="24" fill="hold">
                            <p:stCondLst>
                              <p:cond delay="10000"/>
                            </p:stCondLst>
                            <p:childTnLst>
                              <p:par>
                                <p:cTn id="25" presetID="10"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par>
                          <p:cTn id="28" fill="hold">
                            <p:stCondLst>
                              <p:cond delay="1300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2000"/>
                                        <p:tgtEl>
                                          <p:spTgt spid="5"/>
                                        </p:tgtEl>
                                      </p:cBhvr>
                                    </p:animEffect>
                                  </p:childTnLst>
                                </p:cTn>
                              </p:par>
                            </p:childTnLst>
                          </p:cTn>
                        </p:par>
                        <p:par>
                          <p:cTn id="32" fill="hold">
                            <p:stCondLst>
                              <p:cond delay="15000"/>
                            </p:stCondLst>
                            <p:childTnLst>
                              <p:par>
                                <p:cTn id="33" presetID="22" presetClass="entr" presetSubtype="8" fill="hold" grpId="0" nodeType="afterEffect">
                                  <p:stCondLst>
                                    <p:cond delay="100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1000"/>
                                        <p:tgtEl>
                                          <p:spTgt spid="57"/>
                                        </p:tgtEl>
                                      </p:cBhvr>
                                    </p:animEffect>
                                  </p:childTnLst>
                                </p:cTn>
                              </p:par>
                            </p:childTnLst>
                          </p:cTn>
                        </p:par>
                        <p:par>
                          <p:cTn id="36" fill="hold">
                            <p:stCondLst>
                              <p:cond delay="17000"/>
                            </p:stCondLst>
                            <p:childTnLst>
                              <p:par>
                                <p:cTn id="37" presetID="10" presetClass="entr" presetSubtype="0" fill="hold" nodeType="afterEffect">
                                  <p:stCondLst>
                                    <p:cond delay="10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par>
                          <p:cTn id="40" fill="hold">
                            <p:stCondLst>
                              <p:cond delay="20000"/>
                            </p:stCondLst>
                            <p:childTnLst>
                              <p:par>
                                <p:cTn id="41" presetID="22" presetClass="entr" presetSubtype="8"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4" grpId="0"/>
      <p:bldP spid="47" grpId="0"/>
      <p:bldP spid="5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In this example, the Fed is engaging in expansionary monetary policy when the economy is in long-run equilibrium.  Normally, the Fed only uses expansionary monetary policy to close a recessionary gap.</a:t>
            </a: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pic>
        <p:nvPicPr>
          <p:cNvPr id="11" name="Picture 10"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2" name="Picture 11" descr="image0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352" y="3200400"/>
            <a:ext cx="2743200" cy="2383746"/>
          </a:xfrm>
          <a:prstGeom prst="rect">
            <a:avLst/>
          </a:prstGeom>
        </p:spPr>
      </p:pic>
      <p:pic>
        <p:nvPicPr>
          <p:cNvPr id="2" name="Picture 1" descr="image0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pic>
        <p:nvPicPr>
          <p:cNvPr id="24" name="Picture 23" descr="image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cxnSp>
        <p:nvCxnSpPr>
          <p:cNvPr id="13" name="Straight Arrow Connector 12"/>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5" name="Straight Arrow Connector 14"/>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2544735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000"/>
                                        <p:tgtEl>
                                          <p:spTgt spid="2"/>
                                        </p:tgtEl>
                                      </p:cBhvr>
                                    </p:animEffect>
                                  </p:childTnLst>
                                </p:cTn>
                              </p:par>
                            </p:childTnLst>
                          </p:cTn>
                        </p:par>
                        <p:par>
                          <p:cTn id="16" fill="hold">
                            <p:stCondLst>
                              <p:cond delay="60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2000"/>
                                        <p:tgtEl>
                                          <p:spTgt spid="1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childTnLst>
                                </p:cTn>
                              </p:par>
                            </p:childTnLst>
                          </p:cTn>
                        </p:par>
                        <p:par>
                          <p:cTn id="24" fill="hold">
                            <p:stCondLst>
                              <p:cond delay="10000"/>
                            </p:stCondLst>
                            <p:childTnLst>
                              <p:par>
                                <p:cTn id="25" presetID="22" presetClass="entr" presetSubtype="8" fill="hold" grpId="0"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Notice that the money market and the loanable funds market are initially in equilibrium at the same interest rate.  As you will see shortly, </a:t>
            </a:r>
            <a:r>
              <a:rPr lang="en-US" sz="1400" dirty="0" smtClean="0">
                <a:solidFill>
                  <a:srgbClr val="000000"/>
                </a:solidFill>
              </a:rPr>
              <a:t>these two interest rates always move together.</a:t>
            </a:r>
            <a:endParaRPr lang="en-US" sz="1400" dirty="0">
              <a:solidFill>
                <a:srgbClr val="000000"/>
              </a:solidFill>
            </a:endParaRP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sp>
        <p:nvSpPr>
          <p:cNvPr id="10" name="TextBox 9"/>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2) The interest rate falls in the money market.</a:t>
            </a:r>
            <a:endParaRPr lang="en-US" sz="1800" dirty="0">
              <a:solidFill>
                <a:srgbClr val="000000"/>
              </a:solidFill>
            </a:endParaRPr>
          </a:p>
        </p:txBody>
      </p:sp>
      <p:pic>
        <p:nvPicPr>
          <p:cNvPr id="11" name="Picture 10"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2" name="Picture 11" descr="image0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352" y="3200400"/>
            <a:ext cx="2743200" cy="2383746"/>
          </a:xfrm>
          <a:prstGeom prst="rect">
            <a:avLst/>
          </a:prstGeom>
        </p:spPr>
      </p:pic>
      <p:pic>
        <p:nvPicPr>
          <p:cNvPr id="13" name="Picture 12"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cxnSp>
        <p:nvCxnSpPr>
          <p:cNvPr id="14" name="Straight Arrow Connector 13"/>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5" name="Oval 14"/>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6" name="Straight Connector 15"/>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7" name="Oval 16"/>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8" name="Straight Arrow Connector 17"/>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9" name="Straight Connector 18"/>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0" name="Straight Arrow Connector 19"/>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47184784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2000"/>
                                        <p:tgtEl>
                                          <p:spTgt spid="1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2000"/>
                                        <p:tgtEl>
                                          <p:spTgt spid="16"/>
                                        </p:tgtEl>
                                      </p:cBhvr>
                                    </p:animEffect>
                                  </p:childTnLst>
                                </p:cTn>
                              </p:par>
                            </p:childTnLst>
                          </p:cTn>
                        </p:par>
                        <p:par>
                          <p:cTn id="24" fill="hold">
                            <p:stCondLst>
                              <p:cond delay="10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2000"/>
                                        <p:tgtEl>
                                          <p:spTgt spid="18"/>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Lower interest rates increase investment spending, which sets off the ripple effect of the multiplier.  This leads to a rise in both real GDP and consumer spending, along with the necessary rise in savings.</a:t>
            </a: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sp>
        <p:nvSpPr>
          <p:cNvPr id="10" name="TextBox 9"/>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2) The interest rate falls in the money market.</a:t>
            </a:r>
            <a:endParaRPr lang="en-US" sz="1800" dirty="0">
              <a:solidFill>
                <a:srgbClr val="000000"/>
              </a:solidFill>
            </a:endParaRPr>
          </a:p>
        </p:txBody>
      </p:sp>
      <p:sp>
        <p:nvSpPr>
          <p:cNvPr id="11" name="TextBox 10"/>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3) This causes real GDP (or AD) to rise.</a:t>
            </a:r>
            <a:endParaRPr lang="en-US" sz="1800" dirty="0">
              <a:solidFill>
                <a:srgbClr val="000000"/>
              </a:solidFill>
            </a:endParaRPr>
          </a:p>
        </p:txBody>
      </p:sp>
      <p:pic>
        <p:nvPicPr>
          <p:cNvPr id="12" name="Picture 11"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3" name="Picture 12" descr="image0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352" y="3200400"/>
            <a:ext cx="2743200" cy="2383746"/>
          </a:xfrm>
          <a:prstGeom prst="rect">
            <a:avLst/>
          </a:prstGeom>
        </p:spPr>
      </p:pic>
      <p:pic>
        <p:nvPicPr>
          <p:cNvPr id="14" name="Picture 13"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cxnSp>
        <p:nvCxnSpPr>
          <p:cNvPr id="15" name="Straight Arrow Connector 14"/>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6" name="Oval 15"/>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7" name="Straight Connector 16"/>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8" name="Oval 17"/>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9" name="Straight Arrow Connector 18"/>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0" name="Straight Connector 19"/>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34" name="Picture 33" descr="image0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pic>
        <p:nvPicPr>
          <p:cNvPr id="35" name="Picture 34" descr="image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3200400"/>
            <a:ext cx="2743200" cy="2390052"/>
          </a:xfrm>
          <a:prstGeom prst="rect">
            <a:avLst/>
          </a:prstGeom>
        </p:spPr>
      </p:pic>
      <p:cxnSp>
        <p:nvCxnSpPr>
          <p:cNvPr id="25" name="Straight Arrow Connector 24"/>
          <p:cNvCxnSpPr/>
          <p:nvPr/>
        </p:nvCxnSpPr>
        <p:spPr bwMode="auto">
          <a:xfrm>
            <a:off x="7086600" y="4038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8" name="Oval 27"/>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1" name="Straight Arrow Connector 30"/>
          <p:cNvCxnSpPr/>
          <p:nvPr/>
        </p:nvCxnSpPr>
        <p:spPr bwMode="auto">
          <a:xfrm>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Arrow Connector 25"/>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40776211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2000"/>
                                        <p:tgtEl>
                                          <p:spTgt spid="25"/>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2000"/>
                                        <p:tgtEl>
                                          <p:spTgt spid="3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2000"/>
                                        <p:tgtEl>
                                          <p:spTgt spid="27"/>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childTnLst>
                          </p:cTn>
                        </p:par>
                        <p:par>
                          <p:cTn id="28" fill="hold">
                            <p:stCondLst>
                              <p:cond delay="120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2000"/>
                                        <p:tgtEl>
                                          <p:spTgt spid="31"/>
                                        </p:tgtEl>
                                      </p:cBhvr>
                                    </p:animEffect>
                                  </p:childTnLst>
                                </p:cTn>
                              </p:par>
                            </p:childTnLst>
                          </p:cTn>
                        </p:par>
                        <p:par>
                          <p:cTn id="32" fill="hold">
                            <p:stCondLst>
                              <p:cond delay="14000"/>
                            </p:stCondLst>
                            <p:childTnLst>
                              <p:par>
                                <p:cTn id="33" presetID="22" presetClass="entr" presetSubtype="8"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200400"/>
            <a:ext cx="2743200" cy="2390052"/>
          </a:xfrm>
          <a:prstGeom prst="rect">
            <a:avLst/>
          </a:prstGeom>
        </p:spPr>
      </p:pic>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Whenever aggregate demand increases, we know both output and </a:t>
            </a:r>
            <a:r>
              <a:rPr lang="en-US" sz="1400" dirty="0" smtClean="0">
                <a:solidFill>
                  <a:srgbClr val="000000"/>
                </a:solidFill>
              </a:rPr>
              <a:t>price </a:t>
            </a:r>
            <a:r>
              <a:rPr lang="en-US" sz="1400" dirty="0">
                <a:solidFill>
                  <a:srgbClr val="000000"/>
                </a:solidFill>
              </a:rPr>
              <a:t>will rise in the short run.  This rise in the aggregate price level is more commonly referred to as inflation.</a:t>
            </a: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sp>
        <p:nvSpPr>
          <p:cNvPr id="10" name="TextBox 9"/>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2) The interest rate falls in the money market.</a:t>
            </a:r>
            <a:endParaRPr lang="en-US" sz="1800" dirty="0">
              <a:solidFill>
                <a:srgbClr val="000000"/>
              </a:solidFill>
            </a:endParaRPr>
          </a:p>
        </p:txBody>
      </p:sp>
      <p:sp>
        <p:nvSpPr>
          <p:cNvPr id="11" name="TextBox 10"/>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3) This causes real GDP (or AD) to rise.</a:t>
            </a:r>
            <a:endParaRPr lang="en-US" sz="1800" dirty="0">
              <a:solidFill>
                <a:srgbClr val="000000"/>
              </a:solidFill>
            </a:endParaRPr>
          </a:p>
        </p:txBody>
      </p:sp>
      <p:sp>
        <p:nvSpPr>
          <p:cNvPr id="12" name="TextBox 11"/>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4) The aggregate price level increases.</a:t>
            </a:r>
            <a:endParaRPr lang="en-US" sz="1800" dirty="0">
              <a:solidFill>
                <a:srgbClr val="000000"/>
              </a:solidFill>
            </a:endParaRPr>
          </a:p>
        </p:txBody>
      </p:sp>
      <p:pic>
        <p:nvPicPr>
          <p:cNvPr id="13" name="Picture 12"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4" name="Picture 13" descr="image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cxnSp>
        <p:nvCxnSpPr>
          <p:cNvPr id="16" name="Straight Arrow Connector 15"/>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7" name="Oval 16"/>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8" name="Straight Connector 17"/>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9" name="Oval 18"/>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0" name="Straight Arrow Connector 19"/>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1" name="Straight Connector 20"/>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 name="Picture 1" descr="image0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200400"/>
            <a:ext cx="2743200" cy="2389239"/>
          </a:xfrm>
          <a:prstGeom prst="rect">
            <a:avLst/>
          </a:prstGeom>
        </p:spPr>
      </p:pic>
      <p:pic>
        <p:nvPicPr>
          <p:cNvPr id="3" name="Picture 2" descr="image00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cxnSp>
        <p:nvCxnSpPr>
          <p:cNvPr id="22" name="Straight Arrow Connector 21"/>
          <p:cNvCxnSpPr/>
          <p:nvPr/>
        </p:nvCxnSpPr>
        <p:spPr bwMode="auto">
          <a:xfrm>
            <a:off x="7086600" y="4038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4" name="Oval 23"/>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5" name="Straight Arrow Connector 24"/>
          <p:cNvCxnSpPr/>
          <p:nvPr/>
        </p:nvCxnSpPr>
        <p:spPr bwMode="auto">
          <a:xfrm>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Connector 27"/>
          <p:cNvCxnSpPr/>
          <p:nvPr/>
        </p:nvCxnSpPr>
        <p:spPr bwMode="auto">
          <a:xfrm>
            <a:off x="6705600" y="4791529"/>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9" name="Oval 28"/>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0" name="Straight Connector 29"/>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2" name="Straight Arrow Connector 31"/>
          <p:cNvCxnSpPr/>
          <p:nvPr/>
        </p:nvCxnSpPr>
        <p:spPr bwMode="auto">
          <a:xfrm flipV="1">
            <a:off x="6781800" y="44196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1" name="Straight Arrow Connector 30"/>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29837254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000"/>
                                        <p:tgtEl>
                                          <p:spTgt spid="29"/>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2000"/>
                                        <p:tgtEl>
                                          <p:spTgt spid="2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2000"/>
                                        <p:tgtEl>
                                          <p:spTgt spid="30"/>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par>
                          <p:cTn id="28" fill="hold">
                            <p:stCondLst>
                              <p:cond delay="120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2000"/>
                                        <p:tgtEl>
                                          <p:spTgt spid="32"/>
                                        </p:tgtEl>
                                      </p:cBhvr>
                                    </p:animEffect>
                                  </p:childTnLst>
                                </p:cTn>
                              </p:par>
                            </p:childTnLst>
                          </p:cTn>
                        </p:par>
                        <p:par>
                          <p:cTn id="32" fill="hold">
                            <p:stCondLst>
                              <p:cond delay="14000"/>
                            </p:stCondLst>
                            <p:childTnLst>
                              <p:par>
                                <p:cTn id="33" presetID="22" presetClass="entr" presetSubtype="8"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Because investment has increased, the savings-investment spending identity tells us that savings must also increase by an equal amount.  This is represented by an increase in the supply of loanable funds.</a:t>
            </a: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sp>
        <p:nvSpPr>
          <p:cNvPr id="10" name="TextBox 9"/>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2) The interest rate falls in the money market.</a:t>
            </a:r>
            <a:endParaRPr lang="en-US" sz="1800" dirty="0">
              <a:solidFill>
                <a:srgbClr val="000000"/>
              </a:solidFill>
            </a:endParaRPr>
          </a:p>
        </p:txBody>
      </p:sp>
      <p:sp>
        <p:nvSpPr>
          <p:cNvPr id="11" name="TextBox 10"/>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3) This causes real GDP (or AD) to rise.</a:t>
            </a:r>
            <a:endParaRPr lang="en-US" sz="1800" dirty="0">
              <a:solidFill>
                <a:srgbClr val="000000"/>
              </a:solidFill>
            </a:endParaRPr>
          </a:p>
        </p:txBody>
      </p:sp>
      <p:sp>
        <p:nvSpPr>
          <p:cNvPr id="12" name="TextBox 11"/>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4) The aggregate price level increases.</a:t>
            </a:r>
            <a:endParaRPr lang="en-US" sz="1800" dirty="0">
              <a:solidFill>
                <a:srgbClr val="000000"/>
              </a:solidFill>
            </a:endParaRPr>
          </a:p>
        </p:txBody>
      </p:sp>
      <p:sp>
        <p:nvSpPr>
          <p:cNvPr id="13" name="TextBox 12"/>
          <p:cNvSpPr txBox="1"/>
          <p:nvPr/>
        </p:nvSpPr>
        <p:spPr>
          <a:xfrm>
            <a:off x="3200400" y="1981200"/>
            <a:ext cx="2743200" cy="646331"/>
          </a:xfrm>
          <a:prstGeom prst="rect">
            <a:avLst/>
          </a:prstGeom>
          <a:noFill/>
        </p:spPr>
        <p:txBody>
          <a:bodyPr wrap="square" rtlCol="0">
            <a:spAutoFit/>
          </a:bodyPr>
          <a:lstStyle/>
          <a:p>
            <a:pPr algn="just"/>
            <a:r>
              <a:rPr lang="en-US" sz="1800" dirty="0" smtClean="0">
                <a:solidFill>
                  <a:srgbClr val="000000"/>
                </a:solidFill>
              </a:rPr>
              <a:t>5) More savings means more loanable funds.</a:t>
            </a:r>
            <a:endParaRPr lang="en-US" sz="1800" dirty="0">
              <a:solidFill>
                <a:srgbClr val="000000"/>
              </a:solidFill>
            </a:endParaRPr>
          </a:p>
        </p:txBody>
      </p:sp>
      <p:pic>
        <p:nvPicPr>
          <p:cNvPr id="14" name="Picture 13"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5" name="Picture 14" descr="image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16" name="Picture 15" descr="image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cxnSp>
        <p:nvCxnSpPr>
          <p:cNvPr id="17" name="Straight Arrow Connector 16"/>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8" name="Oval 17"/>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9" name="Straight Connector 18"/>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0" name="Oval 19"/>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1" name="Straight Arrow Connector 20"/>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2" name="Straight Connector 21"/>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a:off x="7086600" y="4038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Connector 23"/>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5" name="Oval 24"/>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6" name="Straight Arrow Connector 25"/>
          <p:cNvCxnSpPr/>
          <p:nvPr/>
        </p:nvCxnSpPr>
        <p:spPr bwMode="auto">
          <a:xfrm>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a:off x="6705600" y="4791529"/>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8" name="Oval 27"/>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9" name="Straight Connector 28"/>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0" name="Straight Arrow Connector 29"/>
          <p:cNvCxnSpPr/>
          <p:nvPr/>
        </p:nvCxnSpPr>
        <p:spPr bwMode="auto">
          <a:xfrm flipV="1">
            <a:off x="6781800" y="44196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 name="Picture 1" descr="image0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32" name="Picture 31" descr="image00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3200400"/>
            <a:ext cx="2743200" cy="2389239"/>
          </a:xfrm>
          <a:prstGeom prst="rect">
            <a:avLst/>
          </a:prstGeom>
        </p:spPr>
      </p:pic>
      <p:pic>
        <p:nvPicPr>
          <p:cNvPr id="33" name="Picture 32" descr="image00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cxnSp>
        <p:nvCxnSpPr>
          <p:cNvPr id="37" name="Straight Arrow Connector 36"/>
          <p:cNvCxnSpPr/>
          <p:nvPr/>
        </p:nvCxnSpPr>
        <p:spPr bwMode="auto">
          <a:xfrm>
            <a:off x="4953000" y="42672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p:cNvCxnSpPr/>
          <p:nvPr/>
        </p:nvCxnSpPr>
        <p:spPr bwMode="auto">
          <a:xfrm flipV="1">
            <a:off x="4648200" y="45720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0" name="Oval 39"/>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5" name="Straight Arrow Connector 44"/>
          <p:cNvCxnSpPr/>
          <p:nvPr/>
        </p:nvCxnSpPr>
        <p:spPr bwMode="auto">
          <a:xfrm>
            <a:off x="4706258" y="5150755"/>
            <a:ext cx="2286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1" name="Straight Connector 50"/>
          <p:cNvCxnSpPr/>
          <p:nvPr/>
        </p:nvCxnSpPr>
        <p:spPr bwMode="auto">
          <a:xfrm flipV="1">
            <a:off x="4980213" y="4876800"/>
            <a:ext cx="0" cy="3048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2" name="Oval 51"/>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1" name="Straight Arrow Connector 40"/>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11068530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2000"/>
                                        <p:tgtEl>
                                          <p:spTgt spid="37"/>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000"/>
                                        <p:tgtEl>
                                          <p:spTgt spid="2"/>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0"/>
                                        <p:tgtEl>
                                          <p:spTgt spid="40"/>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2000"/>
                                        <p:tgtEl>
                                          <p:spTgt spid="3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000"/>
                                        <p:tgtEl>
                                          <p:spTgt spid="52"/>
                                        </p:tgtEl>
                                      </p:cBhvr>
                                    </p:animEffect>
                                  </p:childTnLst>
                                </p:cTn>
                              </p:par>
                            </p:childTnLst>
                          </p:cTn>
                        </p:par>
                        <p:par>
                          <p:cTn id="32" fill="hold">
                            <p:stCondLst>
                              <p:cond delay="14000"/>
                            </p:stCondLst>
                            <p:childTnLst>
                              <p:par>
                                <p:cTn id="33" presetID="22" presetClass="entr" presetSubtype="1" fill="hold"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up)">
                                      <p:cBhvr>
                                        <p:cTn id="35" dur="2000"/>
                                        <p:tgtEl>
                                          <p:spTgt spid="51"/>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000"/>
                                        <p:tgtEl>
                                          <p:spTgt spid="33"/>
                                        </p:tgtEl>
                                      </p:cBhvr>
                                    </p:animEffect>
                                  </p:childTnLst>
                                </p:cTn>
                              </p:par>
                            </p:childTnLst>
                          </p:cTn>
                        </p:par>
                        <p:par>
                          <p:cTn id="40" fill="hold">
                            <p:stCondLst>
                              <p:cond delay="18000"/>
                            </p:stCondLst>
                            <p:childTnLst>
                              <p:par>
                                <p:cTn id="41" presetID="22" presetClass="entr" presetSubtype="8"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left)">
                                      <p:cBhvr>
                                        <p:cTn id="43" dur="2000"/>
                                        <p:tgtEl>
                                          <p:spTgt spid="45"/>
                                        </p:tgtEl>
                                      </p:cBhvr>
                                    </p:animEffect>
                                  </p:childTnLst>
                                </p:cTn>
                              </p:par>
                            </p:childTnLst>
                          </p:cTn>
                        </p:par>
                        <p:par>
                          <p:cTn id="44" fill="hold">
                            <p:stCondLst>
                              <p:cond delay="20000"/>
                            </p:stCondLst>
                            <p:childTnLst>
                              <p:par>
                                <p:cTn id="45" presetID="22" presetClass="entr" presetSubtype="8" fill="hold" grpId="0" nodeType="afterEffect">
                                  <p:stCondLst>
                                    <p:cond delay="100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40" grpId="0" animBg="1"/>
      <p:bldP spid="5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Short Run</a:t>
            </a:r>
            <a:endParaRPr lang="en-US" dirty="0">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Monetary policy can stabilize the economy in the short run because the money market (not the loanable funds market) determines the short-run interest rate.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47" name="TextBox 46"/>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57" name="TextBox 56"/>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8" name="TextBox 7"/>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Thus, the supply and demand for money determine the short-run interest rate, and the loanable funds market follows the lead of the money market; each has a new and equal equilibrium interest rate.</a:t>
            </a:r>
          </a:p>
        </p:txBody>
      </p:sp>
      <p:sp>
        <p:nvSpPr>
          <p:cNvPr id="9" name="TextBox 8"/>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1) The Fed decides to raise the money supply.</a:t>
            </a:r>
            <a:endParaRPr lang="en-US" sz="1800" dirty="0">
              <a:solidFill>
                <a:srgbClr val="000000"/>
              </a:solidFill>
            </a:endParaRPr>
          </a:p>
        </p:txBody>
      </p:sp>
      <p:sp>
        <p:nvSpPr>
          <p:cNvPr id="10" name="TextBox 9"/>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2) The interest rate falls in the money market.</a:t>
            </a:r>
            <a:endParaRPr lang="en-US" sz="1800" dirty="0">
              <a:solidFill>
                <a:srgbClr val="000000"/>
              </a:solidFill>
            </a:endParaRPr>
          </a:p>
        </p:txBody>
      </p:sp>
      <p:sp>
        <p:nvSpPr>
          <p:cNvPr id="11" name="TextBox 10"/>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3) This causes real GDP (or AD) to rise.</a:t>
            </a:r>
            <a:endParaRPr lang="en-US" sz="1800" dirty="0">
              <a:solidFill>
                <a:srgbClr val="000000"/>
              </a:solidFill>
            </a:endParaRPr>
          </a:p>
        </p:txBody>
      </p:sp>
      <p:sp>
        <p:nvSpPr>
          <p:cNvPr id="12" name="TextBox 11"/>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4) The aggregate price level increases.</a:t>
            </a:r>
            <a:endParaRPr lang="en-US" sz="1800" dirty="0">
              <a:solidFill>
                <a:srgbClr val="000000"/>
              </a:solidFill>
            </a:endParaRPr>
          </a:p>
        </p:txBody>
      </p:sp>
      <p:sp>
        <p:nvSpPr>
          <p:cNvPr id="13" name="TextBox 12"/>
          <p:cNvSpPr txBox="1"/>
          <p:nvPr/>
        </p:nvSpPr>
        <p:spPr>
          <a:xfrm>
            <a:off x="3200400" y="1981200"/>
            <a:ext cx="2743200" cy="646331"/>
          </a:xfrm>
          <a:prstGeom prst="rect">
            <a:avLst/>
          </a:prstGeom>
          <a:noFill/>
        </p:spPr>
        <p:txBody>
          <a:bodyPr wrap="square" rtlCol="0">
            <a:spAutoFit/>
          </a:bodyPr>
          <a:lstStyle/>
          <a:p>
            <a:pPr algn="just"/>
            <a:r>
              <a:rPr lang="en-US" sz="1800" dirty="0" smtClean="0">
                <a:solidFill>
                  <a:srgbClr val="000000"/>
                </a:solidFill>
              </a:rPr>
              <a:t>5) More savings means more loanable funds.</a:t>
            </a:r>
            <a:endParaRPr lang="en-US" sz="1800" dirty="0">
              <a:solidFill>
                <a:srgbClr val="000000"/>
              </a:solidFill>
            </a:endParaRPr>
          </a:p>
        </p:txBody>
      </p:sp>
      <p:sp>
        <p:nvSpPr>
          <p:cNvPr id="14" name="TextBox 13"/>
          <p:cNvSpPr txBox="1"/>
          <p:nvPr/>
        </p:nvSpPr>
        <p:spPr>
          <a:xfrm>
            <a:off x="3200400" y="2554069"/>
            <a:ext cx="2743200" cy="646331"/>
          </a:xfrm>
          <a:prstGeom prst="rect">
            <a:avLst/>
          </a:prstGeom>
          <a:noFill/>
        </p:spPr>
        <p:txBody>
          <a:bodyPr wrap="square" rtlCol="0">
            <a:spAutoFit/>
          </a:bodyPr>
          <a:lstStyle/>
          <a:p>
            <a:pPr algn="just"/>
            <a:r>
              <a:rPr lang="en-US" sz="1800" dirty="0" smtClean="0">
                <a:solidFill>
                  <a:srgbClr val="000000"/>
                </a:solidFill>
              </a:rPr>
              <a:t>6) The interest rate falls for loanable funds.</a:t>
            </a:r>
            <a:endParaRPr lang="en-US" sz="1800" dirty="0">
              <a:solidFill>
                <a:srgbClr val="000000"/>
              </a:solidFill>
            </a:endParaRPr>
          </a:p>
        </p:txBody>
      </p:sp>
      <p:pic>
        <p:nvPicPr>
          <p:cNvPr id="17" name="Picture 16"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18" name="Picture 17"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pic>
        <p:nvPicPr>
          <p:cNvPr id="19" name="Picture 18" descr="image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cxnSp>
        <p:nvCxnSpPr>
          <p:cNvPr id="20" name="Straight Arrow Connector 19"/>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1" name="Oval 20"/>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Connector 21"/>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3" name="Oval 22"/>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4" name="Straight Arrow Connector 23"/>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Arrow Connector 25"/>
          <p:cNvCxnSpPr/>
          <p:nvPr/>
        </p:nvCxnSpPr>
        <p:spPr bwMode="auto">
          <a:xfrm>
            <a:off x="7086600" y="4038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8" name="Oval 27"/>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9" name="Straight Arrow Connector 28"/>
          <p:cNvCxnSpPr/>
          <p:nvPr/>
        </p:nvCxnSpPr>
        <p:spPr bwMode="auto">
          <a:xfrm>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0" name="Straight Connector 29"/>
          <p:cNvCxnSpPr/>
          <p:nvPr/>
        </p:nvCxnSpPr>
        <p:spPr bwMode="auto">
          <a:xfrm>
            <a:off x="6705600" y="4791529"/>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1" name="Oval 30"/>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2" name="Straight Connector 31"/>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Arrow Connector 32"/>
          <p:cNvCxnSpPr/>
          <p:nvPr/>
        </p:nvCxnSpPr>
        <p:spPr bwMode="auto">
          <a:xfrm flipV="1">
            <a:off x="6781800" y="44196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Arrow Connector 33"/>
          <p:cNvCxnSpPr/>
          <p:nvPr/>
        </p:nvCxnSpPr>
        <p:spPr bwMode="auto">
          <a:xfrm>
            <a:off x="4953000" y="42672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flipV="1">
            <a:off x="4648200" y="45720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6" name="Oval 35"/>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7" name="Straight Arrow Connector 36"/>
          <p:cNvCxnSpPr/>
          <p:nvPr/>
        </p:nvCxnSpPr>
        <p:spPr bwMode="auto">
          <a:xfrm>
            <a:off x="4706258" y="5150755"/>
            <a:ext cx="2286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Connector 37"/>
          <p:cNvCxnSpPr/>
          <p:nvPr/>
        </p:nvCxnSpPr>
        <p:spPr bwMode="auto">
          <a:xfrm flipV="1">
            <a:off x="4980213" y="4876800"/>
            <a:ext cx="0" cy="3048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9" name="Oval 38"/>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41" name="Straight Connector 40"/>
          <p:cNvCxnSpPr/>
          <p:nvPr/>
        </p:nvCxnSpPr>
        <p:spPr bwMode="auto">
          <a:xfrm>
            <a:off x="1752600" y="4876800"/>
            <a:ext cx="3182258" cy="365"/>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Arrow Connector 42"/>
          <p:cNvCxnSpPr/>
          <p:nvPr/>
        </p:nvCxnSpPr>
        <p:spPr bwMode="auto">
          <a:xfrm>
            <a:off x="3733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4" name="Straight Connector 43"/>
          <p:cNvCxnSpPr/>
          <p:nvPr/>
        </p:nvCxnSpPr>
        <p:spPr bwMode="auto">
          <a:xfrm>
            <a:off x="1066800" y="4526645"/>
            <a:ext cx="3581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0" name="Straight Arrow Connector 39"/>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9652477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2000"/>
                                        <p:tgtEl>
                                          <p:spTgt spid="44"/>
                                        </p:tgtEl>
                                      </p:cBhvr>
                                    </p:animEffect>
                                  </p:childTnLst>
                                </p:cTn>
                              </p:par>
                            </p:childTnLst>
                          </p:cTn>
                        </p:par>
                        <p:par>
                          <p:cTn id="12" fill="hold">
                            <p:stCondLst>
                              <p:cond delay="4000"/>
                            </p:stCondLst>
                            <p:childTnLst>
                              <p:par>
                                <p:cTn id="13" presetID="22" presetClass="entr" presetSubtype="8" fill="hold" nodeType="after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wipe(left)">
                                      <p:cBhvr>
                                        <p:cTn id="15" dur="2000"/>
                                        <p:tgtEl>
                                          <p:spTgt spid="41"/>
                                        </p:tgtEl>
                                      </p:cBhvr>
                                    </p:animEffect>
                                  </p:childTnLst>
                                </p:cTn>
                              </p:par>
                            </p:childTnLst>
                          </p:cTn>
                        </p:par>
                        <p:par>
                          <p:cTn id="16" fill="hold">
                            <p:stCondLst>
                              <p:cond delay="7000"/>
                            </p:stCondLst>
                            <p:childTnLst>
                              <p:par>
                                <p:cTn id="17" presetID="22" presetClass="entr" presetSubtype="1"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up)">
                                      <p:cBhvr>
                                        <p:cTn id="19" dur="2000"/>
                                        <p:tgtEl>
                                          <p:spTgt spid="43"/>
                                        </p:tgtEl>
                                      </p:cBhvr>
                                    </p:animEffect>
                                  </p:childTnLst>
                                </p:cTn>
                              </p:par>
                            </p:childTnLst>
                          </p:cTn>
                        </p:par>
                        <p:par>
                          <p:cTn id="20" fill="hold">
                            <p:stCondLst>
                              <p:cond delay="9000"/>
                            </p:stCondLst>
                            <p:childTnLst>
                              <p:par>
                                <p:cTn id="21" presetID="22" presetClass="entr" presetSubtype="8"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pic>
        <p:nvPicPr>
          <p:cNvPr id="7" name="Picture 6"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8" name="Picture 7"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pic>
        <p:nvPicPr>
          <p:cNvPr id="9" name="Picture 8" descr="image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cxnSp>
        <p:nvCxnSpPr>
          <p:cNvPr id="10" name="Straight Arrow Connector 9"/>
          <p:cNvCxnSpPr/>
          <p:nvPr/>
        </p:nvCxnSpPr>
        <p:spPr bwMode="auto">
          <a:xfrm>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1" name="Oval 10"/>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2" name="Straight Connector 11"/>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13" name="Oval 12"/>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4" name="Straight Arrow Connector 13"/>
          <p:cNvCxnSpPr/>
          <p:nvPr/>
        </p:nvCxnSpPr>
        <p:spPr bwMode="auto">
          <a:xfrm>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5" name="Straight Connector 14"/>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6" name="Straight Arrow Connector 15"/>
          <p:cNvCxnSpPr/>
          <p:nvPr/>
        </p:nvCxnSpPr>
        <p:spPr bwMode="auto">
          <a:xfrm>
            <a:off x="7086600" y="4038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7" name="Straight Connector 1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1" name="Oval 20"/>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Arrow Connector 21"/>
          <p:cNvCxnSpPr/>
          <p:nvPr/>
        </p:nvCxnSpPr>
        <p:spPr bwMode="auto">
          <a:xfrm>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a:off x="6705600" y="4791529"/>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4" name="Oval 23"/>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5" name="Straight Connector 24"/>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Arrow Connector 25"/>
          <p:cNvCxnSpPr/>
          <p:nvPr/>
        </p:nvCxnSpPr>
        <p:spPr bwMode="auto">
          <a:xfrm flipV="1">
            <a:off x="6781800" y="44196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Arrow Connector 26"/>
          <p:cNvCxnSpPr/>
          <p:nvPr/>
        </p:nvCxnSpPr>
        <p:spPr bwMode="auto">
          <a:xfrm>
            <a:off x="4953000" y="42672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Connector 27"/>
          <p:cNvCxnSpPr/>
          <p:nvPr/>
        </p:nvCxnSpPr>
        <p:spPr bwMode="auto">
          <a:xfrm flipV="1">
            <a:off x="4648200" y="45720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9" name="Oval 28"/>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0" name="Straight Arrow Connector 29"/>
          <p:cNvCxnSpPr/>
          <p:nvPr/>
        </p:nvCxnSpPr>
        <p:spPr bwMode="auto">
          <a:xfrm>
            <a:off x="4706258" y="5150755"/>
            <a:ext cx="2286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1" name="Straight Connector 30"/>
          <p:cNvCxnSpPr/>
          <p:nvPr/>
        </p:nvCxnSpPr>
        <p:spPr bwMode="auto">
          <a:xfrm flipV="1">
            <a:off x="4980213" y="4876800"/>
            <a:ext cx="0" cy="3048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2" name="Oval 31"/>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3" name="Straight Connector 32"/>
          <p:cNvCxnSpPr/>
          <p:nvPr/>
        </p:nvCxnSpPr>
        <p:spPr bwMode="auto">
          <a:xfrm>
            <a:off x="1752600" y="4876800"/>
            <a:ext cx="3182258" cy="365"/>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Arrow Connector 33"/>
          <p:cNvCxnSpPr/>
          <p:nvPr/>
        </p:nvCxnSpPr>
        <p:spPr bwMode="auto">
          <a:xfrm>
            <a:off x="3733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a:off x="1066800" y="4526645"/>
            <a:ext cx="3581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Arrow Connector 35"/>
          <p:cNvCxnSpPr/>
          <p:nvPr/>
        </p:nvCxnSpPr>
        <p:spPr bwMode="auto">
          <a:xfrm>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xit" presetSubtype="0" fill="hold" nodeType="afterEffect">
                                  <p:stCondLst>
                                    <p:cond delay="1000"/>
                                  </p:stCondLst>
                                  <p:childTnLst>
                                    <p:animEffect transition="out" filter="fade">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par>
                                <p:cTn id="12" presetID="10" presetClass="exit" presetSubtype="0" fill="hold" nodeType="withEffect">
                                  <p:stCondLst>
                                    <p:cond delay="1000"/>
                                  </p:stCondLst>
                                  <p:childTnLst>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par>
                                <p:cTn id="15" presetID="10" presetClass="exit" presetSubtype="0" fill="hold" nodeType="withEffect">
                                  <p:stCondLst>
                                    <p:cond delay="1000"/>
                                  </p:stCondLst>
                                  <p:childTnLst>
                                    <p:animEffect transition="out" filter="fade">
                                      <p:cBhvr>
                                        <p:cTn id="16" dur="1000"/>
                                        <p:tgtEl>
                                          <p:spTgt spid="10"/>
                                        </p:tgtEl>
                                      </p:cBhvr>
                                    </p:animEffect>
                                    <p:set>
                                      <p:cBhvr>
                                        <p:cTn id="17" dur="1" fill="hold">
                                          <p:stCondLst>
                                            <p:cond delay="999"/>
                                          </p:stCondLst>
                                        </p:cTn>
                                        <p:tgtEl>
                                          <p:spTgt spid="10"/>
                                        </p:tgtEl>
                                        <p:attrNameLst>
                                          <p:attrName>style.visibility</p:attrName>
                                        </p:attrNameLst>
                                      </p:cBhvr>
                                      <p:to>
                                        <p:strVal val="hidden"/>
                                      </p:to>
                                    </p:set>
                                  </p:childTnLst>
                                </p:cTn>
                              </p:par>
                              <p:par>
                                <p:cTn id="18" presetID="10" presetClass="exit" presetSubtype="0" fill="hold" nodeType="withEffect">
                                  <p:stCondLst>
                                    <p:cond delay="100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par>
                                <p:cTn id="21" presetID="10" presetClass="exit" presetSubtype="0" fill="hold" nodeType="withEffect">
                                  <p:stCondLst>
                                    <p:cond delay="1000"/>
                                  </p:stCondLst>
                                  <p:childTnLst>
                                    <p:animEffect transition="out" filter="fade">
                                      <p:cBhvr>
                                        <p:cTn id="22" dur="1000"/>
                                        <p:tgtEl>
                                          <p:spTgt spid="12"/>
                                        </p:tgtEl>
                                      </p:cBhvr>
                                    </p:animEffect>
                                    <p:set>
                                      <p:cBhvr>
                                        <p:cTn id="23" dur="1" fill="hold">
                                          <p:stCondLst>
                                            <p:cond delay="999"/>
                                          </p:stCondLst>
                                        </p:cTn>
                                        <p:tgtEl>
                                          <p:spTgt spid="12"/>
                                        </p:tgtEl>
                                        <p:attrNameLst>
                                          <p:attrName>style.visibility</p:attrName>
                                        </p:attrNameLst>
                                      </p:cBhvr>
                                      <p:to>
                                        <p:strVal val="hidden"/>
                                      </p:to>
                                    </p:set>
                                  </p:childTnLst>
                                </p:cTn>
                              </p:par>
                              <p:par>
                                <p:cTn id="24" presetID="10" presetClass="exit" presetSubtype="0" fill="hold" nodeType="withEffect">
                                  <p:stCondLst>
                                    <p:cond delay="1000"/>
                                  </p:stCondLst>
                                  <p:childTnLst>
                                    <p:animEffect transition="out" filter="fade">
                                      <p:cBhvr>
                                        <p:cTn id="25" dur="1000"/>
                                        <p:tgtEl>
                                          <p:spTgt spid="33"/>
                                        </p:tgtEl>
                                      </p:cBhvr>
                                    </p:animEffect>
                                    <p:set>
                                      <p:cBhvr>
                                        <p:cTn id="26" dur="1" fill="hold">
                                          <p:stCondLst>
                                            <p:cond delay="999"/>
                                          </p:stCondLst>
                                        </p:cTn>
                                        <p:tgtEl>
                                          <p:spTgt spid="33"/>
                                        </p:tgtEl>
                                        <p:attrNameLst>
                                          <p:attrName>style.visibility</p:attrName>
                                        </p:attrNameLst>
                                      </p:cBhvr>
                                      <p:to>
                                        <p:strVal val="hidden"/>
                                      </p:to>
                                    </p:set>
                                  </p:childTnLst>
                                </p:cTn>
                              </p:par>
                              <p:par>
                                <p:cTn id="27" presetID="10" presetClass="exit" presetSubtype="0" fill="hold" nodeType="withEffect">
                                  <p:stCondLst>
                                    <p:cond delay="1000"/>
                                  </p:stCondLst>
                                  <p:childTnLst>
                                    <p:animEffect transition="out" filter="fade">
                                      <p:cBhvr>
                                        <p:cTn id="28" dur="1000"/>
                                        <p:tgtEl>
                                          <p:spTgt spid="34"/>
                                        </p:tgtEl>
                                      </p:cBhvr>
                                    </p:animEffect>
                                    <p:set>
                                      <p:cBhvr>
                                        <p:cTn id="29" dur="1" fill="hold">
                                          <p:stCondLst>
                                            <p:cond delay="999"/>
                                          </p:stCondLst>
                                        </p:cTn>
                                        <p:tgtEl>
                                          <p:spTgt spid="34"/>
                                        </p:tgtEl>
                                        <p:attrNameLst>
                                          <p:attrName>style.visibility</p:attrName>
                                        </p:attrNameLst>
                                      </p:cBhvr>
                                      <p:to>
                                        <p:strVal val="hidden"/>
                                      </p:to>
                                    </p:set>
                                  </p:childTnLst>
                                </p:cTn>
                              </p:par>
                              <p:par>
                                <p:cTn id="30" presetID="10" presetClass="exit" presetSubtype="0" fill="hold" nodeType="withEffect">
                                  <p:stCondLst>
                                    <p:cond delay="1000"/>
                                  </p:stCondLst>
                                  <p:childTnLst>
                                    <p:animEffect transition="out" filter="fade">
                                      <p:cBhvr>
                                        <p:cTn id="31" dur="1000"/>
                                        <p:tgtEl>
                                          <p:spTgt spid="30"/>
                                        </p:tgtEl>
                                      </p:cBhvr>
                                    </p:animEffect>
                                    <p:set>
                                      <p:cBhvr>
                                        <p:cTn id="32" dur="1" fill="hold">
                                          <p:stCondLst>
                                            <p:cond delay="999"/>
                                          </p:stCondLst>
                                        </p:cTn>
                                        <p:tgtEl>
                                          <p:spTgt spid="30"/>
                                        </p:tgtEl>
                                        <p:attrNameLst>
                                          <p:attrName>style.visibility</p:attrName>
                                        </p:attrNameLst>
                                      </p:cBhvr>
                                      <p:to>
                                        <p:strVal val="hidden"/>
                                      </p:to>
                                    </p:set>
                                  </p:childTnLst>
                                </p:cTn>
                              </p:par>
                              <p:par>
                                <p:cTn id="33" presetID="10" presetClass="exit" presetSubtype="0" fill="hold" nodeType="withEffect">
                                  <p:stCondLst>
                                    <p:cond delay="1000"/>
                                  </p:stCondLst>
                                  <p:childTnLst>
                                    <p:animEffect transition="out" filter="fade">
                                      <p:cBhvr>
                                        <p:cTn id="34" dur="1000"/>
                                        <p:tgtEl>
                                          <p:spTgt spid="28"/>
                                        </p:tgtEl>
                                      </p:cBhvr>
                                    </p:animEffect>
                                    <p:set>
                                      <p:cBhvr>
                                        <p:cTn id="35" dur="1" fill="hold">
                                          <p:stCondLst>
                                            <p:cond delay="999"/>
                                          </p:stCondLst>
                                        </p:cTn>
                                        <p:tgtEl>
                                          <p:spTgt spid="28"/>
                                        </p:tgtEl>
                                        <p:attrNameLst>
                                          <p:attrName>style.visibility</p:attrName>
                                        </p:attrNameLst>
                                      </p:cBhvr>
                                      <p:to>
                                        <p:strVal val="hidden"/>
                                      </p:to>
                                    </p:set>
                                  </p:childTnLst>
                                </p:cTn>
                              </p:par>
                              <p:par>
                                <p:cTn id="36" presetID="10" presetClass="exit" presetSubtype="0" fill="hold" nodeType="withEffect">
                                  <p:stCondLst>
                                    <p:cond delay="1000"/>
                                  </p:stCondLst>
                                  <p:childTnLst>
                                    <p:animEffect transition="out" filter="fade">
                                      <p:cBhvr>
                                        <p:cTn id="37" dur="1000"/>
                                        <p:tgtEl>
                                          <p:spTgt spid="31"/>
                                        </p:tgtEl>
                                      </p:cBhvr>
                                    </p:animEffect>
                                    <p:set>
                                      <p:cBhvr>
                                        <p:cTn id="38" dur="1" fill="hold">
                                          <p:stCondLst>
                                            <p:cond delay="999"/>
                                          </p:stCondLst>
                                        </p:cTn>
                                        <p:tgtEl>
                                          <p:spTgt spid="31"/>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1000"/>
                                        <p:tgtEl>
                                          <p:spTgt spid="27"/>
                                        </p:tgtEl>
                                      </p:cBhvr>
                                    </p:animEffect>
                                    <p:set>
                                      <p:cBhvr>
                                        <p:cTn id="41" dur="1" fill="hold">
                                          <p:stCondLst>
                                            <p:cond delay="999"/>
                                          </p:stCondLst>
                                        </p:cTn>
                                        <p:tgtEl>
                                          <p:spTgt spid="27"/>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1000"/>
                                        <p:tgtEl>
                                          <p:spTgt spid="16"/>
                                        </p:tgtEl>
                                      </p:cBhvr>
                                    </p:animEffect>
                                    <p:set>
                                      <p:cBhvr>
                                        <p:cTn id="44" dur="1" fill="hold">
                                          <p:stCondLst>
                                            <p:cond delay="999"/>
                                          </p:stCondLst>
                                        </p:cTn>
                                        <p:tgtEl>
                                          <p:spTgt spid="16"/>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1000"/>
                                        <p:tgtEl>
                                          <p:spTgt spid="25"/>
                                        </p:tgtEl>
                                      </p:cBhvr>
                                    </p:animEffect>
                                    <p:set>
                                      <p:cBhvr>
                                        <p:cTn id="47" dur="1" fill="hold">
                                          <p:stCondLst>
                                            <p:cond delay="999"/>
                                          </p:stCondLst>
                                        </p:cTn>
                                        <p:tgtEl>
                                          <p:spTgt spid="25"/>
                                        </p:tgtEl>
                                        <p:attrNameLst>
                                          <p:attrName>style.visibility</p:attrName>
                                        </p:attrNameLst>
                                      </p:cBhvr>
                                      <p:to>
                                        <p:strVal val="hidden"/>
                                      </p:to>
                                    </p:set>
                                  </p:childTnLst>
                                </p:cTn>
                              </p:par>
                              <p:par>
                                <p:cTn id="48" presetID="10" presetClass="exit" presetSubtype="0" fill="hold" nodeType="withEffect">
                                  <p:stCondLst>
                                    <p:cond delay="1000"/>
                                  </p:stCondLst>
                                  <p:childTnLst>
                                    <p:animEffect transition="out" filter="fade">
                                      <p:cBhvr>
                                        <p:cTn id="49" dur="1000"/>
                                        <p:tgtEl>
                                          <p:spTgt spid="26"/>
                                        </p:tgtEl>
                                      </p:cBhvr>
                                    </p:animEffect>
                                    <p:set>
                                      <p:cBhvr>
                                        <p:cTn id="50" dur="1" fill="hold">
                                          <p:stCondLst>
                                            <p:cond delay="999"/>
                                          </p:stCondLst>
                                        </p:cTn>
                                        <p:tgtEl>
                                          <p:spTgt spid="26"/>
                                        </p:tgtEl>
                                        <p:attrNameLst>
                                          <p:attrName>style.visibility</p:attrName>
                                        </p:attrNameLst>
                                      </p:cBhvr>
                                      <p:to>
                                        <p:strVal val="hidden"/>
                                      </p:to>
                                    </p:set>
                                  </p:childTnLst>
                                </p:cTn>
                              </p:par>
                              <p:par>
                                <p:cTn id="51" presetID="10" presetClass="exit" presetSubtype="0" fill="hold" nodeType="withEffect">
                                  <p:stCondLst>
                                    <p:cond delay="1000"/>
                                  </p:stCondLst>
                                  <p:childTnLst>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par>
                                <p:cTn id="54" presetID="10" presetClass="exit" presetSubtype="0" fill="hold" nodeType="withEffect">
                                  <p:stCondLst>
                                    <p:cond delay="1000"/>
                                  </p:stCondLst>
                                  <p:childTnLst>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par>
                                <p:cTn id="57" presetID="10" presetClass="exit" presetSubtype="0" fill="hold" nodeType="withEffect">
                                  <p:stCondLst>
                                    <p:cond delay="1000"/>
                                  </p:stCondLst>
                                  <p:childTnLst>
                                    <p:animEffect transition="out" filter="fade">
                                      <p:cBhvr>
                                        <p:cTn id="58" dur="1000"/>
                                        <p:tgtEl>
                                          <p:spTgt spid="17"/>
                                        </p:tgtEl>
                                      </p:cBhvr>
                                    </p:animEffect>
                                    <p:set>
                                      <p:cBhvr>
                                        <p:cTn id="59" dur="1" fill="hold">
                                          <p:stCondLst>
                                            <p:cond delay="999"/>
                                          </p:stCondLst>
                                        </p:cTn>
                                        <p:tgtEl>
                                          <p:spTgt spid="17"/>
                                        </p:tgtEl>
                                        <p:attrNameLst>
                                          <p:attrName>style.visibility</p:attrName>
                                        </p:attrNameLst>
                                      </p:cBhvr>
                                      <p:to>
                                        <p:strVal val="hidden"/>
                                      </p:to>
                                    </p:set>
                                  </p:childTnLst>
                                </p:cTn>
                              </p:par>
                              <p:par>
                                <p:cTn id="60" presetID="10" presetClass="exit" presetSubtype="0" fill="hold" nodeType="withEffect">
                                  <p:stCondLst>
                                    <p:cond delay="1000"/>
                                  </p:stCondLst>
                                  <p:childTnLst>
                                    <p:animEffect transition="out" filter="fade">
                                      <p:cBhvr>
                                        <p:cTn id="61" dur="1000"/>
                                        <p:tgtEl>
                                          <p:spTgt spid="36"/>
                                        </p:tgtEl>
                                      </p:cBhvr>
                                    </p:animEffect>
                                    <p:set>
                                      <p:cBhvr>
                                        <p:cTn id="62"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smtClean="0">
                <a:solidFill>
                  <a:srgbClr val="000000"/>
                </a:solidFill>
              </a:rPr>
              <a:t>Notice that the output level Y</a:t>
            </a:r>
            <a:r>
              <a:rPr lang="en-US" sz="1400" baseline="-25000" dirty="0" smtClean="0">
                <a:solidFill>
                  <a:srgbClr val="000000"/>
                </a:solidFill>
              </a:rPr>
              <a:t>2</a:t>
            </a:r>
            <a:r>
              <a:rPr lang="en-US" sz="1400" dirty="0" smtClean="0">
                <a:solidFill>
                  <a:srgbClr val="000000"/>
                </a:solidFill>
              </a:rPr>
              <a:t> is above potential, which means the aggregate price level P</a:t>
            </a:r>
            <a:r>
              <a:rPr lang="en-US" sz="1400" baseline="-25000" dirty="0" smtClean="0">
                <a:solidFill>
                  <a:srgbClr val="000000"/>
                </a:solidFill>
              </a:rPr>
              <a:t>2</a:t>
            </a:r>
            <a:r>
              <a:rPr lang="en-US" sz="1400" dirty="0" smtClean="0">
                <a:solidFill>
                  <a:srgbClr val="000000"/>
                </a:solidFill>
              </a:rPr>
              <a:t> is above equilibrium.  In </a:t>
            </a:r>
            <a:r>
              <a:rPr lang="en-US" sz="1400" dirty="0">
                <a:solidFill>
                  <a:srgbClr val="000000"/>
                </a:solidFill>
              </a:rPr>
              <a:t>the long run, </a:t>
            </a:r>
            <a:r>
              <a:rPr lang="en-US" sz="1400" dirty="0" smtClean="0">
                <a:solidFill>
                  <a:srgbClr val="000000"/>
                </a:solidFill>
              </a:rPr>
              <a:t>nominal </a:t>
            </a:r>
            <a:r>
              <a:rPr lang="en-US" sz="1400" dirty="0">
                <a:solidFill>
                  <a:srgbClr val="000000"/>
                </a:solidFill>
              </a:rPr>
              <a:t>wages will </a:t>
            </a:r>
            <a:r>
              <a:rPr lang="en-US" sz="1400" dirty="0" smtClean="0">
                <a:solidFill>
                  <a:srgbClr val="000000"/>
                </a:solidFill>
              </a:rPr>
              <a:t>rise </a:t>
            </a:r>
            <a:r>
              <a:rPr lang="en-US" sz="1400" dirty="0">
                <a:solidFill>
                  <a:srgbClr val="000000"/>
                </a:solidFill>
              </a:rPr>
              <a:t>to meet these higher </a:t>
            </a:r>
            <a:r>
              <a:rPr lang="en-US" sz="1400" dirty="0" smtClean="0">
                <a:solidFill>
                  <a:srgbClr val="000000"/>
                </a:solidFill>
              </a:rPr>
              <a:t>costs, </a:t>
            </a:r>
            <a:r>
              <a:rPr lang="en-US" sz="1400" dirty="0">
                <a:solidFill>
                  <a:srgbClr val="000000"/>
                </a:solidFill>
              </a:rPr>
              <a:t>increasing </a:t>
            </a:r>
            <a:r>
              <a:rPr lang="en-US" sz="1400" dirty="0" smtClean="0">
                <a:solidFill>
                  <a:srgbClr val="000000"/>
                </a:solidFill>
              </a:rPr>
              <a:t>prices to P</a:t>
            </a:r>
            <a:r>
              <a:rPr lang="en-US" sz="1400" baseline="-25000" dirty="0" smtClean="0">
                <a:solidFill>
                  <a:srgbClr val="000000"/>
                </a:solidFill>
              </a:rPr>
              <a:t>3</a:t>
            </a:r>
            <a:r>
              <a:rPr lang="en-US" sz="1400" dirty="0" smtClean="0">
                <a:solidFill>
                  <a:srgbClr val="000000"/>
                </a:solidFill>
              </a:rPr>
              <a:t>.</a:t>
            </a:r>
            <a:endParaRPr lang="en-US" sz="1400" dirty="0">
              <a:solidFill>
                <a:srgbClr val="000000"/>
              </a:solidFill>
            </a:endParaRP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pic>
        <p:nvPicPr>
          <p:cNvPr id="9" name="Picture 8"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10" name="Picture 9"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pic>
        <p:nvPicPr>
          <p:cNvPr id="11" name="Picture 10" descr="image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sp>
        <p:nvSpPr>
          <p:cNvPr id="14" name="Oval 13"/>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Oval 14"/>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Oval 15"/>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Oval 16"/>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 name="Picture 1" descr="image0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200400"/>
            <a:ext cx="2743200" cy="2390052"/>
          </a:xfrm>
          <a:prstGeom prst="rect">
            <a:avLst/>
          </a:prstGeom>
        </p:spPr>
      </p:pic>
      <p:pic>
        <p:nvPicPr>
          <p:cNvPr id="3" name="Picture 2" descr="image0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3200400"/>
            <a:ext cx="2743200" cy="2390052"/>
          </a:xfrm>
          <a:prstGeom prst="rect">
            <a:avLst/>
          </a:prstGeom>
        </p:spPr>
      </p:pic>
      <p:sp>
        <p:nvSpPr>
          <p:cNvPr id="12" name="Oval 11"/>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1" name="Straight Connector 20"/>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2" name="Straight Arrow Connector 21"/>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4" name="Oval 23"/>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501147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2000"/>
                                        <p:tgtEl>
                                          <p:spTgt spid="2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2000"/>
                                        <p:tgtEl>
                                          <p:spTgt spid="2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par>
                          <p:cTn id="24" fill="hold">
                            <p:stCondLst>
                              <p:cond delay="100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2000"/>
                                        <p:tgtEl>
                                          <p:spTgt spid="22"/>
                                        </p:tgtEl>
                                      </p:cBhvr>
                                    </p:animEffect>
                                  </p:childTnLst>
                                </p:cTn>
                              </p:par>
                            </p:childTnLst>
                          </p:cTn>
                        </p:par>
                        <p:par>
                          <p:cTn id="28" fill="hold">
                            <p:stCondLst>
                              <p:cond delay="120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2000"/>
                                        <p:tgtEl>
                                          <p:spTgt spid="3"/>
                                        </p:tgtEl>
                                      </p:cBhvr>
                                    </p:animEffect>
                                  </p:childTnLst>
                                </p:cTn>
                              </p:par>
                            </p:childTnLst>
                          </p:cTn>
                        </p:par>
                        <p:par>
                          <p:cTn id="32" fill="hold">
                            <p:stCondLst>
                              <p:cond delay="14000"/>
                            </p:stCondLst>
                            <p:childTnLst>
                              <p:par>
                                <p:cTn id="33" presetID="22" presetClass="entr" presetSubtype="8" fill="hold" grpId="0" nodeType="afterEffect">
                                  <p:stCondLst>
                                    <p:cond delay="10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You Use Monetary Policy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84055"/>
            <a:ext cx="4343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Now that we have analyzed how the Fed uses monetary policy, let’s try to do it ourselves with a hypothetical economy over a 12-month period.  The “Start” row lists the initial values for the three economic indicators and the fed funds rate.  By adjusting the fed funds rate, it is your job to ensure real GDP grows moderately--from $7 trillion to $8 trillion--and that unemployment and inflation remain as close to these starting values as possible.</a:t>
            </a:r>
            <a:endParaRPr lang="en-US" sz="1600" dirty="0">
              <a:solidFill>
                <a:srgbClr val="000000"/>
              </a:solidFill>
            </a:endParaRPr>
          </a:p>
        </p:txBody>
      </p:sp>
      <p:graphicFrame>
        <p:nvGraphicFramePr>
          <p:cNvPr id="8" name="Group 78"/>
          <p:cNvGraphicFramePr>
            <a:graphicFrameLocks noGrp="1"/>
          </p:cNvGraphicFramePr>
          <p:nvPr>
            <p:extLst>
              <p:ext uri="{D42A27DB-BD31-4B8C-83A1-F6EECF244321}">
                <p14:modId xmlns:p14="http://schemas.microsoft.com/office/powerpoint/2010/main" val="590636135"/>
              </p:ext>
            </p:extLst>
          </p:nvPr>
        </p:nvGraphicFramePr>
        <p:xfrm>
          <a:off x="4648199"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4" name="Bevel 13">
            <a:hlinkClick r:id="rId3" action="ppaction://hlinksldjump"/>
          </p:cNvPr>
          <p:cNvSpPr>
            <a:spLocks noChangeArrowheads="1"/>
          </p:cNvSpPr>
          <p:nvPr/>
        </p:nvSpPr>
        <p:spPr bwMode="auto">
          <a:xfrm>
            <a:off x="914400" y="46482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Skip Instructions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5" name="Bevel 14">
            <a:hlinkClick r:id="rId4" action="ppaction://hlinksldjump"/>
          </p:cNvPr>
          <p:cNvSpPr>
            <a:spLocks noChangeArrowheads="1"/>
          </p:cNvSpPr>
          <p:nvPr/>
        </p:nvSpPr>
        <p:spPr bwMode="auto">
          <a:xfrm>
            <a:off x="2514600" y="46482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See Instructions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8913703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000"/>
                                        <p:tgtEl>
                                          <p:spTgt spid="8"/>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Higher wages increase the costs of production.  Higher costs cause firms to reduce production, leading to a decrease in aggregate supply.</a:t>
            </a: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sp>
        <p:nvSpPr>
          <p:cNvPr id="9" name="TextBox 8"/>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2) This causes SRAS to drop back to potential.</a:t>
            </a:r>
            <a:endParaRPr lang="en-US" sz="1800" dirty="0">
              <a:solidFill>
                <a:srgbClr val="000000"/>
              </a:solidFill>
            </a:endParaRPr>
          </a:p>
        </p:txBody>
      </p:sp>
      <p:pic>
        <p:nvPicPr>
          <p:cNvPr id="10" name="Picture 9"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11" name="Picture 10"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2" name="Picture 11"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200400"/>
            <a:ext cx="2743200" cy="2390052"/>
          </a:xfrm>
          <a:prstGeom prst="rect">
            <a:avLst/>
          </a:prstGeom>
        </p:spPr>
      </p:pic>
      <p:sp>
        <p:nvSpPr>
          <p:cNvPr id="13" name="Oval 12"/>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 13"/>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Oval 14"/>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Oval 15"/>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 name="Picture 1" descr="image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200400"/>
            <a:ext cx="2743200" cy="2383746"/>
          </a:xfrm>
          <a:prstGeom prst="rect">
            <a:avLst/>
          </a:prstGeom>
        </p:spPr>
      </p:pic>
      <p:pic>
        <p:nvPicPr>
          <p:cNvPr id="4" name="Picture 3" descr="image0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sp>
        <p:nvSpPr>
          <p:cNvPr id="17" name="Oval 16"/>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Oval 20"/>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Connector 21"/>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Connector 23"/>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5" name="Oval 24"/>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6" name="Straight Arrow Connector 25"/>
          <p:cNvCxnSpPr/>
          <p:nvPr/>
        </p:nvCxnSpPr>
        <p:spPr bwMode="auto">
          <a:xfrm flipH="1">
            <a:off x="7010400" y="4800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Arrow Connector 27"/>
          <p:cNvCxnSpPr/>
          <p:nvPr/>
        </p:nvCxnSpPr>
        <p:spPr bwMode="auto">
          <a:xfrm flipH="1">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85120403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2000"/>
                                        <p:tgtEl>
                                          <p:spTgt spid="26"/>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2000"/>
                                        <p:tgtEl>
                                          <p:spTgt spid="27"/>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2000"/>
                                        <p:tgtEl>
                                          <p:spTgt spid="28"/>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2000"/>
                                        <p:tgtEl>
                                          <p:spTgt spid="4"/>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In the long run, increases in the nominal supply of money will be matched by equal increases in the price </a:t>
            </a:r>
            <a:r>
              <a:rPr lang="en-US" sz="1400" dirty="0" smtClean="0">
                <a:solidFill>
                  <a:srgbClr val="000000"/>
                </a:solidFill>
              </a:rPr>
              <a:t>level.  Thus, the increase in all prices reduces the real money supply back to its original level (</a:t>
            </a:r>
            <a:r>
              <a:rPr lang="en-US" sz="1400" dirty="0">
                <a:solidFill>
                  <a:srgbClr val="000000"/>
                </a:solidFill>
              </a:rPr>
              <a:t>M</a:t>
            </a:r>
            <a:r>
              <a:rPr lang="en-US" sz="1400" baseline="-25000" dirty="0">
                <a:solidFill>
                  <a:srgbClr val="000000"/>
                </a:solidFill>
              </a:rPr>
              <a:t>2</a:t>
            </a:r>
            <a:r>
              <a:rPr lang="en-US" sz="1400" dirty="0">
                <a:solidFill>
                  <a:srgbClr val="000000"/>
                </a:solidFill>
              </a:rPr>
              <a:t>/P</a:t>
            </a:r>
            <a:r>
              <a:rPr lang="en-US" sz="1400" baseline="-25000" dirty="0">
                <a:solidFill>
                  <a:srgbClr val="000000"/>
                </a:solidFill>
              </a:rPr>
              <a:t>3</a:t>
            </a:r>
            <a:r>
              <a:rPr lang="en-US" sz="1400" dirty="0">
                <a:solidFill>
                  <a:srgbClr val="000000"/>
                </a:solidFill>
              </a:rPr>
              <a:t> = M</a:t>
            </a:r>
            <a:r>
              <a:rPr lang="en-US" sz="1400" baseline="-25000" dirty="0">
                <a:solidFill>
                  <a:srgbClr val="000000"/>
                </a:solidFill>
              </a:rPr>
              <a:t>1</a:t>
            </a:r>
            <a:r>
              <a:rPr lang="en-US" sz="1400" dirty="0">
                <a:solidFill>
                  <a:srgbClr val="000000"/>
                </a:solidFill>
              </a:rPr>
              <a:t>/P</a:t>
            </a:r>
            <a:r>
              <a:rPr lang="en-US" sz="1400" baseline="-25000" dirty="0">
                <a:solidFill>
                  <a:srgbClr val="000000"/>
                </a:solidFill>
              </a:rPr>
              <a:t>1</a:t>
            </a:r>
            <a:r>
              <a:rPr lang="en-US" sz="1400" dirty="0">
                <a:solidFill>
                  <a:srgbClr val="000000"/>
                </a:solidFill>
              </a:rPr>
              <a:t>).</a:t>
            </a: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sp>
        <p:nvSpPr>
          <p:cNvPr id="9" name="TextBox 8"/>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2) This causes </a:t>
            </a:r>
            <a:r>
              <a:rPr lang="en-US" sz="1800" dirty="0">
                <a:solidFill>
                  <a:srgbClr val="000000"/>
                </a:solidFill>
              </a:rPr>
              <a:t>SRAS to </a:t>
            </a:r>
            <a:r>
              <a:rPr lang="en-US" sz="1800" dirty="0" smtClean="0">
                <a:solidFill>
                  <a:srgbClr val="000000"/>
                </a:solidFill>
              </a:rPr>
              <a:t>drop back to potential.</a:t>
            </a:r>
            <a:endParaRPr lang="en-US" sz="1800" dirty="0">
              <a:solidFill>
                <a:srgbClr val="000000"/>
              </a:solidFill>
            </a:endParaRPr>
          </a:p>
        </p:txBody>
      </p:sp>
      <p:sp>
        <p:nvSpPr>
          <p:cNvPr id="10" name="TextBox 9"/>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3) </a:t>
            </a:r>
            <a:r>
              <a:rPr lang="en-US" sz="1800" dirty="0">
                <a:solidFill>
                  <a:srgbClr val="000000"/>
                </a:solidFill>
              </a:rPr>
              <a:t>Real money supply </a:t>
            </a:r>
            <a:r>
              <a:rPr lang="en-US" sz="1800" dirty="0" smtClean="0">
                <a:solidFill>
                  <a:srgbClr val="000000"/>
                </a:solidFill>
              </a:rPr>
              <a:t>falls to </a:t>
            </a:r>
            <a:r>
              <a:rPr lang="en-US" sz="1800" dirty="0">
                <a:solidFill>
                  <a:srgbClr val="000000"/>
                </a:solidFill>
              </a:rPr>
              <a:t>original </a:t>
            </a:r>
            <a:r>
              <a:rPr lang="en-US" sz="1800" dirty="0" smtClean="0">
                <a:solidFill>
                  <a:srgbClr val="000000"/>
                </a:solidFill>
              </a:rPr>
              <a:t>quantity.</a:t>
            </a:r>
            <a:endParaRPr lang="en-US" sz="1800" dirty="0">
              <a:solidFill>
                <a:srgbClr val="000000"/>
              </a:solidFill>
            </a:endParaRPr>
          </a:p>
        </p:txBody>
      </p:sp>
      <p:pic>
        <p:nvPicPr>
          <p:cNvPr id="11" name="Picture 10" descr="image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 y="3200400"/>
            <a:ext cx="2743200" cy="2390052"/>
          </a:xfrm>
          <a:prstGeom prst="rect">
            <a:avLst/>
          </a:prstGeom>
        </p:spPr>
      </p:pic>
      <p:pic>
        <p:nvPicPr>
          <p:cNvPr id="12" name="Picture 11" descr="image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3" name="Picture 12" descr="image0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sp>
        <p:nvSpPr>
          <p:cNvPr id="14" name="Oval 13"/>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Oval 14"/>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Oval 20"/>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3" name="Straight Connector 22"/>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Arrow Connector 23"/>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6" name="Oval 25"/>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7" name="Straight Arrow Connector 26"/>
          <p:cNvCxnSpPr/>
          <p:nvPr/>
        </p:nvCxnSpPr>
        <p:spPr bwMode="auto">
          <a:xfrm flipH="1">
            <a:off x="7010400" y="4800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Connector 27"/>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9" name="Straight Arrow Connector 28"/>
          <p:cNvCxnSpPr/>
          <p:nvPr/>
        </p:nvCxnSpPr>
        <p:spPr bwMode="auto">
          <a:xfrm flipH="1">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 name="Picture 1" descr="image0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pic>
        <p:nvPicPr>
          <p:cNvPr id="3" name="Picture 2" descr="image00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sp>
        <p:nvSpPr>
          <p:cNvPr id="16" name="Oval 15"/>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Oval 16"/>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0" name="Straight Arrow Connector 29"/>
          <p:cNvCxnSpPr/>
          <p:nvPr/>
        </p:nvCxnSpPr>
        <p:spPr bwMode="auto">
          <a:xfrm flipH="1">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1" name="Straight Arrow Connector 30"/>
          <p:cNvCxnSpPr/>
          <p:nvPr/>
        </p:nvCxnSpPr>
        <p:spPr bwMode="auto">
          <a:xfrm flipH="1">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81583377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2000"/>
                                        <p:tgtEl>
                                          <p:spTgt spid="30"/>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000"/>
                                        <p:tgtEl>
                                          <p:spTgt spid="2"/>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right)">
                                      <p:cBhvr>
                                        <p:cTn id="19" dur="2000"/>
                                        <p:tgtEl>
                                          <p:spTgt spid="31"/>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childTnLst>
                                </p:cTn>
                              </p:par>
                            </p:childTnLst>
                          </p:cTn>
                        </p:par>
                        <p:par>
                          <p:cTn id="24" fill="hold">
                            <p:stCondLst>
                              <p:cond delay="10000"/>
                            </p:stCondLst>
                            <p:childTnLst>
                              <p:par>
                                <p:cTn id="25" presetID="22" presetClass="entr" presetSubtype="8" fill="hold" grpId="0" nodeType="after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smtClean="0">
                <a:solidFill>
                  <a:srgbClr val="000000"/>
                </a:solidFill>
              </a:rPr>
              <a:t>The reduction in the real quantity of money restores the interest rate to its original level.  The </a:t>
            </a:r>
            <a:r>
              <a:rPr lang="en-US" sz="1400" dirty="0">
                <a:solidFill>
                  <a:srgbClr val="000000"/>
                </a:solidFill>
              </a:rPr>
              <a:t>only long-term effect of increasing the money supply is to increase the aggregate price level</a:t>
            </a:r>
            <a:r>
              <a:rPr lang="en-US" sz="1400" dirty="0" smtClean="0">
                <a:solidFill>
                  <a:srgbClr val="000000"/>
                </a:solidFill>
              </a:rPr>
              <a:t>.</a:t>
            </a:r>
            <a:endParaRPr lang="en-US" sz="1400" dirty="0">
              <a:solidFill>
                <a:srgbClr val="000000"/>
              </a:solidFill>
            </a:endParaRP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sp>
        <p:nvSpPr>
          <p:cNvPr id="9" name="TextBox 8"/>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2) This causes </a:t>
            </a:r>
            <a:r>
              <a:rPr lang="en-US" sz="1800" dirty="0">
                <a:solidFill>
                  <a:srgbClr val="000000"/>
                </a:solidFill>
              </a:rPr>
              <a:t>SRAS to </a:t>
            </a:r>
            <a:r>
              <a:rPr lang="en-US" sz="1800" dirty="0" smtClean="0">
                <a:solidFill>
                  <a:srgbClr val="000000"/>
                </a:solidFill>
              </a:rPr>
              <a:t>drop back to potential.</a:t>
            </a:r>
            <a:endParaRPr lang="en-US" sz="1800" dirty="0">
              <a:solidFill>
                <a:srgbClr val="000000"/>
              </a:solidFill>
            </a:endParaRPr>
          </a:p>
        </p:txBody>
      </p:sp>
      <p:sp>
        <p:nvSpPr>
          <p:cNvPr id="10" name="TextBox 9"/>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3) </a:t>
            </a:r>
            <a:r>
              <a:rPr lang="en-US" sz="1800" dirty="0">
                <a:solidFill>
                  <a:srgbClr val="000000"/>
                </a:solidFill>
              </a:rPr>
              <a:t>Real money supply </a:t>
            </a:r>
            <a:r>
              <a:rPr lang="en-US" sz="1800" dirty="0" smtClean="0">
                <a:solidFill>
                  <a:srgbClr val="000000"/>
                </a:solidFill>
              </a:rPr>
              <a:t>falls to </a:t>
            </a:r>
            <a:r>
              <a:rPr lang="en-US" sz="1800" dirty="0">
                <a:solidFill>
                  <a:srgbClr val="000000"/>
                </a:solidFill>
              </a:rPr>
              <a:t>original </a:t>
            </a:r>
            <a:r>
              <a:rPr lang="en-US" sz="1800" dirty="0" smtClean="0">
                <a:solidFill>
                  <a:srgbClr val="000000"/>
                </a:solidFill>
              </a:rPr>
              <a:t>quantity.</a:t>
            </a:r>
            <a:endParaRPr lang="en-US" sz="1800" dirty="0">
              <a:solidFill>
                <a:srgbClr val="000000"/>
              </a:solidFill>
            </a:endParaRPr>
          </a:p>
        </p:txBody>
      </p:sp>
      <p:sp>
        <p:nvSpPr>
          <p:cNvPr id="11" name="TextBox 10"/>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4) The interest rate rises to its original level.</a:t>
            </a:r>
            <a:endParaRPr lang="en-US" sz="1800" dirty="0">
              <a:solidFill>
                <a:srgbClr val="000000"/>
              </a:solidFill>
            </a:endParaRPr>
          </a:p>
        </p:txBody>
      </p:sp>
      <p:pic>
        <p:nvPicPr>
          <p:cNvPr id="12" name="Picture 11" descr="image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3" name="Picture 12" descr="image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pic>
        <p:nvPicPr>
          <p:cNvPr id="14" name="Picture 13" descr="image0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sp>
        <p:nvSpPr>
          <p:cNvPr id="15" name="Oval 14"/>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Oval 15"/>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Oval 16"/>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Oval 20"/>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Connector 21"/>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Connector 23"/>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5" name="Oval 24"/>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6" name="Straight Arrow Connector 25"/>
          <p:cNvCxnSpPr/>
          <p:nvPr/>
        </p:nvCxnSpPr>
        <p:spPr bwMode="auto">
          <a:xfrm flipH="1">
            <a:off x="7010400" y="4800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Arrow Connector 27"/>
          <p:cNvCxnSpPr/>
          <p:nvPr/>
        </p:nvCxnSpPr>
        <p:spPr bwMode="auto">
          <a:xfrm flipH="1">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9" name="Oval 28"/>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Oval 29"/>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1" name="Straight Arrow Connector 30"/>
          <p:cNvCxnSpPr/>
          <p:nvPr/>
        </p:nvCxnSpPr>
        <p:spPr bwMode="auto">
          <a:xfrm flipH="1">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2" name="Straight Arrow Connector 31"/>
          <p:cNvCxnSpPr/>
          <p:nvPr/>
        </p:nvCxnSpPr>
        <p:spPr bwMode="auto">
          <a:xfrm flipH="1">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Connector 32"/>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Arrow Connector 33"/>
          <p:cNvCxnSpPr/>
          <p:nvPr/>
        </p:nvCxnSpPr>
        <p:spPr bwMode="auto">
          <a:xfrm flipV="1">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67051649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33"/>
                                        </p:tgtEl>
                                        <p:attrNameLst>
                                          <p:attrName>style.visibility</p:attrName>
                                        </p:attrNameLst>
                                      </p:cBhvr>
                                      <p:to>
                                        <p:strVal val="visible"/>
                                      </p:to>
                                    </p:set>
                                    <p:animEffect transition="in" filter="wipe(right)">
                                      <p:cBhvr>
                                        <p:cTn id="11" dur="2000"/>
                                        <p:tgtEl>
                                          <p:spTgt spid="33"/>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2000"/>
                                        <p:tgtEl>
                                          <p:spTgt spid="35"/>
                                        </p:tgtEl>
                                      </p:cBhvr>
                                    </p:animEffect>
                                  </p:childTnLst>
                                </p:cTn>
                              </p:par>
                            </p:childTnLst>
                          </p:cTn>
                        </p:par>
                        <p:par>
                          <p:cTn id="16" fill="hold">
                            <p:stCondLst>
                              <p:cond delay="60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2000"/>
                                        <p:tgtEl>
                                          <p:spTgt spid="34"/>
                                        </p:tgtEl>
                                      </p:cBhvr>
                                    </p:animEffect>
                                  </p:childTnLst>
                                </p:cTn>
                              </p:par>
                            </p:childTnLst>
                          </p:cTn>
                        </p:par>
                        <p:par>
                          <p:cTn id="20" fill="hold">
                            <p:stCondLst>
                              <p:cond delay="8000"/>
                            </p:stCondLst>
                            <p:childTnLst>
                              <p:par>
                                <p:cTn id="21" presetID="22" presetClass="entr" presetSubtype="8"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As real GDP (output) and the real money supply decrease, people do not have as much money to put into savings.  This is represented by a decrease in the supply of loanable funds.</a:t>
            </a: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sp>
        <p:nvSpPr>
          <p:cNvPr id="9" name="TextBox 8"/>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2) This causes </a:t>
            </a:r>
            <a:r>
              <a:rPr lang="en-US" sz="1800" dirty="0">
                <a:solidFill>
                  <a:srgbClr val="000000"/>
                </a:solidFill>
              </a:rPr>
              <a:t>SRAS to </a:t>
            </a:r>
            <a:r>
              <a:rPr lang="en-US" sz="1800" dirty="0" smtClean="0">
                <a:solidFill>
                  <a:srgbClr val="000000"/>
                </a:solidFill>
              </a:rPr>
              <a:t>drop back to potential.</a:t>
            </a:r>
            <a:endParaRPr lang="en-US" sz="1800" dirty="0">
              <a:solidFill>
                <a:srgbClr val="000000"/>
              </a:solidFill>
            </a:endParaRPr>
          </a:p>
        </p:txBody>
      </p:sp>
      <p:sp>
        <p:nvSpPr>
          <p:cNvPr id="10" name="TextBox 9"/>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3) </a:t>
            </a:r>
            <a:r>
              <a:rPr lang="en-US" sz="1800" dirty="0">
                <a:solidFill>
                  <a:srgbClr val="000000"/>
                </a:solidFill>
              </a:rPr>
              <a:t>Real money supply </a:t>
            </a:r>
            <a:r>
              <a:rPr lang="en-US" sz="1800" dirty="0" smtClean="0">
                <a:solidFill>
                  <a:srgbClr val="000000"/>
                </a:solidFill>
              </a:rPr>
              <a:t>falls to </a:t>
            </a:r>
            <a:r>
              <a:rPr lang="en-US" sz="1800" dirty="0">
                <a:solidFill>
                  <a:srgbClr val="000000"/>
                </a:solidFill>
              </a:rPr>
              <a:t>original </a:t>
            </a:r>
            <a:r>
              <a:rPr lang="en-US" sz="1800" dirty="0" smtClean="0">
                <a:solidFill>
                  <a:srgbClr val="000000"/>
                </a:solidFill>
              </a:rPr>
              <a:t>quantity.</a:t>
            </a:r>
            <a:endParaRPr lang="en-US" sz="1800" dirty="0">
              <a:solidFill>
                <a:srgbClr val="000000"/>
              </a:solidFill>
            </a:endParaRPr>
          </a:p>
        </p:txBody>
      </p:sp>
      <p:sp>
        <p:nvSpPr>
          <p:cNvPr id="11" name="TextBox 10"/>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4) The interest rate rises to its original level.</a:t>
            </a:r>
            <a:endParaRPr lang="en-US" sz="1800" dirty="0">
              <a:solidFill>
                <a:srgbClr val="000000"/>
              </a:solidFill>
            </a:endParaRPr>
          </a:p>
        </p:txBody>
      </p:sp>
      <p:sp>
        <p:nvSpPr>
          <p:cNvPr id="12" name="TextBox 11"/>
          <p:cNvSpPr txBox="1"/>
          <p:nvPr/>
        </p:nvSpPr>
        <p:spPr>
          <a:xfrm>
            <a:off x="3200400" y="1981200"/>
            <a:ext cx="2743200" cy="646331"/>
          </a:xfrm>
          <a:prstGeom prst="rect">
            <a:avLst/>
          </a:prstGeom>
          <a:noFill/>
        </p:spPr>
        <p:txBody>
          <a:bodyPr wrap="square" rtlCol="0">
            <a:spAutoFit/>
          </a:bodyPr>
          <a:lstStyle/>
          <a:p>
            <a:pPr algn="just"/>
            <a:r>
              <a:rPr lang="en-US" sz="1800" dirty="0" smtClean="0">
                <a:solidFill>
                  <a:srgbClr val="000000"/>
                </a:solidFill>
              </a:rPr>
              <a:t>5) As real GDP falls, savings also decreases.</a:t>
            </a:r>
            <a:endParaRPr lang="en-US" sz="1800" dirty="0">
              <a:solidFill>
                <a:srgbClr val="000000"/>
              </a:solidFill>
            </a:endParaRPr>
          </a:p>
        </p:txBody>
      </p:sp>
      <p:pic>
        <p:nvPicPr>
          <p:cNvPr id="13" name="Picture 12" descr="image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pic>
        <p:nvPicPr>
          <p:cNvPr id="14" name="Picture 13" descr="image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pic>
        <p:nvPicPr>
          <p:cNvPr id="15" name="Picture 14" descr="image0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sp>
        <p:nvSpPr>
          <p:cNvPr id="21" name="Oval 20"/>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3" name="Straight Connector 22"/>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Arrow Connector 23"/>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6" name="Oval 25"/>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7" name="Straight Arrow Connector 26"/>
          <p:cNvCxnSpPr/>
          <p:nvPr/>
        </p:nvCxnSpPr>
        <p:spPr bwMode="auto">
          <a:xfrm flipH="1">
            <a:off x="7010400" y="4800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Connector 27"/>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9" name="Straight Arrow Connector 28"/>
          <p:cNvCxnSpPr/>
          <p:nvPr/>
        </p:nvCxnSpPr>
        <p:spPr bwMode="auto">
          <a:xfrm flipH="1">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0" name="Oval 29"/>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Oval 30"/>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2" name="Straight Arrow Connector 31"/>
          <p:cNvCxnSpPr/>
          <p:nvPr/>
        </p:nvCxnSpPr>
        <p:spPr bwMode="auto">
          <a:xfrm flipH="1">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Arrow Connector 32"/>
          <p:cNvCxnSpPr/>
          <p:nvPr/>
        </p:nvCxnSpPr>
        <p:spPr bwMode="auto">
          <a:xfrm flipH="1">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Connector 33"/>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Arrow Connector 34"/>
          <p:cNvCxnSpPr/>
          <p:nvPr/>
        </p:nvCxnSpPr>
        <p:spPr bwMode="auto">
          <a:xfrm flipV="1">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Connector 35"/>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 name="Picture 1" descr="image0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sp>
        <p:nvSpPr>
          <p:cNvPr id="16" name="Oval 15"/>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Oval 16"/>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7" name="Straight Arrow Connector 36"/>
          <p:cNvCxnSpPr/>
          <p:nvPr/>
        </p:nvCxnSpPr>
        <p:spPr bwMode="auto">
          <a:xfrm flipH="1">
            <a:off x="4953000" y="42672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Connector 37"/>
          <p:cNvCxnSpPr/>
          <p:nvPr/>
        </p:nvCxnSpPr>
        <p:spPr bwMode="auto">
          <a:xfrm flipV="1">
            <a:off x="4648200" y="45720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Arrow Connector 38"/>
          <p:cNvCxnSpPr/>
          <p:nvPr/>
        </p:nvCxnSpPr>
        <p:spPr bwMode="auto">
          <a:xfrm flipH="1">
            <a:off x="4706258" y="5150755"/>
            <a:ext cx="2286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0" name="Straight Connector 39"/>
          <p:cNvCxnSpPr/>
          <p:nvPr/>
        </p:nvCxnSpPr>
        <p:spPr bwMode="auto">
          <a:xfrm flipV="1">
            <a:off x="4980213" y="4876800"/>
            <a:ext cx="0" cy="3048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1927333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37"/>
                                        </p:tgtEl>
                                        <p:attrNameLst>
                                          <p:attrName>style.visibility</p:attrName>
                                        </p:attrNameLst>
                                      </p:cBhvr>
                                      <p:to>
                                        <p:strVal val="visible"/>
                                      </p:to>
                                    </p:set>
                                    <p:animEffect transition="in" filter="wipe(right)">
                                      <p:cBhvr>
                                        <p:cTn id="11" dur="2000"/>
                                        <p:tgtEl>
                                          <p:spTgt spid="37"/>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2000"/>
                                        <p:tgtEl>
                                          <p:spTgt spid="40"/>
                                        </p:tgtEl>
                                      </p:cBhvr>
                                    </p:animEffect>
                                  </p:childTnLst>
                                </p:cTn>
                              </p:par>
                            </p:childTnLst>
                          </p:cTn>
                        </p:par>
                        <p:par>
                          <p:cTn id="20" fill="hold">
                            <p:stCondLst>
                              <p:cond delay="8000"/>
                            </p:stCondLst>
                            <p:childTnLst>
                              <p:par>
                                <p:cTn id="21" presetID="22" presetClass="entr" presetSubtype="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2000"/>
                                        <p:tgtEl>
                                          <p:spTgt spid="38"/>
                                        </p:tgtEl>
                                      </p:cBhvr>
                                    </p:animEffect>
                                  </p:childTnLst>
                                </p:cTn>
                              </p:par>
                            </p:childTnLst>
                          </p:cTn>
                        </p:par>
                        <p:par>
                          <p:cTn id="24" fill="hold">
                            <p:stCondLst>
                              <p:cond delay="10000"/>
                            </p:stCondLst>
                            <p:childTnLst>
                              <p:par>
                                <p:cTn id="25" presetID="22" presetClass="entr" presetSubtype="2"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2000"/>
                                        <p:tgtEl>
                                          <p:spTgt spid="39"/>
                                        </p:tgtEl>
                                      </p:cBhvr>
                                    </p:animEffect>
                                  </p:childTnLst>
                                </p:cTn>
                              </p:par>
                            </p:childTnLst>
                          </p:cTn>
                        </p:par>
                        <p:par>
                          <p:cTn id="28" fill="hold">
                            <p:stCondLst>
                              <p:cond delay="12000"/>
                            </p:stCondLst>
                            <p:childTnLst>
                              <p:par>
                                <p:cTn id="29" presetID="22" presetClass="entr" presetSubtype="8"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Policy in the Long Run</a:t>
            </a:r>
            <a:endParaRPr lang="en-US" dirty="0">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Monetary policy </a:t>
            </a:r>
            <a:r>
              <a:rPr lang="en-US" sz="2000" dirty="0" smtClean="0">
                <a:solidFill>
                  <a:srgbClr val="FFFFFF"/>
                </a:solidFill>
                <a:effectLst>
                  <a:outerShdw blurRad="50800" dist="38100" dir="2700000" algn="tl" rotWithShape="0">
                    <a:srgbClr val="000000">
                      <a:alpha val="43000"/>
                    </a:srgbClr>
                  </a:outerShdw>
                </a:effectLst>
              </a:rPr>
              <a:t>has no real effects in </a:t>
            </a:r>
            <a:r>
              <a:rPr lang="en-US" sz="2000" dirty="0">
                <a:solidFill>
                  <a:srgbClr val="FFFFFF"/>
                </a:solidFill>
                <a:effectLst>
                  <a:outerShdw blurRad="50800" dist="38100" dir="2700000" algn="tl" rotWithShape="0">
                    <a:srgbClr val="000000">
                      <a:alpha val="43000"/>
                    </a:srgbClr>
                  </a:outerShdw>
                </a:effectLst>
              </a:rPr>
              <a:t>the </a:t>
            </a:r>
            <a:r>
              <a:rPr lang="en-US" sz="2000" dirty="0" smtClean="0">
                <a:solidFill>
                  <a:srgbClr val="FFFFFF"/>
                </a:solidFill>
                <a:effectLst>
                  <a:outerShdw blurRad="50800" dist="38100" dir="2700000" algn="tl" rotWithShape="0">
                    <a:srgbClr val="000000">
                      <a:alpha val="43000"/>
                    </a:srgbClr>
                  </a:outerShdw>
                </a:effectLst>
              </a:rPr>
              <a:t>long run </a:t>
            </a:r>
            <a:r>
              <a:rPr lang="en-US" sz="2000" dirty="0">
                <a:solidFill>
                  <a:srgbClr val="FFFFFF"/>
                </a:solidFill>
                <a:effectLst>
                  <a:outerShdw blurRad="50800" dist="38100" dir="2700000" algn="tl" rotWithShape="0">
                    <a:srgbClr val="000000">
                      <a:alpha val="43000"/>
                    </a:srgbClr>
                  </a:outerShdw>
                </a:effectLst>
              </a:rPr>
              <a:t>because the </a:t>
            </a:r>
            <a:r>
              <a:rPr lang="en-US" sz="2000" dirty="0" smtClean="0">
                <a:solidFill>
                  <a:srgbClr val="FFFFFF"/>
                </a:solidFill>
                <a:effectLst>
                  <a:outerShdw blurRad="50800" dist="38100" dir="2700000" algn="tl" rotWithShape="0">
                    <a:srgbClr val="000000">
                      <a:alpha val="43000"/>
                    </a:srgbClr>
                  </a:outerShdw>
                </a:effectLst>
              </a:rPr>
              <a:t>loanable funds market </a:t>
            </a:r>
            <a:r>
              <a:rPr lang="en-US" sz="2000" dirty="0">
                <a:solidFill>
                  <a:srgbClr val="FFFFFF"/>
                </a:solidFill>
                <a:effectLst>
                  <a:outerShdw blurRad="50800" dist="38100" dir="2700000" algn="tl" rotWithShape="0">
                    <a:srgbClr val="000000">
                      <a:alpha val="43000"/>
                    </a:srgbClr>
                  </a:outerShdw>
                </a:effectLst>
              </a:rPr>
              <a:t>(not the </a:t>
            </a:r>
            <a:r>
              <a:rPr lang="en-US" sz="2000" dirty="0" smtClean="0">
                <a:solidFill>
                  <a:srgbClr val="FFFFFF"/>
                </a:solidFill>
                <a:effectLst>
                  <a:outerShdw blurRad="50800" dist="38100" dir="2700000" algn="tl" rotWithShape="0">
                    <a:srgbClr val="000000">
                      <a:alpha val="43000"/>
                    </a:srgbClr>
                  </a:outerShdw>
                </a:effectLst>
              </a:rPr>
              <a:t>money market</a:t>
            </a:r>
            <a:r>
              <a:rPr lang="en-US" sz="2000" dirty="0">
                <a:solidFill>
                  <a:srgbClr val="FFFFFF"/>
                </a:solidFill>
                <a:effectLst>
                  <a:outerShdw blurRad="50800" dist="38100" dir="2700000" algn="tl" rotWithShape="0">
                    <a:srgbClr val="000000">
                      <a:alpha val="43000"/>
                    </a:srgbClr>
                  </a:outerShdw>
                </a:effectLst>
              </a:rPr>
              <a:t>) determines the </a:t>
            </a:r>
            <a:r>
              <a:rPr lang="en-US" sz="2000" dirty="0" smtClean="0">
                <a:solidFill>
                  <a:srgbClr val="FFFFFF"/>
                </a:solidFill>
                <a:effectLst>
                  <a:outerShdw blurRad="50800" dist="38100" dir="2700000" algn="tl" rotWithShape="0">
                    <a:srgbClr val="000000">
                      <a:alpha val="43000"/>
                    </a:srgbClr>
                  </a:outerShdw>
                </a:effectLst>
              </a:rPr>
              <a:t>long-</a:t>
            </a:r>
            <a:r>
              <a:rPr lang="en-US" sz="2000" dirty="0">
                <a:solidFill>
                  <a:srgbClr val="FFFFFF"/>
                </a:solidFill>
                <a:effectLst>
                  <a:outerShdw blurRad="50800" dist="38100" dir="2700000" algn="tl" rotWithShape="0">
                    <a:srgbClr val="000000">
                      <a:alpha val="43000"/>
                    </a:srgbClr>
                  </a:outerShdw>
                </a:effectLst>
              </a:rPr>
              <a:t>run interest rate</a:t>
            </a:r>
            <a:r>
              <a:rPr lang="en-US" sz="2000" dirty="0" smtClean="0">
                <a:solidFill>
                  <a:srgbClr val="FFFFFF"/>
                </a:solidFill>
                <a:effectLst>
                  <a:outerShdw blurRad="50800" dist="38100" dir="2700000" algn="tl" rotWithShape="0">
                    <a:srgbClr val="000000">
                      <a:alpha val="43000"/>
                    </a:srgbClr>
                  </a:outerShdw>
                </a:effectLst>
              </a:rPr>
              <a:t>.</a:t>
            </a:r>
            <a:endParaRPr lang="en-US" sz="2000" dirty="0">
              <a:solidFill>
                <a:srgbClr val="FFFFFF"/>
              </a:solidFill>
              <a:effectLst>
                <a:outerShdw blurRad="50800" dist="38100" dir="2700000" algn="tl" rotWithShape="0">
                  <a:srgbClr val="000000">
                    <a:alpha val="43000"/>
                  </a:srgbClr>
                </a:outerShdw>
              </a:effectLst>
            </a:endParaRPr>
          </a:p>
        </p:txBody>
      </p:sp>
      <p:sp>
        <p:nvSpPr>
          <p:cNvPr id="18" name="TextBox 17"/>
          <p:cNvSpPr txBox="1"/>
          <p:nvPr/>
        </p:nvSpPr>
        <p:spPr>
          <a:xfrm>
            <a:off x="152400" y="1676400"/>
            <a:ext cx="2743200" cy="369332"/>
          </a:xfrm>
          <a:prstGeom prst="rect">
            <a:avLst/>
          </a:prstGeom>
          <a:noFill/>
        </p:spPr>
        <p:txBody>
          <a:bodyPr wrap="square" rtlCol="0">
            <a:spAutoFit/>
          </a:bodyPr>
          <a:lstStyle/>
          <a:p>
            <a:r>
              <a:rPr lang="en-US" sz="1800" b="1" dirty="0" smtClean="0">
                <a:solidFill>
                  <a:srgbClr val="000000"/>
                </a:solidFill>
              </a:rPr>
              <a:t>Real Money Market</a:t>
            </a:r>
            <a:endParaRPr lang="en-US" sz="1800" b="1" dirty="0">
              <a:solidFill>
                <a:srgbClr val="000000"/>
              </a:solidFill>
            </a:endParaRPr>
          </a:p>
        </p:txBody>
      </p:sp>
      <p:sp>
        <p:nvSpPr>
          <p:cNvPr id="19" name="TextBox 18"/>
          <p:cNvSpPr txBox="1"/>
          <p:nvPr/>
        </p:nvSpPr>
        <p:spPr>
          <a:xfrm>
            <a:off x="3200400" y="1676400"/>
            <a:ext cx="2743200" cy="369332"/>
          </a:xfrm>
          <a:prstGeom prst="rect">
            <a:avLst/>
          </a:prstGeom>
          <a:noFill/>
        </p:spPr>
        <p:txBody>
          <a:bodyPr wrap="square" rtlCol="0">
            <a:spAutoFit/>
          </a:bodyPr>
          <a:lstStyle/>
          <a:p>
            <a:r>
              <a:rPr lang="en-US" sz="1800" b="1" dirty="0" smtClean="0">
                <a:solidFill>
                  <a:srgbClr val="000000"/>
                </a:solidFill>
              </a:rPr>
              <a:t>Loanable Funds</a:t>
            </a:r>
            <a:endParaRPr lang="en-US" sz="1800" b="1" dirty="0">
              <a:solidFill>
                <a:srgbClr val="000000"/>
              </a:solidFill>
            </a:endParaRPr>
          </a:p>
        </p:txBody>
      </p:sp>
      <p:sp>
        <p:nvSpPr>
          <p:cNvPr id="20" name="TextBox 19"/>
          <p:cNvSpPr txBox="1"/>
          <p:nvPr/>
        </p:nvSpPr>
        <p:spPr>
          <a:xfrm>
            <a:off x="6248400" y="1676400"/>
            <a:ext cx="2743200" cy="369332"/>
          </a:xfrm>
          <a:prstGeom prst="rect">
            <a:avLst/>
          </a:prstGeom>
          <a:noFill/>
        </p:spPr>
        <p:txBody>
          <a:bodyPr wrap="square" rtlCol="0">
            <a:spAutoFit/>
          </a:bodyPr>
          <a:lstStyle/>
          <a:p>
            <a:r>
              <a:rPr lang="en-US" sz="1800" b="1" dirty="0" smtClean="0">
                <a:solidFill>
                  <a:srgbClr val="000000"/>
                </a:solidFill>
              </a:rPr>
              <a:t>AS-AD Model</a:t>
            </a:r>
            <a:endParaRPr lang="en-US" sz="1800" b="1" dirty="0">
              <a:solidFill>
                <a:srgbClr val="000000"/>
              </a:solidFill>
            </a:endParaRPr>
          </a:p>
        </p:txBody>
      </p:sp>
      <p:sp>
        <p:nvSpPr>
          <p:cNvPr id="7" name="TextBox 6"/>
          <p:cNvSpPr txBox="1"/>
          <p:nvPr/>
        </p:nvSpPr>
        <p:spPr>
          <a:xfrm>
            <a:off x="152400" y="5562600"/>
            <a:ext cx="8839200" cy="523220"/>
          </a:xfrm>
          <a:prstGeom prst="rect">
            <a:avLst/>
          </a:prstGeom>
          <a:noFill/>
        </p:spPr>
        <p:txBody>
          <a:bodyPr wrap="square" rtlCol="0">
            <a:spAutoFit/>
          </a:bodyPr>
          <a:lstStyle/>
          <a:p>
            <a:pPr>
              <a:defRPr/>
            </a:pPr>
            <a:r>
              <a:rPr lang="en-US" sz="1400" dirty="0">
                <a:solidFill>
                  <a:srgbClr val="000000"/>
                </a:solidFill>
              </a:rPr>
              <a:t>This analysis demonstrates that monetary policy has no long-term effects on real GDP, a concept called </a:t>
            </a:r>
            <a:r>
              <a:rPr lang="en-US" sz="1400" b="1" dirty="0">
                <a:solidFill>
                  <a:srgbClr val="000000"/>
                </a:solidFill>
              </a:rPr>
              <a:t>monetary neutrality</a:t>
            </a:r>
            <a:r>
              <a:rPr lang="en-US" sz="1400" dirty="0">
                <a:solidFill>
                  <a:srgbClr val="000000"/>
                </a:solidFill>
              </a:rPr>
              <a:t>.  Changes in the money supply only </a:t>
            </a:r>
            <a:r>
              <a:rPr lang="en-US" sz="1400" dirty="0" smtClean="0">
                <a:solidFill>
                  <a:srgbClr val="000000"/>
                </a:solidFill>
              </a:rPr>
              <a:t>affect real GDP in </a:t>
            </a:r>
            <a:r>
              <a:rPr lang="en-US" sz="1400" dirty="0">
                <a:solidFill>
                  <a:srgbClr val="000000"/>
                </a:solidFill>
              </a:rPr>
              <a:t>the short run, not the long run.</a:t>
            </a:r>
          </a:p>
        </p:txBody>
      </p:sp>
      <p:sp>
        <p:nvSpPr>
          <p:cNvPr id="8" name="TextBox 7"/>
          <p:cNvSpPr txBox="1"/>
          <p:nvPr/>
        </p:nvSpPr>
        <p:spPr>
          <a:xfrm>
            <a:off x="6248400" y="1981200"/>
            <a:ext cx="2743200" cy="646331"/>
          </a:xfrm>
          <a:prstGeom prst="rect">
            <a:avLst/>
          </a:prstGeom>
          <a:noFill/>
        </p:spPr>
        <p:txBody>
          <a:bodyPr wrap="square" rtlCol="0">
            <a:spAutoFit/>
          </a:bodyPr>
          <a:lstStyle/>
          <a:p>
            <a:pPr algn="just"/>
            <a:r>
              <a:rPr lang="en-US" sz="1800" dirty="0" smtClean="0">
                <a:solidFill>
                  <a:srgbClr val="000000"/>
                </a:solidFill>
              </a:rPr>
              <a:t>1) Wages eventually adjust to higher prices.</a:t>
            </a:r>
            <a:endParaRPr lang="en-US" sz="1800" dirty="0">
              <a:solidFill>
                <a:srgbClr val="000000"/>
              </a:solidFill>
            </a:endParaRPr>
          </a:p>
        </p:txBody>
      </p:sp>
      <p:sp>
        <p:nvSpPr>
          <p:cNvPr id="9" name="TextBox 8"/>
          <p:cNvSpPr txBox="1"/>
          <p:nvPr/>
        </p:nvSpPr>
        <p:spPr>
          <a:xfrm>
            <a:off x="6248400" y="2554069"/>
            <a:ext cx="2743200" cy="646331"/>
          </a:xfrm>
          <a:prstGeom prst="rect">
            <a:avLst/>
          </a:prstGeom>
          <a:noFill/>
        </p:spPr>
        <p:txBody>
          <a:bodyPr wrap="square" rtlCol="0">
            <a:spAutoFit/>
          </a:bodyPr>
          <a:lstStyle/>
          <a:p>
            <a:pPr algn="just"/>
            <a:r>
              <a:rPr lang="en-US" sz="1800" dirty="0" smtClean="0">
                <a:solidFill>
                  <a:srgbClr val="000000"/>
                </a:solidFill>
              </a:rPr>
              <a:t>2) This causes </a:t>
            </a:r>
            <a:r>
              <a:rPr lang="en-US" sz="1800" dirty="0">
                <a:solidFill>
                  <a:srgbClr val="000000"/>
                </a:solidFill>
              </a:rPr>
              <a:t>SRAS to </a:t>
            </a:r>
            <a:r>
              <a:rPr lang="en-US" sz="1800" dirty="0" smtClean="0">
                <a:solidFill>
                  <a:srgbClr val="000000"/>
                </a:solidFill>
              </a:rPr>
              <a:t>drop back to potential.</a:t>
            </a:r>
            <a:endParaRPr lang="en-US" sz="1800" dirty="0">
              <a:solidFill>
                <a:srgbClr val="000000"/>
              </a:solidFill>
            </a:endParaRPr>
          </a:p>
        </p:txBody>
      </p:sp>
      <p:sp>
        <p:nvSpPr>
          <p:cNvPr id="10" name="TextBox 9"/>
          <p:cNvSpPr txBox="1"/>
          <p:nvPr/>
        </p:nvSpPr>
        <p:spPr>
          <a:xfrm>
            <a:off x="152400" y="1981200"/>
            <a:ext cx="2743200" cy="646331"/>
          </a:xfrm>
          <a:prstGeom prst="rect">
            <a:avLst/>
          </a:prstGeom>
          <a:noFill/>
        </p:spPr>
        <p:txBody>
          <a:bodyPr wrap="square" rtlCol="0">
            <a:spAutoFit/>
          </a:bodyPr>
          <a:lstStyle/>
          <a:p>
            <a:pPr algn="just"/>
            <a:r>
              <a:rPr lang="en-US" sz="1800" dirty="0" smtClean="0">
                <a:solidFill>
                  <a:srgbClr val="000000"/>
                </a:solidFill>
              </a:rPr>
              <a:t>3) </a:t>
            </a:r>
            <a:r>
              <a:rPr lang="en-US" sz="1800" dirty="0">
                <a:solidFill>
                  <a:srgbClr val="000000"/>
                </a:solidFill>
              </a:rPr>
              <a:t>Real money supply </a:t>
            </a:r>
            <a:r>
              <a:rPr lang="en-US" sz="1800" dirty="0" smtClean="0">
                <a:solidFill>
                  <a:srgbClr val="000000"/>
                </a:solidFill>
              </a:rPr>
              <a:t>falls to </a:t>
            </a:r>
            <a:r>
              <a:rPr lang="en-US" sz="1800" dirty="0">
                <a:solidFill>
                  <a:srgbClr val="000000"/>
                </a:solidFill>
              </a:rPr>
              <a:t>original </a:t>
            </a:r>
            <a:r>
              <a:rPr lang="en-US" sz="1800" dirty="0" smtClean="0">
                <a:solidFill>
                  <a:srgbClr val="000000"/>
                </a:solidFill>
              </a:rPr>
              <a:t>quantity.</a:t>
            </a:r>
            <a:endParaRPr lang="en-US" sz="1800" dirty="0">
              <a:solidFill>
                <a:srgbClr val="000000"/>
              </a:solidFill>
            </a:endParaRPr>
          </a:p>
        </p:txBody>
      </p:sp>
      <p:sp>
        <p:nvSpPr>
          <p:cNvPr id="11" name="TextBox 10"/>
          <p:cNvSpPr txBox="1"/>
          <p:nvPr/>
        </p:nvSpPr>
        <p:spPr>
          <a:xfrm>
            <a:off x="152400" y="2554069"/>
            <a:ext cx="2743200" cy="646331"/>
          </a:xfrm>
          <a:prstGeom prst="rect">
            <a:avLst/>
          </a:prstGeom>
          <a:noFill/>
        </p:spPr>
        <p:txBody>
          <a:bodyPr wrap="square" rtlCol="0">
            <a:spAutoFit/>
          </a:bodyPr>
          <a:lstStyle/>
          <a:p>
            <a:pPr algn="just"/>
            <a:r>
              <a:rPr lang="en-US" sz="1800" dirty="0" smtClean="0">
                <a:solidFill>
                  <a:srgbClr val="000000"/>
                </a:solidFill>
              </a:rPr>
              <a:t>4) The interest rate rises to its original level.</a:t>
            </a:r>
            <a:endParaRPr lang="en-US" sz="1800" dirty="0">
              <a:solidFill>
                <a:srgbClr val="000000"/>
              </a:solidFill>
            </a:endParaRPr>
          </a:p>
        </p:txBody>
      </p:sp>
      <p:sp>
        <p:nvSpPr>
          <p:cNvPr id="12" name="TextBox 11"/>
          <p:cNvSpPr txBox="1"/>
          <p:nvPr/>
        </p:nvSpPr>
        <p:spPr>
          <a:xfrm>
            <a:off x="3200400" y="1981200"/>
            <a:ext cx="2743200" cy="646331"/>
          </a:xfrm>
          <a:prstGeom prst="rect">
            <a:avLst/>
          </a:prstGeom>
          <a:noFill/>
        </p:spPr>
        <p:txBody>
          <a:bodyPr wrap="square" rtlCol="0">
            <a:spAutoFit/>
          </a:bodyPr>
          <a:lstStyle/>
          <a:p>
            <a:pPr algn="just"/>
            <a:r>
              <a:rPr lang="en-US" sz="1800" dirty="0" smtClean="0">
                <a:solidFill>
                  <a:srgbClr val="000000"/>
                </a:solidFill>
              </a:rPr>
              <a:t>5) As real GDP falls, savings also decreases.</a:t>
            </a:r>
            <a:endParaRPr lang="en-US" sz="1800" dirty="0">
              <a:solidFill>
                <a:srgbClr val="000000"/>
              </a:solidFill>
            </a:endParaRPr>
          </a:p>
        </p:txBody>
      </p:sp>
      <p:sp>
        <p:nvSpPr>
          <p:cNvPr id="13" name="TextBox 12"/>
          <p:cNvSpPr txBox="1"/>
          <p:nvPr/>
        </p:nvSpPr>
        <p:spPr>
          <a:xfrm>
            <a:off x="3200400" y="2554069"/>
            <a:ext cx="2743200" cy="646331"/>
          </a:xfrm>
          <a:prstGeom prst="rect">
            <a:avLst/>
          </a:prstGeom>
          <a:noFill/>
        </p:spPr>
        <p:txBody>
          <a:bodyPr wrap="square" rtlCol="0">
            <a:spAutoFit/>
          </a:bodyPr>
          <a:lstStyle/>
          <a:p>
            <a:pPr algn="just"/>
            <a:r>
              <a:rPr lang="en-US" sz="1800" dirty="0" smtClean="0">
                <a:solidFill>
                  <a:srgbClr val="000000"/>
                </a:solidFill>
              </a:rPr>
              <a:t>6) Loanable funds model decides interest rate.</a:t>
            </a:r>
            <a:endParaRPr lang="en-US" sz="1800" dirty="0">
              <a:solidFill>
                <a:srgbClr val="000000"/>
              </a:solidFill>
            </a:endParaRPr>
          </a:p>
        </p:txBody>
      </p:sp>
      <p:pic>
        <p:nvPicPr>
          <p:cNvPr id="14" name="Picture 13" descr="image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200400"/>
            <a:ext cx="2743200" cy="2384571"/>
          </a:xfrm>
          <a:prstGeom prst="rect">
            <a:avLst/>
          </a:prstGeom>
        </p:spPr>
      </p:pic>
      <p:pic>
        <p:nvPicPr>
          <p:cNvPr id="15" name="Picture 14" descr="image0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00400"/>
            <a:ext cx="2743200" cy="2384571"/>
          </a:xfrm>
          <a:prstGeom prst="rect">
            <a:avLst/>
          </a:prstGeom>
        </p:spPr>
      </p:pic>
      <p:pic>
        <p:nvPicPr>
          <p:cNvPr id="16" name="Picture 15" descr="image0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200400"/>
            <a:ext cx="2743200" cy="2383746"/>
          </a:xfrm>
          <a:prstGeom prst="rect">
            <a:avLst/>
          </a:prstGeom>
        </p:spPr>
      </p:pic>
      <p:sp>
        <p:nvSpPr>
          <p:cNvPr id="17" name="Oval 16"/>
          <p:cNvSpPr/>
          <p:nvPr/>
        </p:nvSpPr>
        <p:spPr bwMode="auto">
          <a:xfrm>
            <a:off x="8263347" y="431001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Oval 20"/>
          <p:cNvSpPr/>
          <p:nvPr/>
        </p:nvSpPr>
        <p:spPr bwMode="auto">
          <a:xfrm>
            <a:off x="7736116" y="4746174"/>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2" name="Straight Connector 21"/>
          <p:cNvCxnSpPr/>
          <p:nvPr/>
        </p:nvCxnSpPr>
        <p:spPr bwMode="auto">
          <a:xfrm>
            <a:off x="6705600" y="4352471"/>
            <a:ext cx="1600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V="1">
            <a:off x="6781800" y="3962400"/>
            <a:ext cx="0" cy="3048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Connector 23"/>
          <p:cNvCxnSpPr/>
          <p:nvPr/>
        </p:nvCxnSpPr>
        <p:spPr bwMode="auto">
          <a:xfrm>
            <a:off x="6705600" y="3913413"/>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5" name="Oval 24"/>
          <p:cNvSpPr/>
          <p:nvPr/>
        </p:nvSpPr>
        <p:spPr bwMode="auto">
          <a:xfrm>
            <a:off x="7736116" y="3868058"/>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26" name="Straight Arrow Connector 25"/>
          <p:cNvCxnSpPr/>
          <p:nvPr/>
        </p:nvCxnSpPr>
        <p:spPr bwMode="auto">
          <a:xfrm flipH="1">
            <a:off x="7010400" y="4800600"/>
            <a:ext cx="6096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p:cNvCxnSpPr/>
          <p:nvPr/>
        </p:nvCxnSpPr>
        <p:spPr bwMode="auto">
          <a:xfrm flipV="1">
            <a:off x="8305800" y="4419600"/>
            <a:ext cx="0" cy="7620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Arrow Connector 27"/>
          <p:cNvCxnSpPr/>
          <p:nvPr/>
        </p:nvCxnSpPr>
        <p:spPr bwMode="auto">
          <a:xfrm flipH="1">
            <a:off x="7821387" y="5145316"/>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9" name="Oval 28"/>
          <p:cNvSpPr/>
          <p:nvPr/>
        </p:nvSpPr>
        <p:spPr bwMode="auto">
          <a:xfrm>
            <a:off x="1008742"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Oval 29"/>
          <p:cNvSpPr/>
          <p:nvPr/>
        </p:nvSpPr>
        <p:spPr bwMode="auto">
          <a:xfrm>
            <a:off x="1649187"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1" name="Straight Arrow Connector 30"/>
          <p:cNvCxnSpPr/>
          <p:nvPr/>
        </p:nvCxnSpPr>
        <p:spPr bwMode="auto">
          <a:xfrm flipH="1">
            <a:off x="1143000" y="4267200"/>
            <a:ext cx="4572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2" name="Straight Arrow Connector 31"/>
          <p:cNvCxnSpPr/>
          <p:nvPr/>
        </p:nvCxnSpPr>
        <p:spPr bwMode="auto">
          <a:xfrm flipH="1">
            <a:off x="1143000" y="5105400"/>
            <a:ext cx="4572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Connector 32"/>
          <p:cNvCxnSpPr/>
          <p:nvPr/>
        </p:nvCxnSpPr>
        <p:spPr bwMode="auto">
          <a:xfrm>
            <a:off x="609600" y="4876800"/>
            <a:ext cx="10668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Arrow Connector 33"/>
          <p:cNvCxnSpPr/>
          <p:nvPr/>
        </p:nvCxnSpPr>
        <p:spPr bwMode="auto">
          <a:xfrm flipV="1">
            <a:off x="685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p:cNvCxnSpPr/>
          <p:nvPr/>
        </p:nvCxnSpPr>
        <p:spPr bwMode="auto">
          <a:xfrm>
            <a:off x="609600" y="4523013"/>
            <a:ext cx="4572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36" name="Oval 35"/>
          <p:cNvSpPr/>
          <p:nvPr/>
        </p:nvSpPr>
        <p:spPr bwMode="auto">
          <a:xfrm>
            <a:off x="4605747" y="4480560"/>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Oval 36"/>
          <p:cNvSpPr/>
          <p:nvPr/>
        </p:nvSpPr>
        <p:spPr bwMode="auto">
          <a:xfrm>
            <a:off x="4934858" y="4831445"/>
            <a:ext cx="91440" cy="91440"/>
          </a:xfrm>
          <a:prstGeom prst="ellipse">
            <a:avLst/>
          </a:prstGeom>
          <a:solidFill>
            <a:schemeClr val="tx1"/>
          </a:solidFill>
          <a:ln w="2540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38" name="Straight Arrow Connector 37"/>
          <p:cNvCxnSpPr/>
          <p:nvPr/>
        </p:nvCxnSpPr>
        <p:spPr bwMode="auto">
          <a:xfrm flipH="1">
            <a:off x="4953000" y="4267200"/>
            <a:ext cx="5334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p:cNvCxnSpPr/>
          <p:nvPr/>
        </p:nvCxnSpPr>
        <p:spPr bwMode="auto">
          <a:xfrm flipV="1">
            <a:off x="4648200" y="45720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0" name="Straight Arrow Connector 39"/>
          <p:cNvCxnSpPr/>
          <p:nvPr/>
        </p:nvCxnSpPr>
        <p:spPr bwMode="auto">
          <a:xfrm flipH="1">
            <a:off x="4706258" y="5150755"/>
            <a:ext cx="22860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1" name="Straight Connector 40"/>
          <p:cNvCxnSpPr/>
          <p:nvPr/>
        </p:nvCxnSpPr>
        <p:spPr bwMode="auto">
          <a:xfrm flipV="1">
            <a:off x="4980213" y="4876800"/>
            <a:ext cx="0" cy="3048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2" name="Straight Connector 41"/>
          <p:cNvCxnSpPr/>
          <p:nvPr/>
        </p:nvCxnSpPr>
        <p:spPr bwMode="auto">
          <a:xfrm>
            <a:off x="1752600" y="4876800"/>
            <a:ext cx="3182258" cy="365"/>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Arrow Connector 42"/>
          <p:cNvCxnSpPr/>
          <p:nvPr/>
        </p:nvCxnSpPr>
        <p:spPr bwMode="auto">
          <a:xfrm flipV="1">
            <a:off x="3733800" y="4572000"/>
            <a:ext cx="0" cy="22860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4" name="Straight Connector 43"/>
          <p:cNvCxnSpPr/>
          <p:nvPr/>
        </p:nvCxnSpPr>
        <p:spPr bwMode="auto">
          <a:xfrm>
            <a:off x="1066800" y="4526645"/>
            <a:ext cx="35814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17846535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2" fill="hold" nodeType="afterEffect">
                                  <p:stCondLst>
                                    <p:cond delay="100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2000"/>
                                        <p:tgtEl>
                                          <p:spTgt spid="42"/>
                                        </p:tgtEl>
                                      </p:cBhvr>
                                    </p:animEffect>
                                  </p:childTnLst>
                                </p:cTn>
                              </p:par>
                            </p:childTnLst>
                          </p:cTn>
                        </p:par>
                        <p:par>
                          <p:cTn id="12" fill="hold">
                            <p:stCondLst>
                              <p:cond delay="4000"/>
                            </p:stCondLst>
                            <p:childTnLst>
                              <p:par>
                                <p:cTn id="13" presetID="22" presetClass="entr" presetSubtype="2" fill="hold" nodeType="afterEffect">
                                  <p:stCondLst>
                                    <p:cond delay="1000"/>
                                  </p:stCondLst>
                                  <p:childTnLst>
                                    <p:set>
                                      <p:cBhvr>
                                        <p:cTn id="14" dur="1" fill="hold">
                                          <p:stCondLst>
                                            <p:cond delay="0"/>
                                          </p:stCondLst>
                                        </p:cTn>
                                        <p:tgtEl>
                                          <p:spTgt spid="44"/>
                                        </p:tgtEl>
                                        <p:attrNameLst>
                                          <p:attrName>style.visibility</p:attrName>
                                        </p:attrNameLst>
                                      </p:cBhvr>
                                      <p:to>
                                        <p:strVal val="visible"/>
                                      </p:to>
                                    </p:set>
                                    <p:animEffect transition="in" filter="wipe(right)">
                                      <p:cBhvr>
                                        <p:cTn id="15" dur="2000"/>
                                        <p:tgtEl>
                                          <p:spTgt spid="44"/>
                                        </p:tgtEl>
                                      </p:cBhvr>
                                    </p:animEffect>
                                  </p:childTnLst>
                                </p:cTn>
                              </p:par>
                            </p:childTnLst>
                          </p:cTn>
                        </p:par>
                        <p:par>
                          <p:cTn id="16" fill="hold">
                            <p:stCondLst>
                              <p:cond delay="7000"/>
                            </p:stCondLst>
                            <p:childTnLst>
                              <p:par>
                                <p:cTn id="17" presetID="22" presetClass="entr" presetSubtype="4"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2000"/>
                                        <p:tgtEl>
                                          <p:spTgt spid="43"/>
                                        </p:tgtEl>
                                      </p:cBhvr>
                                    </p:animEffect>
                                  </p:childTnLst>
                                </p:cTn>
                              </p:par>
                            </p:childTnLst>
                          </p:cTn>
                        </p:par>
                        <p:par>
                          <p:cTn id="20" fill="hold">
                            <p:stCondLst>
                              <p:cond delay="9000"/>
                            </p:stCondLst>
                            <p:childTnLst>
                              <p:par>
                                <p:cTn id="21" presetID="22" presetClass="entr" presetSubtype="8"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Bevel 3">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5" name="Bevel 4">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6" name="Bevel 5">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7" name="Bevel 6">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0" name="TextBox 9"/>
          <p:cNvSpPr txBox="1"/>
          <p:nvPr/>
        </p:nvSpPr>
        <p:spPr>
          <a:xfrm>
            <a:off x="228600" y="1472625"/>
            <a:ext cx="8686800" cy="58477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Each student will receive a copy of today’s Class Activity, entitled </a:t>
            </a:r>
            <a:r>
              <a:rPr lang="en-US" sz="1600" i="1" dirty="0" smtClean="0">
                <a:solidFill>
                  <a:srgbClr val="000000"/>
                </a:solidFill>
              </a:rPr>
              <a:t>Closing the Output Gap</a:t>
            </a:r>
            <a:r>
              <a:rPr lang="en-US" sz="1600" dirty="0" smtClean="0">
                <a:solidFill>
                  <a:srgbClr val="000000"/>
                </a:solidFill>
              </a:rPr>
              <a:t>.  When completed, use the buttons below to informally assess student understanding.</a:t>
            </a:r>
          </a:p>
        </p:txBody>
      </p:sp>
      <p:sp>
        <p:nvSpPr>
          <p:cNvPr id="13" name="TextBox 12"/>
          <p:cNvSpPr txBox="1"/>
          <p:nvPr/>
        </p:nvSpPr>
        <p:spPr>
          <a:xfrm>
            <a:off x="228600" y="2158425"/>
            <a:ext cx="6629400" cy="156966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The Fed Closes the Output Gap</a:t>
            </a:r>
          </a:p>
          <a:p>
            <a:pPr algn="just"/>
            <a:r>
              <a:rPr lang="en-US" sz="1600" dirty="0" smtClean="0">
                <a:solidFill>
                  <a:srgbClr val="000000"/>
                </a:solidFill>
              </a:rPr>
              <a:t>Between 2001 and 2009, the Federal Reserve responded to two output gaps.  For each one, identify which type of gap existed, ascertain which type of monetary policy was enacted, and indicate whether each variable increased or decreased as a result.  Illustrate how monetary policy affected aggregate demand on each graph.</a:t>
            </a:r>
          </a:p>
        </p:txBody>
      </p:sp>
      <p:sp>
        <p:nvSpPr>
          <p:cNvPr id="14" name="TextBox 13"/>
          <p:cNvSpPr txBox="1"/>
          <p:nvPr/>
        </p:nvSpPr>
        <p:spPr>
          <a:xfrm>
            <a:off x="228599" y="3829110"/>
            <a:ext cx="6629401" cy="156966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You Close the Output Gap</a:t>
            </a:r>
          </a:p>
          <a:p>
            <a:pPr algn="just"/>
            <a:r>
              <a:rPr lang="en-US" sz="1600" dirty="0" smtClean="0">
                <a:solidFill>
                  <a:srgbClr val="000000"/>
                </a:solidFill>
              </a:rPr>
              <a:t>For each output gap, identify which type of gap existed, decide which type of monetary policy you think the Fed should have adopted, and indicate whether each variable would have increased or decreased as a result of this policy.  Use the graphs to illustrate how this monetary policy would have affected the money market and the AS-AD model.</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352" y="2158425"/>
            <a:ext cx="1212919" cy="156966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4952" y="3827011"/>
            <a:ext cx="1214541" cy="157175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4000"/>
                            </p:stCondLst>
                            <p:childTnLst>
                              <p:par>
                                <p:cTn id="17" presetID="22" presetClass="entr" presetSubtype="8"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0" presetClass="entr" presetSubtype="0" fill="hold"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par>
                          <p:cTn id="27" fill="hold">
                            <p:stCondLst>
                              <p:cond delay="9000"/>
                            </p:stCondLst>
                            <p:childTnLst>
                              <p:par>
                                <p:cTn id="28" presetID="10" presetClass="entr" presetSubtype="0" fill="hold" grpId="0" nodeType="after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4" grpId="0" animBg="1"/>
      <p:bldP spid="5" grpId="0" animBg="1"/>
      <p:bldP spid="6" grpId="0" animBg="1"/>
      <p:bldP spid="7" grpId="0" animBg="1"/>
      <p:bldP spid="10"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1) The Housing Boom/Bubble, 2001 - 2007</a:t>
            </a:r>
          </a:p>
          <a:p>
            <a:pPr algn="just"/>
            <a:r>
              <a:rPr lang="en-US" sz="1600" dirty="0" smtClean="0">
                <a:solidFill>
                  <a:srgbClr val="000000"/>
                </a:solidFill>
              </a:rPr>
              <a:t>This economic expansion was fueled by a massive boom in the housing market.  Financial institutions made excessive and increasingly risky loans, causing the value of real estate to become inflated.  In an effort to control these upward inflationary pressures, the Federal Reserve chose to continually raise the federal funds rate from 2004 – 2007.</a:t>
            </a:r>
            <a:endParaRPr lang="en-US" sz="1600" dirty="0">
              <a:solidFill>
                <a:srgbClr val="000000"/>
              </a:solidFill>
            </a:endParaRP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1" name="Bevel 10">
            <a:hlinkClick r:id="rId4"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2" name="Bevel 11">
            <a:hlinkClick r:id="rId5" action="ppaction://hlinksldjump"/>
          </p:cNvPr>
          <p:cNvSpPr>
            <a:spLocks noChangeArrowheads="1"/>
          </p:cNvSpPr>
          <p:nvPr/>
        </p:nvSpPr>
        <p:spPr bwMode="auto">
          <a:xfrm>
            <a:off x="1600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3" name="Bevel 12">
            <a:hlinkClick r:id="rId6"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16" name="Bevel 15">
            <a:hlinkClick r:id="rId7"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85925807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1) The Housing Boom/Bubble, 2001 - 2007</a:t>
            </a:r>
          </a:p>
          <a:p>
            <a:pPr algn="just"/>
            <a:r>
              <a:rPr lang="en-US" sz="1600" dirty="0" smtClean="0">
                <a:solidFill>
                  <a:srgbClr val="000000"/>
                </a:solidFill>
              </a:rPr>
              <a:t>This economic expansion was fueled by a massive boom in the housing market.  Financial institutions made excessive and increasingly risky loans, causing the value of real estate to become inflated.  In an effort to control these upward inflationary pressures, the Federal Reserve chose to continually raise the federal funds rate from 2004 – 2007.</a:t>
            </a:r>
            <a:endParaRPr lang="en-US" sz="1600" dirty="0">
              <a:solidFill>
                <a:srgbClr val="000000"/>
              </a:solidFill>
            </a:endParaRP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1" name="TextBox 10"/>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Inflationary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Monetary Policy: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Contractionary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Money Supply: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Interest Rate: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Aggregate Demand: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Real GDP (Output):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Price Level (Inflation):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Unemployment: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6" name="Bevel 15">
            <a:hlinkClick r:id="rId6"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7" name="Bevel 16">
            <a:hlinkClick r:id="rId7"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8" name="Bevel 17">
            <a:hlinkClick r:id="rId8"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19" name="Bevel 18">
            <a:hlinkClick r:id="rId9"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12320886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par>
                          <p:cTn id="8" fill="hold">
                            <p:stCondLst>
                              <p:cond delay="2000"/>
                            </p:stCondLst>
                            <p:childTnLst>
                              <p:par>
                                <p:cTn id="9" presetID="22" presetClass="entr" presetSubtype="2"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2000"/>
                                        <p:tgtEl>
                                          <p:spTgt spid="3"/>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2) The Great Recession, 2007 - 2009</a:t>
            </a:r>
          </a:p>
          <a:p>
            <a:pPr algn="just"/>
            <a:r>
              <a:rPr lang="en-US" sz="1600" dirty="0">
                <a:solidFill>
                  <a:srgbClr val="000000"/>
                </a:solidFill>
              </a:rPr>
              <a:t>When the housing bubble finally burst, the value of real estate and related assets quickly declined.  This created a global financial crisis as lending institutions lost liquidity or went bankrupt.  In an effort to offset these massive decreases in investment spending, the Federal Reserve responded by reducing the federal funds rate down to just above 0%.</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1" name="Bevel 10">
            <a:hlinkClick r:id="rId4" action="ppaction://hlinksldjump"/>
          </p:cNvPr>
          <p:cNvSpPr>
            <a:spLocks noChangeArrowheads="1"/>
          </p:cNvSpPr>
          <p:nvPr/>
        </p:nvSpPr>
        <p:spPr bwMode="auto">
          <a:xfrm>
            <a:off x="3124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2" name="Bevel 11">
            <a:hlinkClick r:id="rId5"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3" name="Bevel 12">
            <a:hlinkClick r:id="rId6"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16" name="Bevel 15">
            <a:hlinkClick r:id="rId7"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27675027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2) The Great Recession, 2007 - 2009</a:t>
            </a:r>
          </a:p>
          <a:p>
            <a:pPr algn="just"/>
            <a:r>
              <a:rPr lang="en-US" sz="1600" dirty="0">
                <a:solidFill>
                  <a:srgbClr val="000000"/>
                </a:solidFill>
              </a:rPr>
              <a:t>When the housing bubble finally burst, the value of real estate and related assets quickly declined.  This created a global financial crisis as lending institutions lost liquidity or went bankrupt.  In an effort to offset these massive decreases in investment spending, the Federal Reserve responded by reducing the federal funds rate down to just above 0%.</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1" name="TextBox 10"/>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Recessionary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Monetary Policy: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Expansionary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Money Supply: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Interest Rate: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Aggregate Demand: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Real GDP (Output):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Price Level (Inflation):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Unemployment: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6" name="Bevel 15">
            <a:hlinkClick r:id="rId6"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7" name="Bevel 16">
            <a:hlinkClick r:id="rId7"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8" name="Bevel 17">
            <a:hlinkClick r:id="rId8"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19" name="Bevel 18">
            <a:hlinkClick r:id="rId9"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62097517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1) Set up the materials.  Assemble the six-sided die.  Place the “Increase the Fed Funds Rate” and “Decrease the Fed Funds Rate” cards face down in respective piles.</a:t>
            </a:r>
          </a:p>
        </p:txBody>
      </p:sp>
      <p:graphicFrame>
        <p:nvGraphicFramePr>
          <p:cNvPr id="8" name="Group 78"/>
          <p:cNvGraphicFramePr>
            <a:graphicFrameLocks noGrp="1"/>
          </p:cNvGraphicFramePr>
          <p:nvPr>
            <p:extLst>
              <p:ext uri="{D42A27DB-BD31-4B8C-83A1-F6EECF244321}">
                <p14:modId xmlns:p14="http://schemas.microsoft.com/office/powerpoint/2010/main" val="1318061083"/>
              </p:ext>
            </p:extLst>
          </p:nvPr>
        </p:nvGraphicFramePr>
        <p:xfrm>
          <a:off x="4648199"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pic>
        <p:nvPicPr>
          <p:cNvPr id="9" name="Picture 8" descr="D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50" y="2919949"/>
            <a:ext cx="1241300" cy="1241300"/>
          </a:xfrm>
          <a:prstGeom prst="rect">
            <a:avLst/>
          </a:prstGeom>
        </p:spPr>
      </p:pic>
      <p:grpSp>
        <p:nvGrpSpPr>
          <p:cNvPr id="19" name="Group 18"/>
          <p:cNvGrpSpPr/>
          <p:nvPr/>
        </p:nvGrpSpPr>
        <p:grpSpPr>
          <a:xfrm>
            <a:off x="914400" y="4267200"/>
            <a:ext cx="1371600" cy="1524000"/>
            <a:chOff x="914400" y="4267200"/>
            <a:chExt cx="1371600" cy="1524000"/>
          </a:xfrm>
        </p:grpSpPr>
        <p:sp>
          <p:nvSpPr>
            <p:cNvPr id="11" name="Rectangle 10"/>
            <p:cNvSpPr/>
            <p:nvPr/>
          </p:nvSpPr>
          <p:spPr bwMode="auto">
            <a:xfrm>
              <a:off x="914400" y="4267200"/>
              <a:ext cx="1371600" cy="1524000"/>
            </a:xfrm>
            <a:prstGeom prst="rect">
              <a:avLst/>
            </a:prstGeom>
            <a:solidFill>
              <a:schemeClr val="accent6"/>
            </a:solid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Increase Cards</a:t>
              </a:r>
              <a:endParaRPr kumimoji="0" lang="en-US" sz="14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14" name="Picture 13"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851" y="4576482"/>
              <a:ext cx="1230949" cy="1113250"/>
            </a:xfrm>
            <a:prstGeom prst="rect">
              <a:avLst/>
            </a:prstGeom>
            <a:solidFill>
              <a:schemeClr val="accent6"/>
            </a:solidFill>
          </p:spPr>
        </p:pic>
      </p:grpSp>
      <p:grpSp>
        <p:nvGrpSpPr>
          <p:cNvPr id="4" name="Group 3"/>
          <p:cNvGrpSpPr/>
          <p:nvPr/>
        </p:nvGrpSpPr>
        <p:grpSpPr>
          <a:xfrm>
            <a:off x="2514600" y="4267200"/>
            <a:ext cx="1371599" cy="1524000"/>
            <a:chOff x="2514600" y="4267200"/>
            <a:chExt cx="1371599" cy="1524000"/>
          </a:xfrm>
        </p:grpSpPr>
        <p:sp>
          <p:nvSpPr>
            <p:cNvPr id="16" name="Rectangle 15"/>
            <p:cNvSpPr/>
            <p:nvPr/>
          </p:nvSpPr>
          <p:spPr bwMode="auto">
            <a:xfrm>
              <a:off x="2514600" y="4267200"/>
              <a:ext cx="1371599" cy="1524000"/>
            </a:xfrm>
            <a:prstGeom prst="rect">
              <a:avLst/>
            </a:prstGeom>
            <a:solidFill>
              <a:schemeClr val="accent6"/>
            </a:solid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Decrease Cards</a:t>
              </a:r>
              <a:endParaRPr kumimoji="0" lang="en-US" sz="14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17" name="Picture 16" descr="Untitled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4572000"/>
              <a:ext cx="1230949" cy="1113249"/>
            </a:xfrm>
            <a:prstGeom prst="rect">
              <a:avLst/>
            </a:prstGeom>
            <a:solidFill>
              <a:schemeClr val="accent6"/>
            </a:solidFill>
          </p:spPr>
        </p:pic>
      </p:grpSp>
    </p:spTree>
    <p:extLst>
      <p:ext uri="{BB962C8B-B14F-4D97-AF65-F5344CB8AC3E}">
        <p14:creationId xmlns:p14="http://schemas.microsoft.com/office/powerpoint/2010/main" val="110700071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4875027" cy="120032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b="1" dirty="0">
                <a:solidFill>
                  <a:srgbClr val="000000"/>
                </a:solidFill>
              </a:rPr>
              <a:t>3) The Great Depression, 1929 - 1933</a:t>
            </a:r>
          </a:p>
          <a:p>
            <a:pPr algn="just"/>
            <a:r>
              <a:rPr lang="en-US" sz="1200" dirty="0">
                <a:solidFill>
                  <a:srgbClr val="000000"/>
                </a:solidFill>
              </a:rPr>
              <a:t>The 1929 stock market crash precipitated the worst economic disaster in U.S. history.  Characterized by an initial reduction in investment spending, the Great Depression was caused by a negative demand shock.  In the following years, the government did little to fix the situation, causing a full-blown financial crisis.</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2160" cy="25054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sp>
        <p:nvSpPr>
          <p:cNvPr id="16" name="Bevel 15">
            <a:hlinkClick r:id="rId8"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7" name="Bevel 16">
            <a:hlinkClick r:id="rId9"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8" name="Bevel 17">
            <a:hlinkClick r:id="rId10"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19" name="Bevel 18">
            <a:hlinkClick r:id="rId11" action="ppaction://hlinksldjump"/>
          </p:cNvPr>
          <p:cNvSpPr>
            <a:spLocks noChangeArrowheads="1"/>
          </p:cNvSpPr>
          <p:nvPr/>
        </p:nvSpPr>
        <p:spPr bwMode="auto">
          <a:xfrm>
            <a:off x="4648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60469168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2000"/>
                                        <p:tgtEl>
                                          <p:spTgt spid="9"/>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par>
                          <p:cTn id="28" fill="hold">
                            <p:stCondLst>
                              <p:cond delay="12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4875027" cy="120032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b="1" dirty="0">
                <a:solidFill>
                  <a:srgbClr val="000000"/>
                </a:solidFill>
              </a:rPr>
              <a:t>3) The Great Depression, 1929 - 1933</a:t>
            </a:r>
          </a:p>
          <a:p>
            <a:pPr algn="just"/>
            <a:r>
              <a:rPr lang="en-US" sz="1200" dirty="0">
                <a:solidFill>
                  <a:srgbClr val="000000"/>
                </a:solidFill>
              </a:rPr>
              <a:t>The 1929 stock market crash precipitated the worst economic disaster in U.S. history.  Characterized by an initial reduction in investment spending, the Great Depression was caused by a negative demand shock.  In the following years, the government did little to fix the situation, causing a full-blown financial crisis.</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6" name="TextBox 15"/>
          <p:cNvSpPr txBox="1"/>
          <p:nvPr/>
        </p:nvSpPr>
        <p:spPr>
          <a:xfrm>
            <a:off x="228599" y="2879160"/>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Recessionary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Monetary Policy: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Expansionary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Money Supply: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Interest Rate: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Aggregate Demand: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Real GDP (Output):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Price Level (Inflation):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Unemployment: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sp>
        <p:nvSpPr>
          <p:cNvPr id="26" name="Bevel 25">
            <a:hlinkClick r:id="rId9"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7" name="Bevel 26">
            <a:hlinkClick r:id="rId10"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8" name="Bevel 27">
            <a:hlinkClick r:id="rId11"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29" name="Bevel 28">
            <a:hlinkClick r:id="rId12"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8956589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000"/>
                                        <p:tgtEl>
                                          <p:spTgt spid="22"/>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2000"/>
                                        <p:tgtEl>
                                          <p:spTgt spid="24"/>
                                        </p:tgtEl>
                                      </p:cBhvr>
                                    </p:animEffect>
                                  </p:childTnLst>
                                </p:cTn>
                              </p:par>
                            </p:childTnLst>
                          </p:cTn>
                        </p:par>
                        <p:par>
                          <p:cTn id="16" fill="hold">
                            <p:stCondLst>
                              <p:cond delay="70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000"/>
                                        <p:tgtEl>
                                          <p:spTgt spid="20"/>
                                        </p:tgtEl>
                                      </p:cBhvr>
                                    </p:animEffect>
                                  </p:childTnLst>
                                </p:cTn>
                              </p:par>
                            </p:childTnLst>
                          </p:cTn>
                        </p:par>
                        <p:par>
                          <p:cTn id="20" fill="hold">
                            <p:stCondLst>
                              <p:cond delay="9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4875027" cy="120032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b="1" dirty="0">
                <a:solidFill>
                  <a:srgbClr val="000000"/>
                </a:solidFill>
              </a:rPr>
              <a:t>4) The Energy Crisis Recession, 1979 - 1982</a:t>
            </a:r>
          </a:p>
          <a:p>
            <a:pPr algn="just"/>
            <a:r>
              <a:rPr lang="en-US" sz="1200" dirty="0">
                <a:solidFill>
                  <a:srgbClr val="000000"/>
                </a:solidFill>
              </a:rPr>
              <a:t>The 1979 Iranian revolution triggered a global recession with serious effects in the United States.  Characterized by severe increases in oil prices, the recession was caused by a negative supply shock.  The subsequent decrease in output and increase in prices, known as stagflation, created a particularly bitter recession.</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20" name="Bevel 19">
            <a:hlinkClick r:id="rId8"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9"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2" name="Bevel 21">
            <a:hlinkClick r:id="rId10" action="ppaction://hlinksldjump"/>
          </p:cNvPr>
          <p:cNvSpPr>
            <a:spLocks noChangeArrowheads="1"/>
          </p:cNvSpPr>
          <p:nvPr/>
        </p:nvSpPr>
        <p:spPr bwMode="auto">
          <a:xfrm>
            <a:off x="6172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3" name="Bevel 22">
            <a:hlinkClick r:id="rId11"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16707206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8000"/>
                            </p:stCondLst>
                            <p:childTnLst>
                              <p:par>
                                <p:cTn id="21" presetID="2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2000"/>
                                        <p:tgtEl>
                                          <p:spTgt spid="16"/>
                                        </p:tgtEl>
                                      </p:cBhvr>
                                    </p:animEffect>
                                  </p:childTnLst>
                                </p:cTn>
                              </p:par>
                            </p:childTnLst>
                          </p:cTn>
                        </p:par>
                        <p:par>
                          <p:cTn id="24" fill="hold">
                            <p:stCondLst>
                              <p:cond delay="100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000"/>
                                        <p:tgtEl>
                                          <p:spTgt spid="17"/>
                                        </p:tgtEl>
                                      </p:cBhvr>
                                    </p:animEffect>
                                  </p:childTnLst>
                                </p:cTn>
                              </p:par>
                            </p:childTnLst>
                          </p:cTn>
                        </p:par>
                        <p:par>
                          <p:cTn id="28" fill="hold">
                            <p:stCondLst>
                              <p:cond delay="120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Closing the Output Gap</a:t>
            </a:r>
            <a:endParaRPr lang="en-US" dirty="0">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4875027" cy="120032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b="1" dirty="0">
                <a:solidFill>
                  <a:srgbClr val="000000"/>
                </a:solidFill>
              </a:rPr>
              <a:t>4) The Energy Crisis Recession, 1979 - 1982</a:t>
            </a:r>
          </a:p>
          <a:p>
            <a:pPr algn="just"/>
            <a:r>
              <a:rPr lang="en-US" sz="1200" dirty="0">
                <a:solidFill>
                  <a:srgbClr val="000000"/>
                </a:solidFill>
              </a:rPr>
              <a:t>The 1979 Iranian revolution triggered a global recession with serious effects in the United States.  Characterized by severe increases in oil prices, the recession was caused by a negative supply shock.  The subsequent decrease in output and increase in prices, known as stagflation, created a particularly bitter recession.</a:t>
            </a:r>
          </a:p>
        </p:txBody>
      </p:sp>
      <p:sp>
        <p:nvSpPr>
          <p:cNvPr id="14" name="TextBox 13"/>
          <p:cNvSpPr txBox="1"/>
          <p:nvPr/>
        </p:nvSpPr>
        <p:spPr>
          <a:xfrm>
            <a:off x="228599" y="2877452"/>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rPr>
              <a:t>			</a:t>
            </a:r>
          </a:p>
          <a:p>
            <a:pPr algn="just">
              <a:spcAft>
                <a:spcPts val="600"/>
              </a:spcAft>
            </a:pPr>
            <a:r>
              <a:rPr lang="en-US" sz="1600" dirty="0" smtClean="0">
                <a:solidFill>
                  <a:srgbClr val="000000"/>
                </a:solidFill>
              </a:rPr>
              <a:t>Monetary Policy:	</a:t>
            </a:r>
            <a:r>
              <a:rPr lang="en-US" sz="1600" u="sng" dirty="0" smtClean="0">
                <a:solidFill>
                  <a:srgbClr val="000000"/>
                </a:solidFill>
              </a:rPr>
              <a:t>			</a:t>
            </a:r>
          </a:p>
          <a:p>
            <a:pPr algn="just">
              <a:spcAft>
                <a:spcPts val="600"/>
              </a:spcAft>
            </a:pPr>
            <a:r>
              <a:rPr lang="en-US" sz="1600" dirty="0" smtClean="0">
                <a:solidFill>
                  <a:srgbClr val="000000"/>
                </a:solidFill>
              </a:rPr>
              <a:t>Money Supply: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Interest Rate: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Aggregate Demand: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Real GDP (Output):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Price Level (Inflation):	</a:t>
            </a:r>
            <a:r>
              <a:rPr lang="en-US" sz="1600" u="sng" dirty="0" smtClean="0">
                <a:solidFill>
                  <a:srgbClr val="000000"/>
                </a:solidFill>
              </a:rPr>
              <a:t>		</a:t>
            </a:r>
            <a:endParaRPr lang="en-US" sz="1600" dirty="0" smtClean="0">
              <a:solidFill>
                <a:srgbClr val="000000"/>
              </a:solidFill>
            </a:endParaRPr>
          </a:p>
          <a:p>
            <a:pPr algn="just">
              <a:spcAft>
                <a:spcPts val="600"/>
              </a:spcAft>
            </a:pPr>
            <a:r>
              <a:rPr lang="en-US" sz="1600" dirty="0" smtClean="0">
                <a:solidFill>
                  <a:srgbClr val="000000"/>
                </a:solidFill>
              </a:rPr>
              <a:t>Unemployment:	</a:t>
            </a:r>
            <a:r>
              <a:rPr lang="en-US" sz="1600" u="sng" dirty="0" smtClean="0">
                <a:solidFill>
                  <a:srgbClr val="000000"/>
                </a:solidFill>
              </a:rPr>
              <a:t>			</a:t>
            </a:r>
            <a:endParaRPr lang="en-US" sz="1600" dirty="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19" name="TextBox 18"/>
          <p:cNvSpPr txBox="1"/>
          <p:nvPr/>
        </p:nvSpPr>
        <p:spPr>
          <a:xfrm>
            <a:off x="228599" y="2879160"/>
            <a:ext cx="4875028" cy="260071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spcAft>
                <a:spcPts val="600"/>
              </a:spcAft>
            </a:pPr>
            <a:r>
              <a:rPr lang="en-US" sz="1600" dirty="0" smtClean="0">
                <a:solidFill>
                  <a:srgbClr val="000000"/>
                </a:solidFill>
              </a:rPr>
              <a:t>Type of Gap: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Recessionary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Monetary Policy: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Contractionary</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Money Supply: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Interest Rate: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Aggregate Demand: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Real GDP (Output):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Price Level (Inflation):	</a:t>
            </a:r>
            <a:r>
              <a:rPr lang="en-US" sz="1600" u="sng" dirty="0" smtClean="0">
                <a:solidFill>
                  <a:schemeClr val="accent2"/>
                </a:solidFill>
                <a:uFill>
                  <a:solidFill>
                    <a:schemeClr val="tx1"/>
                  </a:solidFill>
                </a:uFill>
              </a:rPr>
              <a:t>Decrease</a:t>
            </a:r>
            <a:r>
              <a:rPr lang="en-US" sz="1600" u="sng" dirty="0" smtClean="0">
                <a:solidFill>
                  <a:srgbClr val="000000"/>
                </a:solidFill>
                <a:uFill>
                  <a:solidFill>
                    <a:schemeClr val="tx1"/>
                  </a:solidFill>
                </a:uFill>
              </a:rPr>
              <a:t>		</a:t>
            </a:r>
          </a:p>
          <a:p>
            <a:pPr algn="just">
              <a:spcAft>
                <a:spcPts val="600"/>
              </a:spcAft>
            </a:pPr>
            <a:r>
              <a:rPr lang="en-US" sz="1600" dirty="0" smtClean="0">
                <a:solidFill>
                  <a:srgbClr val="000000"/>
                </a:solidFill>
              </a:rPr>
              <a:t>Unemployment:	</a:t>
            </a:r>
            <a:r>
              <a:rPr lang="en-US" sz="1600" u="sng" dirty="0" smtClean="0">
                <a:solidFill>
                  <a:srgbClr val="000000"/>
                </a:solidFill>
                <a:uFill>
                  <a:solidFill>
                    <a:schemeClr val="tx1"/>
                  </a:solidFill>
                </a:uFill>
              </a:rPr>
              <a:t>	</a:t>
            </a:r>
            <a:r>
              <a:rPr lang="en-US" sz="1600" u="sng" dirty="0" smtClean="0">
                <a:solidFill>
                  <a:schemeClr val="accent2"/>
                </a:solidFill>
                <a:uFill>
                  <a:solidFill>
                    <a:schemeClr val="tx1"/>
                  </a:solidFill>
                </a:uFill>
              </a:rPr>
              <a:t>Increase</a:t>
            </a:r>
            <a:r>
              <a:rPr lang="en-US" sz="1600" u="sng" dirty="0" smtClean="0">
                <a:solidFill>
                  <a:srgbClr val="000000"/>
                </a:solidFill>
                <a:uFill>
                  <a:solidFill>
                    <a:schemeClr val="tx1"/>
                  </a:solidFill>
                </a:uFill>
              </a:rPr>
              <a:t>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616" y="1472184"/>
            <a:ext cx="2011680" cy="13725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9512" y="2880360"/>
            <a:ext cx="3675887" cy="2507999"/>
          </a:xfrm>
          <a:prstGeom prst="rect">
            <a:avLst/>
          </a:prstGeom>
        </p:spPr>
      </p:pic>
      <p:sp>
        <p:nvSpPr>
          <p:cNvPr id="20" name="Bevel 19">
            <a:hlinkClick r:id="rId9"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2)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Recession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10"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1) The Housing</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Boom/Bubble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2" name="Bevel 21">
            <a:hlinkClick r:id="rId11"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4) The Energy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Crisis Recession</a:t>
            </a:r>
          </a:p>
        </p:txBody>
      </p:sp>
      <p:sp>
        <p:nvSpPr>
          <p:cNvPr id="23" name="Bevel 22">
            <a:hlinkClick r:id="rId12"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3) The Great</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Depression</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7076438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par>
                          <p:cTn id="8" fill="hold">
                            <p:stCondLst>
                              <p:cond delay="2000"/>
                            </p:stCondLst>
                            <p:childTnLst>
                              <p:par>
                                <p:cTn id="9" presetID="22" presetClass="entr" presetSubtype="2"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2000"/>
                                        <p:tgtEl>
                                          <p:spTgt spid="3"/>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7000"/>
                            </p:stCondLst>
                            <p:childTnLst>
                              <p:par>
                                <p:cTn id="17" presetID="2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2000"/>
                                        <p:tgtEl>
                                          <p:spTgt spid="9"/>
                                        </p:tgtEl>
                                      </p:cBhvr>
                                    </p:animEffect>
                                  </p:childTnLst>
                                </p:cTn>
                              </p:par>
                            </p:childTnLst>
                          </p:cTn>
                        </p:par>
                        <p:par>
                          <p:cTn id="20" fill="hold">
                            <p:stCondLst>
                              <p:cond delay="9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Learning Targets</a:t>
            </a:r>
          </a:p>
        </p:txBody>
      </p:sp>
      <p:sp>
        <p:nvSpPr>
          <p:cNvPr id="9" name="TextBox 8"/>
          <p:cNvSpPr txBox="1"/>
          <p:nvPr/>
        </p:nvSpPr>
        <p:spPr>
          <a:xfrm>
            <a:off x="304800" y="990599"/>
            <a:ext cx="2743200" cy="3293209"/>
          </a:xfrm>
          <a:prstGeom prst="rect">
            <a:avLst/>
          </a:prstGeom>
          <a:gradFill flip="none" rotWithShape="1">
            <a:gsLst>
              <a:gs pos="95000">
                <a:srgbClr val="C3FF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Knowledge</a:t>
            </a:r>
          </a:p>
          <a:p>
            <a:pPr algn="just"/>
            <a:endParaRPr lang="en-US" sz="1600" dirty="0">
              <a:solidFill>
                <a:srgbClr val="000000"/>
              </a:solidFill>
            </a:endParaRPr>
          </a:p>
          <a:p>
            <a:pPr algn="just"/>
            <a:r>
              <a:rPr lang="en-US" sz="1600" dirty="0">
                <a:solidFill>
                  <a:srgbClr val="000000"/>
                </a:solidFill>
              </a:rPr>
              <a:t>Understand which tools the Federal Reserve employs to combat recession and to fight inflation.</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0" name="TextBox 9"/>
          <p:cNvSpPr txBox="1"/>
          <p:nvPr/>
        </p:nvSpPr>
        <p:spPr>
          <a:xfrm>
            <a:off x="3200400" y="990600"/>
            <a:ext cx="2743200" cy="3293209"/>
          </a:xfrm>
          <a:prstGeom prst="rect">
            <a:avLst/>
          </a:prstGeom>
          <a:gradFill flip="none" rotWithShape="1">
            <a:gsLst>
              <a:gs pos="95000">
                <a:srgbClr val="C2E0FF"/>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Reasoning</a:t>
            </a:r>
          </a:p>
          <a:p>
            <a:pPr algn="just"/>
            <a:endParaRPr lang="en-US" sz="1600" dirty="0">
              <a:solidFill>
                <a:srgbClr val="000000"/>
              </a:solidFill>
            </a:endParaRPr>
          </a:p>
          <a:p>
            <a:pPr algn="just"/>
            <a:r>
              <a:rPr lang="en-US" sz="1600" dirty="0">
                <a:solidFill>
                  <a:srgbClr val="000000"/>
                </a:solidFill>
              </a:rPr>
              <a:t>Explain the difference between the liquidity preference model and the loanable funds market when determining the interest rate.</a:t>
            </a:r>
          </a:p>
          <a:p>
            <a:pPr algn="just"/>
            <a:endParaRPr lang="en-US" sz="1600" dirty="0">
              <a:solidFill>
                <a:srgbClr val="000000"/>
              </a:solidFill>
            </a:endParaRPr>
          </a:p>
          <a:p>
            <a:pPr algn="just"/>
            <a:r>
              <a:rPr lang="en-US" sz="1600" dirty="0">
                <a:solidFill>
                  <a:srgbClr val="000000"/>
                </a:solidFill>
              </a:rPr>
              <a:t>Explain how monetary policy affects the economy in the short run and in the long run.</a:t>
            </a:r>
          </a:p>
        </p:txBody>
      </p:sp>
      <p:sp>
        <p:nvSpPr>
          <p:cNvPr id="13" name="TextBox 12"/>
          <p:cNvSpPr txBox="1"/>
          <p:nvPr/>
        </p:nvSpPr>
        <p:spPr>
          <a:xfrm>
            <a:off x="6096000" y="990600"/>
            <a:ext cx="2743200" cy="3293209"/>
          </a:xfrm>
          <a:prstGeom prst="rect">
            <a:avLst/>
          </a:prstGeom>
          <a:gradFill flip="none" rotWithShape="1">
            <a:gsLst>
              <a:gs pos="95000">
                <a:srgbClr val="FEC0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Skill</a:t>
            </a:r>
          </a:p>
          <a:p>
            <a:pPr algn="just"/>
            <a:endParaRPr lang="en-US" sz="1600" dirty="0">
              <a:solidFill>
                <a:srgbClr val="000000"/>
              </a:solidFill>
            </a:endParaRPr>
          </a:p>
          <a:p>
            <a:pPr algn="just"/>
            <a:r>
              <a:rPr lang="en-US" sz="1600" dirty="0">
                <a:solidFill>
                  <a:srgbClr val="000000"/>
                </a:solidFill>
              </a:rPr>
              <a:t>None</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4" name="TextBox 13"/>
          <p:cNvSpPr txBox="1"/>
          <p:nvPr/>
        </p:nvSpPr>
        <p:spPr>
          <a:xfrm>
            <a:off x="1600200" y="4558605"/>
            <a:ext cx="5943600" cy="1384995"/>
          </a:xfrm>
          <a:prstGeom prst="rect">
            <a:avLst/>
          </a:prstGeom>
          <a:gradFill flip="none" rotWithShape="1">
            <a:gsLst>
              <a:gs pos="95000">
                <a:srgbClr val="FFE1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400" b="1" dirty="0">
                <a:solidFill>
                  <a:srgbClr val="000000"/>
                </a:solidFill>
              </a:rPr>
              <a:t>Essential Questions</a:t>
            </a:r>
          </a:p>
          <a:p>
            <a:pPr algn="just"/>
            <a:endParaRPr lang="en-US" sz="1400" dirty="0">
              <a:solidFill>
                <a:srgbClr val="000000"/>
              </a:solidFill>
            </a:endParaRPr>
          </a:p>
          <a:p>
            <a:pPr algn="just"/>
            <a:r>
              <a:rPr lang="en-US" sz="1400" dirty="0">
                <a:solidFill>
                  <a:srgbClr val="000000"/>
                </a:solidFill>
              </a:rPr>
              <a:t>How do interest rates get determined?</a:t>
            </a:r>
          </a:p>
          <a:p>
            <a:pPr algn="just"/>
            <a:endParaRPr lang="en-US" sz="1400" dirty="0">
              <a:solidFill>
                <a:srgbClr val="000000"/>
              </a:solidFill>
            </a:endParaRPr>
          </a:p>
          <a:p>
            <a:pPr algn="just"/>
            <a:r>
              <a:rPr lang="en-US" sz="1400" dirty="0">
                <a:solidFill>
                  <a:srgbClr val="000000"/>
                </a:solidFill>
              </a:rPr>
              <a:t>Why is the Federal Reserve considered such an important part of the United States economy?</a:t>
            </a:r>
          </a:p>
        </p:txBody>
      </p:sp>
      <p:sp>
        <p:nvSpPr>
          <p:cNvPr id="8" name="Rectangle 7"/>
          <p:cNvSpPr/>
          <p:nvPr/>
        </p:nvSpPr>
        <p:spPr bwMode="auto">
          <a:xfrm>
            <a:off x="152400" y="914400"/>
            <a:ext cx="8839200" cy="3505200"/>
          </a:xfrm>
          <a:prstGeom prst="rect">
            <a:avLst/>
          </a:prstGeom>
          <a:noFill/>
          <a:ln w="25400">
            <a:solidFill>
              <a:srgbClr val="00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000"/>
                                        <p:tgtEl>
                                          <p:spTgt spid="13"/>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4" name="Bevel 13">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5" name="Bevel 14">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6" name="Bevel 15">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8" name="Rectangle 17"/>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This quiz covers topics</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from today’s lesson and is divided into three sections.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0" name="TextBox 9"/>
          <p:cNvSpPr txBox="1"/>
          <p:nvPr/>
        </p:nvSpPr>
        <p:spPr>
          <a:xfrm>
            <a:off x="228600" y="1472625"/>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In the first section, match the correct letter from each definition with each vocabulary word, or write the definition of each vocabulary word in your own words.  Then, select the best answer for each incomplete statement, or write in the answer for each incomplete statement.  Finally, complete each graph correctly.</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2679679"/>
            <a:ext cx="2121408" cy="274535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0392" y="2679678"/>
            <a:ext cx="2121408" cy="274535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5000"/>
                            </p:stCondLst>
                            <p:childTnLst>
                              <p:par>
                                <p:cTn id="20" presetID="10"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autoUpdateAnimBg="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05480" name="Bevel 11">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3" name="Bevel 12">
            <a:hlinkClick r:id="rId4" action="ppaction://hlinksldjump"/>
          </p:cNvPr>
          <p:cNvSpPr/>
          <p:nvPr/>
        </p:nvSpPr>
        <p:spPr bwMode="auto">
          <a:xfrm>
            <a:off x="2362200" y="5562600"/>
            <a:ext cx="1371600" cy="457200"/>
          </a:xfrm>
          <a:prstGeom prst="bevel">
            <a:avLst/>
          </a:prstGeom>
          <a:solidFill>
            <a:schemeClr val="accent5"/>
          </a:solidFill>
          <a:ln>
            <a:solidFill>
              <a:schemeClr val="accent5"/>
            </a:solidFill>
          </a:ln>
          <a:effectLst/>
          <a:extLst/>
        </p:spPr>
        <p:txBody>
          <a:bodyPr wrap="none" anchor="ctr"/>
          <a:lstStyle/>
          <a:p>
            <a:pPr>
              <a:defRPr/>
            </a:pPr>
            <a:r>
              <a:rPr lang="en-US" sz="1000" dirty="0">
                <a:solidFill>
                  <a:srgbClr val="FFFFFF"/>
                </a:solidFill>
                <a:effectLst>
                  <a:outerShdw blurRad="50800" dist="38100" dir="2700000" algn="tl" rotWithShape="0">
                    <a:srgbClr val="000000">
                      <a:alpha val="43000"/>
                    </a:srgbClr>
                  </a:outerShdw>
                </a:effectLst>
                <a:latin typeface="Comic Sans MS"/>
                <a:cs typeface="Comic Sans MS"/>
              </a:rPr>
              <a:t>Show Answers</a:t>
            </a:r>
          </a:p>
        </p:txBody>
      </p:sp>
      <p:sp>
        <p:nvSpPr>
          <p:cNvPr id="105482" name="Bevel 13">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18" name="Rectangle 17"/>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Matching / Vocabulary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Dual Mandate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p:txBody>
      </p:sp>
      <p:sp>
        <p:nvSpPr>
          <p:cNvPr id="8" name="TextBox 7"/>
          <p:cNvSpPr txBox="1"/>
          <p:nvPr/>
        </p:nvSpPr>
        <p:spPr>
          <a:xfrm>
            <a:off x="228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Output Gap</a:t>
            </a:r>
          </a:p>
          <a:p>
            <a:pPr algn="just"/>
            <a:endParaRPr lang="en-US" sz="1800" dirty="0"/>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9" name="TextBox 8"/>
          <p:cNvSpPr txBox="1"/>
          <p:nvPr/>
        </p:nvSpPr>
        <p:spPr>
          <a:xfrm>
            <a:off x="4800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Expansionary Monetary Policy</a:t>
            </a:r>
          </a:p>
          <a:p>
            <a:pPr algn="just"/>
            <a:endParaRPr lang="en-US" sz="1800" dirty="0" smtClean="0">
              <a:solidFill>
                <a:srgbClr val="000000"/>
              </a:solidFill>
            </a:endParaRPr>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0" name="TextBox 9"/>
          <p:cNvSpPr txBox="1"/>
          <p:nvPr/>
        </p:nvSpPr>
        <p:spPr>
          <a:xfrm>
            <a:off x="4800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Contractionary Monetary Policy</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a:p>
            <a:pPr algn="just"/>
            <a:endParaRPr lang="en-US" sz="1800" dirty="0"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7" grpId="0" animBg="1"/>
      <p:bldP spid="8"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Dual Mandate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p:txBody>
      </p:sp>
      <p:sp>
        <p:nvSpPr>
          <p:cNvPr id="12" name="TextBox 11"/>
          <p:cNvSpPr txBox="1"/>
          <p:nvPr/>
        </p:nvSpPr>
        <p:spPr>
          <a:xfrm>
            <a:off x="228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Output Gap</a:t>
            </a:r>
          </a:p>
          <a:p>
            <a:pPr algn="just"/>
            <a:endParaRPr lang="en-US" sz="1800" dirty="0"/>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3" name="TextBox 12"/>
          <p:cNvSpPr txBox="1"/>
          <p:nvPr/>
        </p:nvSpPr>
        <p:spPr>
          <a:xfrm>
            <a:off x="4800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Expansionary Monetary Policy</a:t>
            </a:r>
          </a:p>
          <a:p>
            <a:pPr algn="just"/>
            <a:endParaRPr lang="en-US" sz="1800" dirty="0" smtClean="0">
              <a:solidFill>
                <a:srgbClr val="000000"/>
              </a:solidFill>
            </a:endParaRPr>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4" name="TextBox 13"/>
          <p:cNvSpPr txBox="1"/>
          <p:nvPr/>
        </p:nvSpPr>
        <p:spPr>
          <a:xfrm>
            <a:off x="4800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Contractionary Monetary Policy</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a:p>
            <a:pPr algn="just"/>
            <a:endParaRPr lang="en-US" sz="1800" dirty="0" smtClean="0"/>
          </a:p>
        </p:txBody>
      </p:sp>
      <p:sp>
        <p:nvSpPr>
          <p:cNvPr id="107522" name="Rectangle 3"/>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Quiz</a:t>
            </a:r>
            <a:endParaRPr lang="en-US" dirty="0">
              <a:latin typeface="Century Gothic" charset="0"/>
              <a:ea typeface="ＭＳ Ｐゴシック" charset="0"/>
              <a:cs typeface="ＭＳ Ｐゴシック" charset="0"/>
            </a:endParaRPr>
          </a:p>
        </p:txBody>
      </p:sp>
      <p:sp>
        <p:nvSpPr>
          <p:cNvPr id="107536" name="Bevel 19">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07537" name="Bevel 20">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07538" name="Bevel 21">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25" name="Rectangle 2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Matching / Vocabulary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5240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Dual Mandate</a:t>
            </a:r>
          </a:p>
          <a:p>
            <a:pPr algn="just"/>
            <a:endParaRPr lang="en-US" sz="1800" dirty="0" smtClean="0">
              <a:solidFill>
                <a:srgbClr val="000000"/>
              </a:solidFill>
            </a:endParaRPr>
          </a:p>
          <a:p>
            <a:pPr algn="just"/>
            <a:r>
              <a:rPr lang="en-US" sz="1800" dirty="0" smtClean="0">
                <a:solidFill>
                  <a:schemeClr val="accent2"/>
                </a:solidFill>
              </a:rPr>
              <a:t>c) The Fed’s monetary policy objectives, which include maintaining maximum employment and price stability.</a:t>
            </a:r>
            <a:endParaRPr lang="en-US" sz="1800" dirty="0" smtClean="0">
              <a:solidFill>
                <a:srgbClr val="000000"/>
              </a:solidFill>
            </a:endParaRPr>
          </a:p>
        </p:txBody>
      </p:sp>
      <p:sp>
        <p:nvSpPr>
          <p:cNvPr id="8" name="TextBox 7"/>
          <p:cNvSpPr txBox="1"/>
          <p:nvPr/>
        </p:nvSpPr>
        <p:spPr>
          <a:xfrm>
            <a:off x="228600" y="35052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Output Gap</a:t>
            </a:r>
          </a:p>
          <a:p>
            <a:pPr algn="just"/>
            <a:endParaRPr lang="en-US" sz="1800" dirty="0"/>
          </a:p>
          <a:p>
            <a:pPr algn="just"/>
            <a:r>
              <a:rPr lang="en-US" sz="1800" dirty="0" smtClean="0">
                <a:solidFill>
                  <a:schemeClr val="accent2"/>
                </a:solidFill>
              </a:rPr>
              <a:t>b) The difference between actual and potential real GDP.</a:t>
            </a:r>
            <a:endParaRPr lang="en-US" sz="1800" dirty="0">
              <a:solidFill>
                <a:schemeClr val="accent2"/>
              </a:solidFill>
            </a:endParaRPr>
          </a:p>
          <a:p>
            <a:pPr algn="just"/>
            <a:endParaRPr lang="en-US" sz="1800" dirty="0" smtClean="0"/>
          </a:p>
          <a:p>
            <a:pPr algn="just"/>
            <a:endParaRPr lang="en-US" sz="1800" dirty="0" smtClean="0"/>
          </a:p>
        </p:txBody>
      </p:sp>
      <p:sp>
        <p:nvSpPr>
          <p:cNvPr id="9" name="TextBox 8"/>
          <p:cNvSpPr txBox="1"/>
          <p:nvPr/>
        </p:nvSpPr>
        <p:spPr>
          <a:xfrm>
            <a:off x="4800600" y="15240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Expansionary Monetary Policy</a:t>
            </a:r>
          </a:p>
          <a:p>
            <a:pPr algn="just"/>
            <a:endParaRPr lang="en-US" sz="1800" dirty="0" smtClean="0">
              <a:solidFill>
                <a:srgbClr val="000000"/>
              </a:solidFill>
            </a:endParaRPr>
          </a:p>
          <a:p>
            <a:pPr algn="just"/>
            <a:r>
              <a:rPr lang="en-US" sz="1800" dirty="0" smtClean="0">
                <a:solidFill>
                  <a:schemeClr val="accent2"/>
                </a:solidFill>
              </a:rPr>
              <a:t>a) An approach used by the Federal Reserve to lower the interest rate, causing aggregate demand to increase.</a:t>
            </a:r>
            <a:endParaRPr lang="en-US" sz="1800" dirty="0" smtClean="0"/>
          </a:p>
        </p:txBody>
      </p:sp>
      <p:sp>
        <p:nvSpPr>
          <p:cNvPr id="10" name="TextBox 9"/>
          <p:cNvSpPr txBox="1"/>
          <p:nvPr/>
        </p:nvSpPr>
        <p:spPr>
          <a:xfrm>
            <a:off x="4800600" y="35052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Contractionary Monetary Policy</a:t>
            </a:r>
          </a:p>
          <a:p>
            <a:pPr algn="just"/>
            <a:endParaRPr lang="en-US" sz="1800" dirty="0" smtClean="0">
              <a:solidFill>
                <a:srgbClr val="000000"/>
              </a:solidFill>
            </a:endParaRPr>
          </a:p>
          <a:p>
            <a:pPr algn="just"/>
            <a:r>
              <a:rPr lang="en-US" sz="1800" dirty="0" smtClean="0">
                <a:solidFill>
                  <a:schemeClr val="accent2"/>
                </a:solidFill>
              </a:rPr>
              <a:t>d) An approach used by the Federal Reserve to raise the interest rate, causing aggregate demand to decrease.</a:t>
            </a:r>
            <a:endParaRPr lang="en-US" sz="1800" dirty="0"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09578" name="Bevel 13">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Show Answers</a:t>
            </a:r>
          </a:p>
        </p:txBody>
      </p:sp>
      <p:sp>
        <p:nvSpPr>
          <p:cNvPr id="109579" name="Bevel 14">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09580" name="Bevel 15">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Multiple Choice / Short Response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The Federal Reserve considers the ideal amount of inflation to be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8" name="TextBox 7"/>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6) When the Federal Reserve wants to decrease unemployment, it engages in</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9" name="TextBox 8"/>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7) When monetary policy alters aggregate demand, the total size of the change is determined by</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10" name="TextBox 9"/>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8) In the short run, monetary policy is effective because changes in the money supply can alter</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1" name="TextBox 10"/>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9) In the long run, monetary neutrality states that changes in the money supply will only affect</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2" name="TextBox 11"/>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10) In the long run, the equilibrium interest rate is determined by the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7" grpId="0" animBg="1"/>
      <p:bldP spid="8" grpId="0" animBg="1"/>
      <p:bldP spid="9" grpId="0" animBg="1"/>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11632" name="Bevel 19">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1633" name="Bevel 20">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1634" name="Bevel 21">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6" name="Rectangle 5"/>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Multiple Choice / Short Response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The Federal Reserve considers the ideal amount of inflation to be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8" name="TextBox 7"/>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6) When the Federal Reserve wants to decrease unemployment, it engages in</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9" name="TextBox 8"/>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7) When monetary policy alters aggregate demand, the total size of the change is determined by</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10" name="TextBox 9"/>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8) In the short run, monetary policy is effective because changes in the money supply can alter</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1" name="TextBox 10"/>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9) In the long run, monetary neutrality states that changes in the money supply will only affect</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2" name="TextBox 11"/>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10) In the long run, the equilibrium interest rate is determined by the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3" name="TextBox 12"/>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5) The Federal Reserve considers the ideal amount of inflation to be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r>
              <a:rPr lang="en-US" sz="1600" dirty="0" smtClean="0">
                <a:solidFill>
                  <a:schemeClr val="accent2"/>
                </a:solidFill>
              </a:rPr>
              <a:t>b) 2%.</a:t>
            </a:r>
            <a:endParaRPr lang="en-US" sz="1600" dirty="0">
              <a:solidFill>
                <a:schemeClr val="accent2"/>
              </a:solidFill>
            </a:endParaRPr>
          </a:p>
        </p:txBody>
      </p:sp>
      <p:sp>
        <p:nvSpPr>
          <p:cNvPr id="14" name="TextBox 13"/>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6) When the Federal Reserve wants to decrease unemployment, it engages in</a:t>
            </a:r>
          </a:p>
          <a:p>
            <a:pPr algn="just"/>
            <a:endParaRPr lang="en-US" sz="1600" dirty="0" smtClean="0">
              <a:solidFill>
                <a:srgbClr val="000000"/>
              </a:solidFill>
            </a:endParaRPr>
          </a:p>
          <a:p>
            <a:pPr algn="just"/>
            <a:r>
              <a:rPr lang="en-US" sz="1600" dirty="0" smtClean="0">
                <a:solidFill>
                  <a:schemeClr val="accent2"/>
                </a:solidFill>
              </a:rPr>
              <a:t>a) expansionary monetary policy.</a:t>
            </a:r>
            <a:endParaRPr lang="en-US" sz="1600" dirty="0">
              <a:solidFill>
                <a:schemeClr val="accent2"/>
              </a:solidFill>
            </a:endParaRPr>
          </a:p>
        </p:txBody>
      </p:sp>
      <p:sp>
        <p:nvSpPr>
          <p:cNvPr id="15" name="TextBox 14"/>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7) When monetary policy alters aggregate demand, the total size of the change is determined </a:t>
            </a:r>
            <a:r>
              <a:rPr lang="en-US" sz="1600" dirty="0" smtClean="0">
                <a:solidFill>
                  <a:srgbClr val="000000"/>
                </a:solidFill>
              </a:rPr>
              <a:t>by</a:t>
            </a:r>
          </a:p>
          <a:p>
            <a:pPr algn="just"/>
            <a:endParaRPr lang="en-US" sz="1600" dirty="0">
              <a:solidFill>
                <a:srgbClr val="000000"/>
              </a:solidFill>
            </a:endParaRPr>
          </a:p>
          <a:p>
            <a:pPr algn="just"/>
            <a:r>
              <a:rPr lang="en-US" sz="1600" dirty="0" smtClean="0">
                <a:solidFill>
                  <a:schemeClr val="accent2"/>
                </a:solidFill>
              </a:rPr>
              <a:t>a) the size of the initial change and the multiplier.</a:t>
            </a:r>
            <a:endParaRPr lang="en-US" sz="1600" dirty="0">
              <a:solidFill>
                <a:schemeClr val="accent2"/>
              </a:solidFill>
            </a:endParaRPr>
          </a:p>
        </p:txBody>
      </p:sp>
      <p:sp>
        <p:nvSpPr>
          <p:cNvPr id="16" name="TextBox 15"/>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8) In the short run, monetary policy is effective because changes in the money supply can alter</a:t>
            </a:r>
          </a:p>
          <a:p>
            <a:pPr algn="just"/>
            <a:endParaRPr lang="en-US" sz="1600" dirty="0" smtClean="0">
              <a:solidFill>
                <a:srgbClr val="000000"/>
              </a:solidFill>
            </a:endParaRPr>
          </a:p>
          <a:p>
            <a:pPr algn="just"/>
            <a:r>
              <a:rPr lang="en-US" sz="1600" dirty="0" smtClean="0">
                <a:solidFill>
                  <a:schemeClr val="accent2"/>
                </a:solidFill>
              </a:rPr>
              <a:t>d) the interest rate, which affects aggregate demand.</a:t>
            </a:r>
            <a:endParaRPr lang="en-US" sz="1600" dirty="0">
              <a:solidFill>
                <a:srgbClr val="000000"/>
              </a:solidFill>
            </a:endParaRPr>
          </a:p>
        </p:txBody>
      </p:sp>
      <p:sp>
        <p:nvSpPr>
          <p:cNvPr id="17" name="TextBox 16"/>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9) In the long run, monetary neutrality states that changes in the money supply will only affect</a:t>
            </a: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accent2"/>
                </a:solidFill>
              </a:rPr>
              <a:t>b) the price level.</a:t>
            </a:r>
            <a:endParaRPr lang="en-US" sz="1600" dirty="0">
              <a:solidFill>
                <a:srgbClr val="000000"/>
              </a:solidFill>
            </a:endParaRPr>
          </a:p>
        </p:txBody>
      </p:sp>
      <p:sp>
        <p:nvSpPr>
          <p:cNvPr id="18" name="TextBox 17"/>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10) In the long run, the equilibrium interest rate is determined by the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accent2"/>
                </a:solidFill>
              </a:rPr>
              <a:t>d) loanable funds market.</a:t>
            </a:r>
            <a:endParaRPr lang="en-US" sz="1600" dirty="0">
              <a:solidFill>
                <a:schemeClr val="accent2"/>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2) Begin by rolling the die.  Write this economic data in the table in the “January” row.</a:t>
            </a:r>
          </a:p>
        </p:txBody>
      </p:sp>
      <p:graphicFrame>
        <p:nvGraphicFramePr>
          <p:cNvPr id="8" name="Group 78"/>
          <p:cNvGraphicFramePr>
            <a:graphicFrameLocks noGrp="1"/>
          </p:cNvGraphicFramePr>
          <p:nvPr>
            <p:extLst>
              <p:ext uri="{D42A27DB-BD31-4B8C-83A1-F6EECF244321}">
                <p14:modId xmlns:p14="http://schemas.microsoft.com/office/powerpoint/2010/main" val="1757303114"/>
              </p:ext>
            </p:extLst>
          </p:nvPr>
        </p:nvGraphicFramePr>
        <p:xfrm>
          <a:off x="4648199"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pic>
        <p:nvPicPr>
          <p:cNvPr id="6" name="Picture 5" descr="D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743200"/>
            <a:ext cx="2819400" cy="2819400"/>
          </a:xfrm>
          <a:prstGeom prst="rect">
            <a:avLst/>
          </a:prstGeom>
        </p:spPr>
      </p:pic>
      <p:pic>
        <p:nvPicPr>
          <p:cNvPr id="4" name="Picture 3" descr="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743200"/>
            <a:ext cx="2819400" cy="2819400"/>
          </a:xfrm>
          <a:prstGeom prst="rect">
            <a:avLst/>
          </a:prstGeom>
        </p:spPr>
      </p:pic>
      <p:pic>
        <p:nvPicPr>
          <p:cNvPr id="5" name="Picture 4" descr="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2743200"/>
            <a:ext cx="2819400" cy="2832762"/>
          </a:xfrm>
          <a:prstGeom prst="rect">
            <a:avLst/>
          </a:prstGeom>
        </p:spPr>
      </p:pic>
      <p:pic>
        <p:nvPicPr>
          <p:cNvPr id="9" name="Picture 8" descr="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43200"/>
            <a:ext cx="2819400" cy="2832762"/>
          </a:xfrm>
          <a:prstGeom prst="rect">
            <a:avLst/>
          </a:prstGeom>
        </p:spPr>
      </p:pic>
      <p:pic>
        <p:nvPicPr>
          <p:cNvPr id="14" name="Picture 13" descr="6.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743200"/>
            <a:ext cx="2832763" cy="2819400"/>
          </a:xfrm>
          <a:prstGeom prst="rect">
            <a:avLst/>
          </a:prstGeom>
        </p:spPr>
      </p:pic>
      <p:pic>
        <p:nvPicPr>
          <p:cNvPr id="7" name="Picture 6" descr="3.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2743200"/>
            <a:ext cx="2819400" cy="2819400"/>
          </a:xfrm>
          <a:prstGeom prst="rect">
            <a:avLst/>
          </a:prstGeom>
        </p:spPr>
      </p:pic>
      <p:pic>
        <p:nvPicPr>
          <p:cNvPr id="10" name="Picture 9" descr="5.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600" y="2743200"/>
            <a:ext cx="2819400" cy="2832762"/>
          </a:xfrm>
          <a:prstGeom prst="rect">
            <a:avLst/>
          </a:prstGeom>
        </p:spPr>
      </p:pic>
      <p:sp>
        <p:nvSpPr>
          <p:cNvPr id="18" name="TextBox 17"/>
          <p:cNvSpPr txBox="1"/>
          <p:nvPr/>
        </p:nvSpPr>
        <p:spPr>
          <a:xfrm>
            <a:off x="5181600" y="2237601"/>
            <a:ext cx="914400" cy="276999"/>
          </a:xfrm>
          <a:prstGeom prst="rect">
            <a:avLst/>
          </a:prstGeom>
          <a:noFill/>
        </p:spPr>
        <p:txBody>
          <a:bodyPr wrap="square" rtlCol="0">
            <a:spAutoFit/>
          </a:bodyPr>
          <a:lstStyle/>
          <a:p>
            <a:r>
              <a:rPr lang="en-US" sz="1200" dirty="0" smtClean="0">
                <a:solidFill>
                  <a:schemeClr val="accent2"/>
                </a:solidFill>
              </a:rPr>
              <a:t>6.9</a:t>
            </a:r>
            <a:endParaRPr lang="en-US" sz="1200" dirty="0">
              <a:solidFill>
                <a:schemeClr val="accent2"/>
              </a:solidFill>
            </a:endParaRPr>
          </a:p>
        </p:txBody>
      </p:sp>
      <p:sp>
        <p:nvSpPr>
          <p:cNvPr id="21" name="TextBox 20"/>
          <p:cNvSpPr txBox="1"/>
          <p:nvPr/>
        </p:nvSpPr>
        <p:spPr>
          <a:xfrm>
            <a:off x="6096000" y="2237601"/>
            <a:ext cx="990600" cy="276999"/>
          </a:xfrm>
          <a:prstGeom prst="rect">
            <a:avLst/>
          </a:prstGeom>
          <a:noFill/>
        </p:spPr>
        <p:txBody>
          <a:bodyPr wrap="square" rtlCol="0">
            <a:spAutoFit/>
          </a:bodyPr>
          <a:lstStyle/>
          <a:p>
            <a:r>
              <a:rPr lang="en-US" sz="1200" dirty="0" smtClean="0">
                <a:solidFill>
                  <a:schemeClr val="accent2"/>
                </a:solidFill>
              </a:rPr>
              <a:t>5.4</a:t>
            </a:r>
            <a:endParaRPr lang="en-US" sz="1200" dirty="0">
              <a:solidFill>
                <a:schemeClr val="accent2"/>
              </a:solidFill>
            </a:endParaRPr>
          </a:p>
        </p:txBody>
      </p:sp>
      <p:sp>
        <p:nvSpPr>
          <p:cNvPr id="22" name="TextBox 21"/>
          <p:cNvSpPr txBox="1"/>
          <p:nvPr/>
        </p:nvSpPr>
        <p:spPr>
          <a:xfrm>
            <a:off x="7086600" y="2237601"/>
            <a:ext cx="838200" cy="276999"/>
          </a:xfrm>
          <a:prstGeom prst="rect">
            <a:avLst/>
          </a:prstGeom>
          <a:noFill/>
        </p:spPr>
        <p:txBody>
          <a:bodyPr wrap="square" rtlCol="0">
            <a:spAutoFit/>
          </a:bodyPr>
          <a:lstStyle/>
          <a:p>
            <a:r>
              <a:rPr lang="en-US" sz="1200" dirty="0" smtClean="0">
                <a:solidFill>
                  <a:schemeClr val="accent2"/>
                </a:solidFill>
              </a:rPr>
              <a:t>1.7</a:t>
            </a:r>
            <a:endParaRPr lang="en-US" sz="1200" dirty="0">
              <a:solidFill>
                <a:schemeClr val="accent2"/>
              </a:solidFill>
            </a:endParaRPr>
          </a:p>
        </p:txBody>
      </p:sp>
    </p:spTree>
    <p:extLst>
      <p:ext uri="{BB962C8B-B14F-4D97-AF65-F5344CB8AC3E}">
        <p14:creationId xmlns:p14="http://schemas.microsoft.com/office/powerpoint/2010/main" val="147860319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000"/>
                            </p:stCondLst>
                            <p:childTnLst>
                              <p:par>
                                <p:cTn id="13" presetID="3"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par>
                          <p:cTn id="16" fill="hold">
                            <p:stCondLst>
                              <p:cond delay="5500"/>
                            </p:stCondLst>
                            <p:childTnLst>
                              <p:par>
                                <p:cTn id="17" presetID="3" presetClass="exit" presetSubtype="10" fill="hold" nodeType="after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6000"/>
                            </p:stCondLst>
                            <p:childTnLst>
                              <p:par>
                                <p:cTn id="21" presetID="3"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par>
                          <p:cTn id="24" fill="hold">
                            <p:stCondLst>
                              <p:cond delay="6500"/>
                            </p:stCondLst>
                            <p:childTnLst>
                              <p:par>
                                <p:cTn id="25" presetID="3" presetClass="exit" presetSubtype="10" fill="hold" nodeType="after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7000"/>
                            </p:stCondLst>
                            <p:childTnLst>
                              <p:par>
                                <p:cTn id="29" presetID="3" presetClass="entr" presetSubtype="1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par>
                          <p:cTn id="32" fill="hold">
                            <p:stCondLst>
                              <p:cond delay="7500"/>
                            </p:stCondLst>
                            <p:childTnLst>
                              <p:par>
                                <p:cTn id="33" presetID="3" presetClass="exit" presetSubtype="10" fill="hold" nodeType="after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8000"/>
                            </p:stCondLst>
                            <p:childTnLst>
                              <p:par>
                                <p:cTn id="37" presetID="3"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par>
                          <p:cTn id="40" fill="hold">
                            <p:stCondLst>
                              <p:cond delay="8500"/>
                            </p:stCondLst>
                            <p:childTnLst>
                              <p:par>
                                <p:cTn id="41" presetID="3" presetClass="exit" presetSubtype="10" fill="hold" nodeType="afterEffect">
                                  <p:stCondLst>
                                    <p:cond delay="0"/>
                                  </p:stCondLst>
                                  <p:childTnLst>
                                    <p:animEffect transition="out" filter="blinds(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9000"/>
                            </p:stCondLst>
                            <p:childTnLst>
                              <p:par>
                                <p:cTn id="45" presetID="3" presetClass="entr" presetSubtype="1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par>
                          <p:cTn id="48" fill="hold">
                            <p:stCondLst>
                              <p:cond delay="9500"/>
                            </p:stCondLst>
                            <p:childTnLst>
                              <p:par>
                                <p:cTn id="49" presetID="3" presetClass="exit" presetSubtype="10" fill="hold" nodeType="afterEffect">
                                  <p:stCondLst>
                                    <p:cond delay="0"/>
                                  </p:stCondLst>
                                  <p:childTnLst>
                                    <p:animEffect transition="out" filter="blinds(horizontal)">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0000"/>
                            </p:stCondLst>
                            <p:childTnLst>
                              <p:par>
                                <p:cTn id="53" presetID="3" presetClass="entr" presetSubtype="1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linds(horizontal)">
                                      <p:cBhvr>
                                        <p:cTn id="55" dur="500"/>
                                        <p:tgtEl>
                                          <p:spTgt spid="10"/>
                                        </p:tgtEl>
                                      </p:cBhvr>
                                    </p:animEffect>
                                  </p:childTnLst>
                                </p:cTn>
                              </p:par>
                            </p:childTnLst>
                          </p:cTn>
                        </p:par>
                        <p:par>
                          <p:cTn id="56" fill="hold">
                            <p:stCondLst>
                              <p:cond delay="10500"/>
                            </p:stCondLst>
                            <p:childTnLst>
                              <p:par>
                                <p:cTn id="57" presetID="41" presetClass="entr" presetSubtype="0" fill="hold" grpId="0" nodeType="afterEffect">
                                  <p:stCondLst>
                                    <p:cond delay="1000"/>
                                  </p:stCondLst>
                                  <p:iterate type="lt">
                                    <p:tmPct val="10000"/>
                                  </p:iterate>
                                  <p:childTnLst>
                                    <p:set>
                                      <p:cBhvr>
                                        <p:cTn id="58" dur="1" fill="hold">
                                          <p:stCondLst>
                                            <p:cond delay="0"/>
                                          </p:stCondLst>
                                        </p:cTn>
                                        <p:tgtEl>
                                          <p:spTgt spid="18"/>
                                        </p:tgtEl>
                                        <p:attrNameLst>
                                          <p:attrName>style.visibility</p:attrName>
                                        </p:attrNameLst>
                                      </p:cBhvr>
                                      <p:to>
                                        <p:strVal val="visible"/>
                                      </p:to>
                                    </p:set>
                                    <p:anim calcmode="lin" valueType="num">
                                      <p:cBhvr>
                                        <p:cTn id="59"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18"/>
                                        </p:tgtEl>
                                        <p:attrNameLst>
                                          <p:attrName>ppt_y</p:attrName>
                                        </p:attrNameLst>
                                      </p:cBhvr>
                                      <p:tavLst>
                                        <p:tav tm="0">
                                          <p:val>
                                            <p:strVal val="#ppt_y"/>
                                          </p:val>
                                        </p:tav>
                                        <p:tav tm="100000">
                                          <p:val>
                                            <p:strVal val="#ppt_y"/>
                                          </p:val>
                                        </p:tav>
                                      </p:tavLst>
                                    </p:anim>
                                    <p:anim calcmode="lin" valueType="num">
                                      <p:cBhvr>
                                        <p:cTn id="61"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18"/>
                                        </p:tgtEl>
                                      </p:cBhvr>
                                    </p:animEffect>
                                  </p:childTnLst>
                                </p:cTn>
                              </p:par>
                            </p:childTnLst>
                          </p:cTn>
                        </p:par>
                        <p:par>
                          <p:cTn id="64" fill="hold">
                            <p:stCondLst>
                              <p:cond delay="12700"/>
                            </p:stCondLst>
                            <p:childTnLst>
                              <p:par>
                                <p:cTn id="65" presetID="41" presetClass="entr" presetSubtype="0" fill="hold" grpId="0" nodeType="afterEffect">
                                  <p:stCondLst>
                                    <p:cond delay="0"/>
                                  </p:stCondLst>
                                  <p:iterate type="lt">
                                    <p:tmPct val="10000"/>
                                  </p:iterate>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68" dur="1000" fill="hold"/>
                                        <p:tgtEl>
                                          <p:spTgt spid="21"/>
                                        </p:tgtEl>
                                        <p:attrNameLst>
                                          <p:attrName>ppt_y</p:attrName>
                                        </p:attrNameLst>
                                      </p:cBhvr>
                                      <p:tavLst>
                                        <p:tav tm="0">
                                          <p:val>
                                            <p:strVal val="#ppt_y"/>
                                          </p:val>
                                        </p:tav>
                                        <p:tav tm="100000">
                                          <p:val>
                                            <p:strVal val="#ppt_y"/>
                                          </p:val>
                                        </p:tav>
                                      </p:tavLst>
                                    </p:anim>
                                    <p:anim calcmode="lin" valueType="num">
                                      <p:cBhvr>
                                        <p:cTn id="69"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0"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1" dur="1000" tmFilter="0,0; .5, 1; 1, 1"/>
                                        <p:tgtEl>
                                          <p:spTgt spid="21"/>
                                        </p:tgtEl>
                                      </p:cBhvr>
                                    </p:animEffect>
                                  </p:childTnLst>
                                </p:cTn>
                              </p:par>
                            </p:childTnLst>
                          </p:cTn>
                        </p:par>
                        <p:par>
                          <p:cTn id="72" fill="hold">
                            <p:stCondLst>
                              <p:cond delay="139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22"/>
                                        </p:tgtEl>
                                        <p:attrNameLst>
                                          <p:attrName>style.visibility</p:attrName>
                                        </p:attrNameLst>
                                      </p:cBhvr>
                                      <p:to>
                                        <p:strVal val="visible"/>
                                      </p:to>
                                    </p:set>
                                    <p:anim calcmode="lin" valueType="num">
                                      <p:cBhvr>
                                        <p:cTn id="75"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76" dur="1000" fill="hold"/>
                                        <p:tgtEl>
                                          <p:spTgt spid="22"/>
                                        </p:tgtEl>
                                        <p:attrNameLst>
                                          <p:attrName>ppt_y</p:attrName>
                                        </p:attrNameLst>
                                      </p:cBhvr>
                                      <p:tavLst>
                                        <p:tav tm="0">
                                          <p:val>
                                            <p:strVal val="#ppt_y"/>
                                          </p:val>
                                        </p:tav>
                                        <p:tav tm="100000">
                                          <p:val>
                                            <p:strVal val="#ppt_y"/>
                                          </p:val>
                                        </p:tav>
                                      </p:tavLst>
                                    </p:anim>
                                    <p:anim calcmode="lin" valueType="num">
                                      <p:cBhvr>
                                        <p:cTn id="77"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78"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79" dur="10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1"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1447800"/>
            <a:ext cx="4114800" cy="1815882"/>
            <a:chOff x="228600" y="1447800"/>
            <a:chExt cx="4114800" cy="1815882"/>
          </a:xfrm>
        </p:grpSpPr>
        <p:sp>
          <p:nvSpPr>
            <p:cNvPr id="7" name="TextBox 6"/>
            <p:cNvSpPr txBox="1"/>
            <p:nvPr/>
          </p:nvSpPr>
          <p:spPr>
            <a:xfrm>
              <a:off x="228600" y="1447800"/>
              <a:ext cx="4114800" cy="1815882"/>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5" name="TextBox 4"/>
            <p:cNvSpPr txBox="1"/>
            <p:nvPr/>
          </p:nvSpPr>
          <p:spPr>
            <a:xfrm>
              <a:off x="228600" y="1447800"/>
              <a:ext cx="1524000" cy="1815882"/>
            </a:xfrm>
            <a:prstGeom prst="rect">
              <a:avLst/>
            </a:prstGeom>
            <a:noFill/>
          </p:spPr>
          <p:txBody>
            <a:bodyPr wrap="square" rtlCol="0">
              <a:spAutoFit/>
            </a:bodyPr>
            <a:lstStyle/>
            <a:p>
              <a:r>
                <a:rPr lang="en-US" sz="1600" dirty="0" smtClean="0"/>
                <a:t>11)</a:t>
              </a:r>
            </a:p>
            <a:p>
              <a:r>
                <a:rPr lang="en-US" sz="1600" dirty="0" smtClean="0"/>
                <a:t>Draw and label a recessionary gap on the graph.</a:t>
              </a:r>
            </a:p>
            <a:p>
              <a:endParaRPr lang="en-US" sz="1600" dirty="0"/>
            </a:p>
          </p:txBody>
        </p:sp>
      </p:grpSp>
      <p:grpSp>
        <p:nvGrpSpPr>
          <p:cNvPr id="12" name="Group 11"/>
          <p:cNvGrpSpPr/>
          <p:nvPr/>
        </p:nvGrpSpPr>
        <p:grpSpPr>
          <a:xfrm>
            <a:off x="4800600" y="1441492"/>
            <a:ext cx="4114800" cy="1822190"/>
            <a:chOff x="4800600" y="1441492"/>
            <a:chExt cx="4114800" cy="1822190"/>
          </a:xfrm>
        </p:grpSpPr>
        <p:sp>
          <p:nvSpPr>
            <p:cNvPr id="8" name="TextBox 7"/>
            <p:cNvSpPr txBox="1"/>
            <p:nvPr/>
          </p:nvSpPr>
          <p:spPr>
            <a:xfrm>
              <a:off x="4800600" y="1447800"/>
              <a:ext cx="4114800" cy="1815882"/>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p:txBody>
        </p:sp>
        <p:sp>
          <p:nvSpPr>
            <p:cNvPr id="19" name="TextBox 18"/>
            <p:cNvSpPr txBox="1"/>
            <p:nvPr/>
          </p:nvSpPr>
          <p:spPr>
            <a:xfrm>
              <a:off x="4800600" y="1441492"/>
              <a:ext cx="1524000" cy="1815882"/>
            </a:xfrm>
            <a:prstGeom prst="rect">
              <a:avLst/>
            </a:prstGeom>
            <a:noFill/>
          </p:spPr>
          <p:txBody>
            <a:bodyPr wrap="square" rtlCol="0">
              <a:spAutoFit/>
            </a:bodyPr>
            <a:lstStyle/>
            <a:p>
              <a:r>
                <a:rPr lang="en-US" sz="1600" dirty="0" smtClean="0"/>
                <a:t>12)</a:t>
              </a:r>
            </a:p>
            <a:p>
              <a:r>
                <a:rPr lang="en-US" sz="1600" dirty="0" smtClean="0"/>
                <a:t>Draw and label an inflationary gap on the graph.</a:t>
              </a:r>
            </a:p>
            <a:p>
              <a:endParaRPr lang="en-US" sz="1600" dirty="0"/>
            </a:p>
          </p:txBody>
        </p:sp>
      </p:grpSp>
      <p:grpSp>
        <p:nvGrpSpPr>
          <p:cNvPr id="13" name="Group 12"/>
          <p:cNvGrpSpPr/>
          <p:nvPr/>
        </p:nvGrpSpPr>
        <p:grpSpPr>
          <a:xfrm>
            <a:off x="228601" y="3383507"/>
            <a:ext cx="8686799" cy="2062103"/>
            <a:chOff x="228601" y="3383507"/>
            <a:chExt cx="8686799" cy="2062103"/>
          </a:xfrm>
        </p:grpSpPr>
        <p:sp>
          <p:nvSpPr>
            <p:cNvPr id="11" name="TextBox 10"/>
            <p:cNvSpPr txBox="1"/>
            <p:nvPr/>
          </p:nvSpPr>
          <p:spPr>
            <a:xfrm>
              <a:off x="228601" y="3383507"/>
              <a:ext cx="8686799" cy="2062103"/>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smtClean="0"/>
            </a:p>
            <a:p>
              <a:pPr algn="just"/>
              <a:endParaRPr lang="en-US" sz="1600" dirty="0" smtClean="0"/>
            </a:p>
          </p:txBody>
        </p:sp>
        <p:sp>
          <p:nvSpPr>
            <p:cNvPr id="20" name="TextBox 19"/>
            <p:cNvSpPr txBox="1"/>
            <p:nvPr/>
          </p:nvSpPr>
          <p:spPr>
            <a:xfrm>
              <a:off x="228601" y="3383507"/>
              <a:ext cx="2590799" cy="2062103"/>
            </a:xfrm>
            <a:prstGeom prst="rect">
              <a:avLst/>
            </a:prstGeom>
            <a:noFill/>
          </p:spPr>
          <p:txBody>
            <a:bodyPr wrap="square" rtlCol="0">
              <a:spAutoFit/>
            </a:bodyPr>
            <a:lstStyle/>
            <a:p>
              <a:r>
                <a:rPr lang="en-US" sz="1600" dirty="0">
                  <a:solidFill>
                    <a:srgbClr val="000000"/>
                  </a:solidFill>
                </a:rPr>
                <a:t>13) Suppose the Federal Reserve wants to engage in contractionary monetary policy.  Illustrate how this would affect the money market, the AS-AD model, and the loanable funds market in the short run</a:t>
              </a:r>
              <a:r>
                <a:rPr lang="en-US" sz="1600" dirty="0" smtClean="0">
                  <a:solidFill>
                    <a:srgbClr val="000000"/>
                  </a:solidFill>
                </a:rPr>
                <a:t>.</a:t>
              </a:r>
              <a:endParaRPr lang="en-US" sz="1600" dirty="0"/>
            </a:p>
          </p:txBody>
        </p:sp>
      </p:grpSp>
      <p:sp>
        <p:nvSpPr>
          <p:cNvPr id="113666" name="Rectangle 3"/>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13672" name="Bevel 11">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3673" name="Bevel 12">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3674" name="Bevel 13">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Show Answers</a:t>
            </a:r>
          </a:p>
        </p:txBody>
      </p:sp>
      <p:sp>
        <p:nvSpPr>
          <p:cNvPr id="21" name="Rectangle 20"/>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rgbClr val="FFFFFF"/>
                </a:solidFill>
                <a:effectLst>
                  <a:outerShdw blurRad="50800" dist="38100" dir="2700000" algn="tl" rotWithShape="0">
                    <a:srgbClr val="000000">
                      <a:alpha val="43000"/>
                    </a:srgbClr>
                  </a:outerShdw>
                </a:effectLst>
              </a:rPr>
              <a:t>Graphing</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1491598"/>
            <a:ext cx="2514600" cy="171567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1491598"/>
            <a:ext cx="2514600" cy="171567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648" y="1490472"/>
            <a:ext cx="2514600" cy="171567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7648" y="1490472"/>
            <a:ext cx="2514600" cy="1715671"/>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2473" y="3502152"/>
            <a:ext cx="1975104" cy="1828395"/>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88920" y="3502152"/>
            <a:ext cx="1975104" cy="1830584"/>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8920" y="3502152"/>
            <a:ext cx="1975104" cy="1830584"/>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8920" y="3502152"/>
            <a:ext cx="1975104" cy="1830584"/>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29" name="Pictur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31" name="Picture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113664" name="Picture 11366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cxnSp>
        <p:nvCxnSpPr>
          <p:cNvPr id="37" name="Straight Connector 36"/>
          <p:cNvCxnSpPr/>
          <p:nvPr/>
        </p:nvCxnSpPr>
        <p:spPr bwMode="auto">
          <a:xfrm flipV="1">
            <a:off x="8334127" y="44196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2" name="Straight Connector 41"/>
          <p:cNvCxnSpPr/>
          <p:nvPr/>
        </p:nvCxnSpPr>
        <p:spPr bwMode="auto">
          <a:xfrm>
            <a:off x="7209057" y="4379260"/>
            <a:ext cx="110714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113680" name="Picture 11367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22473" y="3502152"/>
            <a:ext cx="1975104" cy="1828395"/>
          </a:xfrm>
          <a:prstGeom prst="rect">
            <a:avLst/>
          </a:prstGeom>
        </p:spPr>
      </p:pic>
      <p:pic>
        <p:nvPicPr>
          <p:cNvPr id="113681" name="Picture 11368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22473" y="3502152"/>
            <a:ext cx="1975104" cy="1828395"/>
          </a:xfrm>
          <a:prstGeom prst="rect">
            <a:avLst/>
          </a:prstGeom>
        </p:spPr>
      </p:pic>
      <p:pic>
        <p:nvPicPr>
          <p:cNvPr id="113682" name="Picture 11368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22473" y="3502152"/>
            <a:ext cx="1975104" cy="1828395"/>
          </a:xfrm>
          <a:prstGeom prst="rect">
            <a:avLst/>
          </a:prstGeom>
        </p:spPr>
      </p:pic>
      <p:cxnSp>
        <p:nvCxnSpPr>
          <p:cNvPr id="53" name="Straight Connector 52"/>
          <p:cNvCxnSpPr/>
          <p:nvPr/>
        </p:nvCxnSpPr>
        <p:spPr bwMode="auto">
          <a:xfrm flipV="1">
            <a:off x="6108013" y="4844975"/>
            <a:ext cx="0" cy="19319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5" name="Straight Connector 54"/>
          <p:cNvCxnSpPr/>
          <p:nvPr/>
        </p:nvCxnSpPr>
        <p:spPr bwMode="auto">
          <a:xfrm>
            <a:off x="3920623" y="4791635"/>
            <a:ext cx="216946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9" name="Straight Connector 58"/>
          <p:cNvCxnSpPr/>
          <p:nvPr/>
        </p:nvCxnSpPr>
        <p:spPr bwMode="auto">
          <a:xfrm>
            <a:off x="3158623" y="4795670"/>
            <a:ext cx="762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par>
                          <p:cTn id="20" fill="hold">
                            <p:stCondLst>
                              <p:cond delay="4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7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1000"/>
                                        <p:tgtEl>
                                          <p:spTgt spid="22"/>
                                        </p:tgtEl>
                                      </p:cBhvr>
                                    </p:animEffect>
                                  </p:childTnLst>
                                </p:cTn>
                              </p:par>
                            </p:childTnLst>
                          </p:cTn>
                        </p:par>
                        <p:par>
                          <p:cTn id="32" fill="hold">
                            <p:stCondLst>
                              <p:cond delay="8000"/>
                            </p:stCondLst>
                            <p:childTnLst>
                              <p:par>
                                <p:cTn id="33" presetID="22" presetClass="entr" presetSubtype="8" fill="hold" nodeType="afterEffect">
                                  <p:stCondLst>
                                    <p:cond delay="10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000"/>
                                        <p:tgtEl>
                                          <p:spTgt spid="13"/>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0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20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0"/>
                                        <p:tgtEl>
                                          <p:spTgt spid="23"/>
                                        </p:tgtEl>
                                      </p:cBhvr>
                                    </p:animEffect>
                                  </p:childTnLst>
                                </p:cTn>
                              </p:par>
                            </p:childTnLst>
                          </p:cTn>
                        </p:par>
                        <p:par>
                          <p:cTn id="46" fill="hold">
                            <p:stCondLst>
                              <p:cond delay="12000"/>
                            </p:stCondLst>
                            <p:childTnLst>
                              <p:par>
                                <p:cTn id="47" presetID="22" presetClass="entr" presetSubtype="8"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1000"/>
                                        <p:tgtEl>
                                          <p:spTgt spid="25"/>
                                        </p:tgtEl>
                                      </p:cBhvr>
                                    </p:animEffect>
                                  </p:childTnLst>
                                </p:cTn>
                              </p:par>
                            </p:childTnLst>
                          </p:cTn>
                        </p:par>
                        <p:par>
                          <p:cTn id="50" fill="hold">
                            <p:stCondLst>
                              <p:cond delay="13000"/>
                            </p:stCondLst>
                            <p:childTnLst>
                              <p:par>
                                <p:cTn id="51" presetID="22" presetClass="entr" presetSubtype="1"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1000"/>
                                        <p:tgtEl>
                                          <p:spTgt spid="26"/>
                                        </p:tgtEl>
                                      </p:cBhvr>
                                    </p:animEffect>
                                  </p:childTnLst>
                                </p:cTn>
                              </p:par>
                            </p:childTnLst>
                          </p:cTn>
                        </p:par>
                        <p:par>
                          <p:cTn id="54" fill="hold">
                            <p:stCondLst>
                              <p:cond delay="14000"/>
                            </p:stCondLst>
                            <p:childTnLst>
                              <p:par>
                                <p:cTn id="55" presetID="22" presetClass="entr" presetSubtype="2" fill="hold"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right)">
                                      <p:cBhvr>
                                        <p:cTn id="57" dur="1000"/>
                                        <p:tgtEl>
                                          <p:spTgt spid="59"/>
                                        </p:tgtEl>
                                      </p:cBhvr>
                                    </p:animEffect>
                                  </p:childTnLst>
                                </p:cTn>
                              </p:par>
                            </p:childTnLst>
                          </p:cTn>
                        </p:par>
                        <p:par>
                          <p:cTn id="58" fill="hold">
                            <p:stCondLst>
                              <p:cond delay="15000"/>
                            </p:stCondLst>
                            <p:childTnLst>
                              <p:par>
                                <p:cTn id="59" presetID="22" presetClass="entr" presetSubtype="1" fill="hold" nodeType="afterEffect">
                                  <p:stCondLst>
                                    <p:cond delay="1000"/>
                                  </p:stCondLst>
                                  <p:childTnLst>
                                    <p:set>
                                      <p:cBhvr>
                                        <p:cTn id="60" dur="1" fill="hold">
                                          <p:stCondLst>
                                            <p:cond delay="0"/>
                                          </p:stCondLst>
                                        </p:cTn>
                                        <p:tgtEl>
                                          <p:spTgt spid="28"/>
                                        </p:tgtEl>
                                        <p:attrNameLst>
                                          <p:attrName>style.visibility</p:attrName>
                                        </p:attrNameLst>
                                      </p:cBhvr>
                                      <p:to>
                                        <p:strVal val="visible"/>
                                      </p:to>
                                    </p:set>
                                    <p:animEffect transition="in" filter="wipe(up)">
                                      <p:cBhvr>
                                        <p:cTn id="61" dur="1000"/>
                                        <p:tgtEl>
                                          <p:spTgt spid="28"/>
                                        </p:tgtEl>
                                      </p:cBhvr>
                                    </p:animEffect>
                                  </p:childTnLst>
                                </p:cTn>
                              </p:par>
                            </p:childTnLst>
                          </p:cTn>
                        </p:par>
                        <p:par>
                          <p:cTn id="62" fill="hold">
                            <p:stCondLst>
                              <p:cond delay="17000"/>
                            </p:stCondLst>
                            <p:childTnLst>
                              <p:par>
                                <p:cTn id="63" presetID="22" presetClass="entr" presetSubtype="8"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1000"/>
                                        <p:tgtEl>
                                          <p:spTgt spid="29"/>
                                        </p:tgtEl>
                                      </p:cBhvr>
                                    </p:animEffect>
                                  </p:childTnLst>
                                </p:cTn>
                              </p:par>
                            </p:childTnLst>
                          </p:cTn>
                        </p:par>
                        <p:par>
                          <p:cTn id="66" fill="hold">
                            <p:stCondLst>
                              <p:cond delay="18000"/>
                            </p:stCondLst>
                            <p:childTnLst>
                              <p:par>
                                <p:cTn id="67" presetID="22" presetClass="entr" presetSubtype="8"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1000"/>
                                        <p:tgtEl>
                                          <p:spTgt spid="30"/>
                                        </p:tgtEl>
                                      </p:cBhvr>
                                    </p:animEffect>
                                  </p:childTnLst>
                                </p:cTn>
                              </p:par>
                            </p:childTnLst>
                          </p:cTn>
                        </p:par>
                        <p:par>
                          <p:cTn id="70" fill="hold">
                            <p:stCondLst>
                              <p:cond delay="19000"/>
                            </p:stCondLst>
                            <p:childTnLst>
                              <p:par>
                                <p:cTn id="71" presetID="22" presetClass="entr" presetSubtype="1"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1000"/>
                                        <p:tgtEl>
                                          <p:spTgt spid="37"/>
                                        </p:tgtEl>
                                      </p:cBhvr>
                                    </p:animEffect>
                                  </p:childTnLst>
                                </p:cTn>
                              </p:par>
                            </p:childTnLst>
                          </p:cTn>
                        </p:par>
                        <p:par>
                          <p:cTn id="74" fill="hold">
                            <p:stCondLst>
                              <p:cond delay="20000"/>
                            </p:stCondLst>
                            <p:childTnLst>
                              <p:par>
                                <p:cTn id="75" presetID="10" presetClass="entr" presetSubtype="0"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1000"/>
                                        <p:tgtEl>
                                          <p:spTgt spid="31"/>
                                        </p:tgtEl>
                                      </p:cBhvr>
                                    </p:animEffect>
                                  </p:childTnLst>
                                </p:cTn>
                              </p:par>
                            </p:childTnLst>
                          </p:cTn>
                        </p:par>
                        <p:par>
                          <p:cTn id="78" fill="hold">
                            <p:stCondLst>
                              <p:cond delay="21000"/>
                            </p:stCondLst>
                            <p:childTnLst>
                              <p:par>
                                <p:cTn id="79" presetID="22" presetClass="entr" presetSubtype="2"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right)">
                                      <p:cBhvr>
                                        <p:cTn id="81" dur="1000"/>
                                        <p:tgtEl>
                                          <p:spTgt spid="42"/>
                                        </p:tgtEl>
                                      </p:cBhvr>
                                    </p:animEffect>
                                  </p:childTnLst>
                                </p:cTn>
                              </p:par>
                            </p:childTnLst>
                          </p:cTn>
                        </p:par>
                        <p:par>
                          <p:cTn id="82" fill="hold">
                            <p:stCondLst>
                              <p:cond delay="22000"/>
                            </p:stCondLst>
                            <p:childTnLst>
                              <p:par>
                                <p:cTn id="83" presetID="10" presetClass="entr" presetSubtype="0" fill="hold" nodeType="afterEffect">
                                  <p:stCondLst>
                                    <p:cond delay="0"/>
                                  </p:stCondLst>
                                  <p:childTnLst>
                                    <p:set>
                                      <p:cBhvr>
                                        <p:cTn id="84" dur="1" fill="hold">
                                          <p:stCondLst>
                                            <p:cond delay="0"/>
                                          </p:stCondLst>
                                        </p:cTn>
                                        <p:tgtEl>
                                          <p:spTgt spid="113664"/>
                                        </p:tgtEl>
                                        <p:attrNameLst>
                                          <p:attrName>style.visibility</p:attrName>
                                        </p:attrNameLst>
                                      </p:cBhvr>
                                      <p:to>
                                        <p:strVal val="visible"/>
                                      </p:to>
                                    </p:set>
                                    <p:animEffect transition="in" filter="fade">
                                      <p:cBhvr>
                                        <p:cTn id="85" dur="1000"/>
                                        <p:tgtEl>
                                          <p:spTgt spid="113664"/>
                                        </p:tgtEl>
                                      </p:cBhvr>
                                    </p:animEffect>
                                  </p:childTnLst>
                                </p:cTn>
                              </p:par>
                            </p:childTnLst>
                          </p:cTn>
                        </p:par>
                        <p:par>
                          <p:cTn id="86" fill="hold">
                            <p:stCondLst>
                              <p:cond delay="23000"/>
                            </p:stCondLst>
                            <p:childTnLst>
                              <p:par>
                                <p:cTn id="87" presetID="22" presetClass="entr" presetSubtype="8" fill="hold" nodeType="afterEffect">
                                  <p:stCondLst>
                                    <p:cond delay="1000"/>
                                  </p:stCondLst>
                                  <p:childTnLst>
                                    <p:set>
                                      <p:cBhvr>
                                        <p:cTn id="88" dur="1" fill="hold">
                                          <p:stCondLst>
                                            <p:cond delay="0"/>
                                          </p:stCondLst>
                                        </p:cTn>
                                        <p:tgtEl>
                                          <p:spTgt spid="113680"/>
                                        </p:tgtEl>
                                        <p:attrNameLst>
                                          <p:attrName>style.visibility</p:attrName>
                                        </p:attrNameLst>
                                      </p:cBhvr>
                                      <p:to>
                                        <p:strVal val="visible"/>
                                      </p:to>
                                    </p:set>
                                    <p:animEffect transition="in" filter="wipe(left)">
                                      <p:cBhvr>
                                        <p:cTn id="89" dur="1000"/>
                                        <p:tgtEl>
                                          <p:spTgt spid="113680"/>
                                        </p:tgtEl>
                                      </p:cBhvr>
                                    </p:animEffect>
                                  </p:childTnLst>
                                </p:cTn>
                              </p:par>
                            </p:childTnLst>
                          </p:cTn>
                        </p:par>
                        <p:par>
                          <p:cTn id="90" fill="hold">
                            <p:stCondLst>
                              <p:cond delay="25000"/>
                            </p:stCondLst>
                            <p:childTnLst>
                              <p:par>
                                <p:cTn id="91" presetID="22" presetClass="entr" presetSubtype="8" fill="hold" nodeType="afterEffect">
                                  <p:stCondLst>
                                    <p:cond delay="0"/>
                                  </p:stCondLst>
                                  <p:childTnLst>
                                    <p:set>
                                      <p:cBhvr>
                                        <p:cTn id="92" dur="1" fill="hold">
                                          <p:stCondLst>
                                            <p:cond delay="0"/>
                                          </p:stCondLst>
                                        </p:cTn>
                                        <p:tgtEl>
                                          <p:spTgt spid="113681"/>
                                        </p:tgtEl>
                                        <p:attrNameLst>
                                          <p:attrName>style.visibility</p:attrName>
                                        </p:attrNameLst>
                                      </p:cBhvr>
                                      <p:to>
                                        <p:strVal val="visible"/>
                                      </p:to>
                                    </p:set>
                                    <p:animEffect transition="in" filter="wipe(left)">
                                      <p:cBhvr>
                                        <p:cTn id="93" dur="1000"/>
                                        <p:tgtEl>
                                          <p:spTgt spid="113681"/>
                                        </p:tgtEl>
                                      </p:cBhvr>
                                    </p:animEffect>
                                  </p:childTnLst>
                                </p:cTn>
                              </p:par>
                            </p:childTnLst>
                          </p:cTn>
                        </p:par>
                        <p:par>
                          <p:cTn id="94" fill="hold">
                            <p:stCondLst>
                              <p:cond delay="26000"/>
                            </p:stCondLst>
                            <p:childTnLst>
                              <p:par>
                                <p:cTn id="95" presetID="22" presetClass="entr" presetSubtype="1" fill="hold" nodeType="after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wipe(up)">
                                      <p:cBhvr>
                                        <p:cTn id="97" dur="1000"/>
                                        <p:tgtEl>
                                          <p:spTgt spid="53"/>
                                        </p:tgtEl>
                                      </p:cBhvr>
                                    </p:animEffect>
                                  </p:childTnLst>
                                </p:cTn>
                              </p:par>
                            </p:childTnLst>
                          </p:cTn>
                        </p:par>
                        <p:par>
                          <p:cTn id="98" fill="hold">
                            <p:stCondLst>
                              <p:cond delay="27000"/>
                            </p:stCondLst>
                            <p:childTnLst>
                              <p:par>
                                <p:cTn id="99" presetID="10" presetClass="entr" presetSubtype="0" fill="hold" nodeType="afterEffect">
                                  <p:stCondLst>
                                    <p:cond delay="0"/>
                                  </p:stCondLst>
                                  <p:childTnLst>
                                    <p:set>
                                      <p:cBhvr>
                                        <p:cTn id="100" dur="1" fill="hold">
                                          <p:stCondLst>
                                            <p:cond delay="0"/>
                                          </p:stCondLst>
                                        </p:cTn>
                                        <p:tgtEl>
                                          <p:spTgt spid="113682"/>
                                        </p:tgtEl>
                                        <p:attrNameLst>
                                          <p:attrName>style.visibility</p:attrName>
                                        </p:attrNameLst>
                                      </p:cBhvr>
                                      <p:to>
                                        <p:strVal val="visible"/>
                                      </p:to>
                                    </p:set>
                                    <p:animEffect transition="in" filter="fade">
                                      <p:cBhvr>
                                        <p:cTn id="101" dur="1000"/>
                                        <p:tgtEl>
                                          <p:spTgt spid="113682"/>
                                        </p:tgtEl>
                                      </p:cBhvr>
                                    </p:animEffect>
                                  </p:childTnLst>
                                </p:cTn>
                              </p:par>
                            </p:childTnLst>
                          </p:cTn>
                        </p:par>
                        <p:par>
                          <p:cTn id="102" fill="hold">
                            <p:stCondLst>
                              <p:cond delay="28000"/>
                            </p:stCondLst>
                            <p:childTnLst>
                              <p:par>
                                <p:cTn id="103" presetID="22" presetClass="entr" presetSubtype="2" fill="hold" nodeType="after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right)">
                                      <p:cBhvr>
                                        <p:cTn id="105"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Quiz</a:t>
            </a:r>
          </a:p>
        </p:txBody>
      </p:sp>
      <p:sp>
        <p:nvSpPr>
          <p:cNvPr id="115724" name="Bevel 15">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5725" name="Bevel 16">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5726" name="Bevel 17">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6" name="Rectangle 5"/>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rgbClr val="FFFFFF"/>
                </a:solidFill>
                <a:effectLst>
                  <a:outerShdw blurRad="50800" dist="38100" dir="2700000" algn="tl" rotWithShape="0">
                    <a:srgbClr val="000000">
                      <a:alpha val="43000"/>
                    </a:srgbClr>
                  </a:outerShdw>
                </a:effectLst>
              </a:rPr>
              <a:t>Graphing</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grpSp>
        <p:nvGrpSpPr>
          <p:cNvPr id="7" name="Group 6"/>
          <p:cNvGrpSpPr/>
          <p:nvPr/>
        </p:nvGrpSpPr>
        <p:grpSpPr>
          <a:xfrm>
            <a:off x="228600" y="1447800"/>
            <a:ext cx="4114800" cy="1815882"/>
            <a:chOff x="228600" y="1447800"/>
            <a:chExt cx="4114800" cy="1815882"/>
          </a:xfrm>
        </p:grpSpPr>
        <p:sp>
          <p:nvSpPr>
            <p:cNvPr id="8" name="TextBox 7"/>
            <p:cNvSpPr txBox="1"/>
            <p:nvPr/>
          </p:nvSpPr>
          <p:spPr>
            <a:xfrm>
              <a:off x="228600" y="1447800"/>
              <a:ext cx="4114800" cy="1815882"/>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9" name="TextBox 8"/>
            <p:cNvSpPr txBox="1"/>
            <p:nvPr/>
          </p:nvSpPr>
          <p:spPr>
            <a:xfrm>
              <a:off x="228600" y="1447800"/>
              <a:ext cx="1524000" cy="1815882"/>
            </a:xfrm>
            <a:prstGeom prst="rect">
              <a:avLst/>
            </a:prstGeom>
            <a:noFill/>
          </p:spPr>
          <p:txBody>
            <a:bodyPr wrap="square" rtlCol="0">
              <a:spAutoFit/>
            </a:bodyPr>
            <a:lstStyle/>
            <a:p>
              <a:r>
                <a:rPr lang="en-US" sz="1600" dirty="0" smtClean="0"/>
                <a:t>11)</a:t>
              </a:r>
            </a:p>
            <a:p>
              <a:r>
                <a:rPr lang="en-US" sz="1600" dirty="0" smtClean="0"/>
                <a:t>Draw and label a recessionary gap on the graph.</a:t>
              </a:r>
            </a:p>
            <a:p>
              <a:endParaRPr lang="en-US" sz="1600" dirty="0"/>
            </a:p>
          </p:txBody>
        </p:sp>
      </p:grpSp>
      <p:grpSp>
        <p:nvGrpSpPr>
          <p:cNvPr id="10" name="Group 9"/>
          <p:cNvGrpSpPr/>
          <p:nvPr/>
        </p:nvGrpSpPr>
        <p:grpSpPr>
          <a:xfrm>
            <a:off x="4800600" y="1441492"/>
            <a:ext cx="4114800" cy="1822190"/>
            <a:chOff x="4800600" y="1441492"/>
            <a:chExt cx="4114800" cy="1822190"/>
          </a:xfrm>
        </p:grpSpPr>
        <p:sp>
          <p:nvSpPr>
            <p:cNvPr id="11" name="TextBox 10"/>
            <p:cNvSpPr txBox="1"/>
            <p:nvPr/>
          </p:nvSpPr>
          <p:spPr>
            <a:xfrm>
              <a:off x="4800600" y="1447800"/>
              <a:ext cx="4114800" cy="1815882"/>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a:p>
              <a:pPr algn="just"/>
              <a:endParaRPr lang="en-US" sz="1600" dirty="0"/>
            </a:p>
            <a:p>
              <a:pPr algn="just"/>
              <a:endParaRPr lang="en-US" sz="1600" dirty="0" smtClean="0"/>
            </a:p>
          </p:txBody>
        </p:sp>
        <p:sp>
          <p:nvSpPr>
            <p:cNvPr id="12" name="TextBox 11"/>
            <p:cNvSpPr txBox="1"/>
            <p:nvPr/>
          </p:nvSpPr>
          <p:spPr>
            <a:xfrm>
              <a:off x="4800600" y="1441492"/>
              <a:ext cx="1524000" cy="1815882"/>
            </a:xfrm>
            <a:prstGeom prst="rect">
              <a:avLst/>
            </a:prstGeom>
            <a:noFill/>
          </p:spPr>
          <p:txBody>
            <a:bodyPr wrap="square" rtlCol="0">
              <a:spAutoFit/>
            </a:bodyPr>
            <a:lstStyle/>
            <a:p>
              <a:r>
                <a:rPr lang="en-US" sz="1600" dirty="0" smtClean="0"/>
                <a:t>12)</a:t>
              </a:r>
            </a:p>
            <a:p>
              <a:r>
                <a:rPr lang="en-US" sz="1600" dirty="0" smtClean="0"/>
                <a:t>Draw and label an inflationary gap on the graph.</a:t>
              </a:r>
            </a:p>
            <a:p>
              <a:endParaRPr lang="en-US" sz="1600" dirty="0"/>
            </a:p>
          </p:txBody>
        </p:sp>
      </p:grpSp>
      <p:grpSp>
        <p:nvGrpSpPr>
          <p:cNvPr id="13" name="Group 12"/>
          <p:cNvGrpSpPr/>
          <p:nvPr/>
        </p:nvGrpSpPr>
        <p:grpSpPr>
          <a:xfrm>
            <a:off x="228601" y="3383507"/>
            <a:ext cx="8686799" cy="2062103"/>
            <a:chOff x="228601" y="3383507"/>
            <a:chExt cx="8686799" cy="2062103"/>
          </a:xfrm>
        </p:grpSpPr>
        <p:sp>
          <p:nvSpPr>
            <p:cNvPr id="14" name="TextBox 13"/>
            <p:cNvSpPr txBox="1"/>
            <p:nvPr/>
          </p:nvSpPr>
          <p:spPr>
            <a:xfrm>
              <a:off x="228601" y="3383507"/>
              <a:ext cx="8686799" cy="2062103"/>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smtClean="0"/>
            </a:p>
            <a:p>
              <a:pPr algn="just"/>
              <a:endParaRPr lang="en-US" sz="1600" dirty="0" smtClean="0"/>
            </a:p>
          </p:txBody>
        </p:sp>
        <p:sp>
          <p:nvSpPr>
            <p:cNvPr id="15" name="TextBox 14"/>
            <p:cNvSpPr txBox="1"/>
            <p:nvPr/>
          </p:nvSpPr>
          <p:spPr>
            <a:xfrm>
              <a:off x="228601" y="3383507"/>
              <a:ext cx="2590799" cy="2062103"/>
            </a:xfrm>
            <a:prstGeom prst="rect">
              <a:avLst/>
            </a:prstGeom>
            <a:noFill/>
          </p:spPr>
          <p:txBody>
            <a:bodyPr wrap="square" rtlCol="0">
              <a:spAutoFit/>
            </a:bodyPr>
            <a:lstStyle/>
            <a:p>
              <a:r>
                <a:rPr lang="en-US" sz="1600" dirty="0">
                  <a:solidFill>
                    <a:srgbClr val="000000"/>
                  </a:solidFill>
                </a:rPr>
                <a:t>13) Suppose the Federal Reserve wants to engage in contractionary monetary policy.  Illustrate how this would affect the money market, the AS-AD model, and the loanable funds market in the short run</a:t>
              </a:r>
              <a:r>
                <a:rPr lang="en-US" sz="1600" dirty="0" smtClean="0">
                  <a:solidFill>
                    <a:srgbClr val="000000"/>
                  </a:solidFill>
                </a:rPr>
                <a:t>.</a:t>
              </a:r>
              <a:endParaRPr lang="en-US" sz="1600" dirty="0"/>
            </a:p>
          </p:txBody>
        </p:sp>
      </p:gr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48" y="1490472"/>
            <a:ext cx="2514600" cy="171567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1490472"/>
            <a:ext cx="2514600" cy="1715671"/>
          </a:xfrm>
          <a:prstGeom prst="rect">
            <a:avLst/>
          </a:prstGeom>
        </p:spPr>
      </p:pic>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920" y="3502152"/>
            <a:ext cx="1975104" cy="1830584"/>
          </a:xfrm>
          <a:prstGeom prst="rect">
            <a:avLst/>
          </a:prstGeom>
        </p:spPr>
      </p:pic>
      <p:pic>
        <p:nvPicPr>
          <p:cNvPr id="83" name="Picture 8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2473" y="3502152"/>
            <a:ext cx="1975104" cy="1828395"/>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5648" y="1490472"/>
            <a:ext cx="2514600" cy="1715671"/>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7648" y="1490472"/>
            <a:ext cx="2514600" cy="1715671"/>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8920" y="3502152"/>
            <a:ext cx="1975104" cy="1828395"/>
          </a:xfrm>
          <a:prstGeom prst="rect">
            <a:avLst/>
          </a:prstGeom>
        </p:spPr>
      </p:pic>
      <p:pic>
        <p:nvPicPr>
          <p:cNvPr id="96" name="Picture 9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97" name="Picture 9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48856" y="3502152"/>
            <a:ext cx="1975104" cy="1830584"/>
          </a:xfrm>
          <a:prstGeom prst="rect">
            <a:avLst/>
          </a:prstGeom>
        </p:spPr>
      </p:pic>
      <p:pic>
        <p:nvPicPr>
          <p:cNvPr id="118" name="Picture 1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18888" y="3502152"/>
            <a:ext cx="1975104" cy="1828395"/>
          </a:xfrm>
          <a:prstGeom prst="rect">
            <a:avLst/>
          </a:prstGeom>
        </p:spPr>
      </p:pic>
      <p:pic>
        <p:nvPicPr>
          <p:cNvPr id="122" name="Picture 1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18888" y="3502152"/>
            <a:ext cx="1975104" cy="1828395"/>
          </a:xfrm>
          <a:prstGeom prst="rect">
            <a:avLst/>
          </a:prstGeom>
        </p:spPr>
      </p:pic>
      <p:cxnSp>
        <p:nvCxnSpPr>
          <p:cNvPr id="88" name="Straight Connector 87"/>
          <p:cNvCxnSpPr/>
          <p:nvPr/>
        </p:nvCxnSpPr>
        <p:spPr bwMode="auto">
          <a:xfrm>
            <a:off x="3920623" y="4791635"/>
            <a:ext cx="216946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9" name="Straight Connector 88"/>
          <p:cNvCxnSpPr/>
          <p:nvPr/>
        </p:nvCxnSpPr>
        <p:spPr bwMode="auto">
          <a:xfrm>
            <a:off x="3158623" y="4795670"/>
            <a:ext cx="7620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92" name="Straight Arrow Connector 91"/>
          <p:cNvCxnSpPr/>
          <p:nvPr/>
        </p:nvCxnSpPr>
        <p:spPr bwMode="auto">
          <a:xfrm flipH="1">
            <a:off x="3538728" y="4114800"/>
            <a:ext cx="271272"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98" name="Straight Connector 97"/>
          <p:cNvCxnSpPr/>
          <p:nvPr/>
        </p:nvCxnSpPr>
        <p:spPr bwMode="auto">
          <a:xfrm>
            <a:off x="3158623" y="4531660"/>
            <a:ext cx="270377"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00" name="Straight Arrow Connector 99"/>
          <p:cNvCxnSpPr/>
          <p:nvPr/>
        </p:nvCxnSpPr>
        <p:spPr bwMode="auto">
          <a:xfrm flipV="1">
            <a:off x="3209365" y="4576035"/>
            <a:ext cx="0" cy="166295"/>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23" name="Straight Arrow Connector 122"/>
          <p:cNvCxnSpPr/>
          <p:nvPr/>
        </p:nvCxnSpPr>
        <p:spPr bwMode="auto">
          <a:xfrm flipH="1">
            <a:off x="6108013" y="4343400"/>
            <a:ext cx="310716"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7" name="Straight Connector 86"/>
          <p:cNvCxnSpPr/>
          <p:nvPr/>
        </p:nvCxnSpPr>
        <p:spPr bwMode="auto">
          <a:xfrm flipV="1">
            <a:off x="6108013" y="4844975"/>
            <a:ext cx="0" cy="19319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4" name="Straight Connector 83"/>
          <p:cNvCxnSpPr/>
          <p:nvPr/>
        </p:nvCxnSpPr>
        <p:spPr bwMode="auto">
          <a:xfrm flipV="1">
            <a:off x="8334127" y="4419600"/>
            <a:ext cx="0" cy="60960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5" name="Straight Connector 84"/>
          <p:cNvCxnSpPr/>
          <p:nvPr/>
        </p:nvCxnSpPr>
        <p:spPr bwMode="auto">
          <a:xfrm>
            <a:off x="7209057" y="4379260"/>
            <a:ext cx="110714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04" name="Straight Connector 103"/>
          <p:cNvCxnSpPr/>
          <p:nvPr/>
        </p:nvCxnSpPr>
        <p:spPr bwMode="auto">
          <a:xfrm>
            <a:off x="7193368" y="4719470"/>
            <a:ext cx="73152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09" name="Straight Arrow Connector 108"/>
          <p:cNvCxnSpPr/>
          <p:nvPr/>
        </p:nvCxnSpPr>
        <p:spPr bwMode="auto">
          <a:xfrm flipH="1">
            <a:off x="7256930" y="4423461"/>
            <a:ext cx="0" cy="255108"/>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16" name="Straight Arrow Connector 115"/>
          <p:cNvCxnSpPr/>
          <p:nvPr/>
        </p:nvCxnSpPr>
        <p:spPr bwMode="auto">
          <a:xfrm flipH="1">
            <a:off x="7977691" y="4984375"/>
            <a:ext cx="302646"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20" name="Straight Arrow Connector 119"/>
          <p:cNvCxnSpPr/>
          <p:nvPr/>
        </p:nvCxnSpPr>
        <p:spPr bwMode="auto">
          <a:xfrm flipH="1">
            <a:off x="7467600" y="4191000"/>
            <a:ext cx="566300" cy="0"/>
          </a:xfrm>
          <a:prstGeom prst="straightConnector1">
            <a:avLst/>
          </a:prstGeom>
          <a:solidFill>
            <a:srgbClr val="FFFFFF"/>
          </a:solidFill>
          <a:ln w="254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25" name="Straight Connector 124"/>
          <p:cNvCxnSpPr/>
          <p:nvPr/>
        </p:nvCxnSpPr>
        <p:spPr bwMode="auto">
          <a:xfrm flipV="1">
            <a:off x="5876365" y="4531661"/>
            <a:ext cx="0" cy="506504"/>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32" name="Straight Connector 131"/>
          <p:cNvCxnSpPr/>
          <p:nvPr/>
        </p:nvCxnSpPr>
        <p:spPr bwMode="auto">
          <a:xfrm flipV="1">
            <a:off x="3449933" y="4531660"/>
            <a:ext cx="2414016"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35" name="Straight Arrow Connector 134"/>
          <p:cNvCxnSpPr/>
          <p:nvPr/>
        </p:nvCxnSpPr>
        <p:spPr bwMode="auto">
          <a:xfrm flipV="1">
            <a:off x="5257800" y="4566479"/>
            <a:ext cx="0" cy="168455"/>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38" name="Straight Arrow Connector 137"/>
          <p:cNvCxnSpPr/>
          <p:nvPr/>
        </p:nvCxnSpPr>
        <p:spPr bwMode="auto">
          <a:xfrm flipH="1">
            <a:off x="5899809" y="5002305"/>
            <a:ext cx="182880"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140" name="Straight Arrow Connector 139"/>
          <p:cNvCxnSpPr/>
          <p:nvPr/>
        </p:nvCxnSpPr>
        <p:spPr bwMode="auto">
          <a:xfrm flipH="1">
            <a:off x="3473826" y="4984375"/>
            <a:ext cx="390501" cy="0"/>
          </a:xfrm>
          <a:prstGeom prst="straightConnector1">
            <a:avLst/>
          </a:prstGeom>
          <a:solidFill>
            <a:srgbClr val="FFFFFF"/>
          </a:solidFill>
          <a:ln w="12700" cap="flat" cmpd="sng" algn="ctr">
            <a:solidFill>
              <a:schemeClr val="tx1"/>
            </a:solidFill>
            <a:prstDash val="solid"/>
            <a:round/>
            <a:headEnd type="none" w="med" len="med"/>
            <a:tailEnd type="stealth"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4000"/>
                            </p:stCondLst>
                            <p:childTnLst>
                              <p:par>
                                <p:cTn id="13" presetID="22" presetClass="entr" presetSubtype="2" fill="hold" nodeType="afterEffect">
                                  <p:stCondLst>
                                    <p:cond delay="1000"/>
                                  </p:stCondLst>
                                  <p:childTnLst>
                                    <p:set>
                                      <p:cBhvr>
                                        <p:cTn id="14" dur="1" fill="hold">
                                          <p:stCondLst>
                                            <p:cond delay="0"/>
                                          </p:stCondLst>
                                        </p:cTn>
                                        <p:tgtEl>
                                          <p:spTgt spid="92"/>
                                        </p:tgtEl>
                                        <p:attrNameLst>
                                          <p:attrName>style.visibility</p:attrName>
                                        </p:attrNameLst>
                                      </p:cBhvr>
                                      <p:to>
                                        <p:strVal val="visible"/>
                                      </p:to>
                                    </p:set>
                                    <p:animEffect transition="in" filter="wipe(right)">
                                      <p:cBhvr>
                                        <p:cTn id="15" dur="1000"/>
                                        <p:tgtEl>
                                          <p:spTgt spid="9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par>
                          <p:cTn id="20" fill="hold">
                            <p:stCondLst>
                              <p:cond delay="7000"/>
                            </p:stCondLst>
                            <p:childTnLst>
                              <p:par>
                                <p:cTn id="21" presetID="22" presetClass="entr" presetSubtype="2" fill="hold" nodeType="afterEffect">
                                  <p:stCondLst>
                                    <p:cond delay="0"/>
                                  </p:stCondLst>
                                  <p:childTnLst>
                                    <p:set>
                                      <p:cBhvr>
                                        <p:cTn id="22" dur="1" fill="hold">
                                          <p:stCondLst>
                                            <p:cond delay="0"/>
                                          </p:stCondLst>
                                        </p:cTn>
                                        <p:tgtEl>
                                          <p:spTgt spid="140"/>
                                        </p:tgtEl>
                                        <p:attrNameLst>
                                          <p:attrName>style.visibility</p:attrName>
                                        </p:attrNameLst>
                                      </p:cBhvr>
                                      <p:to>
                                        <p:strVal val="visible"/>
                                      </p:to>
                                    </p:set>
                                    <p:animEffect transition="in" filter="wipe(right)">
                                      <p:cBhvr>
                                        <p:cTn id="23" dur="1000"/>
                                        <p:tgtEl>
                                          <p:spTgt spid="140"/>
                                        </p:tgtEl>
                                      </p:cBhvr>
                                    </p:animEffect>
                                  </p:childTnLst>
                                </p:cTn>
                              </p:par>
                            </p:childTnLst>
                          </p:cTn>
                        </p:par>
                        <p:par>
                          <p:cTn id="24" fill="hold">
                            <p:stCondLst>
                              <p:cond delay="8000"/>
                            </p:stCondLst>
                            <p:childTnLst>
                              <p:par>
                                <p:cTn id="25" presetID="22" presetClass="entr" presetSubtype="2" fill="hold" nodeType="after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right)">
                                      <p:cBhvr>
                                        <p:cTn id="27" dur="1000"/>
                                        <p:tgtEl>
                                          <p:spTgt spid="98"/>
                                        </p:tgtEl>
                                      </p:cBhvr>
                                    </p:animEffect>
                                  </p:childTnLst>
                                </p:cTn>
                              </p:par>
                            </p:childTnLst>
                          </p:cTn>
                        </p:par>
                        <p:par>
                          <p:cTn id="28" fill="hold">
                            <p:stCondLst>
                              <p:cond delay="9000"/>
                            </p:stCondLst>
                            <p:childTnLst>
                              <p:par>
                                <p:cTn id="29" presetID="22" presetClass="entr" presetSubtype="4"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down)">
                                      <p:cBhvr>
                                        <p:cTn id="31" dur="1000"/>
                                        <p:tgtEl>
                                          <p:spTgt spid="100"/>
                                        </p:tgtEl>
                                      </p:cBhvr>
                                    </p:animEffect>
                                  </p:childTnLst>
                                </p:cTn>
                              </p:par>
                            </p:childTnLst>
                          </p:cTn>
                        </p:par>
                        <p:par>
                          <p:cTn id="32" fill="hold">
                            <p:stCondLst>
                              <p:cond delay="10000"/>
                            </p:stCondLst>
                            <p:childTnLst>
                              <p:par>
                                <p:cTn id="33" presetID="22" presetClass="entr" presetSubtype="2" fill="hold" nodeType="afterEffect">
                                  <p:stCondLst>
                                    <p:cond delay="1000"/>
                                  </p:stCondLst>
                                  <p:childTnLst>
                                    <p:set>
                                      <p:cBhvr>
                                        <p:cTn id="34" dur="1" fill="hold">
                                          <p:stCondLst>
                                            <p:cond delay="0"/>
                                          </p:stCondLst>
                                        </p:cTn>
                                        <p:tgtEl>
                                          <p:spTgt spid="120"/>
                                        </p:tgtEl>
                                        <p:attrNameLst>
                                          <p:attrName>style.visibility</p:attrName>
                                        </p:attrNameLst>
                                      </p:cBhvr>
                                      <p:to>
                                        <p:strVal val="visible"/>
                                      </p:to>
                                    </p:set>
                                    <p:animEffect transition="in" filter="wipe(right)">
                                      <p:cBhvr>
                                        <p:cTn id="35" dur="1000"/>
                                        <p:tgtEl>
                                          <p:spTgt spid="120"/>
                                        </p:tgtEl>
                                      </p:cBhvr>
                                    </p:animEffect>
                                  </p:childTnLst>
                                </p:cTn>
                              </p:par>
                            </p:childTnLst>
                          </p:cTn>
                        </p:par>
                        <p:par>
                          <p:cTn id="36" fill="hold">
                            <p:stCondLst>
                              <p:cond delay="12000"/>
                            </p:stCondLst>
                            <p:childTnLst>
                              <p:par>
                                <p:cTn id="37" presetID="22" presetClass="entr" presetSubtype="8" fill="hold"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wipe(left)">
                                      <p:cBhvr>
                                        <p:cTn id="39" dur="1000"/>
                                        <p:tgtEl>
                                          <p:spTgt spid="96"/>
                                        </p:tgtEl>
                                      </p:cBhvr>
                                    </p:animEffect>
                                  </p:childTnLst>
                                </p:cTn>
                              </p:par>
                            </p:childTnLst>
                          </p:cTn>
                        </p:par>
                        <p:par>
                          <p:cTn id="40" fill="hold">
                            <p:stCondLst>
                              <p:cond delay="13000"/>
                            </p:stCondLst>
                            <p:childTnLst>
                              <p:par>
                                <p:cTn id="41" presetID="22" presetClass="entr" presetSubtype="2" fill="hold" nodeType="after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wipe(right)">
                                      <p:cBhvr>
                                        <p:cTn id="43" dur="1000"/>
                                        <p:tgtEl>
                                          <p:spTgt spid="116"/>
                                        </p:tgtEl>
                                      </p:cBhvr>
                                    </p:animEffect>
                                  </p:childTnLst>
                                </p:cTn>
                              </p:par>
                            </p:childTnLst>
                          </p:cTn>
                        </p:par>
                        <p:par>
                          <p:cTn id="44" fill="hold">
                            <p:stCondLst>
                              <p:cond delay="14000"/>
                            </p:stCondLst>
                            <p:childTnLst>
                              <p:par>
                                <p:cTn id="45" presetID="22" presetClass="entr" presetSubtype="2" fill="hold"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wipe(right)">
                                      <p:cBhvr>
                                        <p:cTn id="47" dur="1000"/>
                                        <p:tgtEl>
                                          <p:spTgt spid="104"/>
                                        </p:tgtEl>
                                      </p:cBhvr>
                                    </p:animEffect>
                                  </p:childTnLst>
                                </p:cTn>
                              </p:par>
                            </p:childTnLst>
                          </p:cTn>
                        </p:par>
                        <p:par>
                          <p:cTn id="48" fill="hold">
                            <p:stCondLst>
                              <p:cond delay="15000"/>
                            </p:stCondLst>
                            <p:childTnLst>
                              <p:par>
                                <p:cTn id="49" presetID="10" presetClass="entr" presetSubtype="0"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1000"/>
                                        <p:tgtEl>
                                          <p:spTgt spid="97"/>
                                        </p:tgtEl>
                                      </p:cBhvr>
                                    </p:animEffect>
                                  </p:childTnLst>
                                </p:cTn>
                              </p:par>
                            </p:childTnLst>
                          </p:cTn>
                        </p:par>
                        <p:par>
                          <p:cTn id="52" fill="hold">
                            <p:stCondLst>
                              <p:cond delay="16000"/>
                            </p:stCondLst>
                            <p:childTnLst>
                              <p:par>
                                <p:cTn id="53" presetID="22" presetClass="entr" presetSubtype="1" fill="hold" nodeType="after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wipe(up)">
                                      <p:cBhvr>
                                        <p:cTn id="55" dur="1000"/>
                                        <p:tgtEl>
                                          <p:spTgt spid="109"/>
                                        </p:tgtEl>
                                      </p:cBhvr>
                                    </p:animEffect>
                                  </p:childTnLst>
                                </p:cTn>
                              </p:par>
                            </p:childTnLst>
                          </p:cTn>
                        </p:par>
                        <p:par>
                          <p:cTn id="56" fill="hold">
                            <p:stCondLst>
                              <p:cond delay="17000"/>
                            </p:stCondLst>
                            <p:childTnLst>
                              <p:par>
                                <p:cTn id="57" presetID="22" presetClass="entr" presetSubtype="2" fill="hold" nodeType="afterEffect">
                                  <p:stCondLst>
                                    <p:cond delay="1000"/>
                                  </p:stCondLst>
                                  <p:childTnLst>
                                    <p:set>
                                      <p:cBhvr>
                                        <p:cTn id="58" dur="1" fill="hold">
                                          <p:stCondLst>
                                            <p:cond delay="0"/>
                                          </p:stCondLst>
                                        </p:cTn>
                                        <p:tgtEl>
                                          <p:spTgt spid="123"/>
                                        </p:tgtEl>
                                        <p:attrNameLst>
                                          <p:attrName>style.visibility</p:attrName>
                                        </p:attrNameLst>
                                      </p:cBhvr>
                                      <p:to>
                                        <p:strVal val="visible"/>
                                      </p:to>
                                    </p:set>
                                    <p:animEffect transition="in" filter="wipe(right)">
                                      <p:cBhvr>
                                        <p:cTn id="59" dur="1000"/>
                                        <p:tgtEl>
                                          <p:spTgt spid="123"/>
                                        </p:tgtEl>
                                      </p:cBhvr>
                                    </p:animEffect>
                                  </p:childTnLst>
                                </p:cTn>
                              </p:par>
                            </p:childTnLst>
                          </p:cTn>
                        </p:par>
                        <p:par>
                          <p:cTn id="60" fill="hold">
                            <p:stCondLst>
                              <p:cond delay="19000"/>
                            </p:stCondLst>
                            <p:childTnLst>
                              <p:par>
                                <p:cTn id="61" presetID="22" presetClass="entr" presetSubtype="8" fill="hold" nodeType="after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wipe(left)">
                                      <p:cBhvr>
                                        <p:cTn id="63" dur="1000"/>
                                        <p:tgtEl>
                                          <p:spTgt spid="118"/>
                                        </p:tgtEl>
                                      </p:cBhvr>
                                    </p:animEffect>
                                  </p:childTnLst>
                                </p:cTn>
                              </p:par>
                            </p:childTnLst>
                          </p:cTn>
                        </p:par>
                        <p:par>
                          <p:cTn id="64" fill="hold">
                            <p:stCondLst>
                              <p:cond delay="20000"/>
                            </p:stCondLst>
                            <p:childTnLst>
                              <p:par>
                                <p:cTn id="65" presetID="22" presetClass="entr" presetSubtype="1" fill="hold" nodeType="after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wipe(up)">
                                      <p:cBhvr>
                                        <p:cTn id="67" dur="1000"/>
                                        <p:tgtEl>
                                          <p:spTgt spid="125"/>
                                        </p:tgtEl>
                                      </p:cBhvr>
                                    </p:animEffect>
                                  </p:childTnLst>
                                </p:cTn>
                              </p:par>
                            </p:childTnLst>
                          </p:cTn>
                        </p:par>
                        <p:par>
                          <p:cTn id="68" fill="hold">
                            <p:stCondLst>
                              <p:cond delay="21000"/>
                            </p:stCondLst>
                            <p:childTnLst>
                              <p:par>
                                <p:cTn id="69" presetID="10" presetClass="entr" presetSubtype="0" fill="hold" nodeType="afterEffect">
                                  <p:stCondLst>
                                    <p:cond delay="0"/>
                                  </p:stCondLst>
                                  <p:childTnLst>
                                    <p:set>
                                      <p:cBhvr>
                                        <p:cTn id="70" dur="1" fill="hold">
                                          <p:stCondLst>
                                            <p:cond delay="0"/>
                                          </p:stCondLst>
                                        </p:cTn>
                                        <p:tgtEl>
                                          <p:spTgt spid="122"/>
                                        </p:tgtEl>
                                        <p:attrNameLst>
                                          <p:attrName>style.visibility</p:attrName>
                                        </p:attrNameLst>
                                      </p:cBhvr>
                                      <p:to>
                                        <p:strVal val="visible"/>
                                      </p:to>
                                    </p:set>
                                    <p:animEffect transition="in" filter="fade">
                                      <p:cBhvr>
                                        <p:cTn id="71" dur="1000"/>
                                        <p:tgtEl>
                                          <p:spTgt spid="122"/>
                                        </p:tgtEl>
                                      </p:cBhvr>
                                    </p:animEffect>
                                  </p:childTnLst>
                                </p:cTn>
                              </p:par>
                            </p:childTnLst>
                          </p:cTn>
                        </p:par>
                        <p:par>
                          <p:cTn id="72" fill="hold">
                            <p:stCondLst>
                              <p:cond delay="22000"/>
                            </p:stCondLst>
                            <p:childTnLst>
                              <p:par>
                                <p:cTn id="73" presetID="22" presetClass="entr" presetSubtype="2" fill="hold" nodeType="after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wipe(right)">
                                      <p:cBhvr>
                                        <p:cTn id="75" dur="1000"/>
                                        <p:tgtEl>
                                          <p:spTgt spid="138"/>
                                        </p:tgtEl>
                                      </p:cBhvr>
                                    </p:animEffect>
                                  </p:childTnLst>
                                </p:cTn>
                              </p:par>
                            </p:childTnLst>
                          </p:cTn>
                        </p:par>
                        <p:par>
                          <p:cTn id="76" fill="hold">
                            <p:stCondLst>
                              <p:cond delay="23000"/>
                            </p:stCondLst>
                            <p:childTnLst>
                              <p:par>
                                <p:cTn id="77" presetID="22" presetClass="entr" presetSubtype="2" fill="hold" nodeType="afterEffect">
                                  <p:stCondLst>
                                    <p:cond delay="0"/>
                                  </p:stCondLst>
                                  <p:childTnLst>
                                    <p:set>
                                      <p:cBhvr>
                                        <p:cTn id="78" dur="1" fill="hold">
                                          <p:stCondLst>
                                            <p:cond delay="0"/>
                                          </p:stCondLst>
                                        </p:cTn>
                                        <p:tgtEl>
                                          <p:spTgt spid="132"/>
                                        </p:tgtEl>
                                        <p:attrNameLst>
                                          <p:attrName>style.visibility</p:attrName>
                                        </p:attrNameLst>
                                      </p:cBhvr>
                                      <p:to>
                                        <p:strVal val="visible"/>
                                      </p:to>
                                    </p:set>
                                    <p:animEffect transition="in" filter="wipe(right)">
                                      <p:cBhvr>
                                        <p:cTn id="79" dur="1000"/>
                                        <p:tgtEl>
                                          <p:spTgt spid="132"/>
                                        </p:tgtEl>
                                      </p:cBhvr>
                                    </p:animEffect>
                                  </p:childTnLst>
                                </p:cTn>
                              </p:par>
                            </p:childTnLst>
                          </p:cTn>
                        </p:par>
                        <p:par>
                          <p:cTn id="80" fill="hold">
                            <p:stCondLst>
                              <p:cond delay="24000"/>
                            </p:stCondLst>
                            <p:childTnLst>
                              <p:par>
                                <p:cTn id="81" presetID="22" presetClass="entr" presetSubtype="4" fill="hold" nodeType="afterEffect">
                                  <p:stCondLst>
                                    <p:cond delay="0"/>
                                  </p:stCondLst>
                                  <p:childTnLst>
                                    <p:set>
                                      <p:cBhvr>
                                        <p:cTn id="82" dur="1" fill="hold">
                                          <p:stCondLst>
                                            <p:cond delay="0"/>
                                          </p:stCondLst>
                                        </p:cTn>
                                        <p:tgtEl>
                                          <p:spTgt spid="135"/>
                                        </p:tgtEl>
                                        <p:attrNameLst>
                                          <p:attrName>style.visibility</p:attrName>
                                        </p:attrNameLst>
                                      </p:cBhvr>
                                      <p:to>
                                        <p:strVal val="visible"/>
                                      </p:to>
                                    </p:set>
                                    <p:animEffect transition="in" filter="wipe(down)">
                                      <p:cBhvr>
                                        <p:cTn id="83"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Homework</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Bevel 3">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5" name="Bevel 4">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6" name="Bevel 5">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7" name="TextBox 6"/>
          <p:cNvSpPr txBox="1"/>
          <p:nvPr/>
        </p:nvSpPr>
        <p:spPr>
          <a:xfrm>
            <a:off x="228600" y="1472625"/>
            <a:ext cx="86868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Each student will receive a copy of today’s </a:t>
            </a:r>
            <a:r>
              <a:rPr lang="en-US" sz="1600" dirty="0" smtClean="0">
                <a:solidFill>
                  <a:srgbClr val="000000"/>
                </a:solidFill>
              </a:rPr>
              <a:t>Homework, </a:t>
            </a:r>
            <a:r>
              <a:rPr lang="en-US" sz="1600" dirty="0">
                <a:solidFill>
                  <a:srgbClr val="000000"/>
                </a:solidFill>
              </a:rPr>
              <a:t>entitled </a:t>
            </a:r>
            <a:r>
              <a:rPr lang="en-US" sz="1600" i="1" dirty="0" smtClean="0">
                <a:solidFill>
                  <a:srgbClr val="000000"/>
                </a:solidFill>
              </a:rPr>
              <a:t>Monetary Neutrality</a:t>
            </a:r>
            <a:r>
              <a:rPr lang="en-US" sz="1600" dirty="0" smtClean="0">
                <a:solidFill>
                  <a:srgbClr val="000000"/>
                </a:solidFill>
              </a:rPr>
              <a:t>.  Please complete this assignment before our next class period.  At the beginning of class, use </a:t>
            </a:r>
            <a:r>
              <a:rPr lang="en-US" sz="1600" dirty="0">
                <a:solidFill>
                  <a:srgbClr val="000000"/>
                </a:solidFill>
              </a:rPr>
              <a:t>the buttons below </a:t>
            </a:r>
            <a:r>
              <a:rPr lang="en-US" sz="1600" dirty="0" smtClean="0">
                <a:solidFill>
                  <a:srgbClr val="000000"/>
                </a:solidFill>
              </a:rPr>
              <a:t>to informally assess student understanding.</a:t>
            </a:r>
            <a:endParaRPr lang="en-US" sz="1600" dirty="0">
              <a:solidFill>
                <a:srgbClr val="00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2448016"/>
            <a:ext cx="2295144" cy="29701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9056" y="2448016"/>
            <a:ext cx="2295144" cy="297018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5000"/>
                            </p:stCondLst>
                            <p:childTnLst>
                              <p:par>
                                <p:cTn id="20" presetID="10" presetClass="entr" presetSubtype="0" fill="hold" grpId="0"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4" grpId="0" animBg="1"/>
      <p:bldP spid="5" grpId="0" animBg="1"/>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060740" y="1434226"/>
            <a:ext cx="1965960" cy="4555093"/>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Causes</a:t>
            </a:r>
          </a:p>
          <a:p>
            <a:pPr algn="just">
              <a:spcAft>
                <a:spcPts val="600"/>
              </a:spcAft>
            </a:pPr>
            <a:r>
              <a:rPr lang="en-US" sz="1000" dirty="0" smtClean="0">
                <a:solidFill>
                  <a:srgbClr val="000000"/>
                </a:solidFill>
              </a:rPr>
              <a:t>A) The savings-investment spending identity states that a rise in investment is matched by a rise in savings.</a:t>
            </a:r>
          </a:p>
          <a:p>
            <a:pPr algn="just">
              <a:spcAft>
                <a:spcPts val="600"/>
              </a:spcAft>
            </a:pPr>
            <a:r>
              <a:rPr lang="en-US" sz="1000" dirty="0" smtClean="0">
                <a:solidFill>
                  <a:srgbClr val="000000"/>
                </a:solidFill>
              </a:rPr>
              <a:t>B) The Federal Reserve uses open-market operations to buy T-bills.</a:t>
            </a:r>
          </a:p>
          <a:p>
            <a:pPr algn="just">
              <a:spcAft>
                <a:spcPts val="600"/>
              </a:spcAft>
            </a:pPr>
            <a:r>
              <a:rPr lang="en-US" sz="1000" dirty="0">
                <a:solidFill>
                  <a:srgbClr val="000000"/>
                </a:solidFill>
              </a:rPr>
              <a:t>C</a:t>
            </a:r>
            <a:r>
              <a:rPr lang="en-US" sz="1000" dirty="0" smtClean="0">
                <a:solidFill>
                  <a:srgbClr val="000000"/>
                </a:solidFill>
              </a:rPr>
              <a:t>) Since actual output is greater than potential, nominal wages will rise in response to the higher price level.</a:t>
            </a:r>
          </a:p>
          <a:p>
            <a:pPr algn="just">
              <a:spcAft>
                <a:spcPts val="600"/>
              </a:spcAft>
            </a:pPr>
            <a:r>
              <a:rPr lang="en-US" sz="1000" dirty="0">
                <a:solidFill>
                  <a:srgbClr val="000000"/>
                </a:solidFill>
              </a:rPr>
              <a:t>D</a:t>
            </a:r>
            <a:r>
              <a:rPr lang="en-US" sz="1000" dirty="0" smtClean="0">
                <a:solidFill>
                  <a:srgbClr val="000000"/>
                </a:solidFill>
              </a:rPr>
              <a:t>) </a:t>
            </a:r>
            <a:r>
              <a:rPr lang="en-US" sz="1000" dirty="0">
                <a:solidFill>
                  <a:srgbClr val="000000"/>
                </a:solidFill>
              </a:rPr>
              <a:t>Since real GDP has decreased, the savings-investment spending identity states that savings must also fall.</a:t>
            </a:r>
          </a:p>
          <a:p>
            <a:pPr algn="just">
              <a:spcAft>
                <a:spcPts val="600"/>
              </a:spcAft>
            </a:pPr>
            <a:r>
              <a:rPr lang="en-US" sz="1000" dirty="0">
                <a:solidFill>
                  <a:srgbClr val="000000"/>
                </a:solidFill>
              </a:rPr>
              <a:t>E</a:t>
            </a:r>
            <a:r>
              <a:rPr lang="en-US" sz="1000" dirty="0" smtClean="0">
                <a:solidFill>
                  <a:srgbClr val="000000"/>
                </a:solidFill>
              </a:rPr>
              <a:t>) </a:t>
            </a:r>
            <a:r>
              <a:rPr lang="en-US" sz="1000" dirty="0">
                <a:solidFill>
                  <a:srgbClr val="000000"/>
                </a:solidFill>
              </a:rPr>
              <a:t>Lower interest rates increase autonomous aggregate spending, which is investment spending in this case.</a:t>
            </a:r>
          </a:p>
          <a:p>
            <a:pPr algn="just">
              <a:spcAft>
                <a:spcPts val="600"/>
              </a:spcAft>
            </a:pPr>
            <a:r>
              <a:rPr lang="en-US" sz="1000" dirty="0">
                <a:solidFill>
                  <a:srgbClr val="000000"/>
                </a:solidFill>
              </a:rPr>
              <a:t>F</a:t>
            </a:r>
            <a:r>
              <a:rPr lang="en-US" sz="1000" dirty="0" smtClean="0">
                <a:solidFill>
                  <a:srgbClr val="000000"/>
                </a:solidFill>
              </a:rPr>
              <a:t>) </a:t>
            </a:r>
            <a:r>
              <a:rPr lang="en-US" sz="1000" dirty="0">
                <a:solidFill>
                  <a:srgbClr val="000000"/>
                </a:solidFill>
              </a:rPr>
              <a:t>The rise in the price level causes the supply of real money to fall (not the supply of nominal money</a:t>
            </a:r>
            <a:r>
              <a:rPr lang="en-US" sz="1000" dirty="0" smtClean="0">
                <a:solidFill>
                  <a:srgbClr val="000000"/>
                </a:solidFill>
              </a:rPr>
              <a:t>).</a:t>
            </a:r>
            <a:endParaRPr lang="en-US" sz="1000" dirty="0">
              <a:solidFill>
                <a:srgbClr val="000000"/>
              </a:solidFill>
            </a:endParaRPr>
          </a:p>
        </p:txBody>
      </p:sp>
      <p:sp>
        <p:nvSpPr>
          <p:cNvPr id="28" name="TextBox 27"/>
          <p:cNvSpPr txBox="1"/>
          <p:nvPr/>
        </p:nvSpPr>
        <p:spPr>
          <a:xfrm>
            <a:off x="117300" y="1434226"/>
            <a:ext cx="6893221" cy="70788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numCol="1" spcCol="0" rtlCol="0">
            <a:spAutoFit/>
          </a:bodyPr>
          <a:lstStyle/>
          <a:p>
            <a:pPr algn="just">
              <a:spcAft>
                <a:spcPts val="600"/>
              </a:spcAft>
            </a:pPr>
            <a:r>
              <a:rPr lang="en-US" sz="1000" dirty="0" smtClean="0"/>
              <a:t>1) The real money supply increases.	</a:t>
            </a:r>
            <a:r>
              <a:rPr lang="en-US" sz="1000" b="1" dirty="0" smtClean="0"/>
              <a:t>Events</a:t>
            </a:r>
            <a:r>
              <a:rPr lang="en-US" sz="1000" dirty="0" smtClean="0"/>
              <a:t>	4</a:t>
            </a:r>
            <a:r>
              <a:rPr lang="en-US" sz="1000" dirty="0"/>
              <a:t>) The short-run aggregate supply decreases.</a:t>
            </a:r>
          </a:p>
          <a:p>
            <a:pPr algn="just">
              <a:spcAft>
                <a:spcPts val="600"/>
              </a:spcAft>
            </a:pPr>
            <a:r>
              <a:rPr lang="en-US" sz="1000" dirty="0" smtClean="0"/>
              <a:t>2</a:t>
            </a:r>
            <a:r>
              <a:rPr lang="en-US" sz="1000" dirty="0"/>
              <a:t>) Aggregate demand increases</a:t>
            </a:r>
            <a:r>
              <a:rPr lang="en-US" sz="1000" dirty="0" smtClean="0"/>
              <a:t>.		5</a:t>
            </a:r>
            <a:r>
              <a:rPr lang="en-US" sz="1000" dirty="0"/>
              <a:t>) The real money supply decreases.</a:t>
            </a:r>
          </a:p>
          <a:p>
            <a:pPr algn="just">
              <a:spcAft>
                <a:spcPts val="600"/>
              </a:spcAft>
            </a:pPr>
            <a:r>
              <a:rPr lang="en-US" sz="1000" dirty="0" smtClean="0"/>
              <a:t>3</a:t>
            </a:r>
            <a:r>
              <a:rPr lang="en-US" sz="1000" dirty="0"/>
              <a:t>) The supply of loanable funds increases</a:t>
            </a:r>
            <a:r>
              <a:rPr lang="en-US" sz="1000" dirty="0" smtClean="0"/>
              <a:t>.		6</a:t>
            </a:r>
            <a:r>
              <a:rPr lang="en-US" sz="1000" dirty="0"/>
              <a:t>) The supply of loanable funds decreases</a:t>
            </a:r>
            <a:r>
              <a:rPr lang="en-US" sz="1000" dirty="0" smtClean="0"/>
              <a:t>.</a:t>
            </a:r>
            <a:endParaRPr lang="en-US" sz="1000" dirty="0"/>
          </a:p>
        </p:txBody>
      </p:sp>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 Is Neutral</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in the Long Run</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472625"/>
            <a:ext cx="8686800" cy="646331"/>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Monetary policy has no real effects on real GDP in the long run, a concept known as monetary neutrality.  To see why this is true, match each Event and Cause from the boxes with the correct graph.  Also, indicate how each Event affected quantity and the interest rate or price level.  (This is expansionary monetary policy.)</a:t>
            </a:r>
            <a:endParaRPr lang="en-US" sz="1200" dirty="0">
              <a:solidFill>
                <a:srgbClr val="000000"/>
              </a:solidFill>
            </a:endParaRPr>
          </a:p>
        </p:txBody>
      </p:sp>
      <p:sp>
        <p:nvSpPr>
          <p:cNvPr id="26" name="TextBox 25"/>
          <p:cNvSpPr txBox="1"/>
          <p:nvPr/>
        </p:nvSpPr>
        <p:spPr>
          <a:xfrm>
            <a:off x="244726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a:solidFill>
                  <a:srgbClr val="000000"/>
                </a:solidFill>
              </a:rPr>
              <a:t>Event: </a:t>
            </a:r>
            <a:r>
              <a:rPr lang="en-US" sz="1000" u="sng" dirty="0">
                <a:solidFill>
                  <a:srgbClr val="000000"/>
                </a:solidFill>
              </a:rPr>
              <a:t>	</a:t>
            </a:r>
          </a:p>
          <a:p>
            <a:pPr algn="l">
              <a:spcAft>
                <a:spcPts val="600"/>
              </a:spcAft>
            </a:pPr>
            <a:r>
              <a:rPr lang="en-US" sz="1000" dirty="0">
                <a:solidFill>
                  <a:srgbClr val="000000"/>
                </a:solidFill>
              </a:rPr>
              <a:t>Quantity: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Interest Rate: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Cause: </a:t>
            </a:r>
            <a:r>
              <a:rPr lang="en-US" sz="1000" u="sng" dirty="0">
                <a:solidFill>
                  <a:srgbClr val="000000"/>
                </a:solidFill>
              </a:rPr>
              <a:t>	</a:t>
            </a:r>
          </a:p>
        </p:txBody>
      </p:sp>
      <p:sp>
        <p:nvSpPr>
          <p:cNvPr id="27" name="TextBox 26"/>
          <p:cNvSpPr txBox="1"/>
          <p:nvPr/>
        </p:nvSpPr>
        <p:spPr>
          <a:xfrm>
            <a:off x="359488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a:solidFill>
                  <a:srgbClr val="000000"/>
                </a:solidFill>
              </a:rPr>
              <a:t>Event: </a:t>
            </a:r>
            <a:r>
              <a:rPr lang="en-US" sz="1000" u="sng" dirty="0">
                <a:solidFill>
                  <a:srgbClr val="000000"/>
                </a:solidFill>
              </a:rPr>
              <a:t>	</a:t>
            </a:r>
          </a:p>
          <a:p>
            <a:pPr algn="l">
              <a:spcAft>
                <a:spcPts val="600"/>
              </a:spcAft>
            </a:pPr>
            <a:r>
              <a:rPr lang="en-US" sz="1000" dirty="0">
                <a:solidFill>
                  <a:srgbClr val="000000"/>
                </a:solidFill>
              </a:rPr>
              <a:t>Quantity: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Interest Rate: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Cause: </a:t>
            </a:r>
            <a:r>
              <a:rPr lang="en-US" sz="1000" u="sng" dirty="0">
                <a:solidFill>
                  <a:srgbClr val="000000"/>
                </a:solidFill>
              </a:rPr>
              <a:t>	</a:t>
            </a:r>
          </a:p>
        </p:txBody>
      </p:sp>
      <p:sp>
        <p:nvSpPr>
          <p:cNvPr id="32" name="TextBox 31"/>
          <p:cNvSpPr txBox="1"/>
          <p:nvPr/>
        </p:nvSpPr>
        <p:spPr>
          <a:xfrm>
            <a:off x="11730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33" name="TextBox 32"/>
          <p:cNvSpPr txBox="1"/>
          <p:nvPr/>
        </p:nvSpPr>
        <p:spPr>
          <a:xfrm>
            <a:off x="126492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a:solidFill>
                  <a:srgbClr val="000000"/>
                </a:solidFill>
              </a:rPr>
              <a:t>Event: </a:t>
            </a:r>
            <a:r>
              <a:rPr lang="en-US" sz="1000" u="sng" dirty="0">
                <a:solidFill>
                  <a:srgbClr val="000000"/>
                </a:solidFill>
              </a:rPr>
              <a:t>	</a:t>
            </a:r>
          </a:p>
          <a:p>
            <a:pPr algn="l">
              <a:spcAft>
                <a:spcPts val="600"/>
              </a:spcAft>
            </a:pPr>
            <a:r>
              <a:rPr lang="en-US" sz="1000" dirty="0">
                <a:solidFill>
                  <a:srgbClr val="000000"/>
                </a:solidFill>
              </a:rPr>
              <a:t>Quantity: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Interest Rate: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Cause: </a:t>
            </a:r>
            <a:r>
              <a:rPr lang="en-US" sz="1000" u="sng" dirty="0">
                <a:solidFill>
                  <a:srgbClr val="000000"/>
                </a:solidFill>
              </a:rPr>
              <a:t>	</a:t>
            </a:r>
          </a:p>
        </p:txBody>
      </p:sp>
      <p:sp>
        <p:nvSpPr>
          <p:cNvPr id="34" name="TextBox 33"/>
          <p:cNvSpPr txBox="1"/>
          <p:nvPr/>
        </p:nvSpPr>
        <p:spPr>
          <a:xfrm>
            <a:off x="476562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a:solidFill>
                  <a:srgbClr val="000000"/>
                </a:solidFill>
              </a:rPr>
              <a:t>Event: </a:t>
            </a:r>
            <a:r>
              <a:rPr lang="en-US" sz="1000" u="sng" dirty="0">
                <a:solidFill>
                  <a:srgbClr val="000000"/>
                </a:solidFill>
              </a:rPr>
              <a:t>	</a:t>
            </a:r>
          </a:p>
          <a:p>
            <a:pPr algn="l">
              <a:spcAft>
                <a:spcPts val="600"/>
              </a:spcAft>
            </a:pPr>
            <a:r>
              <a:rPr lang="en-US" sz="1000" dirty="0">
                <a:solidFill>
                  <a:srgbClr val="000000"/>
                </a:solidFill>
              </a:rPr>
              <a:t>Quantity: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Interest Rate: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Cause: </a:t>
            </a:r>
            <a:r>
              <a:rPr lang="en-US" sz="1000" u="sng" dirty="0">
                <a:solidFill>
                  <a:srgbClr val="000000"/>
                </a:solidFill>
              </a:rPr>
              <a:t>	</a:t>
            </a:r>
          </a:p>
        </p:txBody>
      </p:sp>
      <p:sp>
        <p:nvSpPr>
          <p:cNvPr id="35" name="TextBox 34"/>
          <p:cNvSpPr txBox="1"/>
          <p:nvPr/>
        </p:nvSpPr>
        <p:spPr>
          <a:xfrm>
            <a:off x="591324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a:solidFill>
                  <a:srgbClr val="000000"/>
                </a:solidFill>
              </a:rPr>
              <a:t>Event: </a:t>
            </a:r>
            <a:r>
              <a:rPr lang="en-US" sz="1000" u="sng" dirty="0">
                <a:solidFill>
                  <a:srgbClr val="000000"/>
                </a:solidFill>
              </a:rPr>
              <a:t>	</a:t>
            </a:r>
          </a:p>
          <a:p>
            <a:pPr algn="l">
              <a:spcAft>
                <a:spcPts val="600"/>
              </a:spcAft>
            </a:pPr>
            <a:r>
              <a:rPr lang="en-US" sz="1000" dirty="0">
                <a:solidFill>
                  <a:srgbClr val="000000"/>
                </a:solidFill>
              </a:rPr>
              <a:t>Quantity: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Interest Rate:     </a:t>
            </a:r>
            <a:r>
              <a:rPr lang="en-US" sz="1000" u="sng" dirty="0">
                <a:solidFill>
                  <a:srgbClr val="000000"/>
                </a:solidFill>
              </a:rPr>
              <a:t>	</a:t>
            </a:r>
            <a:endParaRPr lang="en-US" sz="1000" dirty="0">
              <a:solidFill>
                <a:srgbClr val="000000"/>
              </a:solidFill>
            </a:endParaRPr>
          </a:p>
          <a:p>
            <a:pPr algn="l">
              <a:spcAft>
                <a:spcPts val="600"/>
              </a:spcAft>
            </a:pPr>
            <a:r>
              <a:rPr lang="en-US" sz="1000" dirty="0">
                <a:solidFill>
                  <a:srgbClr val="000000"/>
                </a:solidFill>
              </a:rPr>
              <a:t>Cause: </a:t>
            </a:r>
            <a:r>
              <a:rPr lang="en-US" sz="1000" u="sng" dirty="0">
                <a:solidFill>
                  <a:srgbClr val="000000"/>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cxnSp>
        <p:nvCxnSpPr>
          <p:cNvPr id="29" name="Straight Connector 28"/>
          <p:cNvCxnSpPr/>
          <p:nvPr/>
        </p:nvCxnSpPr>
        <p:spPr bwMode="auto">
          <a:xfrm>
            <a:off x="667870" y="3160060"/>
            <a:ext cx="228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cxnSp>
        <p:nvCxnSpPr>
          <p:cNvPr id="31" name="Straight Connector 30"/>
          <p:cNvCxnSpPr/>
          <p:nvPr/>
        </p:nvCxnSpPr>
        <p:spPr bwMode="auto">
          <a:xfrm>
            <a:off x="2971800" y="3160060"/>
            <a:ext cx="623085"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Connector 35"/>
          <p:cNvCxnSpPr/>
          <p:nvPr/>
        </p:nvCxnSpPr>
        <p:spPr bwMode="auto">
          <a:xfrm flipV="1">
            <a:off x="3612260" y="3181159"/>
            <a:ext cx="1" cy="453669"/>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cxnSp>
        <p:nvCxnSpPr>
          <p:cNvPr id="30" name="Straight Connector 29"/>
          <p:cNvCxnSpPr/>
          <p:nvPr/>
        </p:nvCxnSpPr>
        <p:spPr bwMode="auto">
          <a:xfrm>
            <a:off x="5257800" y="3343835"/>
            <a:ext cx="735088"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5" name="Bevel 24">
            <a:hlinkClick r:id="rId8"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40" name="Bevel 39">
            <a:hlinkClick r:id="rId9" action="ppaction://hlinksldjump"/>
          </p:cNvPr>
          <p:cNvSpPr>
            <a:spLocks noChangeArrowheads="1"/>
          </p:cNvSpPr>
          <p:nvPr/>
        </p:nvSpPr>
        <p:spPr bwMode="auto">
          <a:xfrm>
            <a:off x="2362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41" name="Bevel 40">
            <a:hlinkClick r:id="rId10"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43667509"/>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2"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1000"/>
                                        <p:tgtEl>
                                          <p:spTgt spid="29"/>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1000"/>
                                        <p:tgtEl>
                                          <p:spTgt spid="3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1000"/>
                                        <p:tgtEl>
                                          <p:spTgt spid="33"/>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2000"/>
                                        <p:tgtEl>
                                          <p:spTgt spid="24"/>
                                        </p:tgtEl>
                                      </p:cBhvr>
                                    </p:animEffect>
                                  </p:childTnLst>
                                </p:cTn>
                              </p:par>
                            </p:childTnLst>
                          </p:cTn>
                        </p:par>
                        <p:par>
                          <p:cTn id="31" fill="hold">
                            <p:stCondLst>
                              <p:cond delay="9000"/>
                            </p:stCondLst>
                            <p:childTnLst>
                              <p:par>
                                <p:cTn id="32" presetID="22" presetClass="entr" presetSubtype="2"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1000"/>
                                        <p:tgtEl>
                                          <p:spTgt spid="31"/>
                                        </p:tgtEl>
                                      </p:cBhvr>
                                    </p:animEffect>
                                  </p:childTnLst>
                                </p:cTn>
                              </p:par>
                              <p:par>
                                <p:cTn id="35" presetID="22" presetClass="entr" presetSubtype="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1000"/>
                                        <p:tgtEl>
                                          <p:spTgt spid="36"/>
                                        </p:tgtEl>
                                      </p:cBhvr>
                                    </p:animEffect>
                                  </p:childTnLst>
                                </p:cTn>
                              </p:par>
                            </p:childTnLst>
                          </p:cTn>
                        </p:par>
                        <p:par>
                          <p:cTn id="38" fill="hold">
                            <p:stCondLst>
                              <p:cond delay="10000"/>
                            </p:stCondLst>
                            <p:childTnLst>
                              <p:par>
                                <p:cTn id="39" presetID="10"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childTnLst>
                          </p:cTn>
                        </p:par>
                        <p:par>
                          <p:cTn id="42" fill="hold">
                            <p:stCondLst>
                              <p:cond delay="11000"/>
                            </p:stCondLst>
                            <p:childTnLst>
                              <p:par>
                                <p:cTn id="43" presetID="22" presetClass="entr" presetSubtype="8"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1000"/>
                                        <p:tgtEl>
                                          <p:spTgt spid="2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1000"/>
                                        <p:tgtEl>
                                          <p:spTgt spid="27"/>
                                        </p:tgtEl>
                                      </p:cBhvr>
                                    </p:animEffect>
                                  </p:childTnLst>
                                </p:cTn>
                              </p:par>
                            </p:childTnLst>
                          </p:cTn>
                        </p:par>
                        <p:par>
                          <p:cTn id="49" fill="hold">
                            <p:stCondLst>
                              <p:cond delay="12000"/>
                            </p:stCondLst>
                            <p:childTnLst>
                              <p:par>
                                <p:cTn id="50" presetID="10"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2000"/>
                                        <p:tgtEl>
                                          <p:spTgt spid="38"/>
                                        </p:tgtEl>
                                      </p:cBhvr>
                                    </p:animEffect>
                                  </p:childTnLst>
                                </p:cTn>
                              </p:par>
                            </p:childTnLst>
                          </p:cTn>
                        </p:par>
                        <p:par>
                          <p:cTn id="53" fill="hold">
                            <p:stCondLst>
                              <p:cond delay="14000"/>
                            </p:stCondLst>
                            <p:childTnLst>
                              <p:par>
                                <p:cTn id="54" presetID="22" presetClass="entr" presetSubtype="2"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right)">
                                      <p:cBhvr>
                                        <p:cTn id="56" dur="1000"/>
                                        <p:tgtEl>
                                          <p:spTgt spid="30"/>
                                        </p:tgtEl>
                                      </p:cBhvr>
                                    </p:animEffect>
                                  </p:childTnLst>
                                </p:cTn>
                              </p:par>
                            </p:childTnLst>
                          </p:cTn>
                        </p:par>
                        <p:par>
                          <p:cTn id="57" fill="hold">
                            <p:stCondLst>
                              <p:cond delay="15000"/>
                            </p:stCondLst>
                            <p:childTnLst>
                              <p:par>
                                <p:cTn id="58" presetID="10" presetClass="entr" presetSubtype="0"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childTnLst>
                                </p:cTn>
                              </p:par>
                            </p:childTnLst>
                          </p:cTn>
                        </p:par>
                        <p:par>
                          <p:cTn id="61" fill="hold">
                            <p:stCondLst>
                              <p:cond delay="16000"/>
                            </p:stCondLst>
                            <p:childTnLst>
                              <p:par>
                                <p:cTn id="62" presetID="22" presetClass="entr" presetSubtype="8"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1000"/>
                                        <p:tgtEl>
                                          <p:spTgt spid="3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1000"/>
                                        <p:tgtEl>
                                          <p:spTgt spid="35"/>
                                        </p:tgtEl>
                                      </p:cBhvr>
                                    </p:animEffect>
                                  </p:childTnLst>
                                </p:cTn>
                              </p:par>
                            </p:childTnLst>
                          </p:cTn>
                        </p:par>
                        <p:par>
                          <p:cTn id="68" fill="hold">
                            <p:stCondLst>
                              <p:cond delay="17000"/>
                            </p:stCondLst>
                            <p:childTnLst>
                              <p:par>
                                <p:cTn id="69" presetID="22" presetClass="exit" presetSubtype="2" fill="hold" grpId="1" nodeType="afterEffect">
                                  <p:stCondLst>
                                    <p:cond delay="0"/>
                                  </p:stCondLst>
                                  <p:childTnLst>
                                    <p:animEffect transition="out" filter="wipe(right)">
                                      <p:cBhvr>
                                        <p:cTn id="70" dur="1000"/>
                                        <p:tgtEl>
                                          <p:spTgt spid="7"/>
                                        </p:tgtEl>
                                      </p:cBhvr>
                                    </p:animEffect>
                                    <p:set>
                                      <p:cBhvr>
                                        <p:cTn id="71" dur="1" fill="hold">
                                          <p:stCondLst>
                                            <p:cond delay="999"/>
                                          </p:stCondLst>
                                        </p:cTn>
                                        <p:tgtEl>
                                          <p:spTgt spid="7"/>
                                        </p:tgtEl>
                                        <p:attrNameLst>
                                          <p:attrName>style.visibility</p:attrName>
                                        </p:attrNameLst>
                                      </p:cBhvr>
                                      <p:to>
                                        <p:strVal val="hidden"/>
                                      </p:to>
                                    </p:set>
                                  </p:childTnLst>
                                </p:cTn>
                              </p:par>
                            </p:childTnLst>
                          </p:cTn>
                        </p:par>
                        <p:par>
                          <p:cTn id="72" fill="hold">
                            <p:stCondLst>
                              <p:cond delay="18000"/>
                            </p:stCondLst>
                            <p:childTnLst>
                              <p:par>
                                <p:cTn id="73" presetID="22" presetClass="entr" presetSubtype="8"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1000"/>
                                        <p:tgtEl>
                                          <p:spTgt spid="28"/>
                                        </p:tgtEl>
                                      </p:cBhvr>
                                    </p:animEffect>
                                  </p:childTnLst>
                                </p:cTn>
                              </p:par>
                            </p:childTnLst>
                          </p:cTn>
                        </p:par>
                        <p:par>
                          <p:cTn id="76" fill="hold">
                            <p:stCondLst>
                              <p:cond delay="19000"/>
                            </p:stCondLst>
                            <p:childTnLst>
                              <p:par>
                                <p:cTn id="77" presetID="22" presetClass="entr" presetSubtype="1"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up)">
                                      <p:cBhvr>
                                        <p:cTn id="7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10" grpId="0" animBg="1" autoUpdateAnimBg="0"/>
      <p:bldP spid="7" grpId="0" animBg="1"/>
      <p:bldP spid="7" grpId="1" animBg="1"/>
      <p:bldP spid="26" grpId="0" animBg="1"/>
      <p:bldP spid="27" grpId="0" animBg="1"/>
      <p:bldP spid="32" grpId="0" animBg="1"/>
      <p:bldP spid="33" grpId="0" animBg="1"/>
      <p:bldP spid="34" grpId="0" animBg="1"/>
      <p:bldP spid="3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sp>
        <p:nvSpPr>
          <p:cNvPr id="17" name="TextBox 16"/>
          <p:cNvSpPr txBox="1"/>
          <p:nvPr/>
        </p:nvSpPr>
        <p:spPr>
          <a:xfrm>
            <a:off x="7060740" y="1434226"/>
            <a:ext cx="1965960" cy="4555093"/>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Causes</a:t>
            </a:r>
          </a:p>
          <a:p>
            <a:pPr algn="just">
              <a:spcAft>
                <a:spcPts val="600"/>
              </a:spcAft>
            </a:pPr>
            <a:r>
              <a:rPr lang="en-US" sz="1000" dirty="0" smtClean="0">
                <a:solidFill>
                  <a:srgbClr val="000000"/>
                </a:solidFill>
              </a:rPr>
              <a:t>A) The savings-investment spending identity states that a rise in investment is matched by a rise in savings.</a:t>
            </a:r>
          </a:p>
          <a:p>
            <a:pPr algn="just">
              <a:spcAft>
                <a:spcPts val="600"/>
              </a:spcAft>
            </a:pPr>
            <a:r>
              <a:rPr lang="en-US" sz="1000" dirty="0" smtClean="0">
                <a:solidFill>
                  <a:srgbClr val="000000"/>
                </a:solidFill>
              </a:rPr>
              <a:t>B) The Federal Reserve uses open-market operations to buy T-bills.</a:t>
            </a:r>
          </a:p>
          <a:p>
            <a:pPr algn="just">
              <a:spcAft>
                <a:spcPts val="600"/>
              </a:spcAft>
            </a:pPr>
            <a:r>
              <a:rPr lang="en-US" sz="1000" dirty="0">
                <a:solidFill>
                  <a:srgbClr val="000000"/>
                </a:solidFill>
              </a:rPr>
              <a:t>C</a:t>
            </a:r>
            <a:r>
              <a:rPr lang="en-US" sz="1000" dirty="0" smtClean="0">
                <a:solidFill>
                  <a:srgbClr val="000000"/>
                </a:solidFill>
              </a:rPr>
              <a:t>) Since actual output is greater than potential, nominal wages will rise in response to the higher price level.</a:t>
            </a:r>
          </a:p>
          <a:p>
            <a:pPr algn="just">
              <a:spcAft>
                <a:spcPts val="600"/>
              </a:spcAft>
            </a:pPr>
            <a:r>
              <a:rPr lang="en-US" sz="1000" dirty="0">
                <a:solidFill>
                  <a:srgbClr val="000000"/>
                </a:solidFill>
              </a:rPr>
              <a:t>D</a:t>
            </a:r>
            <a:r>
              <a:rPr lang="en-US" sz="1000" dirty="0" smtClean="0">
                <a:solidFill>
                  <a:srgbClr val="000000"/>
                </a:solidFill>
              </a:rPr>
              <a:t>) </a:t>
            </a:r>
            <a:r>
              <a:rPr lang="en-US" sz="1000" dirty="0">
                <a:solidFill>
                  <a:srgbClr val="000000"/>
                </a:solidFill>
              </a:rPr>
              <a:t>Since real GDP has decreased, the savings-investment spending identity states that savings must also fall.</a:t>
            </a:r>
          </a:p>
          <a:p>
            <a:pPr algn="just">
              <a:spcAft>
                <a:spcPts val="600"/>
              </a:spcAft>
            </a:pPr>
            <a:r>
              <a:rPr lang="en-US" sz="1000" dirty="0">
                <a:solidFill>
                  <a:srgbClr val="000000"/>
                </a:solidFill>
              </a:rPr>
              <a:t>E</a:t>
            </a:r>
            <a:r>
              <a:rPr lang="en-US" sz="1000" dirty="0" smtClean="0">
                <a:solidFill>
                  <a:srgbClr val="000000"/>
                </a:solidFill>
              </a:rPr>
              <a:t>) </a:t>
            </a:r>
            <a:r>
              <a:rPr lang="en-US" sz="1000" dirty="0">
                <a:solidFill>
                  <a:srgbClr val="000000"/>
                </a:solidFill>
              </a:rPr>
              <a:t>Lower interest rates increase autonomous aggregate spending, which is investment spending in this case.</a:t>
            </a:r>
          </a:p>
          <a:p>
            <a:pPr algn="just">
              <a:spcAft>
                <a:spcPts val="600"/>
              </a:spcAft>
            </a:pPr>
            <a:r>
              <a:rPr lang="en-US" sz="1000" dirty="0">
                <a:solidFill>
                  <a:srgbClr val="000000"/>
                </a:solidFill>
              </a:rPr>
              <a:t>F</a:t>
            </a:r>
            <a:r>
              <a:rPr lang="en-US" sz="1000" dirty="0" smtClean="0">
                <a:solidFill>
                  <a:srgbClr val="000000"/>
                </a:solidFill>
              </a:rPr>
              <a:t>) </a:t>
            </a:r>
            <a:r>
              <a:rPr lang="en-US" sz="1000" dirty="0">
                <a:solidFill>
                  <a:srgbClr val="000000"/>
                </a:solidFill>
              </a:rPr>
              <a:t>The rise in the price level causes the supply of real money to fall (not the supply of nominal money</a:t>
            </a:r>
            <a:r>
              <a:rPr lang="en-US" sz="1000" dirty="0" smtClean="0">
                <a:solidFill>
                  <a:srgbClr val="000000"/>
                </a:solidFill>
              </a:rPr>
              <a:t>).</a:t>
            </a:r>
            <a:endParaRPr lang="en-US" sz="1000" dirty="0">
              <a:solidFill>
                <a:srgbClr val="000000"/>
              </a:solidFill>
            </a:endParaRPr>
          </a:p>
        </p:txBody>
      </p:sp>
      <p:sp>
        <p:nvSpPr>
          <p:cNvPr id="28" name="TextBox 27"/>
          <p:cNvSpPr txBox="1"/>
          <p:nvPr/>
        </p:nvSpPr>
        <p:spPr>
          <a:xfrm>
            <a:off x="117300" y="1434226"/>
            <a:ext cx="6893221" cy="70788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numCol="1" spcCol="0" rtlCol="0">
            <a:spAutoFit/>
          </a:bodyPr>
          <a:lstStyle/>
          <a:p>
            <a:pPr algn="just">
              <a:spcAft>
                <a:spcPts val="600"/>
              </a:spcAft>
            </a:pPr>
            <a:r>
              <a:rPr lang="en-US" sz="1000" dirty="0" smtClean="0"/>
              <a:t>1) The real money supply increases.	</a:t>
            </a:r>
            <a:r>
              <a:rPr lang="en-US" sz="1000" b="1" dirty="0" smtClean="0"/>
              <a:t>Events</a:t>
            </a:r>
            <a:r>
              <a:rPr lang="en-US" sz="1000" dirty="0" smtClean="0"/>
              <a:t>	4</a:t>
            </a:r>
            <a:r>
              <a:rPr lang="en-US" sz="1000" dirty="0"/>
              <a:t>) The short-run aggregate supply decreases.</a:t>
            </a:r>
          </a:p>
          <a:p>
            <a:pPr algn="just">
              <a:spcAft>
                <a:spcPts val="600"/>
              </a:spcAft>
            </a:pPr>
            <a:r>
              <a:rPr lang="en-US" sz="1000" dirty="0" smtClean="0"/>
              <a:t>2</a:t>
            </a:r>
            <a:r>
              <a:rPr lang="en-US" sz="1000" dirty="0"/>
              <a:t>) Aggregate demand increases</a:t>
            </a:r>
            <a:r>
              <a:rPr lang="en-US" sz="1000" dirty="0" smtClean="0"/>
              <a:t>.		5</a:t>
            </a:r>
            <a:r>
              <a:rPr lang="en-US" sz="1000" dirty="0"/>
              <a:t>) The real money supply decreases.</a:t>
            </a:r>
          </a:p>
          <a:p>
            <a:pPr algn="just">
              <a:spcAft>
                <a:spcPts val="600"/>
              </a:spcAft>
            </a:pPr>
            <a:r>
              <a:rPr lang="en-US" sz="1000" dirty="0" smtClean="0"/>
              <a:t>3</a:t>
            </a:r>
            <a:r>
              <a:rPr lang="en-US" sz="1000" dirty="0"/>
              <a:t>) The supply of loanable funds increases</a:t>
            </a:r>
            <a:r>
              <a:rPr lang="en-US" sz="1000" dirty="0" smtClean="0"/>
              <a:t>.		6</a:t>
            </a:r>
            <a:r>
              <a:rPr lang="en-US" sz="1000" dirty="0"/>
              <a:t>) The supply of loanable funds decreases</a:t>
            </a:r>
            <a:r>
              <a:rPr lang="en-US" sz="1000" dirty="0" smtClean="0"/>
              <a:t>.</a:t>
            </a:r>
            <a:endParaRPr lang="en-US" sz="1000" dirty="0"/>
          </a:p>
        </p:txBody>
      </p:sp>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 Is Neutral</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in the Long Run</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26" name="TextBox 25"/>
          <p:cNvSpPr txBox="1"/>
          <p:nvPr/>
        </p:nvSpPr>
        <p:spPr>
          <a:xfrm>
            <a:off x="244726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27" name="TextBox 26"/>
          <p:cNvSpPr txBox="1"/>
          <p:nvPr/>
        </p:nvSpPr>
        <p:spPr>
          <a:xfrm>
            <a:off x="359488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32" name="TextBox 31"/>
          <p:cNvSpPr txBox="1"/>
          <p:nvPr/>
        </p:nvSpPr>
        <p:spPr>
          <a:xfrm>
            <a:off x="11730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33" name="TextBox 32"/>
          <p:cNvSpPr txBox="1"/>
          <p:nvPr/>
        </p:nvSpPr>
        <p:spPr>
          <a:xfrm>
            <a:off x="126492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34" name="TextBox 33"/>
          <p:cNvSpPr txBox="1"/>
          <p:nvPr/>
        </p:nvSpPr>
        <p:spPr>
          <a:xfrm>
            <a:off x="476562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35" name="TextBox 34"/>
          <p:cNvSpPr txBox="1"/>
          <p:nvPr/>
        </p:nvSpPr>
        <p:spPr>
          <a:xfrm>
            <a:off x="591324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p>
        </p:txBody>
      </p:sp>
      <p:sp>
        <p:nvSpPr>
          <p:cNvPr id="19" name="TextBox 18"/>
          <p:cNvSpPr txBox="1"/>
          <p:nvPr/>
        </p:nvSpPr>
        <p:spPr>
          <a:xfrm>
            <a:off x="244726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r>
              <a:rPr lang="en-US" sz="1000" u="sng" dirty="0" smtClean="0">
                <a:solidFill>
                  <a:schemeClr val="accent2"/>
                </a:solidFill>
                <a:uFill>
                  <a:solidFill>
                    <a:schemeClr val="tx1"/>
                  </a:solidFill>
                </a:uFill>
              </a:rPr>
              <a:t>3</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Decrease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A</a:t>
            </a:r>
            <a:r>
              <a:rPr lang="en-US" sz="1000" u="sng" dirty="0" smtClean="0">
                <a:solidFill>
                  <a:srgbClr val="000000"/>
                </a:solidFill>
              </a:rPr>
              <a:t>	</a:t>
            </a:r>
          </a:p>
        </p:txBody>
      </p:sp>
      <p:sp>
        <p:nvSpPr>
          <p:cNvPr id="20" name="TextBox 19"/>
          <p:cNvSpPr txBox="1"/>
          <p:nvPr/>
        </p:nvSpPr>
        <p:spPr>
          <a:xfrm>
            <a:off x="3594885"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r>
              <a:rPr lang="en-US" sz="1000" u="sng" dirty="0" smtClean="0">
                <a:solidFill>
                  <a:schemeClr val="accent2"/>
                </a:solidFill>
                <a:uFill>
                  <a:solidFill>
                    <a:schemeClr val="tx1"/>
                  </a:solidFill>
                </a:uFill>
              </a:rPr>
              <a:t>6</a:t>
            </a:r>
            <a:r>
              <a:rPr lang="en-US" sz="1000" u="sng" dirty="0" smtClean="0">
                <a:solidFill>
                  <a:srgbClr val="000000"/>
                </a:solidFill>
              </a:rPr>
              <a:t>	</a:t>
            </a:r>
          </a:p>
          <a:p>
            <a:pPr algn="l">
              <a:spcAft>
                <a:spcPts val="600"/>
              </a:spcAft>
            </a:pPr>
            <a:r>
              <a:rPr lang="en-US" sz="1000" dirty="0" smtClean="0">
                <a:solidFill>
                  <a:srgbClr val="000000"/>
                </a:solidFill>
              </a:rPr>
              <a:t>Quantity:</a:t>
            </a:r>
            <a:r>
              <a:rPr lang="en-US" sz="1000" dirty="0">
                <a:solidFill>
                  <a:srgbClr val="000000"/>
                </a:solidFill>
              </a:rPr>
              <a:t> </a:t>
            </a:r>
            <a:r>
              <a:rPr lang="en-US" sz="1000" u="sng" dirty="0" smtClean="0">
                <a:solidFill>
                  <a:schemeClr val="accent2"/>
                </a:solidFill>
                <a:uFill>
                  <a:solidFill>
                    <a:schemeClr val="tx1"/>
                  </a:solidFill>
                </a:uFill>
              </a:rPr>
              <a:t>Decrease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D</a:t>
            </a:r>
            <a:r>
              <a:rPr lang="en-US" sz="1000" u="sng" dirty="0" smtClean="0">
                <a:solidFill>
                  <a:srgbClr val="000000"/>
                </a:solidFill>
              </a:rPr>
              <a:t>	</a:t>
            </a:r>
          </a:p>
        </p:txBody>
      </p:sp>
      <p:sp>
        <p:nvSpPr>
          <p:cNvPr id="21" name="TextBox 20"/>
          <p:cNvSpPr txBox="1"/>
          <p:nvPr/>
        </p:nvSpPr>
        <p:spPr>
          <a:xfrm>
            <a:off x="11730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a:solidFill>
                  <a:srgbClr val="000000"/>
                </a:solidFill>
              </a:rPr>
              <a:t> </a:t>
            </a:r>
            <a:r>
              <a:rPr lang="en-US" sz="1000" u="sng" dirty="0" smtClean="0">
                <a:solidFill>
                  <a:srgbClr val="000000"/>
                </a:solidFill>
              </a:rPr>
              <a:t>      </a:t>
            </a:r>
            <a:r>
              <a:rPr lang="en-US" sz="1000" u="sng" dirty="0" smtClean="0">
                <a:solidFill>
                  <a:schemeClr val="accent2"/>
                </a:solidFill>
                <a:uFill>
                  <a:solidFill>
                    <a:schemeClr val="tx1"/>
                  </a:solidFill>
                </a:uFill>
              </a:rPr>
              <a:t>1</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chemeClr val="accent2"/>
                </a:solidFill>
                <a:uFill>
                  <a:solidFill>
                    <a:schemeClr val="tx1"/>
                  </a:solidFill>
                </a:uFill>
              </a:rPr>
              <a:t>Increase</a:t>
            </a:r>
            <a:r>
              <a:rPr lang="en-US" sz="1000" u="sng" dirty="0" smtClean="0">
                <a:solidFill>
                  <a:srgbClr val="000000"/>
                </a:solidFill>
              </a:rPr>
              <a:t>	</a:t>
            </a: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Decrease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B</a:t>
            </a:r>
            <a:r>
              <a:rPr lang="en-US" sz="1000" u="sng" dirty="0" smtClean="0">
                <a:solidFill>
                  <a:srgbClr val="000000"/>
                </a:solidFill>
              </a:rPr>
              <a:t>	</a:t>
            </a:r>
          </a:p>
        </p:txBody>
      </p:sp>
      <p:sp>
        <p:nvSpPr>
          <p:cNvPr id="22" name="TextBox 21"/>
          <p:cNvSpPr txBox="1"/>
          <p:nvPr/>
        </p:nvSpPr>
        <p:spPr>
          <a:xfrm>
            <a:off x="1264920"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r>
              <a:rPr lang="en-US" sz="1000" u="sng" dirty="0" smtClean="0">
                <a:solidFill>
                  <a:schemeClr val="accent2"/>
                </a:solidFill>
                <a:uFill>
                  <a:solidFill>
                    <a:schemeClr val="tx1"/>
                  </a:solidFill>
                </a:uFill>
              </a:rPr>
              <a:t>5</a:t>
            </a:r>
            <a:r>
              <a:rPr lang="en-US" sz="1000" u="sng" dirty="0" smtClean="0">
                <a:solidFill>
                  <a:srgbClr val="000000"/>
                </a:solidFill>
              </a:rPr>
              <a:t>	</a:t>
            </a:r>
          </a:p>
          <a:p>
            <a:pPr algn="l">
              <a:spcAft>
                <a:spcPts val="600"/>
              </a:spcAft>
            </a:pPr>
            <a:r>
              <a:rPr lang="en-US" sz="1000" dirty="0" smtClean="0">
                <a:solidFill>
                  <a:srgbClr val="000000"/>
                </a:solidFill>
              </a:rPr>
              <a:t>Quantity: </a:t>
            </a:r>
            <a:r>
              <a:rPr lang="en-US" sz="1000" u="sng" dirty="0" smtClean="0">
                <a:solidFill>
                  <a:schemeClr val="accent2"/>
                </a:solidFill>
                <a:uFill>
                  <a:solidFill>
                    <a:schemeClr val="tx1"/>
                  </a:solidFill>
                </a:uFill>
              </a:rPr>
              <a:t>Decrease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F</a:t>
            </a:r>
            <a:r>
              <a:rPr lang="en-US" sz="1000" u="sng" dirty="0" smtClean="0">
                <a:solidFill>
                  <a:srgbClr val="000000"/>
                </a:solidFill>
              </a:rPr>
              <a:t>	</a:t>
            </a:r>
          </a:p>
        </p:txBody>
      </p:sp>
      <p:sp>
        <p:nvSpPr>
          <p:cNvPr id="23" name="TextBox 22"/>
          <p:cNvSpPr txBox="1"/>
          <p:nvPr/>
        </p:nvSpPr>
        <p:spPr>
          <a:xfrm>
            <a:off x="476562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Short Run</a:t>
            </a:r>
          </a:p>
          <a:p>
            <a:pPr algn="l">
              <a:spcAft>
                <a:spcPts val="600"/>
              </a:spcAft>
            </a:pPr>
            <a:r>
              <a:rPr lang="en-US" sz="1000" dirty="0" smtClean="0">
                <a:solidFill>
                  <a:srgbClr val="000000"/>
                </a:solidFill>
              </a:rPr>
              <a:t>Event: </a:t>
            </a:r>
            <a:r>
              <a:rPr lang="en-US" sz="1000" u="sng" dirty="0" smtClean="0">
                <a:solidFill>
                  <a:srgbClr val="000000"/>
                </a:solidFill>
              </a:rPr>
              <a:t>       </a:t>
            </a:r>
            <a:r>
              <a:rPr lang="en-US" sz="1000" u="sng" dirty="0" smtClean="0">
                <a:solidFill>
                  <a:schemeClr val="accent2"/>
                </a:solidFill>
                <a:uFill>
                  <a:solidFill>
                    <a:schemeClr val="tx1"/>
                  </a:solidFill>
                </a:uFill>
              </a:rPr>
              <a:t>2</a:t>
            </a:r>
            <a:r>
              <a:rPr lang="en-US" sz="1000" u="sng" dirty="0" smtClean="0">
                <a:solidFill>
                  <a:srgbClr val="000000"/>
                </a:solidFill>
              </a:rPr>
              <a:t>	</a:t>
            </a:r>
          </a:p>
          <a:p>
            <a:pPr algn="l">
              <a:spcAft>
                <a:spcPts val="600"/>
              </a:spcAft>
            </a:pPr>
            <a:r>
              <a:rPr lang="en-US" sz="1000" dirty="0" smtClean="0">
                <a:solidFill>
                  <a:srgbClr val="000000"/>
                </a:solidFill>
              </a:rPr>
              <a:t>Quantity:</a:t>
            </a:r>
            <a:r>
              <a:rPr lang="en-US" sz="1000" dirty="0">
                <a:solidFill>
                  <a:srgbClr val="000000"/>
                </a:solidFill>
              </a:rPr>
              <a:t>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E</a:t>
            </a:r>
            <a:r>
              <a:rPr lang="en-US" sz="1000" u="sng" dirty="0" smtClean="0">
                <a:solidFill>
                  <a:srgbClr val="000000"/>
                </a:solidFill>
              </a:rPr>
              <a:t>	</a:t>
            </a:r>
          </a:p>
        </p:txBody>
      </p:sp>
      <p:sp>
        <p:nvSpPr>
          <p:cNvPr id="24" name="TextBox 23"/>
          <p:cNvSpPr txBox="1"/>
          <p:nvPr/>
        </p:nvSpPr>
        <p:spPr>
          <a:xfrm>
            <a:off x="5913241" y="3962400"/>
            <a:ext cx="1097280" cy="147732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spcAft>
                <a:spcPts val="600"/>
              </a:spcAft>
            </a:pPr>
            <a:r>
              <a:rPr lang="en-US" sz="1000" b="1" dirty="0" smtClean="0">
                <a:solidFill>
                  <a:srgbClr val="000000"/>
                </a:solidFill>
              </a:rPr>
              <a:t>Long Run</a:t>
            </a:r>
          </a:p>
          <a:p>
            <a:pPr algn="l">
              <a:spcAft>
                <a:spcPts val="600"/>
              </a:spcAft>
            </a:pPr>
            <a:r>
              <a:rPr lang="en-US" sz="1000" dirty="0" smtClean="0">
                <a:solidFill>
                  <a:srgbClr val="000000"/>
                </a:solidFill>
              </a:rPr>
              <a:t>Event: </a:t>
            </a:r>
            <a:r>
              <a:rPr lang="en-US" sz="1000" u="sng" dirty="0" smtClean="0">
                <a:solidFill>
                  <a:srgbClr val="000000"/>
                </a:solidFill>
              </a:rPr>
              <a:t>       </a:t>
            </a:r>
            <a:r>
              <a:rPr lang="en-US" sz="1000" u="sng" dirty="0" smtClean="0">
                <a:solidFill>
                  <a:schemeClr val="accent2"/>
                </a:solidFill>
                <a:uFill>
                  <a:solidFill>
                    <a:schemeClr val="tx1"/>
                  </a:solidFill>
                </a:uFill>
              </a:rPr>
              <a:t>4</a:t>
            </a:r>
            <a:r>
              <a:rPr lang="en-US" sz="1000" u="sng" dirty="0" smtClean="0">
                <a:solidFill>
                  <a:srgbClr val="000000"/>
                </a:solidFill>
              </a:rPr>
              <a:t>	</a:t>
            </a:r>
          </a:p>
          <a:p>
            <a:pPr algn="l">
              <a:spcAft>
                <a:spcPts val="600"/>
              </a:spcAft>
            </a:pPr>
            <a:r>
              <a:rPr lang="en-US" sz="1000" dirty="0" smtClean="0">
                <a:solidFill>
                  <a:srgbClr val="000000"/>
                </a:solidFill>
              </a:rPr>
              <a:t>Quantity:</a:t>
            </a:r>
            <a:r>
              <a:rPr lang="en-US" sz="1000" dirty="0">
                <a:solidFill>
                  <a:srgbClr val="000000"/>
                </a:solidFill>
              </a:rPr>
              <a:t> </a:t>
            </a:r>
            <a:r>
              <a:rPr lang="en-US" sz="1000" u="sng" dirty="0" smtClean="0">
                <a:solidFill>
                  <a:schemeClr val="accent2"/>
                </a:solidFill>
                <a:uFill>
                  <a:solidFill>
                    <a:schemeClr val="tx1"/>
                  </a:solidFill>
                </a:uFill>
              </a:rPr>
              <a:t>Decrease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Interest Rate: </a:t>
            </a:r>
            <a:r>
              <a:rPr lang="en-US" sz="1000" u="sng" dirty="0" smtClean="0">
                <a:solidFill>
                  <a:schemeClr val="accent2"/>
                </a:solidFill>
                <a:uFill>
                  <a:solidFill>
                    <a:schemeClr val="tx1"/>
                  </a:solidFill>
                </a:uFill>
              </a:rPr>
              <a:t>Increase</a:t>
            </a:r>
            <a:r>
              <a:rPr lang="en-US" sz="1000" u="sng" dirty="0" smtClean="0">
                <a:solidFill>
                  <a:srgbClr val="000000"/>
                </a:solidFill>
              </a:rPr>
              <a:t>	</a:t>
            </a:r>
            <a:endParaRPr lang="en-US" sz="1000" dirty="0" smtClean="0">
              <a:solidFill>
                <a:srgbClr val="000000"/>
              </a:solidFill>
            </a:endParaRPr>
          </a:p>
          <a:p>
            <a:pPr algn="l">
              <a:spcAft>
                <a:spcPts val="600"/>
              </a:spcAft>
            </a:pPr>
            <a:r>
              <a:rPr lang="en-US" sz="1000" dirty="0" smtClean="0">
                <a:solidFill>
                  <a:srgbClr val="000000"/>
                </a:solidFill>
              </a:rPr>
              <a:t>Cause: </a:t>
            </a:r>
            <a:r>
              <a:rPr lang="en-US" sz="1000" u="sng" dirty="0" smtClean="0">
                <a:solidFill>
                  <a:srgbClr val="000000"/>
                </a:solidFill>
              </a:rPr>
              <a:t>      </a:t>
            </a:r>
            <a:r>
              <a:rPr lang="en-US" sz="1000" u="sng" dirty="0" smtClean="0">
                <a:solidFill>
                  <a:schemeClr val="accent2"/>
                </a:solidFill>
                <a:uFill>
                  <a:solidFill>
                    <a:schemeClr val="tx1"/>
                  </a:solidFill>
                </a:uFill>
              </a:rPr>
              <a:t>C</a:t>
            </a:r>
            <a:r>
              <a:rPr lang="en-US" sz="1000" u="sng" dirty="0" smtClean="0">
                <a:solidFill>
                  <a:srgbClr val="000000"/>
                </a:solidFill>
              </a:rPr>
              <a:t>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56" name="Picture 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pic>
        <p:nvPicPr>
          <p:cNvPr id="57" name="Picture 5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pic>
        <p:nvPicPr>
          <p:cNvPr id="60" name="Pictur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pic>
        <p:nvPicPr>
          <p:cNvPr id="68" name="Picture 6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69" name="Picture 6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pic>
        <p:nvPicPr>
          <p:cNvPr id="73" name="Picture 7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56048" y="2221992"/>
            <a:ext cx="1828800" cy="1692958"/>
          </a:xfrm>
          <a:prstGeom prst="rect">
            <a:avLst/>
          </a:prstGeom>
        </p:spPr>
      </p:pic>
      <p:cxnSp>
        <p:nvCxnSpPr>
          <p:cNvPr id="29" name="Straight Connector 28"/>
          <p:cNvCxnSpPr/>
          <p:nvPr/>
        </p:nvCxnSpPr>
        <p:spPr bwMode="auto">
          <a:xfrm>
            <a:off x="5257800" y="3343835"/>
            <a:ext cx="735088"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Connector 42"/>
          <p:cNvCxnSpPr/>
          <p:nvPr/>
        </p:nvCxnSpPr>
        <p:spPr bwMode="auto">
          <a:xfrm flipH="1" flipV="1">
            <a:off x="6331840" y="3068471"/>
            <a:ext cx="0" cy="587027"/>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9" name="Straight Arrow Connector 48"/>
          <p:cNvCxnSpPr/>
          <p:nvPr/>
        </p:nvCxnSpPr>
        <p:spPr bwMode="auto">
          <a:xfrm>
            <a:off x="6013885" y="3621740"/>
            <a:ext cx="283820" cy="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1" name="Straight Connector 50"/>
          <p:cNvCxnSpPr/>
          <p:nvPr/>
        </p:nvCxnSpPr>
        <p:spPr bwMode="auto">
          <a:xfrm flipV="1">
            <a:off x="5257799" y="3039035"/>
            <a:ext cx="1069848"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4" name="Straight Arrow Connector 53"/>
          <p:cNvCxnSpPr/>
          <p:nvPr/>
        </p:nvCxnSpPr>
        <p:spPr bwMode="auto">
          <a:xfrm flipV="1">
            <a:off x="5316069" y="3068471"/>
            <a:ext cx="1" cy="227914"/>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71" name="Straight Arrow Connector 70"/>
          <p:cNvCxnSpPr/>
          <p:nvPr/>
        </p:nvCxnSpPr>
        <p:spPr bwMode="auto">
          <a:xfrm flipH="1">
            <a:off x="6001870" y="3580677"/>
            <a:ext cx="283820" cy="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72" name="Straight Connector 71"/>
          <p:cNvCxnSpPr/>
          <p:nvPr/>
        </p:nvCxnSpPr>
        <p:spPr bwMode="auto">
          <a:xfrm>
            <a:off x="5257799" y="2725270"/>
            <a:ext cx="72738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75" name="Straight Arrow Connector 74"/>
          <p:cNvCxnSpPr/>
          <p:nvPr/>
        </p:nvCxnSpPr>
        <p:spPr bwMode="auto">
          <a:xfrm flipV="1">
            <a:off x="5314261" y="2763713"/>
            <a:ext cx="1" cy="227914"/>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74" name="Picture 7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pic>
        <p:nvPicPr>
          <p:cNvPr id="76" name="Picture 7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8328" y="2221992"/>
            <a:ext cx="1828800" cy="1694985"/>
          </a:xfrm>
          <a:prstGeom prst="rect">
            <a:avLst/>
          </a:prstGeom>
        </p:spPr>
      </p:pic>
      <p:cxnSp>
        <p:nvCxnSpPr>
          <p:cNvPr id="40" name="Straight Connector 39"/>
          <p:cNvCxnSpPr/>
          <p:nvPr/>
        </p:nvCxnSpPr>
        <p:spPr bwMode="auto">
          <a:xfrm>
            <a:off x="667870" y="3160060"/>
            <a:ext cx="22860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Arrow Connector 38"/>
          <p:cNvCxnSpPr/>
          <p:nvPr/>
        </p:nvCxnSpPr>
        <p:spPr bwMode="auto">
          <a:xfrm>
            <a:off x="980444" y="3616537"/>
            <a:ext cx="320040" cy="723"/>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1" name="Straight Connector 40"/>
          <p:cNvCxnSpPr/>
          <p:nvPr/>
        </p:nvCxnSpPr>
        <p:spPr bwMode="auto">
          <a:xfrm>
            <a:off x="667870" y="3411070"/>
            <a:ext cx="661010"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42" name="Straight Arrow Connector 41"/>
          <p:cNvCxnSpPr/>
          <p:nvPr/>
        </p:nvCxnSpPr>
        <p:spPr bwMode="auto">
          <a:xfrm>
            <a:off x="685800" y="3200400"/>
            <a:ext cx="0" cy="18288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78" name="Straight Arrow Connector 77"/>
          <p:cNvCxnSpPr/>
          <p:nvPr/>
        </p:nvCxnSpPr>
        <p:spPr bwMode="auto">
          <a:xfrm flipH="1">
            <a:off x="980444" y="3566236"/>
            <a:ext cx="320040" cy="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1" name="Straight Arrow Connector 80"/>
          <p:cNvCxnSpPr/>
          <p:nvPr/>
        </p:nvCxnSpPr>
        <p:spPr bwMode="auto">
          <a:xfrm flipV="1">
            <a:off x="735105" y="3191435"/>
            <a:ext cx="0" cy="18288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pic>
        <p:nvPicPr>
          <p:cNvPr id="80" name="Picture 7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51760" y="2221992"/>
            <a:ext cx="1828800" cy="1692958"/>
          </a:xfrm>
          <a:prstGeom prst="rect">
            <a:avLst/>
          </a:prstGeom>
        </p:spPr>
      </p:pic>
      <p:cxnSp>
        <p:nvCxnSpPr>
          <p:cNvPr id="30" name="Straight Connector 29"/>
          <p:cNvCxnSpPr/>
          <p:nvPr/>
        </p:nvCxnSpPr>
        <p:spPr bwMode="auto">
          <a:xfrm>
            <a:off x="2971800" y="3160060"/>
            <a:ext cx="623085"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1" name="Straight Connector 30"/>
          <p:cNvCxnSpPr/>
          <p:nvPr/>
        </p:nvCxnSpPr>
        <p:spPr bwMode="auto">
          <a:xfrm flipV="1">
            <a:off x="3612260" y="3181159"/>
            <a:ext cx="1" cy="453669"/>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59" name="Straight Connector 58"/>
          <p:cNvCxnSpPr/>
          <p:nvPr/>
        </p:nvCxnSpPr>
        <p:spPr bwMode="auto">
          <a:xfrm flipV="1">
            <a:off x="3836895" y="3407994"/>
            <a:ext cx="0" cy="226834"/>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62" name="Straight Arrow Connector 61"/>
          <p:cNvCxnSpPr/>
          <p:nvPr/>
        </p:nvCxnSpPr>
        <p:spPr bwMode="auto">
          <a:xfrm>
            <a:off x="3647202" y="3612416"/>
            <a:ext cx="153833" cy="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65" name="Straight Connector 64"/>
          <p:cNvCxnSpPr/>
          <p:nvPr/>
        </p:nvCxnSpPr>
        <p:spPr bwMode="auto">
          <a:xfrm>
            <a:off x="1328880" y="3407993"/>
            <a:ext cx="2508015"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67" name="Straight Arrow Connector 66"/>
          <p:cNvCxnSpPr/>
          <p:nvPr/>
        </p:nvCxnSpPr>
        <p:spPr bwMode="auto">
          <a:xfrm>
            <a:off x="3020139" y="3191392"/>
            <a:ext cx="0" cy="18288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3" name="Straight Arrow Connector 82"/>
          <p:cNvCxnSpPr/>
          <p:nvPr/>
        </p:nvCxnSpPr>
        <p:spPr bwMode="auto">
          <a:xfrm flipH="1">
            <a:off x="3639670" y="3572435"/>
            <a:ext cx="153833" cy="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4" name="Straight Arrow Connector 83"/>
          <p:cNvCxnSpPr/>
          <p:nvPr/>
        </p:nvCxnSpPr>
        <p:spPr bwMode="auto">
          <a:xfrm flipV="1">
            <a:off x="3065930" y="3191434"/>
            <a:ext cx="0" cy="182880"/>
          </a:xfrm>
          <a:prstGeom prst="straightConnector1">
            <a:avLst/>
          </a:prstGeom>
          <a:solidFill>
            <a:srgbClr val="FFFFFF"/>
          </a:solidFill>
          <a:ln w="12700" cap="flat" cmpd="sng" algn="ctr">
            <a:solidFill>
              <a:schemeClr val="tx1"/>
            </a:solidFill>
            <a:prstDash val="solid"/>
            <a:round/>
            <a:headEnd type="none" w="med" len="med"/>
            <a:tailEnd type="stealth" w="sm" len="sm"/>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86" name="Straight Connector 85"/>
          <p:cNvCxnSpPr/>
          <p:nvPr/>
        </p:nvCxnSpPr>
        <p:spPr bwMode="auto">
          <a:xfrm flipV="1">
            <a:off x="971479" y="3160060"/>
            <a:ext cx="2578608" cy="0"/>
          </a:xfrm>
          <a:prstGeom prst="line">
            <a:avLst/>
          </a:prstGeom>
          <a:solidFill>
            <a:srgbClr val="FFFFFF"/>
          </a:solidFill>
          <a:ln w="12700" cap="flat" cmpd="sng" algn="ctr">
            <a:solidFill>
              <a:srgbClr val="000000"/>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90" name="Bevel 89">
            <a:hlinkClick r:id="rId21"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91" name="Bevel 90">
            <a:hlinkClick r:id="rId22"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92" name="Bevel 91">
            <a:hlinkClick r:id="rId23"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1465825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1000"/>
                                        <p:tgtEl>
                                          <p:spTgt spid="39"/>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1000"/>
                                        <p:tgtEl>
                                          <p:spTgt spid="41"/>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1000"/>
                                        <p:tgtEl>
                                          <p:spTgt spid="42"/>
                                        </p:tgtEl>
                                      </p:cBhvr>
                                    </p:animEffect>
                                  </p:childTnLst>
                                </p:cTn>
                              </p:par>
                            </p:childTnLst>
                          </p:cTn>
                        </p:par>
                        <p:par>
                          <p:cTn id="28" fill="hold">
                            <p:stCondLst>
                              <p:cond delay="6000"/>
                            </p:stCondLst>
                            <p:childTnLst>
                              <p:par>
                                <p:cTn id="29" presetID="22" presetClass="entr" presetSubtype="8" fill="hold" grpId="0" nodeType="afterEffect">
                                  <p:stCondLst>
                                    <p:cond delay="100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1000"/>
                                        <p:tgtEl>
                                          <p:spTgt spid="23"/>
                                        </p:tgtEl>
                                      </p:cBhvr>
                                    </p:animEffect>
                                  </p:childTnLst>
                                </p:cTn>
                              </p:par>
                            </p:childTnLst>
                          </p:cTn>
                        </p:par>
                        <p:par>
                          <p:cTn id="32" fill="hold">
                            <p:stCondLst>
                              <p:cond delay="80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par>
                          <p:cTn id="36" fill="hold">
                            <p:stCondLst>
                              <p:cond delay="9000"/>
                            </p:stCondLst>
                            <p:childTnLst>
                              <p:par>
                                <p:cTn id="37" presetID="22" presetClass="entr" presetSubtype="8"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1000"/>
                                        <p:tgtEl>
                                          <p:spTgt spid="12"/>
                                        </p:tgtEl>
                                      </p:cBhvr>
                                    </p:animEffect>
                                  </p:childTnLst>
                                </p:cTn>
                              </p:par>
                            </p:childTnLst>
                          </p:cTn>
                        </p:par>
                        <p:par>
                          <p:cTn id="40" fill="hold">
                            <p:stCondLst>
                              <p:cond delay="10000"/>
                            </p:stCondLst>
                            <p:childTnLst>
                              <p:par>
                                <p:cTn id="41" presetID="22" presetClass="entr" presetSubtype="1"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up)">
                                      <p:cBhvr>
                                        <p:cTn id="43" dur="1000"/>
                                        <p:tgtEl>
                                          <p:spTgt spid="43"/>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childTnLst>
                                </p:cTn>
                              </p:par>
                            </p:childTnLst>
                          </p:cTn>
                        </p:par>
                        <p:par>
                          <p:cTn id="48" fill="hold">
                            <p:stCondLst>
                              <p:cond delay="12000"/>
                            </p:stCondLst>
                            <p:childTnLst>
                              <p:par>
                                <p:cTn id="49" presetID="22" presetClass="entr" presetSubtype="8" fill="hold"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1000"/>
                                        <p:tgtEl>
                                          <p:spTgt spid="49"/>
                                        </p:tgtEl>
                                      </p:cBhvr>
                                    </p:animEffect>
                                  </p:childTnLst>
                                </p:cTn>
                              </p:par>
                            </p:childTnLst>
                          </p:cTn>
                        </p:par>
                        <p:par>
                          <p:cTn id="52" fill="hold">
                            <p:stCondLst>
                              <p:cond delay="13000"/>
                            </p:stCondLst>
                            <p:childTnLst>
                              <p:par>
                                <p:cTn id="53" presetID="22" presetClass="entr" presetSubtype="2"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right)">
                                      <p:cBhvr>
                                        <p:cTn id="55" dur="1000"/>
                                        <p:tgtEl>
                                          <p:spTgt spid="51"/>
                                        </p:tgtEl>
                                      </p:cBhvr>
                                    </p:animEffect>
                                  </p:childTnLst>
                                </p:cTn>
                              </p:par>
                            </p:childTnLst>
                          </p:cTn>
                        </p:par>
                        <p:par>
                          <p:cTn id="56" fill="hold">
                            <p:stCondLst>
                              <p:cond delay="14000"/>
                            </p:stCondLst>
                            <p:childTnLst>
                              <p:par>
                                <p:cTn id="57" presetID="10" presetClass="entr" presetSubtype="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childTnLst>
                                </p:cTn>
                              </p:par>
                            </p:childTnLst>
                          </p:cTn>
                        </p:par>
                        <p:par>
                          <p:cTn id="60" fill="hold">
                            <p:stCondLst>
                              <p:cond delay="15000"/>
                            </p:stCondLst>
                            <p:childTnLst>
                              <p:par>
                                <p:cTn id="61" presetID="22" presetClass="entr" presetSubtype="4"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down)">
                                      <p:cBhvr>
                                        <p:cTn id="63" dur="1000"/>
                                        <p:tgtEl>
                                          <p:spTgt spid="54"/>
                                        </p:tgtEl>
                                      </p:cBhvr>
                                    </p:animEffect>
                                  </p:childTnLst>
                                </p:cTn>
                              </p:par>
                            </p:childTnLst>
                          </p:cTn>
                        </p:par>
                        <p:par>
                          <p:cTn id="64" fill="hold">
                            <p:stCondLst>
                              <p:cond delay="16000"/>
                            </p:stCondLst>
                            <p:childTnLst>
                              <p:par>
                                <p:cTn id="65" presetID="22" presetClass="entr" presetSubtype="8" fill="hold" grpId="0" nodeType="afterEffect">
                                  <p:stCondLst>
                                    <p:cond delay="100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1000"/>
                                        <p:tgtEl>
                                          <p:spTgt spid="19"/>
                                        </p:tgtEl>
                                      </p:cBhvr>
                                    </p:animEffect>
                                  </p:childTnLst>
                                </p:cTn>
                              </p:par>
                            </p:childTnLst>
                          </p:cTn>
                        </p:par>
                        <p:par>
                          <p:cTn id="68" fill="hold">
                            <p:stCondLst>
                              <p:cond delay="18000"/>
                            </p:stCondLst>
                            <p:childTnLst>
                              <p:par>
                                <p:cTn id="69" presetID="22" presetClass="entr" presetSubtype="8"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1000"/>
                                        <p:tgtEl>
                                          <p:spTgt spid="56"/>
                                        </p:tgtEl>
                                      </p:cBhvr>
                                    </p:animEffect>
                                  </p:childTnLst>
                                </p:cTn>
                              </p:par>
                            </p:childTnLst>
                          </p:cTn>
                        </p:par>
                        <p:par>
                          <p:cTn id="72" fill="hold">
                            <p:stCondLst>
                              <p:cond delay="19000"/>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1000"/>
                                        <p:tgtEl>
                                          <p:spTgt spid="57"/>
                                        </p:tgtEl>
                                      </p:cBhvr>
                                    </p:animEffect>
                                  </p:childTnLst>
                                </p:cTn>
                              </p:par>
                            </p:childTnLst>
                          </p:cTn>
                        </p:par>
                        <p:par>
                          <p:cTn id="76" fill="hold">
                            <p:stCondLst>
                              <p:cond delay="20000"/>
                            </p:stCondLst>
                            <p:childTnLst>
                              <p:par>
                                <p:cTn id="77" presetID="22" presetClass="entr" presetSubtype="1"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up)">
                                      <p:cBhvr>
                                        <p:cTn id="79" dur="1000"/>
                                        <p:tgtEl>
                                          <p:spTgt spid="59"/>
                                        </p:tgtEl>
                                      </p:cBhvr>
                                    </p:animEffect>
                                  </p:childTnLst>
                                </p:cTn>
                              </p:par>
                            </p:childTnLst>
                          </p:cTn>
                        </p:par>
                        <p:par>
                          <p:cTn id="80" fill="hold">
                            <p:stCondLst>
                              <p:cond delay="21000"/>
                            </p:stCondLst>
                            <p:childTnLst>
                              <p:par>
                                <p:cTn id="81" presetID="10" presetClass="entr" presetSubtype="0" fill="hold" nodeType="after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1000"/>
                                        <p:tgtEl>
                                          <p:spTgt spid="60"/>
                                        </p:tgtEl>
                                      </p:cBhvr>
                                    </p:animEffect>
                                  </p:childTnLst>
                                </p:cTn>
                              </p:par>
                            </p:childTnLst>
                          </p:cTn>
                        </p:par>
                        <p:par>
                          <p:cTn id="84" fill="hold">
                            <p:stCondLst>
                              <p:cond delay="22000"/>
                            </p:stCondLst>
                            <p:childTnLst>
                              <p:par>
                                <p:cTn id="85" presetID="22" presetClass="entr" presetSubtype="8"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left)">
                                      <p:cBhvr>
                                        <p:cTn id="87" dur="1000"/>
                                        <p:tgtEl>
                                          <p:spTgt spid="62"/>
                                        </p:tgtEl>
                                      </p:cBhvr>
                                    </p:animEffect>
                                  </p:childTnLst>
                                </p:cTn>
                              </p:par>
                            </p:childTnLst>
                          </p:cTn>
                        </p:par>
                        <p:par>
                          <p:cTn id="88" fill="hold">
                            <p:stCondLst>
                              <p:cond delay="23000"/>
                            </p:stCondLst>
                            <p:childTnLst>
                              <p:par>
                                <p:cTn id="89" presetID="22" presetClass="entr" presetSubtype="2"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wipe(right)">
                                      <p:cBhvr>
                                        <p:cTn id="91" dur="1000"/>
                                        <p:tgtEl>
                                          <p:spTgt spid="65"/>
                                        </p:tgtEl>
                                      </p:cBhvr>
                                    </p:animEffect>
                                  </p:childTnLst>
                                </p:cTn>
                              </p:par>
                            </p:childTnLst>
                          </p:cTn>
                        </p:par>
                        <p:par>
                          <p:cTn id="92" fill="hold">
                            <p:stCondLst>
                              <p:cond delay="24000"/>
                            </p:stCondLst>
                            <p:childTnLst>
                              <p:par>
                                <p:cTn id="93" presetID="22" presetClass="entr" presetSubtype="1" fill="hold" nodeType="after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wipe(up)">
                                      <p:cBhvr>
                                        <p:cTn id="95" dur="1000"/>
                                        <p:tgtEl>
                                          <p:spTgt spid="67"/>
                                        </p:tgtEl>
                                      </p:cBhvr>
                                    </p:animEffect>
                                  </p:childTnLst>
                                </p:cTn>
                              </p:par>
                            </p:childTnLst>
                          </p:cTn>
                        </p:par>
                        <p:par>
                          <p:cTn id="96" fill="hold">
                            <p:stCondLst>
                              <p:cond delay="25000"/>
                            </p:stCondLst>
                            <p:childTnLst>
                              <p:par>
                                <p:cTn id="97" presetID="22" presetClass="entr" presetSubtype="8" fill="hold" grpId="0" nodeType="afterEffect">
                                  <p:stCondLst>
                                    <p:cond delay="100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1000"/>
                                        <p:tgtEl>
                                          <p:spTgt spid="24"/>
                                        </p:tgtEl>
                                      </p:cBhvr>
                                    </p:animEffect>
                                  </p:childTnLst>
                                </p:cTn>
                              </p:par>
                            </p:childTnLst>
                          </p:cTn>
                        </p:par>
                        <p:par>
                          <p:cTn id="100" fill="hold">
                            <p:stCondLst>
                              <p:cond delay="27000"/>
                            </p:stCondLst>
                            <p:childTnLst>
                              <p:par>
                                <p:cTn id="101" presetID="22" presetClass="entr" presetSubtype="2" fill="hold" nodeType="after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wipe(right)">
                                      <p:cBhvr>
                                        <p:cTn id="103" dur="1000"/>
                                        <p:tgtEl>
                                          <p:spTgt spid="68"/>
                                        </p:tgtEl>
                                      </p:cBhvr>
                                    </p:animEffect>
                                  </p:childTnLst>
                                </p:cTn>
                              </p:par>
                            </p:childTnLst>
                          </p:cTn>
                        </p:par>
                        <p:par>
                          <p:cTn id="104" fill="hold">
                            <p:stCondLst>
                              <p:cond delay="28000"/>
                            </p:stCondLst>
                            <p:childTnLst>
                              <p:par>
                                <p:cTn id="105" presetID="22" presetClass="entr" presetSubtype="8" fill="hold" nodeType="after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wipe(left)">
                                      <p:cBhvr>
                                        <p:cTn id="107" dur="1000"/>
                                        <p:tgtEl>
                                          <p:spTgt spid="69"/>
                                        </p:tgtEl>
                                      </p:cBhvr>
                                    </p:animEffect>
                                  </p:childTnLst>
                                </p:cTn>
                              </p:par>
                            </p:childTnLst>
                          </p:cTn>
                        </p:par>
                        <p:par>
                          <p:cTn id="108" fill="hold">
                            <p:stCondLst>
                              <p:cond delay="29000"/>
                            </p:stCondLst>
                            <p:childTnLst>
                              <p:par>
                                <p:cTn id="109" presetID="22" presetClass="entr" presetSubtype="2" fill="hold" nodeType="after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right)">
                                      <p:cBhvr>
                                        <p:cTn id="111" dur="1000"/>
                                        <p:tgtEl>
                                          <p:spTgt spid="71"/>
                                        </p:tgtEl>
                                      </p:cBhvr>
                                    </p:animEffect>
                                  </p:childTnLst>
                                </p:cTn>
                              </p:par>
                            </p:childTnLst>
                          </p:cTn>
                        </p:par>
                        <p:par>
                          <p:cTn id="112" fill="hold">
                            <p:stCondLst>
                              <p:cond delay="30000"/>
                            </p:stCondLst>
                            <p:childTnLst>
                              <p:par>
                                <p:cTn id="113" presetID="22" presetClass="entr" presetSubtype="2" fill="hold" nodeType="afterEffect">
                                  <p:stCondLst>
                                    <p:cond delay="0"/>
                                  </p:stCondLst>
                                  <p:childTnLst>
                                    <p:set>
                                      <p:cBhvr>
                                        <p:cTn id="114" dur="1" fill="hold">
                                          <p:stCondLst>
                                            <p:cond delay="0"/>
                                          </p:stCondLst>
                                        </p:cTn>
                                        <p:tgtEl>
                                          <p:spTgt spid="72"/>
                                        </p:tgtEl>
                                        <p:attrNameLst>
                                          <p:attrName>style.visibility</p:attrName>
                                        </p:attrNameLst>
                                      </p:cBhvr>
                                      <p:to>
                                        <p:strVal val="visible"/>
                                      </p:to>
                                    </p:set>
                                    <p:animEffect transition="in" filter="wipe(right)">
                                      <p:cBhvr>
                                        <p:cTn id="115" dur="1000"/>
                                        <p:tgtEl>
                                          <p:spTgt spid="72"/>
                                        </p:tgtEl>
                                      </p:cBhvr>
                                    </p:animEffect>
                                  </p:childTnLst>
                                </p:cTn>
                              </p:par>
                            </p:childTnLst>
                          </p:cTn>
                        </p:par>
                        <p:par>
                          <p:cTn id="116" fill="hold">
                            <p:stCondLst>
                              <p:cond delay="31000"/>
                            </p:stCondLst>
                            <p:childTnLst>
                              <p:par>
                                <p:cTn id="117" presetID="10" presetClass="entr" presetSubtype="0" fill="hold" nodeType="after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1000"/>
                                        <p:tgtEl>
                                          <p:spTgt spid="73"/>
                                        </p:tgtEl>
                                      </p:cBhvr>
                                    </p:animEffect>
                                  </p:childTnLst>
                                </p:cTn>
                              </p:par>
                            </p:childTnLst>
                          </p:cTn>
                        </p:par>
                        <p:par>
                          <p:cTn id="120" fill="hold">
                            <p:stCondLst>
                              <p:cond delay="32000"/>
                            </p:stCondLst>
                            <p:childTnLst>
                              <p:par>
                                <p:cTn id="121" presetID="22" presetClass="entr" presetSubtype="4" fill="hold" nodeType="after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wipe(down)">
                                      <p:cBhvr>
                                        <p:cTn id="123" dur="1000"/>
                                        <p:tgtEl>
                                          <p:spTgt spid="75"/>
                                        </p:tgtEl>
                                      </p:cBhvr>
                                    </p:animEffect>
                                  </p:childTnLst>
                                </p:cTn>
                              </p:par>
                            </p:childTnLst>
                          </p:cTn>
                        </p:par>
                        <p:par>
                          <p:cTn id="124" fill="hold">
                            <p:stCondLst>
                              <p:cond delay="33000"/>
                            </p:stCondLst>
                            <p:childTnLst>
                              <p:par>
                                <p:cTn id="125" presetID="22" presetClass="entr" presetSubtype="8" fill="hold" grpId="0" nodeType="afterEffect">
                                  <p:stCondLst>
                                    <p:cond delay="100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1000"/>
                                        <p:tgtEl>
                                          <p:spTgt spid="22"/>
                                        </p:tgtEl>
                                      </p:cBhvr>
                                    </p:animEffect>
                                  </p:childTnLst>
                                </p:cTn>
                              </p:par>
                            </p:childTnLst>
                          </p:cTn>
                        </p:par>
                        <p:par>
                          <p:cTn id="128" fill="hold">
                            <p:stCondLst>
                              <p:cond delay="35000"/>
                            </p:stCondLst>
                            <p:childTnLst>
                              <p:par>
                                <p:cTn id="129" presetID="22" presetClass="entr" presetSubtype="2" fill="hold" nodeType="after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right)">
                                      <p:cBhvr>
                                        <p:cTn id="131" dur="1000"/>
                                        <p:tgtEl>
                                          <p:spTgt spid="74"/>
                                        </p:tgtEl>
                                      </p:cBhvr>
                                    </p:animEffect>
                                  </p:childTnLst>
                                </p:cTn>
                              </p:par>
                            </p:childTnLst>
                          </p:cTn>
                        </p:par>
                        <p:par>
                          <p:cTn id="132" fill="hold">
                            <p:stCondLst>
                              <p:cond delay="36000"/>
                            </p:stCondLst>
                            <p:childTnLst>
                              <p:par>
                                <p:cTn id="133" presetID="10" presetClass="entr" presetSubtype="0" fill="hold" nodeType="after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fade">
                                      <p:cBhvr>
                                        <p:cTn id="135" dur="1000"/>
                                        <p:tgtEl>
                                          <p:spTgt spid="76"/>
                                        </p:tgtEl>
                                      </p:cBhvr>
                                    </p:animEffect>
                                  </p:childTnLst>
                                </p:cTn>
                              </p:par>
                            </p:childTnLst>
                          </p:cTn>
                        </p:par>
                        <p:par>
                          <p:cTn id="136" fill="hold">
                            <p:stCondLst>
                              <p:cond delay="37000"/>
                            </p:stCondLst>
                            <p:childTnLst>
                              <p:par>
                                <p:cTn id="137" presetID="22" presetClass="entr" presetSubtype="2" fill="hold" nodeType="afterEffect">
                                  <p:stCondLst>
                                    <p:cond delay="0"/>
                                  </p:stCondLst>
                                  <p:childTnLst>
                                    <p:set>
                                      <p:cBhvr>
                                        <p:cTn id="138" dur="1" fill="hold">
                                          <p:stCondLst>
                                            <p:cond delay="0"/>
                                          </p:stCondLst>
                                        </p:cTn>
                                        <p:tgtEl>
                                          <p:spTgt spid="78"/>
                                        </p:tgtEl>
                                        <p:attrNameLst>
                                          <p:attrName>style.visibility</p:attrName>
                                        </p:attrNameLst>
                                      </p:cBhvr>
                                      <p:to>
                                        <p:strVal val="visible"/>
                                      </p:to>
                                    </p:set>
                                    <p:animEffect transition="in" filter="wipe(right)">
                                      <p:cBhvr>
                                        <p:cTn id="139" dur="1000"/>
                                        <p:tgtEl>
                                          <p:spTgt spid="78"/>
                                        </p:tgtEl>
                                      </p:cBhvr>
                                    </p:animEffect>
                                  </p:childTnLst>
                                </p:cTn>
                              </p:par>
                            </p:childTnLst>
                          </p:cTn>
                        </p:par>
                        <p:par>
                          <p:cTn id="140" fill="hold">
                            <p:stCondLst>
                              <p:cond delay="38000"/>
                            </p:stCondLst>
                            <p:childTnLst>
                              <p:par>
                                <p:cTn id="141" presetID="22" presetClass="entr" presetSubtype="4" fill="hold" nodeType="afterEffect">
                                  <p:stCondLst>
                                    <p:cond delay="0"/>
                                  </p:stCondLst>
                                  <p:childTnLst>
                                    <p:set>
                                      <p:cBhvr>
                                        <p:cTn id="142" dur="1" fill="hold">
                                          <p:stCondLst>
                                            <p:cond delay="0"/>
                                          </p:stCondLst>
                                        </p:cTn>
                                        <p:tgtEl>
                                          <p:spTgt spid="81"/>
                                        </p:tgtEl>
                                        <p:attrNameLst>
                                          <p:attrName>style.visibility</p:attrName>
                                        </p:attrNameLst>
                                      </p:cBhvr>
                                      <p:to>
                                        <p:strVal val="visible"/>
                                      </p:to>
                                    </p:set>
                                    <p:animEffect transition="in" filter="wipe(down)">
                                      <p:cBhvr>
                                        <p:cTn id="143" dur="1000"/>
                                        <p:tgtEl>
                                          <p:spTgt spid="81"/>
                                        </p:tgtEl>
                                      </p:cBhvr>
                                    </p:animEffect>
                                  </p:childTnLst>
                                </p:cTn>
                              </p:par>
                            </p:childTnLst>
                          </p:cTn>
                        </p:par>
                        <p:par>
                          <p:cTn id="144" fill="hold">
                            <p:stCondLst>
                              <p:cond delay="39000"/>
                            </p:stCondLst>
                            <p:childTnLst>
                              <p:par>
                                <p:cTn id="145" presetID="22" presetClass="entr" presetSubtype="8" fill="hold" grpId="0" nodeType="afterEffect">
                                  <p:stCondLst>
                                    <p:cond delay="1000"/>
                                  </p:stCondLst>
                                  <p:childTnLst>
                                    <p:set>
                                      <p:cBhvr>
                                        <p:cTn id="146" dur="1" fill="hold">
                                          <p:stCondLst>
                                            <p:cond delay="0"/>
                                          </p:stCondLst>
                                        </p:cTn>
                                        <p:tgtEl>
                                          <p:spTgt spid="20"/>
                                        </p:tgtEl>
                                        <p:attrNameLst>
                                          <p:attrName>style.visibility</p:attrName>
                                        </p:attrNameLst>
                                      </p:cBhvr>
                                      <p:to>
                                        <p:strVal val="visible"/>
                                      </p:to>
                                    </p:set>
                                    <p:animEffect transition="in" filter="wipe(left)">
                                      <p:cBhvr>
                                        <p:cTn id="147" dur="1000"/>
                                        <p:tgtEl>
                                          <p:spTgt spid="20"/>
                                        </p:tgtEl>
                                      </p:cBhvr>
                                    </p:animEffect>
                                  </p:childTnLst>
                                </p:cTn>
                              </p:par>
                            </p:childTnLst>
                          </p:cTn>
                        </p:par>
                        <p:par>
                          <p:cTn id="148" fill="hold">
                            <p:stCondLst>
                              <p:cond delay="41000"/>
                            </p:stCondLst>
                            <p:childTnLst>
                              <p:par>
                                <p:cTn id="149" presetID="22" presetClass="entr" presetSubtype="2" fill="hold" nodeType="afterEffect">
                                  <p:stCondLst>
                                    <p:cond delay="0"/>
                                  </p:stCondLst>
                                  <p:childTnLst>
                                    <p:set>
                                      <p:cBhvr>
                                        <p:cTn id="150" dur="1" fill="hold">
                                          <p:stCondLst>
                                            <p:cond delay="0"/>
                                          </p:stCondLst>
                                        </p:cTn>
                                        <p:tgtEl>
                                          <p:spTgt spid="80"/>
                                        </p:tgtEl>
                                        <p:attrNameLst>
                                          <p:attrName>style.visibility</p:attrName>
                                        </p:attrNameLst>
                                      </p:cBhvr>
                                      <p:to>
                                        <p:strVal val="visible"/>
                                      </p:to>
                                    </p:set>
                                    <p:animEffect transition="in" filter="wipe(right)">
                                      <p:cBhvr>
                                        <p:cTn id="151" dur="1000"/>
                                        <p:tgtEl>
                                          <p:spTgt spid="80"/>
                                        </p:tgtEl>
                                      </p:cBhvr>
                                    </p:animEffect>
                                  </p:childTnLst>
                                </p:cTn>
                              </p:par>
                            </p:childTnLst>
                          </p:cTn>
                        </p:par>
                        <p:par>
                          <p:cTn id="152" fill="hold">
                            <p:stCondLst>
                              <p:cond delay="42000"/>
                            </p:stCondLst>
                            <p:childTnLst>
                              <p:par>
                                <p:cTn id="153" presetID="22" presetClass="entr" presetSubtype="2" fill="hold" nodeType="afterEffect">
                                  <p:stCondLst>
                                    <p:cond delay="0"/>
                                  </p:stCondLst>
                                  <p:childTnLst>
                                    <p:set>
                                      <p:cBhvr>
                                        <p:cTn id="154" dur="1" fill="hold">
                                          <p:stCondLst>
                                            <p:cond delay="0"/>
                                          </p:stCondLst>
                                        </p:cTn>
                                        <p:tgtEl>
                                          <p:spTgt spid="83"/>
                                        </p:tgtEl>
                                        <p:attrNameLst>
                                          <p:attrName>style.visibility</p:attrName>
                                        </p:attrNameLst>
                                      </p:cBhvr>
                                      <p:to>
                                        <p:strVal val="visible"/>
                                      </p:to>
                                    </p:set>
                                    <p:animEffect transition="in" filter="wipe(right)">
                                      <p:cBhvr>
                                        <p:cTn id="155" dur="1000"/>
                                        <p:tgtEl>
                                          <p:spTgt spid="83"/>
                                        </p:tgtEl>
                                      </p:cBhvr>
                                    </p:animEffect>
                                  </p:childTnLst>
                                </p:cTn>
                              </p:par>
                            </p:childTnLst>
                          </p:cTn>
                        </p:par>
                        <p:par>
                          <p:cTn id="156" fill="hold">
                            <p:stCondLst>
                              <p:cond delay="43000"/>
                            </p:stCondLst>
                            <p:childTnLst>
                              <p:par>
                                <p:cTn id="157" presetID="10" presetClass="exit" presetSubtype="0" fill="hold" nodeType="afterEffect">
                                  <p:stCondLst>
                                    <p:cond delay="0"/>
                                  </p:stCondLst>
                                  <p:childTnLst>
                                    <p:animEffect transition="out" filter="fade">
                                      <p:cBhvr>
                                        <p:cTn id="158" dur="1000"/>
                                        <p:tgtEl>
                                          <p:spTgt spid="30"/>
                                        </p:tgtEl>
                                      </p:cBhvr>
                                    </p:animEffect>
                                    <p:set>
                                      <p:cBhvr>
                                        <p:cTn id="159" dur="1" fill="hold">
                                          <p:stCondLst>
                                            <p:cond delay="999"/>
                                          </p:stCondLst>
                                        </p:cTn>
                                        <p:tgtEl>
                                          <p:spTgt spid="30"/>
                                        </p:tgtEl>
                                        <p:attrNameLst>
                                          <p:attrName>style.visibility</p:attrName>
                                        </p:attrNameLst>
                                      </p:cBhvr>
                                      <p:to>
                                        <p:strVal val="hidden"/>
                                      </p:to>
                                    </p:set>
                                  </p:childTnLst>
                                </p:cTn>
                              </p:par>
                            </p:childTnLst>
                          </p:cTn>
                        </p:par>
                        <p:par>
                          <p:cTn id="160" fill="hold">
                            <p:stCondLst>
                              <p:cond delay="44000"/>
                            </p:stCondLst>
                            <p:childTnLst>
                              <p:par>
                                <p:cTn id="161" presetID="22" presetClass="entr" presetSubtype="2" fill="hold" nodeType="afterEffect">
                                  <p:stCondLst>
                                    <p:cond delay="0"/>
                                  </p:stCondLst>
                                  <p:childTnLst>
                                    <p:set>
                                      <p:cBhvr>
                                        <p:cTn id="162" dur="1" fill="hold">
                                          <p:stCondLst>
                                            <p:cond delay="0"/>
                                          </p:stCondLst>
                                        </p:cTn>
                                        <p:tgtEl>
                                          <p:spTgt spid="86"/>
                                        </p:tgtEl>
                                        <p:attrNameLst>
                                          <p:attrName>style.visibility</p:attrName>
                                        </p:attrNameLst>
                                      </p:cBhvr>
                                      <p:to>
                                        <p:strVal val="visible"/>
                                      </p:to>
                                    </p:set>
                                    <p:animEffect transition="in" filter="wipe(right)">
                                      <p:cBhvr>
                                        <p:cTn id="163" dur="1000"/>
                                        <p:tgtEl>
                                          <p:spTgt spid="86"/>
                                        </p:tgtEl>
                                      </p:cBhvr>
                                    </p:animEffect>
                                  </p:childTnLst>
                                </p:cTn>
                              </p:par>
                            </p:childTnLst>
                          </p:cTn>
                        </p:par>
                        <p:par>
                          <p:cTn id="164" fill="hold">
                            <p:stCondLst>
                              <p:cond delay="45000"/>
                            </p:stCondLst>
                            <p:childTnLst>
                              <p:par>
                                <p:cTn id="165" presetID="22" presetClass="entr" presetSubtype="4" fill="hold" nodeType="afterEffect">
                                  <p:stCondLst>
                                    <p:cond delay="0"/>
                                  </p:stCondLst>
                                  <p:childTnLst>
                                    <p:set>
                                      <p:cBhvr>
                                        <p:cTn id="166" dur="1" fill="hold">
                                          <p:stCondLst>
                                            <p:cond delay="0"/>
                                          </p:stCondLst>
                                        </p:cTn>
                                        <p:tgtEl>
                                          <p:spTgt spid="84"/>
                                        </p:tgtEl>
                                        <p:attrNameLst>
                                          <p:attrName>style.visibility</p:attrName>
                                        </p:attrNameLst>
                                      </p:cBhvr>
                                      <p:to>
                                        <p:strVal val="visible"/>
                                      </p:to>
                                    </p:set>
                                    <p:animEffect transition="in" filter="wipe(down)">
                                      <p:cBhvr>
                                        <p:cTn id="167"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Evidence of Monetary Neutrality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graphicFrame>
        <p:nvGraphicFramePr>
          <p:cNvPr id="66" name="Group 78"/>
          <p:cNvGraphicFramePr>
            <a:graphicFrameLocks noGrp="1"/>
          </p:cNvGraphicFramePr>
          <p:nvPr>
            <p:extLst>
              <p:ext uri="{D42A27DB-BD31-4B8C-83A1-F6EECF244321}">
                <p14:modId xmlns:p14="http://schemas.microsoft.com/office/powerpoint/2010/main" val="1384089254"/>
              </p:ext>
            </p:extLst>
          </p:nvPr>
        </p:nvGraphicFramePr>
        <p:xfrm>
          <a:off x="5181600" y="1472625"/>
          <a:ext cx="3730089" cy="3883152"/>
        </p:xfrm>
        <a:graphic>
          <a:graphicData uri="http://schemas.openxmlformats.org/drawingml/2006/table">
            <a:tbl>
              <a:tblPr firstRow="1" bandRow="1">
                <a:tableStyleId>{6E25E649-3F16-4E02-A733-19D2CDBF48F0}</a:tableStyleId>
              </a:tblPr>
              <a:tblGrid>
                <a:gridCol w="1243363"/>
                <a:gridCol w="1243363"/>
                <a:gridCol w="1243363"/>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Country</a:t>
                      </a:r>
                      <a:endParaRPr kumimoji="0" lang="en-US" sz="10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 Supply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Average Annual Percent Increase 1980 - 2010</a:t>
                      </a:r>
                      <a:endParaRPr kumimoji="0" lang="en-US" sz="9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Price Level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Average Annual Percent Increase 1980 - 2010</a:t>
                      </a:r>
                      <a:endParaRPr kumimoji="0" lang="en-US" sz="9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United States</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Albania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Canada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Colombia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22</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Germany</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Iran</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Jamaica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Mexico</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34</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31</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Mongolia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44</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Nigeria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Pakistan</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Romania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Uruguay</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Zambia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41</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88" name="TextBox 87"/>
          <p:cNvSpPr txBox="1"/>
          <p:nvPr/>
        </p:nvSpPr>
        <p:spPr>
          <a:xfrm>
            <a:off x="228600" y="1472625"/>
            <a:ext cx="48768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a:solidFill>
                  <a:srgbClr val="000000"/>
                </a:solidFill>
              </a:rPr>
              <a:t>We can </a:t>
            </a:r>
            <a:r>
              <a:rPr lang="en-US" sz="1200" dirty="0" smtClean="0">
                <a:solidFill>
                  <a:srgbClr val="000000"/>
                </a:solidFill>
              </a:rPr>
              <a:t>use real world data to verify </a:t>
            </a:r>
            <a:r>
              <a:rPr lang="en-US" sz="1200" dirty="0">
                <a:solidFill>
                  <a:srgbClr val="000000"/>
                </a:solidFill>
              </a:rPr>
              <a:t>the theory of monetary </a:t>
            </a:r>
            <a:r>
              <a:rPr lang="en-US" sz="1200" dirty="0" smtClean="0">
                <a:solidFill>
                  <a:srgbClr val="000000"/>
                </a:solidFill>
              </a:rPr>
              <a:t>neutrality.  </a:t>
            </a:r>
            <a:r>
              <a:rPr lang="en-US" sz="1200" dirty="0">
                <a:solidFill>
                  <a:srgbClr val="000000"/>
                </a:solidFill>
              </a:rPr>
              <a:t>This table contains data on several countries from 1980 - 2010.  Plot the average annual percent increase in the money supply and the price level on the graph.  Then, answer the questions.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 y="2386584"/>
            <a:ext cx="4544568" cy="310068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36" y="2386584"/>
            <a:ext cx="4544568" cy="3100686"/>
          </a:xfrm>
          <a:prstGeom prst="rect">
            <a:avLst/>
          </a:prstGeom>
        </p:spPr>
      </p:pic>
      <p:sp>
        <p:nvSpPr>
          <p:cNvPr id="89" name="Bevel 88">
            <a:hlinkClick r:id="rId5" action="ppaction://hlinksldjump"/>
          </p:cNvPr>
          <p:cNvSpPr>
            <a:spLocks noChangeArrowheads="1"/>
          </p:cNvSpPr>
          <p:nvPr/>
        </p:nvSpPr>
        <p:spPr bwMode="auto">
          <a:xfrm>
            <a:off x="3886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90" name="Bevel 89">
            <a:hlinkClick r:id="rId6"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91" name="Bevel 90">
            <a:hlinkClick r:id="rId7"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05273092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left)">
                                      <p:cBhvr>
                                        <p:cTn id="11" dur="1000"/>
                                        <p:tgtEl>
                                          <p:spTgt spid="88"/>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2000"/>
                                        <p:tgtEl>
                                          <p:spTgt spid="66"/>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Evidence of Monetary Neutrality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graphicFrame>
        <p:nvGraphicFramePr>
          <p:cNvPr id="66" name="Group 78"/>
          <p:cNvGraphicFramePr>
            <a:graphicFrameLocks noGrp="1"/>
          </p:cNvGraphicFramePr>
          <p:nvPr>
            <p:extLst>
              <p:ext uri="{D42A27DB-BD31-4B8C-83A1-F6EECF244321}">
                <p14:modId xmlns:p14="http://schemas.microsoft.com/office/powerpoint/2010/main" val="1384089254"/>
              </p:ext>
            </p:extLst>
          </p:nvPr>
        </p:nvGraphicFramePr>
        <p:xfrm>
          <a:off x="5181600" y="1472625"/>
          <a:ext cx="3730089" cy="3883152"/>
        </p:xfrm>
        <a:graphic>
          <a:graphicData uri="http://schemas.openxmlformats.org/drawingml/2006/table">
            <a:tbl>
              <a:tblPr firstRow="1" bandRow="1">
                <a:tableStyleId>{6E25E649-3F16-4E02-A733-19D2CDBF48F0}</a:tableStyleId>
              </a:tblPr>
              <a:tblGrid>
                <a:gridCol w="1243363"/>
                <a:gridCol w="1243363"/>
                <a:gridCol w="1243363"/>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Country</a:t>
                      </a:r>
                      <a:endParaRPr kumimoji="0" lang="en-US" sz="10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 Supply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Average Annual Percent Increase 1980 - 2010</a:t>
                      </a:r>
                      <a:endParaRPr kumimoji="0" lang="en-US" sz="9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Price Level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Average Annual Percent Increase 1980 - 2010</a:t>
                      </a:r>
                      <a:endParaRPr kumimoji="0" lang="en-US" sz="9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United States</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Albania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Canada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Colombia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22</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18</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Germany</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Iran</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Jamaica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Mexico</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34</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31</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Mongolia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44</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33</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Nigeria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27</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25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Pakistan</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15</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10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Romania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Uruguay</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40</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Zambia</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36</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charset="0"/>
                          <a:ea typeface="ＭＳ Ｐゴシック" charset="0"/>
                          <a:cs typeface="ＭＳ Ｐゴシック" charset="0"/>
                        </a:rPr>
                        <a:t>41</a:t>
                      </a:r>
                      <a:endParaRPr kumimoji="0" lang="en-US" sz="9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88" name="TextBox 87"/>
          <p:cNvSpPr txBox="1"/>
          <p:nvPr/>
        </p:nvSpPr>
        <p:spPr>
          <a:xfrm>
            <a:off x="228600" y="1472625"/>
            <a:ext cx="48768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a:solidFill>
                  <a:srgbClr val="000000"/>
                </a:solidFill>
              </a:rPr>
              <a:t>We can use real world data to verify the theory of monetary neutrality.  This table contains data on several countries from 1980 - 2010.  Plot the average annual percent increase in the money supply and the price level on the graph.  Then, answer the questions.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 y="2386584"/>
            <a:ext cx="4544568" cy="310068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36" y="2386584"/>
            <a:ext cx="4544568" cy="31006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36" y="2386584"/>
            <a:ext cx="4544568" cy="3100686"/>
          </a:xfrm>
          <a:prstGeom prst="rect">
            <a:avLst/>
          </a:prstGeom>
        </p:spPr>
      </p:pic>
      <p:sp>
        <p:nvSpPr>
          <p:cNvPr id="15" name="Bevel 14">
            <a:hlinkClick r:id="rId6"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6" name="Bevel 15">
            <a:hlinkClick r:id="rId7"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7" name="Bevel 16">
            <a:hlinkClick r:id="rId8"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0999606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Questions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1" name="TextBox 10"/>
          <p:cNvSpPr txBox="1"/>
          <p:nvPr/>
        </p:nvSpPr>
        <p:spPr>
          <a:xfrm>
            <a:off x="228600" y="1447800"/>
            <a:ext cx="2667000" cy="1569660"/>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1) Monetary neutrality theorizes that any increase in the money supply will be matched by an equal increase in the price level in the long run.  If this is the case, where should all of the points on the graph lie?</a:t>
            </a:r>
          </a:p>
          <a:p>
            <a:pPr algn="just"/>
            <a:endParaRPr lang="en-US" sz="1200" dirty="0" smtClean="0">
              <a:solidFill>
                <a:srgbClr val="000000"/>
              </a:solidFill>
            </a:endParaRPr>
          </a:p>
          <a:p>
            <a:pPr algn="just"/>
            <a:endParaRPr lang="en-US" sz="1200" dirty="0" smtClean="0">
              <a:solidFill>
                <a:srgbClr val="000000"/>
              </a:solidFill>
            </a:endParaRPr>
          </a:p>
        </p:txBody>
      </p:sp>
      <p:sp>
        <p:nvSpPr>
          <p:cNvPr id="12" name="TextBox 11"/>
          <p:cNvSpPr txBox="1"/>
          <p:nvPr/>
        </p:nvSpPr>
        <p:spPr>
          <a:xfrm>
            <a:off x="228600" y="3124200"/>
            <a:ext cx="2667000" cy="2308324"/>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t>2) Does the data support the theory of monetary neutrality?  Explain.</a:t>
            </a:r>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smtClean="0"/>
          </a:p>
        </p:txBody>
      </p:sp>
      <p:sp>
        <p:nvSpPr>
          <p:cNvPr id="15" name="TextBox 14"/>
          <p:cNvSpPr txBox="1"/>
          <p:nvPr/>
        </p:nvSpPr>
        <p:spPr>
          <a:xfrm>
            <a:off x="3048000" y="1447800"/>
            <a:ext cx="3048000" cy="384720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3) Monetary neutrality also theorizes that changes in the money supply only affect nominal variables, not real variables.  How would expansionary monetary policy affect each of the following variables in the long run?  Write increase, decrease, or no change.</a:t>
            </a:r>
            <a:endParaRPr lang="en-US" sz="1200" dirty="0" smtClean="0"/>
          </a:p>
          <a:p>
            <a:pPr algn="just"/>
            <a:endParaRPr lang="en-US" sz="1200" dirty="0" smtClean="0"/>
          </a:p>
          <a:p>
            <a:pPr algn="just">
              <a:spcAft>
                <a:spcPts val="600"/>
              </a:spcAft>
            </a:pPr>
            <a:r>
              <a:rPr lang="en-US" sz="1200" dirty="0" smtClean="0"/>
              <a:t>a) Nominal Money Supply:	</a:t>
            </a:r>
            <a:r>
              <a:rPr lang="en-US" sz="1200" u="sng" dirty="0" smtClean="0"/>
              <a:t>	</a:t>
            </a:r>
          </a:p>
          <a:p>
            <a:pPr algn="just">
              <a:spcAft>
                <a:spcPts val="600"/>
              </a:spcAft>
            </a:pPr>
            <a:r>
              <a:rPr lang="en-US" sz="1200" dirty="0" smtClean="0"/>
              <a:t>b) Real Money Supply:	</a:t>
            </a:r>
            <a:r>
              <a:rPr lang="en-US" sz="1200" u="sng" dirty="0" smtClean="0"/>
              <a:t>	</a:t>
            </a:r>
          </a:p>
          <a:p>
            <a:pPr algn="just">
              <a:spcAft>
                <a:spcPts val="600"/>
              </a:spcAft>
            </a:pPr>
            <a:r>
              <a:rPr lang="en-US" sz="1200" dirty="0" smtClean="0"/>
              <a:t>c) Nominal GDP:	</a:t>
            </a:r>
            <a:r>
              <a:rPr lang="en-US" sz="1200" u="sng" dirty="0" smtClean="0"/>
              <a:t>	</a:t>
            </a:r>
          </a:p>
          <a:p>
            <a:pPr algn="just">
              <a:spcAft>
                <a:spcPts val="600"/>
              </a:spcAft>
            </a:pPr>
            <a:r>
              <a:rPr lang="en-US" sz="1200" dirty="0" smtClean="0"/>
              <a:t>d) Real GDP:		</a:t>
            </a:r>
            <a:r>
              <a:rPr lang="en-US" sz="1200" u="sng" dirty="0" smtClean="0"/>
              <a:t>	</a:t>
            </a:r>
          </a:p>
          <a:p>
            <a:pPr algn="just">
              <a:spcAft>
                <a:spcPts val="600"/>
              </a:spcAft>
            </a:pPr>
            <a:r>
              <a:rPr lang="en-US" sz="1200" dirty="0" smtClean="0"/>
              <a:t>e) Nominal Price Level:	</a:t>
            </a:r>
            <a:r>
              <a:rPr lang="en-US" sz="1200" u="sng" dirty="0" smtClean="0"/>
              <a:t>	</a:t>
            </a:r>
          </a:p>
          <a:p>
            <a:pPr algn="just">
              <a:spcAft>
                <a:spcPts val="600"/>
              </a:spcAft>
            </a:pPr>
            <a:r>
              <a:rPr lang="en-US" sz="1200" dirty="0" smtClean="0"/>
              <a:t>f) Real Price Level:	</a:t>
            </a:r>
            <a:r>
              <a:rPr lang="en-US" sz="1200" u="sng" dirty="0" smtClean="0"/>
              <a:t>	</a:t>
            </a:r>
          </a:p>
          <a:p>
            <a:pPr algn="just">
              <a:spcAft>
                <a:spcPts val="600"/>
              </a:spcAft>
            </a:pPr>
            <a:r>
              <a:rPr lang="en-US" sz="1200" dirty="0" smtClean="0"/>
              <a:t>g) Nominal Wages:	</a:t>
            </a:r>
            <a:r>
              <a:rPr lang="en-US" sz="1200" u="sng" dirty="0" smtClean="0"/>
              <a:t>	</a:t>
            </a:r>
            <a:endParaRPr lang="en-US" sz="1200" dirty="0" smtClean="0"/>
          </a:p>
          <a:p>
            <a:pPr algn="just">
              <a:spcAft>
                <a:spcPts val="600"/>
              </a:spcAft>
            </a:pPr>
            <a:r>
              <a:rPr lang="en-US" sz="1200" dirty="0" smtClean="0"/>
              <a:t>h) Real Wages:	</a:t>
            </a:r>
            <a:r>
              <a:rPr lang="en-US" sz="1200" u="sng" dirty="0" smtClean="0"/>
              <a:t>	</a:t>
            </a:r>
            <a:endParaRPr lang="en-US" sz="1200" dirty="0" smtClean="0"/>
          </a:p>
          <a:p>
            <a:pPr algn="just">
              <a:spcAft>
                <a:spcPts val="600"/>
              </a:spcAft>
            </a:pPr>
            <a:r>
              <a:rPr lang="en-US" sz="1200" dirty="0" err="1" smtClean="0"/>
              <a:t>i</a:t>
            </a:r>
            <a:r>
              <a:rPr lang="en-US" sz="1200" dirty="0" smtClean="0"/>
              <a:t>) Unemployment Rate:	</a:t>
            </a:r>
            <a:r>
              <a:rPr lang="en-US" sz="1200" u="sng" dirty="0" smtClean="0"/>
              <a:t>	</a:t>
            </a:r>
            <a:endParaRPr lang="en-US" sz="1200" dirty="0" smtClean="0"/>
          </a:p>
        </p:txBody>
      </p:sp>
      <p:sp>
        <p:nvSpPr>
          <p:cNvPr id="16" name="TextBox 15"/>
          <p:cNvSpPr txBox="1"/>
          <p:nvPr/>
        </p:nvSpPr>
        <p:spPr>
          <a:xfrm>
            <a:off x="6248400" y="1447800"/>
            <a:ext cx="2684929" cy="3970318"/>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4) If monetary policy has no long-run effects, why is it so important for the economy?</a:t>
            </a:r>
          </a:p>
          <a:p>
            <a:pPr algn="just"/>
            <a:endParaRPr lang="en-US" sz="1200" dirty="0" smtClean="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smtClean="0"/>
          </a:p>
        </p:txBody>
      </p:sp>
      <p:sp>
        <p:nvSpPr>
          <p:cNvPr id="17" name="Bevel 16">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8" name="Bevel 17">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19" name="Bevel 18">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3616111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1447800"/>
            <a:ext cx="2667000" cy="1569660"/>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1) Monetary neutrality theorizes that any increase in the money supply will be matched by an equal increase in the price level in the long run.  If this is the case, where should all of the points on the graph lie?</a:t>
            </a:r>
          </a:p>
          <a:p>
            <a:pPr algn="just"/>
            <a:endParaRPr lang="en-US" sz="1200" dirty="0" smtClean="0">
              <a:solidFill>
                <a:srgbClr val="000000"/>
              </a:solidFill>
            </a:endParaRPr>
          </a:p>
          <a:p>
            <a:pPr algn="just"/>
            <a:endParaRPr lang="en-US" sz="1200" dirty="0" smtClean="0">
              <a:solidFill>
                <a:srgbClr val="000000"/>
              </a:solidFill>
            </a:endParaRPr>
          </a:p>
        </p:txBody>
      </p:sp>
      <p:sp>
        <p:nvSpPr>
          <p:cNvPr id="14" name="TextBox 13"/>
          <p:cNvSpPr txBox="1"/>
          <p:nvPr/>
        </p:nvSpPr>
        <p:spPr>
          <a:xfrm>
            <a:off x="228600" y="3124200"/>
            <a:ext cx="2667000" cy="2308324"/>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t>2) Does the data support the theory of monetary neutrality?  Explain.</a:t>
            </a:r>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a:p>
          <a:p>
            <a:pPr algn="just"/>
            <a:endParaRPr lang="en-US" sz="1200" dirty="0" smtClean="0"/>
          </a:p>
          <a:p>
            <a:pPr algn="just"/>
            <a:endParaRPr lang="en-US" sz="1200" dirty="0" smtClean="0"/>
          </a:p>
        </p:txBody>
      </p:sp>
      <p:sp>
        <p:nvSpPr>
          <p:cNvPr id="17" name="TextBox 16"/>
          <p:cNvSpPr txBox="1"/>
          <p:nvPr/>
        </p:nvSpPr>
        <p:spPr>
          <a:xfrm>
            <a:off x="3048000" y="1447800"/>
            <a:ext cx="3048000" cy="384720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3) Monetary neutrality also theorizes that changes in the money supply only affect nominal variables, not real variables.  How would expansionary monetary policy affect each of the following variables in the long run?  Write increase, decrease, or no change.</a:t>
            </a:r>
            <a:endParaRPr lang="en-US" sz="1200" dirty="0" smtClean="0"/>
          </a:p>
          <a:p>
            <a:pPr algn="just"/>
            <a:endParaRPr lang="en-US" sz="1200" dirty="0" smtClean="0"/>
          </a:p>
          <a:p>
            <a:pPr algn="just">
              <a:spcAft>
                <a:spcPts val="600"/>
              </a:spcAft>
            </a:pPr>
            <a:r>
              <a:rPr lang="en-US" sz="1200" dirty="0" smtClean="0"/>
              <a:t>a) Nominal Money Supply:	</a:t>
            </a:r>
            <a:r>
              <a:rPr lang="en-US" sz="1200" u="sng" dirty="0" smtClean="0"/>
              <a:t>	</a:t>
            </a:r>
          </a:p>
          <a:p>
            <a:pPr algn="just">
              <a:spcAft>
                <a:spcPts val="600"/>
              </a:spcAft>
            </a:pPr>
            <a:r>
              <a:rPr lang="en-US" sz="1200" dirty="0" smtClean="0"/>
              <a:t>b) Real Money Supply:	</a:t>
            </a:r>
            <a:r>
              <a:rPr lang="en-US" sz="1200" u="sng" dirty="0" smtClean="0"/>
              <a:t>	</a:t>
            </a:r>
          </a:p>
          <a:p>
            <a:pPr algn="just">
              <a:spcAft>
                <a:spcPts val="600"/>
              </a:spcAft>
            </a:pPr>
            <a:r>
              <a:rPr lang="en-US" sz="1200" dirty="0" smtClean="0"/>
              <a:t>c) Nominal GDP:	</a:t>
            </a:r>
            <a:r>
              <a:rPr lang="en-US" sz="1200" u="sng" dirty="0" smtClean="0"/>
              <a:t>	</a:t>
            </a:r>
          </a:p>
          <a:p>
            <a:pPr algn="just">
              <a:spcAft>
                <a:spcPts val="600"/>
              </a:spcAft>
            </a:pPr>
            <a:r>
              <a:rPr lang="en-US" sz="1200" dirty="0" smtClean="0"/>
              <a:t>d) Real GDP:		</a:t>
            </a:r>
            <a:r>
              <a:rPr lang="en-US" sz="1200" u="sng" dirty="0" smtClean="0"/>
              <a:t>	</a:t>
            </a:r>
          </a:p>
          <a:p>
            <a:pPr algn="just">
              <a:spcAft>
                <a:spcPts val="600"/>
              </a:spcAft>
            </a:pPr>
            <a:r>
              <a:rPr lang="en-US" sz="1200" dirty="0" smtClean="0"/>
              <a:t>e) Nominal Price Level:	</a:t>
            </a:r>
            <a:r>
              <a:rPr lang="en-US" sz="1200" u="sng" dirty="0" smtClean="0"/>
              <a:t>	</a:t>
            </a:r>
          </a:p>
          <a:p>
            <a:pPr algn="just">
              <a:spcAft>
                <a:spcPts val="600"/>
              </a:spcAft>
            </a:pPr>
            <a:r>
              <a:rPr lang="en-US" sz="1200" dirty="0" smtClean="0"/>
              <a:t>f) Real Price Level:	</a:t>
            </a:r>
            <a:r>
              <a:rPr lang="en-US" sz="1200" u="sng" dirty="0" smtClean="0"/>
              <a:t>	</a:t>
            </a:r>
          </a:p>
          <a:p>
            <a:pPr algn="just">
              <a:spcAft>
                <a:spcPts val="600"/>
              </a:spcAft>
            </a:pPr>
            <a:r>
              <a:rPr lang="en-US" sz="1200" dirty="0" smtClean="0"/>
              <a:t>g) Nominal Wages:	</a:t>
            </a:r>
            <a:r>
              <a:rPr lang="en-US" sz="1200" u="sng" dirty="0" smtClean="0"/>
              <a:t>	</a:t>
            </a:r>
            <a:endParaRPr lang="en-US" sz="1200" dirty="0" smtClean="0"/>
          </a:p>
          <a:p>
            <a:pPr algn="just">
              <a:spcAft>
                <a:spcPts val="600"/>
              </a:spcAft>
            </a:pPr>
            <a:r>
              <a:rPr lang="en-US" sz="1200" dirty="0" smtClean="0"/>
              <a:t>h) Real Wages:	</a:t>
            </a:r>
            <a:r>
              <a:rPr lang="en-US" sz="1200" u="sng" dirty="0" smtClean="0"/>
              <a:t>	</a:t>
            </a:r>
            <a:endParaRPr lang="en-US" sz="1200" dirty="0" smtClean="0"/>
          </a:p>
          <a:p>
            <a:pPr algn="just">
              <a:spcAft>
                <a:spcPts val="600"/>
              </a:spcAft>
            </a:pPr>
            <a:r>
              <a:rPr lang="en-US" sz="1200" dirty="0" err="1" smtClean="0"/>
              <a:t>i</a:t>
            </a:r>
            <a:r>
              <a:rPr lang="en-US" sz="1200" dirty="0" smtClean="0"/>
              <a:t>) Unemployment Rate:	</a:t>
            </a:r>
            <a:r>
              <a:rPr lang="en-US" sz="1200" u="sng" dirty="0" smtClean="0"/>
              <a:t>	</a:t>
            </a:r>
            <a:endParaRPr lang="en-US" sz="1200" dirty="0" smtClean="0"/>
          </a:p>
        </p:txBody>
      </p:sp>
      <p:sp>
        <p:nvSpPr>
          <p:cNvPr id="18" name="TextBox 17"/>
          <p:cNvSpPr txBox="1"/>
          <p:nvPr/>
        </p:nvSpPr>
        <p:spPr>
          <a:xfrm>
            <a:off x="6248400" y="1447800"/>
            <a:ext cx="2684929" cy="3970318"/>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4) If monetary policy has no long-run effects, why is it so important for the economy?</a:t>
            </a:r>
          </a:p>
          <a:p>
            <a:pPr algn="just"/>
            <a:endParaRPr lang="en-US" sz="1200" dirty="0" smtClean="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a:solidFill>
                <a:srgbClr val="000000"/>
              </a:solidFill>
            </a:endParaRP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smtClean="0"/>
          </a:p>
        </p:txBody>
      </p:sp>
      <p:sp>
        <p:nvSpPr>
          <p:cNvPr id="117761"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Monetary Neutrality</a:t>
            </a:r>
            <a:endParaRPr lang="en-US" dirty="0">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Questions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1" name="TextBox 10"/>
          <p:cNvSpPr txBox="1"/>
          <p:nvPr/>
        </p:nvSpPr>
        <p:spPr>
          <a:xfrm>
            <a:off x="228600" y="1447800"/>
            <a:ext cx="2667000" cy="1569660"/>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1) Monetary neutrality theorizes that any increase in the money supply will be matched by an equal increase in the price level in the long run.  If this is the case, where should all of the points on the graph lie?</a:t>
            </a:r>
          </a:p>
          <a:p>
            <a:pPr algn="just"/>
            <a:endParaRPr lang="en-US" sz="1200" dirty="0" smtClean="0">
              <a:solidFill>
                <a:srgbClr val="000000"/>
              </a:solidFill>
            </a:endParaRPr>
          </a:p>
          <a:p>
            <a:pPr algn="just"/>
            <a:r>
              <a:rPr lang="en-US" sz="1200" dirty="0" smtClean="0">
                <a:solidFill>
                  <a:schemeClr val="accent2"/>
                </a:solidFill>
              </a:rPr>
              <a:t>On the 45-degree line.</a:t>
            </a:r>
          </a:p>
        </p:txBody>
      </p:sp>
      <p:sp>
        <p:nvSpPr>
          <p:cNvPr id="12" name="TextBox 11"/>
          <p:cNvSpPr txBox="1"/>
          <p:nvPr/>
        </p:nvSpPr>
        <p:spPr>
          <a:xfrm>
            <a:off x="228600" y="3124200"/>
            <a:ext cx="2667000" cy="2308324"/>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t>2) Does the data support the theory of monetary neutrality?  Explain.</a:t>
            </a:r>
          </a:p>
          <a:p>
            <a:pPr algn="just"/>
            <a:endParaRPr lang="en-US" sz="1200" dirty="0" smtClean="0"/>
          </a:p>
          <a:p>
            <a:pPr algn="just"/>
            <a:r>
              <a:rPr lang="en-US" sz="1200" dirty="0" smtClean="0">
                <a:solidFill>
                  <a:schemeClr val="accent2"/>
                </a:solidFill>
              </a:rPr>
              <a:t>Yes.  The data points might not lie directly on the line, but they are very close.  Because the data points lie near the line, it means that increases in the money supply are roughly equaled by increases in inflation.  (The relationship is not exact because other factors besides money affect the price level.)</a:t>
            </a:r>
          </a:p>
        </p:txBody>
      </p:sp>
      <p:sp>
        <p:nvSpPr>
          <p:cNvPr id="15" name="TextBox 14"/>
          <p:cNvSpPr txBox="1"/>
          <p:nvPr/>
        </p:nvSpPr>
        <p:spPr>
          <a:xfrm>
            <a:off x="3048000" y="1447800"/>
            <a:ext cx="3048000" cy="384720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3) Monetary neutrality also theorizes that changes in the money supply only affect nominal variables, not real variables.  How would expansionary monetary policy affect each of the following variables in the long run?  Write increase, decrease, or no change.</a:t>
            </a:r>
            <a:endParaRPr lang="en-US" sz="1200" dirty="0" smtClean="0"/>
          </a:p>
          <a:p>
            <a:pPr algn="just"/>
            <a:endParaRPr lang="en-US" sz="1200" dirty="0" smtClean="0"/>
          </a:p>
          <a:p>
            <a:pPr algn="just">
              <a:spcAft>
                <a:spcPts val="600"/>
              </a:spcAft>
            </a:pPr>
            <a:r>
              <a:rPr lang="en-US" sz="1200" dirty="0" smtClean="0"/>
              <a:t>a) Nominal Money Supply:	</a:t>
            </a:r>
            <a:r>
              <a:rPr lang="en-US" sz="1200" u="sng" dirty="0" smtClean="0">
                <a:solidFill>
                  <a:schemeClr val="accent2"/>
                </a:solidFill>
                <a:uFill>
                  <a:solidFill>
                    <a:schemeClr val="tx1"/>
                  </a:solidFill>
                </a:uFill>
              </a:rPr>
              <a:t>Increase</a:t>
            </a:r>
            <a:r>
              <a:rPr lang="en-US" sz="1200" u="sng" dirty="0" smtClean="0"/>
              <a:t>	</a:t>
            </a:r>
          </a:p>
          <a:p>
            <a:pPr algn="just">
              <a:spcAft>
                <a:spcPts val="600"/>
              </a:spcAft>
            </a:pPr>
            <a:r>
              <a:rPr lang="en-US" sz="1200" dirty="0" smtClean="0"/>
              <a:t>b) Real Money Supply:	</a:t>
            </a:r>
            <a:r>
              <a:rPr lang="en-US" sz="1200" u="sng" dirty="0" smtClean="0">
                <a:solidFill>
                  <a:schemeClr val="accent2"/>
                </a:solidFill>
                <a:uFill>
                  <a:solidFill>
                    <a:schemeClr val="tx1"/>
                  </a:solidFill>
                </a:uFill>
              </a:rPr>
              <a:t>No Change</a:t>
            </a:r>
            <a:r>
              <a:rPr lang="en-US" sz="1200" u="sng" dirty="0" smtClean="0"/>
              <a:t>	</a:t>
            </a:r>
          </a:p>
          <a:p>
            <a:pPr algn="just">
              <a:spcAft>
                <a:spcPts val="600"/>
              </a:spcAft>
            </a:pPr>
            <a:r>
              <a:rPr lang="en-US" sz="1200" dirty="0" smtClean="0"/>
              <a:t>c) Nominal GDP:	</a:t>
            </a:r>
            <a:r>
              <a:rPr lang="en-US" sz="1200" u="sng" dirty="0" smtClean="0">
                <a:solidFill>
                  <a:schemeClr val="accent2"/>
                </a:solidFill>
                <a:uFill>
                  <a:solidFill>
                    <a:schemeClr val="tx1"/>
                  </a:solidFill>
                </a:uFill>
              </a:rPr>
              <a:t>Increase</a:t>
            </a:r>
            <a:r>
              <a:rPr lang="en-US" sz="1200" u="sng" dirty="0" smtClean="0"/>
              <a:t>	</a:t>
            </a:r>
          </a:p>
          <a:p>
            <a:pPr algn="just">
              <a:spcAft>
                <a:spcPts val="600"/>
              </a:spcAft>
            </a:pPr>
            <a:r>
              <a:rPr lang="en-US" sz="1200" dirty="0" smtClean="0"/>
              <a:t>d) Real GDP:		</a:t>
            </a:r>
            <a:r>
              <a:rPr lang="en-US" sz="1200" u="sng" dirty="0" smtClean="0">
                <a:solidFill>
                  <a:schemeClr val="accent2"/>
                </a:solidFill>
                <a:uFill>
                  <a:solidFill>
                    <a:schemeClr val="tx1"/>
                  </a:solidFill>
                </a:uFill>
              </a:rPr>
              <a:t>No Change</a:t>
            </a:r>
            <a:r>
              <a:rPr lang="en-US" sz="1200" u="sng" dirty="0" smtClean="0"/>
              <a:t>	</a:t>
            </a:r>
          </a:p>
          <a:p>
            <a:pPr algn="just">
              <a:spcAft>
                <a:spcPts val="600"/>
              </a:spcAft>
            </a:pPr>
            <a:r>
              <a:rPr lang="en-US" sz="1200" dirty="0" smtClean="0"/>
              <a:t>e) Nominal Price Level:	</a:t>
            </a:r>
            <a:r>
              <a:rPr lang="en-US" sz="1200" u="sng" dirty="0" smtClean="0">
                <a:solidFill>
                  <a:schemeClr val="accent2"/>
                </a:solidFill>
                <a:uFill>
                  <a:solidFill>
                    <a:schemeClr val="tx1"/>
                  </a:solidFill>
                </a:uFill>
              </a:rPr>
              <a:t>Increase</a:t>
            </a:r>
            <a:r>
              <a:rPr lang="en-US" sz="1200" u="sng" dirty="0" smtClean="0"/>
              <a:t>	</a:t>
            </a:r>
          </a:p>
          <a:p>
            <a:pPr algn="just">
              <a:spcAft>
                <a:spcPts val="600"/>
              </a:spcAft>
            </a:pPr>
            <a:r>
              <a:rPr lang="en-US" sz="1200" dirty="0" smtClean="0"/>
              <a:t>f) Real Price Level:	</a:t>
            </a:r>
            <a:r>
              <a:rPr lang="en-US" sz="1200" u="sng" dirty="0" smtClean="0">
                <a:solidFill>
                  <a:schemeClr val="accent2"/>
                </a:solidFill>
                <a:uFill>
                  <a:solidFill>
                    <a:schemeClr val="tx1"/>
                  </a:solidFill>
                </a:uFill>
              </a:rPr>
              <a:t>No Change</a:t>
            </a:r>
            <a:r>
              <a:rPr lang="en-US" sz="1200" u="sng" dirty="0" smtClean="0"/>
              <a:t>	</a:t>
            </a:r>
          </a:p>
          <a:p>
            <a:pPr algn="just">
              <a:spcAft>
                <a:spcPts val="600"/>
              </a:spcAft>
            </a:pPr>
            <a:r>
              <a:rPr lang="en-US" sz="1200" dirty="0" smtClean="0"/>
              <a:t>g) Nominal Wages:	</a:t>
            </a:r>
            <a:r>
              <a:rPr lang="en-US" sz="1200" u="sng" dirty="0" smtClean="0">
                <a:solidFill>
                  <a:schemeClr val="accent2"/>
                </a:solidFill>
                <a:uFill>
                  <a:solidFill>
                    <a:schemeClr val="tx1"/>
                  </a:solidFill>
                </a:uFill>
              </a:rPr>
              <a:t>Increase</a:t>
            </a:r>
            <a:r>
              <a:rPr lang="en-US" sz="1200" u="sng" dirty="0" smtClean="0"/>
              <a:t>	</a:t>
            </a:r>
            <a:endParaRPr lang="en-US" sz="1200" dirty="0" smtClean="0"/>
          </a:p>
          <a:p>
            <a:pPr algn="just">
              <a:spcAft>
                <a:spcPts val="600"/>
              </a:spcAft>
            </a:pPr>
            <a:r>
              <a:rPr lang="en-US" sz="1200" dirty="0" smtClean="0"/>
              <a:t>h) Real Wages:	</a:t>
            </a:r>
            <a:r>
              <a:rPr lang="en-US" sz="1200" u="sng" dirty="0" smtClean="0">
                <a:solidFill>
                  <a:schemeClr val="accent2"/>
                </a:solidFill>
                <a:uFill>
                  <a:solidFill>
                    <a:schemeClr val="tx1"/>
                  </a:solidFill>
                </a:uFill>
              </a:rPr>
              <a:t>No Change</a:t>
            </a:r>
            <a:r>
              <a:rPr lang="en-US" sz="1200" u="sng" dirty="0" smtClean="0"/>
              <a:t>	</a:t>
            </a:r>
            <a:endParaRPr lang="en-US" sz="1200" dirty="0" smtClean="0"/>
          </a:p>
          <a:p>
            <a:pPr algn="just">
              <a:spcAft>
                <a:spcPts val="600"/>
              </a:spcAft>
            </a:pPr>
            <a:r>
              <a:rPr lang="en-US" sz="1200" dirty="0" err="1" smtClean="0"/>
              <a:t>i</a:t>
            </a:r>
            <a:r>
              <a:rPr lang="en-US" sz="1200" dirty="0" smtClean="0"/>
              <a:t>) Unemployment Rate:	</a:t>
            </a:r>
            <a:r>
              <a:rPr lang="en-US" sz="1200" u="sng" dirty="0" smtClean="0">
                <a:solidFill>
                  <a:schemeClr val="accent2"/>
                </a:solidFill>
                <a:uFill>
                  <a:solidFill>
                    <a:schemeClr val="tx1"/>
                  </a:solidFill>
                </a:uFill>
              </a:rPr>
              <a:t>No Change</a:t>
            </a:r>
            <a:r>
              <a:rPr lang="en-US" sz="1200" u="sng" dirty="0" smtClean="0"/>
              <a:t>	</a:t>
            </a:r>
            <a:endParaRPr lang="en-US" sz="1200" dirty="0" smtClean="0"/>
          </a:p>
        </p:txBody>
      </p:sp>
      <p:sp>
        <p:nvSpPr>
          <p:cNvPr id="16" name="TextBox 15"/>
          <p:cNvSpPr txBox="1"/>
          <p:nvPr/>
        </p:nvSpPr>
        <p:spPr>
          <a:xfrm>
            <a:off x="6248400" y="1447800"/>
            <a:ext cx="2684929" cy="3970318"/>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200" dirty="0" smtClean="0">
                <a:solidFill>
                  <a:srgbClr val="000000"/>
                </a:solidFill>
              </a:rPr>
              <a:t>4) If monetary policy has no long-run effects, why is it so important for the economy?</a:t>
            </a:r>
          </a:p>
          <a:p>
            <a:pPr algn="just"/>
            <a:endParaRPr lang="en-US" sz="1200" dirty="0" smtClean="0">
              <a:solidFill>
                <a:srgbClr val="000000"/>
              </a:solidFill>
            </a:endParaRPr>
          </a:p>
          <a:p>
            <a:pPr algn="just"/>
            <a:r>
              <a:rPr lang="en-US" sz="1200" dirty="0" smtClean="0">
                <a:solidFill>
                  <a:schemeClr val="accent2"/>
                </a:solidFill>
              </a:rPr>
              <a:t>Monetary policy may have no effects in the long run, but it creates meaningful changes in the short run.  By increasing the money supply, the Federal Reserve can help lessen the burdens of a recession: high unemployment and reduced output.  And by decreasing the money supply, the Federal Reserve can help lessen the inflationary burdens of an expansion.  The actions taken by the Federal Reserve in the short run make a significant impact on the welfare of society.</a:t>
            </a:r>
          </a:p>
          <a:p>
            <a:pPr algn="just"/>
            <a:endParaRPr lang="en-US" sz="1200" dirty="0">
              <a:solidFill>
                <a:srgbClr val="000000"/>
              </a:solidFill>
            </a:endParaRPr>
          </a:p>
          <a:p>
            <a:pPr algn="just"/>
            <a:endParaRPr lang="en-US" sz="1200" dirty="0" smtClean="0">
              <a:solidFill>
                <a:srgbClr val="000000"/>
              </a:solidFill>
            </a:endParaRPr>
          </a:p>
          <a:p>
            <a:pPr algn="just"/>
            <a:endParaRPr lang="en-US" sz="1200" dirty="0" smtClean="0"/>
          </a:p>
        </p:txBody>
      </p:sp>
      <p:sp>
        <p:nvSpPr>
          <p:cNvPr id="19" name="Bevel 18">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Evidence of</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Monetary Neutrality</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20" name="Bevel 19">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Money Is Neutral</a:t>
            </a:r>
          </a:p>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in the Long Run</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rgbClr val="FFFFFF"/>
                </a:solidFill>
                <a:effectLst>
                  <a:outerShdw blurRad="50800" dist="38100" dir="2700000" algn="tl" rotWithShape="0">
                    <a:srgbClr val="000000">
                      <a:alpha val="43000"/>
                    </a:srgbClr>
                  </a:outerShdw>
                </a:effectLst>
                <a:latin typeface="Comic Sans MS" charset="0"/>
                <a:cs typeface="Comic Sans MS" charset="0"/>
              </a:rPr>
              <a:t>Questions</a:t>
            </a:r>
            <a:endParaRPr lang="en-US" sz="1000" dirty="0">
              <a:solidFill>
                <a:srgbClr val="FFFFFF"/>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6585385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20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a:latin typeface="Century Gothic" charset="0"/>
                <a:ea typeface="ＭＳ Ｐゴシック" charset="0"/>
                <a:cs typeface="ＭＳ Ｐゴシック" charset="0"/>
              </a:rPr>
              <a:t>Resources</a:t>
            </a:r>
          </a:p>
        </p:txBody>
      </p:sp>
      <p:sp>
        <p:nvSpPr>
          <p:cNvPr id="6" name="TextBox 5"/>
          <p:cNvSpPr txBox="1"/>
          <p:nvPr/>
        </p:nvSpPr>
        <p:spPr>
          <a:xfrm>
            <a:off x="152400" y="914400"/>
            <a:ext cx="8839200" cy="501675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defRPr/>
            </a:pPr>
            <a:endParaRPr lang="en-US" sz="1000" dirty="0" smtClean="0">
              <a:solidFill>
                <a:srgbClr val="000000"/>
              </a:solidFill>
            </a:endParaRPr>
          </a:p>
          <a:p>
            <a:pPr algn="just">
              <a:defRPr/>
            </a:pPr>
            <a:r>
              <a:rPr lang="en-US" sz="1000" b="1" dirty="0" smtClean="0">
                <a:solidFill>
                  <a:srgbClr val="000000"/>
                </a:solidFill>
              </a:rPr>
              <a:t>Warm </a:t>
            </a:r>
            <a:r>
              <a:rPr lang="en-US" sz="1000" b="1" dirty="0">
                <a:solidFill>
                  <a:srgbClr val="000000"/>
                </a:solidFill>
              </a:rPr>
              <a:t>Up Activity</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a:t>
            </a:r>
            <a:r>
              <a:rPr lang="en-US" sz="1000" dirty="0" smtClean="0">
                <a:solidFill>
                  <a:srgbClr val="000000"/>
                </a:solidFill>
              </a:rPr>
              <a:t>GDPCA - Data on real GDP in the United States (Retrieved 12 Jan. 2015)</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a:t>
            </a:r>
            <a:r>
              <a:rPr lang="en-US" sz="1000" dirty="0" smtClean="0">
                <a:solidFill>
                  <a:srgbClr val="000000"/>
                </a:solidFill>
              </a:rPr>
              <a:t>UNRATE - Data on the unemployment rate in the United States </a:t>
            </a:r>
            <a:r>
              <a:rPr lang="en-US" sz="1000" dirty="0">
                <a:solidFill>
                  <a:srgbClr val="000000"/>
                </a:solidFill>
              </a:rPr>
              <a:t>(Retrieved 12 Jan. 2015</a:t>
            </a:r>
            <a:r>
              <a:rPr lang="en-US" sz="1000" dirty="0" smtClean="0">
                <a:solidFill>
                  <a:srgbClr val="000000"/>
                </a:solidFill>
              </a:rPr>
              <a:t>)</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a:t>
            </a:r>
            <a:r>
              <a:rPr lang="en-US" sz="1000" dirty="0" smtClean="0">
                <a:solidFill>
                  <a:srgbClr val="000000"/>
                </a:solidFill>
              </a:rPr>
              <a:t>CPIAUCSL - Data on the inflation rate in the United States </a:t>
            </a:r>
            <a:r>
              <a:rPr lang="en-US" sz="1000" dirty="0">
                <a:solidFill>
                  <a:srgbClr val="000000"/>
                </a:solidFill>
              </a:rPr>
              <a:t>(Retrieved 12 Jan. 2015</a:t>
            </a:r>
            <a:r>
              <a:rPr lang="en-US" sz="1000" dirty="0" smtClean="0">
                <a:solidFill>
                  <a:srgbClr val="000000"/>
                </a:solidFill>
              </a:rPr>
              <a:t>)</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a:t>
            </a:r>
            <a:r>
              <a:rPr lang="en-US" sz="1000" dirty="0" smtClean="0">
                <a:solidFill>
                  <a:srgbClr val="000000"/>
                </a:solidFill>
              </a:rPr>
              <a:t>FEDFUNDS - Data on the Federal Reserve’s fed funds rate </a:t>
            </a:r>
            <a:r>
              <a:rPr lang="en-US" sz="1000" dirty="0">
                <a:solidFill>
                  <a:srgbClr val="000000"/>
                </a:solidFill>
              </a:rPr>
              <a:t>(Retrieved 12 Jan. 2015</a:t>
            </a:r>
            <a:r>
              <a:rPr lang="en-US" sz="1000" dirty="0" smtClean="0">
                <a:solidFill>
                  <a:srgbClr val="000000"/>
                </a:solidFill>
              </a:rPr>
              <a:t>)</a:t>
            </a:r>
            <a:endParaRPr lang="en-US" sz="1000" dirty="0">
              <a:solidFill>
                <a:srgbClr val="000000"/>
              </a:solidFill>
            </a:endParaRPr>
          </a:p>
          <a:p>
            <a:pPr algn="just">
              <a:defRPr/>
            </a:pPr>
            <a:endParaRPr lang="en-US" sz="1000" dirty="0">
              <a:solidFill>
                <a:srgbClr val="000000"/>
              </a:solidFill>
            </a:endParaRPr>
          </a:p>
          <a:p>
            <a:pPr algn="just">
              <a:defRPr/>
            </a:pPr>
            <a:r>
              <a:rPr lang="en-US" sz="1000" b="1" dirty="0">
                <a:solidFill>
                  <a:srgbClr val="000000"/>
                </a:solidFill>
              </a:rPr>
              <a:t>Slideshow</a:t>
            </a:r>
          </a:p>
          <a:p>
            <a:pPr algn="just">
              <a:defRPr/>
            </a:pPr>
            <a:r>
              <a:rPr lang="en-US" sz="1000" dirty="0">
                <a:solidFill>
                  <a:srgbClr val="000000"/>
                </a:solidFill>
              </a:rPr>
              <a:t>http://</a:t>
            </a:r>
            <a:r>
              <a:rPr lang="en-US" sz="1000" dirty="0" err="1">
                <a:solidFill>
                  <a:srgbClr val="000000"/>
                </a:solidFill>
              </a:rPr>
              <a:t>www.federalreserve.gov</a:t>
            </a:r>
            <a:r>
              <a:rPr lang="en-US" sz="1000" dirty="0">
                <a:solidFill>
                  <a:srgbClr val="000000"/>
                </a:solidFill>
              </a:rPr>
              <a:t>/</a:t>
            </a:r>
            <a:r>
              <a:rPr lang="en-US" sz="1000" dirty="0" err="1">
                <a:solidFill>
                  <a:srgbClr val="000000"/>
                </a:solidFill>
              </a:rPr>
              <a:t>newsevents</a:t>
            </a:r>
            <a:r>
              <a:rPr lang="en-US" sz="1000" dirty="0">
                <a:solidFill>
                  <a:srgbClr val="000000"/>
                </a:solidFill>
              </a:rPr>
              <a:t>/press/monetary/</a:t>
            </a:r>
            <a:r>
              <a:rPr lang="en-US" sz="1000" dirty="0" smtClean="0">
                <a:solidFill>
                  <a:srgbClr val="000000"/>
                </a:solidFill>
              </a:rPr>
              <a:t>20120125c.htm - Information regarding the dual mandate</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/fred2/series/CPIAUCNS</a:t>
            </a:r>
            <a:r>
              <a:rPr lang="en-US" sz="1000" dirty="0" smtClean="0">
                <a:solidFill>
                  <a:srgbClr val="000000"/>
                </a:solidFill>
              </a:rPr>
              <a:t># - Data on the inflation rate in the United States (Retrieved 20 Jan. 2015)</a:t>
            </a:r>
          </a:p>
          <a:p>
            <a:pPr algn="just">
              <a:defRPr/>
            </a:pPr>
            <a:r>
              <a:rPr lang="en-US" sz="1000" dirty="0">
                <a:solidFill>
                  <a:srgbClr val="000000"/>
                </a:solidFill>
              </a:rPr>
              <a:t>https://</a:t>
            </a:r>
            <a:r>
              <a:rPr lang="en-US" sz="1000" dirty="0" err="1">
                <a:solidFill>
                  <a:srgbClr val="000000"/>
                </a:solidFill>
              </a:rPr>
              <a:t>openclipart.org</a:t>
            </a:r>
            <a:r>
              <a:rPr lang="en-US" sz="1000" dirty="0">
                <a:solidFill>
                  <a:srgbClr val="000000"/>
                </a:solidFill>
              </a:rPr>
              <a:t>/detail/175132/craftsman-penguin-by-moini-</a:t>
            </a:r>
            <a:r>
              <a:rPr lang="en-US" sz="1000" dirty="0" smtClean="0">
                <a:solidFill>
                  <a:srgbClr val="000000"/>
                </a:solidFill>
              </a:rPr>
              <a:t>175132 - Image of a handyman penguin</a:t>
            </a:r>
          </a:p>
          <a:p>
            <a:pPr algn="just">
              <a:defRPr/>
            </a:pPr>
            <a:r>
              <a:rPr lang="en-US" sz="1000" dirty="0">
                <a:solidFill>
                  <a:srgbClr val="000000"/>
                </a:solidFill>
              </a:rPr>
              <a:t>https://</a:t>
            </a:r>
            <a:r>
              <a:rPr lang="en-US" sz="1000" dirty="0" err="1">
                <a:solidFill>
                  <a:srgbClr val="000000"/>
                </a:solidFill>
              </a:rPr>
              <a:t>openclipart.org</a:t>
            </a:r>
            <a:r>
              <a:rPr lang="en-US" sz="1000" dirty="0">
                <a:solidFill>
                  <a:srgbClr val="000000"/>
                </a:solidFill>
              </a:rPr>
              <a:t>/detail/174634/painter-penguin-by-moini-</a:t>
            </a:r>
            <a:r>
              <a:rPr lang="en-US" sz="1000" dirty="0" smtClean="0">
                <a:solidFill>
                  <a:srgbClr val="000000"/>
                </a:solidFill>
              </a:rPr>
              <a:t>174634 - Image of a painter penguin</a:t>
            </a:r>
          </a:p>
          <a:p>
            <a:pPr algn="just">
              <a:defRPr/>
            </a:pPr>
            <a:r>
              <a:rPr lang="en-US" sz="1000" dirty="0">
                <a:solidFill>
                  <a:srgbClr val="000000"/>
                </a:solidFill>
              </a:rPr>
              <a:t>https://</a:t>
            </a:r>
            <a:r>
              <a:rPr lang="en-US" sz="1000" dirty="0" err="1">
                <a:solidFill>
                  <a:srgbClr val="000000"/>
                </a:solidFill>
              </a:rPr>
              <a:t>openclipart.org</a:t>
            </a:r>
            <a:r>
              <a:rPr lang="en-US" sz="1000" dirty="0">
                <a:solidFill>
                  <a:srgbClr val="000000"/>
                </a:solidFill>
              </a:rPr>
              <a:t>/detail/189178/veggie-penguin-by-moini-</a:t>
            </a:r>
            <a:r>
              <a:rPr lang="en-US" sz="1000" dirty="0" smtClean="0">
                <a:solidFill>
                  <a:srgbClr val="000000"/>
                </a:solidFill>
              </a:rPr>
              <a:t>189178 - Image of a chef penguin</a:t>
            </a: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/fred2/series/UNRATE</a:t>
            </a:r>
            <a:r>
              <a:rPr lang="en-US" sz="1000" dirty="0" smtClean="0">
                <a:solidFill>
                  <a:srgbClr val="000000"/>
                </a:solidFill>
              </a:rPr>
              <a:t># - Data on the unemployment rate in the United States (Retrieved 24 Jan. 2015)</a:t>
            </a:r>
          </a:p>
          <a:p>
            <a:pPr algn="just">
              <a:defRPr/>
            </a:pPr>
            <a:endParaRPr lang="en-US" sz="1000" dirty="0">
              <a:solidFill>
                <a:srgbClr val="000000"/>
              </a:solidFill>
            </a:endParaRPr>
          </a:p>
          <a:p>
            <a:pPr algn="just">
              <a:defRPr/>
            </a:pPr>
            <a:r>
              <a:rPr lang="en-US" sz="1000" b="1" dirty="0">
                <a:solidFill>
                  <a:srgbClr val="000000"/>
                </a:solidFill>
              </a:rPr>
              <a:t>Class Activity</a:t>
            </a:r>
          </a:p>
          <a:p>
            <a:pPr algn="just">
              <a:defRPr/>
            </a:pPr>
            <a:r>
              <a:rPr lang="en-US" sz="1000" dirty="0" smtClean="0">
                <a:solidFill>
                  <a:srgbClr val="000000"/>
                </a:solidFill>
              </a:rPr>
              <a:t>https://</a:t>
            </a:r>
            <a:r>
              <a:rPr lang="en-US" sz="1000" dirty="0" err="1" smtClean="0">
                <a:solidFill>
                  <a:srgbClr val="000000"/>
                </a:solidFill>
              </a:rPr>
              <a:t>research.stlouisfed.org</a:t>
            </a:r>
            <a:r>
              <a:rPr lang="en-US" sz="1000" dirty="0" smtClean="0">
                <a:solidFill>
                  <a:srgbClr val="000000"/>
                </a:solidFill>
              </a:rPr>
              <a:t>/fred2/graph/?g=4za - Data on Real Potential GDP and Real GDP in U.S. History (Retrieved 25 Nov. 2015)</a:t>
            </a:r>
          </a:p>
          <a:p>
            <a:pPr algn="just">
              <a:defRPr/>
            </a:pPr>
            <a:r>
              <a:rPr lang="en-US" sz="1000" dirty="0" smtClean="0">
                <a:solidFill>
                  <a:srgbClr val="000000"/>
                </a:solidFill>
              </a:rPr>
              <a:t>https://</a:t>
            </a:r>
            <a:r>
              <a:rPr lang="en-US" sz="1000" dirty="0" err="1" smtClean="0">
                <a:solidFill>
                  <a:srgbClr val="000000"/>
                </a:solidFill>
              </a:rPr>
              <a:t>research.stlouisfed.org</a:t>
            </a:r>
            <a:r>
              <a:rPr lang="en-US" sz="1000" dirty="0" smtClean="0">
                <a:solidFill>
                  <a:srgbClr val="000000"/>
                </a:solidFill>
              </a:rPr>
              <a:t>/fred2/series/GDPDEF - Data on the GDP Price Deflator in U.S. </a:t>
            </a:r>
            <a:r>
              <a:rPr lang="en-US" sz="1000" dirty="0">
                <a:solidFill>
                  <a:srgbClr val="000000"/>
                </a:solidFill>
              </a:rPr>
              <a:t>History </a:t>
            </a:r>
            <a:r>
              <a:rPr lang="en-US" sz="1000" dirty="0" smtClean="0">
                <a:solidFill>
                  <a:srgbClr val="000000"/>
                </a:solidFill>
              </a:rPr>
              <a:t>(Retrieved 25 Nov. 2015)</a:t>
            </a:r>
          </a:p>
          <a:p>
            <a:pPr algn="just">
              <a:defRPr/>
            </a:pPr>
            <a:r>
              <a:rPr lang="en-US" sz="1000" dirty="0" smtClean="0">
                <a:solidFill>
                  <a:srgbClr val="000000"/>
                </a:solidFill>
              </a:rPr>
              <a:t>https://</a:t>
            </a:r>
            <a:r>
              <a:rPr lang="en-US" sz="1000" dirty="0" err="1" smtClean="0">
                <a:solidFill>
                  <a:srgbClr val="000000"/>
                </a:solidFill>
              </a:rPr>
              <a:t>research.stlouisfed.org</a:t>
            </a:r>
            <a:r>
              <a:rPr lang="en-US" sz="1000" dirty="0" smtClean="0">
                <a:solidFill>
                  <a:srgbClr val="000000"/>
                </a:solidFill>
              </a:rPr>
              <a:t>/fred2/series/FEDFUNDS - Data on the federal funds rate in U.S. </a:t>
            </a:r>
            <a:r>
              <a:rPr lang="en-US" sz="1000" dirty="0">
                <a:solidFill>
                  <a:srgbClr val="000000"/>
                </a:solidFill>
              </a:rPr>
              <a:t>History (Retrieved 25 Nov. 2015</a:t>
            </a:r>
            <a:r>
              <a:rPr lang="en-US" sz="1000" dirty="0" smtClean="0">
                <a:solidFill>
                  <a:srgbClr val="000000"/>
                </a:solidFill>
              </a:rPr>
              <a:t>)</a:t>
            </a:r>
          </a:p>
          <a:p>
            <a:pPr algn="just">
              <a:defRPr/>
            </a:pPr>
            <a:r>
              <a:rPr lang="en-US" sz="1000" dirty="0" smtClean="0">
                <a:solidFill>
                  <a:srgbClr val="000000"/>
                </a:solidFill>
              </a:rPr>
              <a:t>https://</a:t>
            </a:r>
            <a:r>
              <a:rPr lang="en-US" sz="1000" dirty="0" err="1" smtClean="0">
                <a:solidFill>
                  <a:srgbClr val="000000"/>
                </a:solidFill>
              </a:rPr>
              <a:t>research.stlouisfed.org</a:t>
            </a:r>
            <a:r>
              <a:rPr lang="en-US" sz="1000" dirty="0" smtClean="0">
                <a:solidFill>
                  <a:srgbClr val="000000"/>
                </a:solidFill>
              </a:rPr>
              <a:t>/fred2/series/M1 - Data on the M1 money supply in U.S. </a:t>
            </a:r>
            <a:r>
              <a:rPr lang="en-US" sz="1000" dirty="0">
                <a:solidFill>
                  <a:srgbClr val="000000"/>
                </a:solidFill>
              </a:rPr>
              <a:t>History (Retrieved 25 Nov. 2015</a:t>
            </a:r>
            <a:r>
              <a:rPr lang="en-US" sz="1000" dirty="0" smtClean="0">
                <a:solidFill>
                  <a:srgbClr val="000000"/>
                </a:solidFill>
              </a:rPr>
              <a:t>)</a:t>
            </a:r>
          </a:p>
          <a:p>
            <a:pPr algn="just">
              <a:defRPr/>
            </a:pPr>
            <a:r>
              <a:rPr lang="en-US" sz="1000" dirty="0" smtClean="0">
                <a:solidFill>
                  <a:srgbClr val="000000"/>
                </a:solidFill>
              </a:rPr>
              <a:t>http://www2.census.gov/prod2/</a:t>
            </a:r>
            <a:r>
              <a:rPr lang="en-US" sz="1000" dirty="0" err="1" smtClean="0">
                <a:solidFill>
                  <a:srgbClr val="000000"/>
                </a:solidFill>
              </a:rPr>
              <a:t>statcomp</a:t>
            </a:r>
            <a:r>
              <a:rPr lang="en-US" sz="1000" dirty="0" smtClean="0">
                <a:solidFill>
                  <a:srgbClr val="000000"/>
                </a:solidFill>
              </a:rPr>
              <a:t>/documents/HistoricalStatisticsoftheUnitedStates1789-1945.pdf - Data on the Great Depression</a:t>
            </a:r>
          </a:p>
          <a:p>
            <a:pPr algn="just">
              <a:defRPr/>
            </a:pPr>
            <a:r>
              <a:rPr lang="en-US" sz="1000" dirty="0" smtClean="0">
                <a:solidFill>
                  <a:srgbClr val="000000"/>
                </a:solidFill>
              </a:rPr>
              <a:t>http://</a:t>
            </a:r>
            <a:r>
              <a:rPr lang="en-US" sz="1000" dirty="0" err="1" smtClean="0">
                <a:solidFill>
                  <a:srgbClr val="000000"/>
                </a:solidFill>
              </a:rPr>
              <a:t>www.sjsu.edu</a:t>
            </a:r>
            <a:r>
              <a:rPr lang="en-US" sz="1000" dirty="0" smtClean="0">
                <a:solidFill>
                  <a:srgbClr val="000000"/>
                </a:solidFill>
              </a:rPr>
              <a:t>/faculty/</a:t>
            </a:r>
            <a:r>
              <a:rPr lang="en-US" sz="1000" dirty="0" err="1" smtClean="0">
                <a:solidFill>
                  <a:srgbClr val="000000"/>
                </a:solidFill>
              </a:rPr>
              <a:t>watkins</a:t>
            </a:r>
            <a:r>
              <a:rPr lang="en-US" sz="1000" dirty="0" smtClean="0">
                <a:solidFill>
                  <a:srgbClr val="000000"/>
                </a:solidFill>
              </a:rPr>
              <a:t>/</a:t>
            </a:r>
            <a:r>
              <a:rPr lang="en-US" sz="1000" dirty="0" err="1" smtClean="0">
                <a:solidFill>
                  <a:srgbClr val="000000"/>
                </a:solidFill>
              </a:rPr>
              <a:t>depmon.htm</a:t>
            </a:r>
            <a:r>
              <a:rPr lang="en-US" sz="1000" dirty="0" smtClean="0">
                <a:solidFill>
                  <a:srgbClr val="000000"/>
                </a:solidFill>
              </a:rPr>
              <a:t> - Data on the Great Depression</a:t>
            </a:r>
          </a:p>
          <a:p>
            <a:pPr algn="just">
              <a:defRPr/>
            </a:pPr>
            <a:r>
              <a:rPr lang="en-US" sz="1000" dirty="0" smtClean="0">
                <a:solidFill>
                  <a:srgbClr val="000000"/>
                </a:solidFill>
              </a:rPr>
              <a:t>http://2012books.lardbucket.org/books/theory-and-applications-of-macroeconomics/s11-01-what-happened-during-the-great.html (Retrieved 25 Nov. 2015)</a:t>
            </a:r>
          </a:p>
          <a:p>
            <a:pPr algn="just">
              <a:defRPr/>
            </a:pPr>
            <a:r>
              <a:rPr lang="en-US" sz="1000" dirty="0">
                <a:solidFill>
                  <a:srgbClr val="000000"/>
                </a:solidFill>
              </a:rPr>
              <a:t>	</a:t>
            </a:r>
            <a:r>
              <a:rPr lang="en-US" sz="1000" dirty="0" smtClean="0">
                <a:solidFill>
                  <a:srgbClr val="000000"/>
                </a:solidFill>
              </a:rPr>
              <a:t>- Data on real GDP during the Great Depression, cited from the Bureau of Economic Analysis (BEA)</a:t>
            </a:r>
          </a:p>
          <a:p>
            <a:pPr algn="just">
              <a:defRPr/>
            </a:pPr>
            <a:r>
              <a:rPr lang="en-US" sz="1000" dirty="0">
                <a:solidFill>
                  <a:srgbClr val="000000"/>
                </a:solidFill>
              </a:rPr>
              <a:t>	</a:t>
            </a:r>
            <a:r>
              <a:rPr lang="en-US" sz="1000" dirty="0" smtClean="0">
                <a:solidFill>
                  <a:srgbClr val="000000"/>
                </a:solidFill>
              </a:rPr>
              <a:t>- Data on the GDP deflator during the Great Depression, cited from the Bureau of Labor Statistics (BLS)</a:t>
            </a:r>
          </a:p>
          <a:p>
            <a:pPr algn="just">
              <a:defRPr/>
            </a:pPr>
            <a:r>
              <a:rPr lang="en-US" sz="1000" dirty="0" smtClean="0">
                <a:solidFill>
                  <a:srgbClr val="000000"/>
                </a:solidFill>
              </a:rPr>
              <a:t>http://</a:t>
            </a:r>
            <a:r>
              <a:rPr lang="en-US" sz="1000" dirty="0" err="1" smtClean="0">
                <a:solidFill>
                  <a:srgbClr val="000000"/>
                </a:solidFill>
              </a:rPr>
              <a:t>data.bls.gov</a:t>
            </a:r>
            <a:r>
              <a:rPr lang="en-US" sz="1000" dirty="0" smtClean="0">
                <a:solidFill>
                  <a:srgbClr val="000000"/>
                </a:solidFill>
              </a:rPr>
              <a:t>/</a:t>
            </a:r>
            <a:r>
              <a:rPr lang="en-US" sz="1000" dirty="0" err="1" smtClean="0">
                <a:solidFill>
                  <a:srgbClr val="000000"/>
                </a:solidFill>
              </a:rPr>
              <a:t>cgi</a:t>
            </a:r>
            <a:r>
              <a:rPr lang="en-US" sz="1000" dirty="0" smtClean="0">
                <a:solidFill>
                  <a:srgbClr val="000000"/>
                </a:solidFill>
              </a:rPr>
              <a:t>-bin/</a:t>
            </a:r>
            <a:r>
              <a:rPr lang="en-US" sz="1000" dirty="0" err="1" smtClean="0">
                <a:solidFill>
                  <a:srgbClr val="000000"/>
                </a:solidFill>
              </a:rPr>
              <a:t>cpicalc.pl</a:t>
            </a:r>
            <a:r>
              <a:rPr lang="en-US" sz="1000" dirty="0" smtClean="0">
                <a:solidFill>
                  <a:srgbClr val="000000"/>
                </a:solidFill>
              </a:rPr>
              <a:t> - Inflation Calculator</a:t>
            </a:r>
          </a:p>
          <a:p>
            <a:pPr algn="just">
              <a:defRPr/>
            </a:pPr>
            <a:endParaRPr lang="en-US" sz="1000" dirty="0">
              <a:solidFill>
                <a:srgbClr val="000000"/>
              </a:solidFill>
            </a:endParaRPr>
          </a:p>
          <a:p>
            <a:pPr algn="just">
              <a:defRPr/>
            </a:pPr>
            <a:r>
              <a:rPr lang="en-US" sz="1000" b="1" dirty="0">
                <a:solidFill>
                  <a:srgbClr val="000000"/>
                </a:solidFill>
              </a:rPr>
              <a:t>Homework</a:t>
            </a:r>
          </a:p>
          <a:p>
            <a:pPr algn="just">
              <a:defRPr/>
            </a:pPr>
            <a:r>
              <a:rPr lang="en-US" sz="1000" dirty="0" smtClean="0">
                <a:solidFill>
                  <a:srgbClr val="000000"/>
                </a:solidFill>
              </a:rPr>
              <a:t>http://</a:t>
            </a:r>
            <a:r>
              <a:rPr lang="en-US" sz="1000" dirty="0" err="1" smtClean="0">
                <a:solidFill>
                  <a:srgbClr val="000000"/>
                </a:solidFill>
              </a:rPr>
              <a:t>api.worldbank.org</a:t>
            </a:r>
            <a:r>
              <a:rPr lang="en-US" sz="1000" dirty="0" smtClean="0">
                <a:solidFill>
                  <a:srgbClr val="000000"/>
                </a:solidFill>
              </a:rPr>
              <a:t>/v2/en/indicator/</a:t>
            </a:r>
            <a:r>
              <a:rPr lang="en-US" sz="1000" dirty="0" err="1" smtClean="0">
                <a:solidFill>
                  <a:srgbClr val="000000"/>
                </a:solidFill>
              </a:rPr>
              <a:t>fm.lbl.mqmy.zg?downloadformat</a:t>
            </a:r>
            <a:r>
              <a:rPr lang="en-US" sz="1000" dirty="0" smtClean="0">
                <a:solidFill>
                  <a:srgbClr val="000000"/>
                </a:solidFill>
              </a:rPr>
              <a:t>=excel - Data on international money supply growth </a:t>
            </a:r>
            <a:r>
              <a:rPr lang="en-US" sz="1000" dirty="0">
                <a:solidFill>
                  <a:srgbClr val="000000"/>
                </a:solidFill>
              </a:rPr>
              <a:t>rates </a:t>
            </a:r>
            <a:r>
              <a:rPr lang="en-US" sz="1000" dirty="0" smtClean="0">
                <a:solidFill>
                  <a:srgbClr val="000000"/>
                </a:solidFill>
              </a:rPr>
              <a:t>(Retrieved </a:t>
            </a:r>
            <a:r>
              <a:rPr lang="en-US" sz="1000" dirty="0">
                <a:solidFill>
                  <a:srgbClr val="000000"/>
                </a:solidFill>
              </a:rPr>
              <a:t>6 Dec. 2015</a:t>
            </a:r>
            <a:r>
              <a:rPr lang="en-US" sz="1000" dirty="0" smtClean="0">
                <a:solidFill>
                  <a:srgbClr val="000000"/>
                </a:solidFill>
              </a:rPr>
              <a:t>)</a:t>
            </a:r>
          </a:p>
          <a:p>
            <a:pPr algn="just">
              <a:defRPr/>
            </a:pPr>
            <a:r>
              <a:rPr lang="en-US" sz="1000" dirty="0" smtClean="0">
                <a:solidFill>
                  <a:srgbClr val="000000"/>
                </a:solidFill>
              </a:rPr>
              <a:t>http://</a:t>
            </a:r>
            <a:r>
              <a:rPr lang="en-US" sz="1000" dirty="0" err="1" smtClean="0">
                <a:solidFill>
                  <a:srgbClr val="000000"/>
                </a:solidFill>
              </a:rPr>
              <a:t>api.worldbank.org</a:t>
            </a:r>
            <a:r>
              <a:rPr lang="en-US" sz="1000" dirty="0" smtClean="0">
                <a:solidFill>
                  <a:srgbClr val="000000"/>
                </a:solidFill>
              </a:rPr>
              <a:t>/v2/en/indicator/</a:t>
            </a:r>
            <a:r>
              <a:rPr lang="en-US" sz="1000" dirty="0" err="1" smtClean="0">
                <a:solidFill>
                  <a:srgbClr val="000000"/>
                </a:solidFill>
              </a:rPr>
              <a:t>ny.gdp.defl.kd.zg?downloadformat</a:t>
            </a:r>
            <a:r>
              <a:rPr lang="en-US" sz="1000" dirty="0" smtClean="0">
                <a:solidFill>
                  <a:srgbClr val="000000"/>
                </a:solidFill>
              </a:rPr>
              <a:t>=excel - Data on international inflation rates (Retrieved 6 Dec. 2015)</a:t>
            </a:r>
          </a:p>
          <a:p>
            <a:pPr algn="just">
              <a:defRPr/>
            </a:pPr>
            <a:endParaRPr lang="en-US" sz="1000" dirty="0">
              <a:solidFill>
                <a:srgbClr val="000000"/>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3) For February, do not roll the die.  Instead, decide whether you want to “Increase the Fed Funds Rate” or “Decrease the Fed Funds Rate” based on the changes from January.  Draw a card from the appropriate pile and write this information in the “February” row.</a:t>
            </a:r>
          </a:p>
        </p:txBody>
      </p:sp>
      <p:grpSp>
        <p:nvGrpSpPr>
          <p:cNvPr id="9" name="Group 8"/>
          <p:cNvGrpSpPr/>
          <p:nvPr/>
        </p:nvGrpSpPr>
        <p:grpSpPr>
          <a:xfrm>
            <a:off x="304800" y="3429000"/>
            <a:ext cx="2057400" cy="2209800"/>
            <a:chOff x="304800" y="3429000"/>
            <a:chExt cx="2057400" cy="2209800"/>
          </a:xfrm>
          <a:solidFill>
            <a:schemeClr val="accent6"/>
          </a:solidFill>
        </p:grpSpPr>
        <p:sp>
          <p:nvSpPr>
            <p:cNvPr id="6" name="Rectangle 5"/>
            <p:cNvSpPr/>
            <p:nvPr/>
          </p:nvSpPr>
          <p:spPr bwMode="auto">
            <a:xfrm>
              <a:off x="304800" y="3429000"/>
              <a:ext cx="2057400" cy="2209800"/>
            </a:xfrm>
            <a:prstGeom prst="rect">
              <a:avLst/>
            </a:prstGeom>
            <a:grp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Increase Cards</a:t>
              </a:r>
              <a:endParaRPr kumimoji="0" lang="en-US" sz="18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2" name="Pictur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10000"/>
              <a:ext cx="1905000" cy="1722850"/>
            </a:xfrm>
            <a:prstGeom prst="rect">
              <a:avLst/>
            </a:prstGeom>
            <a:grpFill/>
          </p:spPr>
        </p:pic>
      </p:grpSp>
      <p:grpSp>
        <p:nvGrpSpPr>
          <p:cNvPr id="10" name="Group 9"/>
          <p:cNvGrpSpPr/>
          <p:nvPr/>
        </p:nvGrpSpPr>
        <p:grpSpPr>
          <a:xfrm>
            <a:off x="2438400" y="3429000"/>
            <a:ext cx="2057400" cy="2209800"/>
            <a:chOff x="2438400" y="3429000"/>
            <a:chExt cx="2057400" cy="2209800"/>
          </a:xfrm>
          <a:solidFill>
            <a:schemeClr val="accent6"/>
          </a:solidFill>
        </p:grpSpPr>
        <p:sp>
          <p:nvSpPr>
            <p:cNvPr id="27" name="Rectangle 26"/>
            <p:cNvSpPr/>
            <p:nvPr/>
          </p:nvSpPr>
          <p:spPr bwMode="auto">
            <a:xfrm>
              <a:off x="2438400" y="3429000"/>
              <a:ext cx="2057400" cy="2209800"/>
            </a:xfrm>
            <a:prstGeom prst="rect">
              <a:avLst/>
            </a:prstGeom>
            <a:grp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Decrease Cards</a:t>
              </a:r>
              <a:endParaRPr kumimoji="0" lang="en-US" sz="18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3" name="Picture 2" descr="Untitled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3810000"/>
              <a:ext cx="1905000" cy="1722849"/>
            </a:xfrm>
            <a:prstGeom prst="rect">
              <a:avLst/>
            </a:prstGeom>
            <a:grpFill/>
          </p:spPr>
        </p:pic>
      </p:grpSp>
      <p:graphicFrame>
        <p:nvGraphicFramePr>
          <p:cNvPr id="19" name="Group 78"/>
          <p:cNvGraphicFramePr>
            <a:graphicFrameLocks noGrp="1"/>
          </p:cNvGraphicFramePr>
          <p:nvPr>
            <p:extLst>
              <p:ext uri="{D42A27DB-BD31-4B8C-83A1-F6EECF244321}">
                <p14:modId xmlns:p14="http://schemas.microsoft.com/office/powerpoint/2010/main" val="296557184"/>
              </p:ext>
            </p:extLst>
          </p:nvPr>
        </p:nvGraphicFramePr>
        <p:xfrm>
          <a:off x="4648200"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20" name="TextBox 19"/>
          <p:cNvSpPr txBox="1"/>
          <p:nvPr/>
        </p:nvSpPr>
        <p:spPr>
          <a:xfrm>
            <a:off x="5181600" y="2237601"/>
            <a:ext cx="914400" cy="276999"/>
          </a:xfrm>
          <a:prstGeom prst="rect">
            <a:avLst/>
          </a:prstGeom>
          <a:noFill/>
        </p:spPr>
        <p:txBody>
          <a:bodyPr wrap="square" rtlCol="0">
            <a:spAutoFit/>
          </a:bodyPr>
          <a:lstStyle/>
          <a:p>
            <a:r>
              <a:rPr lang="en-US" sz="1200" dirty="0" smtClean="0">
                <a:solidFill>
                  <a:schemeClr val="accent2"/>
                </a:solidFill>
              </a:rPr>
              <a:t>6.9</a:t>
            </a:r>
            <a:endParaRPr lang="en-US" sz="1200" dirty="0">
              <a:solidFill>
                <a:schemeClr val="accent2"/>
              </a:solidFill>
            </a:endParaRPr>
          </a:p>
        </p:txBody>
      </p:sp>
      <p:sp>
        <p:nvSpPr>
          <p:cNvPr id="21" name="TextBox 20"/>
          <p:cNvSpPr txBox="1"/>
          <p:nvPr/>
        </p:nvSpPr>
        <p:spPr>
          <a:xfrm>
            <a:off x="6096000" y="2237601"/>
            <a:ext cx="990600" cy="276999"/>
          </a:xfrm>
          <a:prstGeom prst="rect">
            <a:avLst/>
          </a:prstGeom>
          <a:noFill/>
        </p:spPr>
        <p:txBody>
          <a:bodyPr wrap="square" rtlCol="0">
            <a:spAutoFit/>
          </a:bodyPr>
          <a:lstStyle/>
          <a:p>
            <a:r>
              <a:rPr lang="en-US" sz="1200" dirty="0" smtClean="0">
                <a:solidFill>
                  <a:schemeClr val="accent2"/>
                </a:solidFill>
              </a:rPr>
              <a:t>5.4</a:t>
            </a:r>
            <a:endParaRPr lang="en-US" sz="1200" dirty="0">
              <a:solidFill>
                <a:schemeClr val="accent2"/>
              </a:solidFill>
            </a:endParaRPr>
          </a:p>
        </p:txBody>
      </p:sp>
      <p:sp>
        <p:nvSpPr>
          <p:cNvPr id="22" name="TextBox 21"/>
          <p:cNvSpPr txBox="1"/>
          <p:nvPr/>
        </p:nvSpPr>
        <p:spPr>
          <a:xfrm>
            <a:off x="7086600" y="2237601"/>
            <a:ext cx="838200" cy="276999"/>
          </a:xfrm>
          <a:prstGeom prst="rect">
            <a:avLst/>
          </a:prstGeom>
          <a:noFill/>
        </p:spPr>
        <p:txBody>
          <a:bodyPr wrap="square" rtlCol="0">
            <a:spAutoFit/>
          </a:bodyPr>
          <a:lstStyle/>
          <a:p>
            <a:r>
              <a:rPr lang="en-US" sz="1200" dirty="0" smtClean="0">
                <a:solidFill>
                  <a:schemeClr val="accent2"/>
                </a:solidFill>
              </a:rPr>
              <a:t>1.7</a:t>
            </a:r>
            <a:endParaRPr lang="en-US" sz="1200" dirty="0">
              <a:solidFill>
                <a:schemeClr val="accent2"/>
              </a:solidFill>
            </a:endParaRPr>
          </a:p>
        </p:txBody>
      </p:sp>
      <p:pic>
        <p:nvPicPr>
          <p:cNvPr id="17" name="Picture 16" descr="February Row.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810000"/>
            <a:ext cx="1911793" cy="1719072"/>
          </a:xfrm>
          <a:prstGeom prst="rect">
            <a:avLst/>
          </a:prstGeom>
        </p:spPr>
      </p:pic>
      <p:sp>
        <p:nvSpPr>
          <p:cNvPr id="23" name="TextBox 22"/>
          <p:cNvSpPr txBox="1"/>
          <p:nvPr/>
        </p:nvSpPr>
        <p:spPr>
          <a:xfrm>
            <a:off x="5181600" y="2514600"/>
            <a:ext cx="914400" cy="276999"/>
          </a:xfrm>
          <a:prstGeom prst="rect">
            <a:avLst/>
          </a:prstGeom>
          <a:noFill/>
        </p:spPr>
        <p:txBody>
          <a:bodyPr wrap="square" rtlCol="0">
            <a:spAutoFit/>
          </a:bodyPr>
          <a:lstStyle/>
          <a:p>
            <a:r>
              <a:rPr lang="en-US" sz="1200" dirty="0" smtClean="0">
                <a:solidFill>
                  <a:schemeClr val="accent2"/>
                </a:solidFill>
              </a:rPr>
              <a:t>7.0</a:t>
            </a:r>
            <a:endParaRPr lang="en-US" sz="1200" dirty="0">
              <a:solidFill>
                <a:schemeClr val="accent2"/>
              </a:solidFill>
            </a:endParaRPr>
          </a:p>
        </p:txBody>
      </p:sp>
      <p:sp>
        <p:nvSpPr>
          <p:cNvPr id="24" name="TextBox 23"/>
          <p:cNvSpPr txBox="1"/>
          <p:nvPr/>
        </p:nvSpPr>
        <p:spPr>
          <a:xfrm>
            <a:off x="6096000" y="2514600"/>
            <a:ext cx="990600" cy="276999"/>
          </a:xfrm>
          <a:prstGeom prst="rect">
            <a:avLst/>
          </a:prstGeom>
          <a:noFill/>
        </p:spPr>
        <p:txBody>
          <a:bodyPr wrap="square" rtlCol="0">
            <a:spAutoFit/>
          </a:bodyPr>
          <a:lstStyle/>
          <a:p>
            <a:r>
              <a:rPr lang="en-US" sz="1200" dirty="0" smtClean="0">
                <a:solidFill>
                  <a:schemeClr val="accent2"/>
                </a:solidFill>
              </a:rPr>
              <a:t>5.0</a:t>
            </a:r>
            <a:endParaRPr lang="en-US" sz="1200" dirty="0">
              <a:solidFill>
                <a:schemeClr val="accent2"/>
              </a:solidFill>
            </a:endParaRPr>
          </a:p>
        </p:txBody>
      </p:sp>
      <p:sp>
        <p:nvSpPr>
          <p:cNvPr id="25" name="TextBox 24"/>
          <p:cNvSpPr txBox="1"/>
          <p:nvPr/>
        </p:nvSpPr>
        <p:spPr>
          <a:xfrm>
            <a:off x="7086600" y="2514600"/>
            <a:ext cx="838200" cy="276999"/>
          </a:xfrm>
          <a:prstGeom prst="rect">
            <a:avLst/>
          </a:prstGeom>
          <a:noFill/>
        </p:spPr>
        <p:txBody>
          <a:bodyPr wrap="square" rtlCol="0">
            <a:spAutoFit/>
          </a:bodyPr>
          <a:lstStyle/>
          <a:p>
            <a:r>
              <a:rPr lang="en-US" sz="1200" dirty="0" smtClean="0">
                <a:solidFill>
                  <a:schemeClr val="accent2"/>
                </a:solidFill>
              </a:rPr>
              <a:t>2.1</a:t>
            </a:r>
            <a:endParaRPr lang="en-US" sz="1200" dirty="0">
              <a:solidFill>
                <a:schemeClr val="accent2"/>
              </a:solidFill>
            </a:endParaRPr>
          </a:p>
        </p:txBody>
      </p:sp>
      <p:sp>
        <p:nvSpPr>
          <p:cNvPr id="26" name="TextBox 25"/>
          <p:cNvSpPr txBox="1"/>
          <p:nvPr/>
        </p:nvSpPr>
        <p:spPr>
          <a:xfrm>
            <a:off x="7924800" y="2514600"/>
            <a:ext cx="990600" cy="276999"/>
          </a:xfrm>
          <a:prstGeom prst="rect">
            <a:avLst/>
          </a:prstGeom>
          <a:noFill/>
        </p:spPr>
        <p:txBody>
          <a:bodyPr wrap="square" rtlCol="0">
            <a:spAutoFit/>
          </a:bodyPr>
          <a:lstStyle/>
          <a:p>
            <a:r>
              <a:rPr lang="en-US" sz="1200" dirty="0" smtClean="0">
                <a:solidFill>
                  <a:schemeClr val="accent2"/>
                </a:solidFill>
              </a:rPr>
              <a:t>3.25</a:t>
            </a:r>
            <a:endParaRPr lang="en-US" sz="1200" dirty="0">
              <a:solidFill>
                <a:schemeClr val="accent2"/>
              </a:solidFill>
            </a:endParaRPr>
          </a:p>
        </p:txBody>
      </p:sp>
    </p:spTree>
    <p:extLst>
      <p:ext uri="{BB962C8B-B14F-4D97-AF65-F5344CB8AC3E}">
        <p14:creationId xmlns:p14="http://schemas.microsoft.com/office/powerpoint/2010/main" val="192788104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8000"/>
                            </p:stCondLst>
                            <p:childTnLst>
                              <p:par>
                                <p:cTn id="17" presetID="37" presetClass="entr" presetSubtype="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200" accel="100000" fill="hold">
                                          <p:stCondLst>
                                            <p:cond delay="1800"/>
                                          </p:stCondLst>
                                        </p:cTn>
                                        <p:tgtEl>
                                          <p:spTgt spid="17"/>
                                        </p:tgtEl>
                                        <p:attrNameLst>
                                          <p:attrName>ppt_y</p:attrName>
                                        </p:attrNameLst>
                                      </p:cBhvr>
                                      <p:tavLst>
                                        <p:tav tm="0">
                                          <p:val>
                                            <p:strVal val="#ppt_y-.03"/>
                                          </p:val>
                                        </p:tav>
                                        <p:tav tm="100000">
                                          <p:val>
                                            <p:strVal val="#ppt_y"/>
                                          </p:val>
                                        </p:tav>
                                      </p:tavLst>
                                    </p:anim>
                                  </p:childTnLst>
                                </p:cTn>
                              </p:par>
                            </p:childTnLst>
                          </p:cTn>
                        </p:par>
                        <p:par>
                          <p:cTn id="23" fill="hold">
                            <p:stCondLst>
                              <p:cond delay="11000"/>
                            </p:stCondLst>
                            <p:childTnLst>
                              <p:par>
                                <p:cTn id="24" presetID="41" presetClass="entr" presetSubtype="0" fill="hold" grpId="0" nodeType="afterEffect">
                                  <p:stCondLst>
                                    <p:cond delay="1000"/>
                                  </p:stCondLst>
                                  <p:iterate type="lt">
                                    <p:tmPct val="10000"/>
                                  </p:iterate>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23"/>
                                        </p:tgtEl>
                                        <p:attrNameLst>
                                          <p:attrName>ppt_y</p:attrName>
                                        </p:attrNameLst>
                                      </p:cBhvr>
                                      <p:tavLst>
                                        <p:tav tm="0">
                                          <p:val>
                                            <p:strVal val="#ppt_y"/>
                                          </p:val>
                                        </p:tav>
                                        <p:tav tm="100000">
                                          <p:val>
                                            <p:strVal val="#ppt_y"/>
                                          </p:val>
                                        </p:tav>
                                      </p:tavLst>
                                    </p:anim>
                                    <p:anim calcmode="lin" valueType="num">
                                      <p:cBhvr>
                                        <p:cTn id="28"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23"/>
                                        </p:tgtEl>
                                      </p:cBhvr>
                                    </p:animEffect>
                                  </p:childTnLst>
                                </p:cTn>
                              </p:par>
                            </p:childTnLst>
                          </p:cTn>
                        </p:par>
                        <p:par>
                          <p:cTn id="31" fill="hold">
                            <p:stCondLst>
                              <p:cond delay="132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5" dur="1000" fill="hold"/>
                                        <p:tgtEl>
                                          <p:spTgt spid="24"/>
                                        </p:tgtEl>
                                        <p:attrNameLst>
                                          <p:attrName>ppt_y</p:attrName>
                                        </p:attrNameLst>
                                      </p:cBhvr>
                                      <p:tavLst>
                                        <p:tav tm="0">
                                          <p:val>
                                            <p:strVal val="#ppt_y"/>
                                          </p:val>
                                        </p:tav>
                                        <p:tav tm="100000">
                                          <p:val>
                                            <p:strVal val="#ppt_y"/>
                                          </p:val>
                                        </p:tav>
                                      </p:tavLst>
                                    </p:anim>
                                    <p:anim calcmode="lin" valueType="num">
                                      <p:cBhvr>
                                        <p:cTn id="36"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7"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1000" tmFilter="0,0; .5, 1; 1, 1"/>
                                        <p:tgtEl>
                                          <p:spTgt spid="24"/>
                                        </p:tgtEl>
                                      </p:cBhvr>
                                    </p:animEffect>
                                  </p:childTnLst>
                                </p:cTn>
                              </p:par>
                            </p:childTnLst>
                          </p:cTn>
                        </p:par>
                        <p:par>
                          <p:cTn id="39" fill="hold">
                            <p:stCondLst>
                              <p:cond delay="144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43" dur="1000" fill="hold"/>
                                        <p:tgtEl>
                                          <p:spTgt spid="25"/>
                                        </p:tgtEl>
                                        <p:attrNameLst>
                                          <p:attrName>ppt_y</p:attrName>
                                        </p:attrNameLst>
                                      </p:cBhvr>
                                      <p:tavLst>
                                        <p:tav tm="0">
                                          <p:val>
                                            <p:strVal val="#ppt_y"/>
                                          </p:val>
                                        </p:tav>
                                        <p:tav tm="100000">
                                          <p:val>
                                            <p:strVal val="#ppt_y"/>
                                          </p:val>
                                        </p:tav>
                                      </p:tavLst>
                                    </p:anim>
                                    <p:anim calcmode="lin" valueType="num">
                                      <p:cBhvr>
                                        <p:cTn id="44"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45"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1000" tmFilter="0,0; .5, 1; 1, 1"/>
                                        <p:tgtEl>
                                          <p:spTgt spid="25"/>
                                        </p:tgtEl>
                                      </p:cBhvr>
                                    </p:animEffect>
                                  </p:childTnLst>
                                </p:cTn>
                              </p:par>
                            </p:childTnLst>
                          </p:cTn>
                        </p:par>
                        <p:par>
                          <p:cTn id="47" fill="hold">
                            <p:stCondLst>
                              <p:cond delay="156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6"/>
                                        </p:tgtEl>
                                        <p:attrNameLst>
                                          <p:attrName>style.visibility</p:attrName>
                                        </p:attrNameLst>
                                      </p:cBhvr>
                                      <p:to>
                                        <p:strVal val="visible"/>
                                      </p:to>
                                    </p:set>
                                    <p:anim calcmode="lin" valueType="num">
                                      <p:cBhvr>
                                        <p:cTn id="50" dur="10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51" dur="1000" fill="hold"/>
                                        <p:tgtEl>
                                          <p:spTgt spid="26"/>
                                        </p:tgtEl>
                                        <p:attrNameLst>
                                          <p:attrName>ppt_y</p:attrName>
                                        </p:attrNameLst>
                                      </p:cBhvr>
                                      <p:tavLst>
                                        <p:tav tm="0">
                                          <p:val>
                                            <p:strVal val="#ppt_y"/>
                                          </p:val>
                                        </p:tav>
                                        <p:tav tm="100000">
                                          <p:val>
                                            <p:strVal val="#ppt_y"/>
                                          </p:val>
                                        </p:tav>
                                      </p:tavLst>
                                    </p:anim>
                                    <p:anim calcmode="lin" valueType="num">
                                      <p:cBhvr>
                                        <p:cTn id="52" dur="10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53" dur="10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10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latin typeface="Century Gothic" charset="0"/>
                <a:ea typeface="ＭＳ Ｐゴシック" charset="0"/>
                <a:cs typeface="ＭＳ Ｐゴシック" charset="0"/>
              </a:rPr>
              <a:t>Using Monetary Policy</a:t>
            </a:r>
            <a:endParaRPr lang="en-US" dirty="0">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You Use Monetary Policy</a:t>
            </a:r>
          </a:p>
        </p:txBody>
      </p:sp>
      <p:sp>
        <p:nvSpPr>
          <p:cNvPr id="13" name="TextBox 12"/>
          <p:cNvSpPr txBox="1"/>
          <p:nvPr/>
        </p:nvSpPr>
        <p:spPr>
          <a:xfrm>
            <a:off x="228600" y="1484055"/>
            <a:ext cx="43434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How to Play the Game</a:t>
            </a:r>
          </a:p>
          <a:p>
            <a:pPr algn="just"/>
            <a:r>
              <a:rPr lang="en-US" sz="1600" dirty="0" smtClean="0">
                <a:solidFill>
                  <a:srgbClr val="000000"/>
                </a:solidFill>
              </a:rPr>
              <a:t>4) Repeat steps 2 and 3 for the remaining months.</a:t>
            </a:r>
          </a:p>
        </p:txBody>
      </p:sp>
      <p:graphicFrame>
        <p:nvGraphicFramePr>
          <p:cNvPr id="19" name="Group 78"/>
          <p:cNvGraphicFramePr>
            <a:graphicFrameLocks noGrp="1"/>
          </p:cNvGraphicFramePr>
          <p:nvPr>
            <p:extLst>
              <p:ext uri="{D42A27DB-BD31-4B8C-83A1-F6EECF244321}">
                <p14:modId xmlns:p14="http://schemas.microsoft.com/office/powerpoint/2010/main" val="919910610"/>
              </p:ext>
            </p:extLst>
          </p:nvPr>
        </p:nvGraphicFramePr>
        <p:xfrm>
          <a:off x="4648200"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effectLst>
                            <a:outerShdw blurRad="50800" dist="38100" dir="2700000" algn="tl" rotWithShape="0">
                              <a:srgbClr val="000000">
                                <a:alpha val="43000"/>
                              </a:srgbClr>
                            </a:outerShdw>
                          </a:effectLst>
                        </a:rPr>
                        <a:t>Unemployment</a:t>
                      </a:r>
                      <a:endParaRPr lang="en-US" sz="1200" dirty="0">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lt1"/>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chemeClr val="tx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pic>
        <p:nvPicPr>
          <p:cNvPr id="27" name="Picture 26" descr="D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2452926"/>
            <a:ext cx="1524000" cy="1524000"/>
          </a:xfrm>
          <a:prstGeom prst="rect">
            <a:avLst/>
          </a:prstGeom>
        </p:spPr>
      </p:pic>
      <p:graphicFrame>
        <p:nvGraphicFramePr>
          <p:cNvPr id="28" name="Group 78"/>
          <p:cNvGraphicFramePr>
            <a:graphicFrameLocks noGrp="1"/>
          </p:cNvGraphicFramePr>
          <p:nvPr>
            <p:extLst>
              <p:ext uri="{D42A27DB-BD31-4B8C-83A1-F6EECF244321}">
                <p14:modId xmlns:p14="http://schemas.microsoft.com/office/powerpoint/2010/main" val="947870637"/>
              </p:ext>
            </p:extLst>
          </p:nvPr>
        </p:nvGraphicFramePr>
        <p:xfrm>
          <a:off x="4648200" y="1493520"/>
          <a:ext cx="4267201" cy="4297680"/>
        </p:xfrm>
        <a:graphic>
          <a:graphicData uri="http://schemas.openxmlformats.org/drawingml/2006/table">
            <a:tbl>
              <a:tblPr firstRow="1" firstCol="1" lastRow="1" bandRow="1">
                <a:tableStyleId>{6E25E649-3F16-4E02-A733-19D2CDBF48F0}</a:tableStyleId>
              </a:tblPr>
              <a:tblGrid>
                <a:gridCol w="531469"/>
                <a:gridCol w="911087"/>
                <a:gridCol w="995845"/>
                <a:gridCol w="838200"/>
                <a:gridCol w="9906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Real GDP (trillions)</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200" dirty="0" smtClean="0">
                          <a:solidFill>
                            <a:srgbClr val="FFFFFF"/>
                          </a:solidFill>
                          <a:effectLst>
                            <a:outerShdw blurRad="50800" dist="38100" dir="2700000" algn="tl" rotWithShape="0">
                              <a:srgbClr val="000000">
                                <a:alpha val="43000"/>
                              </a:srgbClr>
                            </a:outerShdw>
                          </a:effectLst>
                        </a:rPr>
                        <a:t>Unemployment</a:t>
                      </a:r>
                      <a:endParaRPr lang="en-US" sz="1200" dirty="0">
                        <a:solidFill>
                          <a:srgbClr val="FFFFFF"/>
                        </a:solidFill>
                        <a:effectLst>
                          <a:outerShdw blurRad="50800" dist="38100" dir="2700000" algn="tl" rotWithShape="0">
                            <a:srgbClr val="000000">
                              <a:alpha val="43000"/>
                            </a:srgbClr>
                          </a:outerShdw>
                        </a:effectLst>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Inflation</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Fed Funds Rate</a:t>
                      </a:r>
                      <a:endParaRPr kumimoji="0" lang="en-US" sz="1200" b="1"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3175"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smtClean="0">
                          <a:ln>
                            <a:noFill/>
                          </a:ln>
                          <a:solidFill>
                            <a:srgbClr val="FFFFFF"/>
                          </a:solidFill>
                          <a:effectLst>
                            <a:outerShdw blurRad="50800" dist="38100" dir="2700000" algn="tl" rotWithShape="0">
                              <a:srgbClr val="000000">
                                <a:alpha val="43000"/>
                              </a:srgbClr>
                            </a:outerShdw>
                          </a:effectLst>
                        </a:rPr>
                        <a:t>Start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Jan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Feb</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Apr</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May</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Jun</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Jul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Aug</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1.2</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4.75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Sep</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1.6</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Oct</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4.25</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Nov</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8.1</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3.7</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2.4</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Dec</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7.9</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4.3</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accent2"/>
                          </a:solidFill>
                          <a:effectLst/>
                          <a:latin typeface="Arial" charset="0"/>
                          <a:ea typeface="ＭＳ Ｐゴシック" charset="0"/>
                          <a:cs typeface="ＭＳ Ｐゴシック" charset="0"/>
                        </a:rPr>
                        <a:t>5.00</a:t>
                      </a:r>
                      <a:endParaRPr kumimoji="0" lang="en-US" sz="12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mn-lt"/>
                          <a:ea typeface="+mn-ea"/>
                          <a:cs typeface="+mn-cs"/>
                        </a:rPr>
                        <a:t>Goal</a:t>
                      </a:r>
                      <a:endParaRPr kumimoji="0" lang="en-US" sz="12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2.0%</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N/A</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20" name="TextBox 19"/>
          <p:cNvSpPr txBox="1"/>
          <p:nvPr/>
        </p:nvSpPr>
        <p:spPr>
          <a:xfrm>
            <a:off x="5181600" y="2237601"/>
            <a:ext cx="914400" cy="276999"/>
          </a:xfrm>
          <a:prstGeom prst="rect">
            <a:avLst/>
          </a:prstGeom>
          <a:noFill/>
        </p:spPr>
        <p:txBody>
          <a:bodyPr wrap="square" rtlCol="0">
            <a:spAutoFit/>
          </a:bodyPr>
          <a:lstStyle/>
          <a:p>
            <a:r>
              <a:rPr lang="en-US" sz="1200" dirty="0" smtClean="0">
                <a:solidFill>
                  <a:schemeClr val="accent2"/>
                </a:solidFill>
              </a:rPr>
              <a:t>6.9</a:t>
            </a:r>
            <a:endParaRPr lang="en-US" sz="1200" dirty="0">
              <a:solidFill>
                <a:schemeClr val="accent2"/>
              </a:solidFill>
            </a:endParaRPr>
          </a:p>
        </p:txBody>
      </p:sp>
      <p:sp>
        <p:nvSpPr>
          <p:cNvPr id="21" name="TextBox 20"/>
          <p:cNvSpPr txBox="1"/>
          <p:nvPr/>
        </p:nvSpPr>
        <p:spPr>
          <a:xfrm>
            <a:off x="6096000" y="2237601"/>
            <a:ext cx="990600" cy="276999"/>
          </a:xfrm>
          <a:prstGeom prst="rect">
            <a:avLst/>
          </a:prstGeom>
          <a:noFill/>
        </p:spPr>
        <p:txBody>
          <a:bodyPr wrap="square" rtlCol="0">
            <a:spAutoFit/>
          </a:bodyPr>
          <a:lstStyle/>
          <a:p>
            <a:r>
              <a:rPr lang="en-US" sz="1200" dirty="0" smtClean="0">
                <a:solidFill>
                  <a:schemeClr val="accent2"/>
                </a:solidFill>
              </a:rPr>
              <a:t>5.4</a:t>
            </a:r>
            <a:endParaRPr lang="en-US" sz="1200" dirty="0">
              <a:solidFill>
                <a:schemeClr val="accent2"/>
              </a:solidFill>
            </a:endParaRPr>
          </a:p>
        </p:txBody>
      </p:sp>
      <p:sp>
        <p:nvSpPr>
          <p:cNvPr id="22" name="TextBox 21"/>
          <p:cNvSpPr txBox="1"/>
          <p:nvPr/>
        </p:nvSpPr>
        <p:spPr>
          <a:xfrm>
            <a:off x="7086600" y="2237601"/>
            <a:ext cx="838200" cy="276999"/>
          </a:xfrm>
          <a:prstGeom prst="rect">
            <a:avLst/>
          </a:prstGeom>
          <a:noFill/>
        </p:spPr>
        <p:txBody>
          <a:bodyPr wrap="square" rtlCol="0">
            <a:spAutoFit/>
          </a:bodyPr>
          <a:lstStyle/>
          <a:p>
            <a:r>
              <a:rPr lang="en-US" sz="1200" dirty="0" smtClean="0">
                <a:solidFill>
                  <a:schemeClr val="accent2"/>
                </a:solidFill>
              </a:rPr>
              <a:t>1.7</a:t>
            </a:r>
            <a:endParaRPr lang="en-US" sz="1200" dirty="0">
              <a:solidFill>
                <a:schemeClr val="accent2"/>
              </a:solidFill>
            </a:endParaRPr>
          </a:p>
        </p:txBody>
      </p:sp>
      <p:sp>
        <p:nvSpPr>
          <p:cNvPr id="23" name="TextBox 22"/>
          <p:cNvSpPr txBox="1"/>
          <p:nvPr/>
        </p:nvSpPr>
        <p:spPr>
          <a:xfrm>
            <a:off x="5181600" y="2514600"/>
            <a:ext cx="914400" cy="276999"/>
          </a:xfrm>
          <a:prstGeom prst="rect">
            <a:avLst/>
          </a:prstGeom>
          <a:noFill/>
        </p:spPr>
        <p:txBody>
          <a:bodyPr wrap="square" rtlCol="0">
            <a:spAutoFit/>
          </a:bodyPr>
          <a:lstStyle/>
          <a:p>
            <a:r>
              <a:rPr lang="en-US" sz="1200" dirty="0" smtClean="0">
                <a:solidFill>
                  <a:schemeClr val="accent2"/>
                </a:solidFill>
              </a:rPr>
              <a:t>7.0</a:t>
            </a:r>
            <a:endParaRPr lang="en-US" sz="1200" dirty="0">
              <a:solidFill>
                <a:schemeClr val="accent2"/>
              </a:solidFill>
            </a:endParaRPr>
          </a:p>
        </p:txBody>
      </p:sp>
      <p:sp>
        <p:nvSpPr>
          <p:cNvPr id="24" name="TextBox 23"/>
          <p:cNvSpPr txBox="1"/>
          <p:nvPr/>
        </p:nvSpPr>
        <p:spPr>
          <a:xfrm>
            <a:off x="6096000" y="2514600"/>
            <a:ext cx="990600" cy="276999"/>
          </a:xfrm>
          <a:prstGeom prst="rect">
            <a:avLst/>
          </a:prstGeom>
          <a:noFill/>
        </p:spPr>
        <p:txBody>
          <a:bodyPr wrap="square" rtlCol="0">
            <a:spAutoFit/>
          </a:bodyPr>
          <a:lstStyle/>
          <a:p>
            <a:r>
              <a:rPr lang="en-US" sz="1200" dirty="0" smtClean="0">
                <a:solidFill>
                  <a:schemeClr val="accent2"/>
                </a:solidFill>
              </a:rPr>
              <a:t>5.0</a:t>
            </a:r>
            <a:endParaRPr lang="en-US" sz="1200" dirty="0">
              <a:solidFill>
                <a:schemeClr val="accent2"/>
              </a:solidFill>
            </a:endParaRPr>
          </a:p>
        </p:txBody>
      </p:sp>
      <p:sp>
        <p:nvSpPr>
          <p:cNvPr id="25" name="TextBox 24"/>
          <p:cNvSpPr txBox="1"/>
          <p:nvPr/>
        </p:nvSpPr>
        <p:spPr>
          <a:xfrm>
            <a:off x="7086600" y="2514600"/>
            <a:ext cx="838200" cy="276999"/>
          </a:xfrm>
          <a:prstGeom prst="rect">
            <a:avLst/>
          </a:prstGeom>
          <a:noFill/>
        </p:spPr>
        <p:txBody>
          <a:bodyPr wrap="square" rtlCol="0">
            <a:spAutoFit/>
          </a:bodyPr>
          <a:lstStyle/>
          <a:p>
            <a:r>
              <a:rPr lang="en-US" sz="1200" dirty="0" smtClean="0">
                <a:solidFill>
                  <a:schemeClr val="accent2"/>
                </a:solidFill>
              </a:rPr>
              <a:t>2.1</a:t>
            </a:r>
            <a:endParaRPr lang="en-US" sz="1200" dirty="0">
              <a:solidFill>
                <a:schemeClr val="accent2"/>
              </a:solidFill>
            </a:endParaRPr>
          </a:p>
        </p:txBody>
      </p:sp>
      <p:sp>
        <p:nvSpPr>
          <p:cNvPr id="26" name="TextBox 25"/>
          <p:cNvSpPr txBox="1"/>
          <p:nvPr/>
        </p:nvSpPr>
        <p:spPr>
          <a:xfrm>
            <a:off x="7924800" y="2514600"/>
            <a:ext cx="990600" cy="276999"/>
          </a:xfrm>
          <a:prstGeom prst="rect">
            <a:avLst/>
          </a:prstGeom>
          <a:noFill/>
        </p:spPr>
        <p:txBody>
          <a:bodyPr wrap="square" rtlCol="0">
            <a:spAutoFit/>
          </a:bodyPr>
          <a:lstStyle/>
          <a:p>
            <a:r>
              <a:rPr lang="en-US" sz="1200" dirty="0" smtClean="0">
                <a:solidFill>
                  <a:schemeClr val="accent2"/>
                </a:solidFill>
              </a:rPr>
              <a:t>3.25</a:t>
            </a:r>
            <a:endParaRPr lang="en-US" sz="1200" dirty="0">
              <a:solidFill>
                <a:schemeClr val="accent2"/>
              </a:solidFill>
            </a:endParaRPr>
          </a:p>
        </p:txBody>
      </p:sp>
      <p:grpSp>
        <p:nvGrpSpPr>
          <p:cNvPr id="2" name="Group 1"/>
          <p:cNvGrpSpPr/>
          <p:nvPr/>
        </p:nvGrpSpPr>
        <p:grpSpPr>
          <a:xfrm>
            <a:off x="762000" y="4114800"/>
            <a:ext cx="1524000" cy="1676400"/>
            <a:chOff x="304800" y="4114800"/>
            <a:chExt cx="1524000" cy="1676400"/>
          </a:xfrm>
        </p:grpSpPr>
        <p:sp>
          <p:nvSpPr>
            <p:cNvPr id="29" name="Rectangle 28"/>
            <p:cNvSpPr/>
            <p:nvPr/>
          </p:nvSpPr>
          <p:spPr bwMode="auto">
            <a:xfrm>
              <a:off x="304800" y="4114800"/>
              <a:ext cx="1524000" cy="1676400"/>
            </a:xfrm>
            <a:prstGeom prst="rect">
              <a:avLst/>
            </a:prstGeom>
            <a:solidFill>
              <a:schemeClr val="accent6"/>
            </a:solid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Increase Cards</a:t>
              </a:r>
              <a:endParaRPr kumimoji="0" lang="en-US" sz="14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30" name="Picture 29"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444798"/>
              <a:ext cx="1371600" cy="1240452"/>
            </a:xfrm>
            <a:prstGeom prst="rect">
              <a:avLst/>
            </a:prstGeom>
            <a:solidFill>
              <a:schemeClr val="accent6"/>
            </a:solidFill>
          </p:spPr>
        </p:pic>
      </p:grpSp>
      <p:grpSp>
        <p:nvGrpSpPr>
          <p:cNvPr id="3" name="Group 2"/>
          <p:cNvGrpSpPr/>
          <p:nvPr/>
        </p:nvGrpSpPr>
        <p:grpSpPr>
          <a:xfrm>
            <a:off x="2514600" y="4114800"/>
            <a:ext cx="1524000" cy="1676400"/>
            <a:chOff x="2971800" y="4114800"/>
            <a:chExt cx="1524000" cy="1676400"/>
          </a:xfrm>
        </p:grpSpPr>
        <p:sp>
          <p:nvSpPr>
            <p:cNvPr id="32" name="Rectangle 31"/>
            <p:cNvSpPr/>
            <p:nvPr/>
          </p:nvSpPr>
          <p:spPr bwMode="auto">
            <a:xfrm>
              <a:off x="2971800" y="4114800"/>
              <a:ext cx="1524000" cy="1676400"/>
            </a:xfrm>
            <a:prstGeom prst="rect">
              <a:avLst/>
            </a:prstGeom>
            <a:solidFill>
              <a:schemeClr val="accent6"/>
            </a:solidFill>
            <a:ln>
              <a:noFill/>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rPr>
                <a:t>Decrease Cards</a:t>
              </a:r>
              <a:endParaRPr kumimoji="0" lang="en-US" sz="1400" b="0" i="0" u="none" strike="noStrike" cap="none" normalizeH="0" baseline="0" dirty="0">
                <a:ln>
                  <a:noFill/>
                </a:ln>
                <a:solidFill>
                  <a:schemeClr val="bg1"/>
                </a:solidFill>
                <a:effectLst>
                  <a:outerShdw blurRad="50800" dist="38100" dir="2700000" algn="tl" rotWithShape="0">
                    <a:prstClr val="black">
                      <a:alpha val="40000"/>
                    </a:prstClr>
                  </a:outerShdw>
                </a:effectLst>
                <a:latin typeface="Arial" charset="0"/>
                <a:ea typeface="ＭＳ Ｐゴシック" charset="0"/>
                <a:cs typeface="ＭＳ Ｐゴシック" charset="0"/>
              </a:endParaRPr>
            </a:p>
          </p:txBody>
        </p:sp>
        <p:pic>
          <p:nvPicPr>
            <p:cNvPr id="33" name="Picture 32" descr="Untitled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4444798"/>
              <a:ext cx="1371600" cy="1240451"/>
            </a:xfrm>
            <a:prstGeom prst="rect">
              <a:avLst/>
            </a:prstGeom>
            <a:solidFill>
              <a:schemeClr val="accent6"/>
            </a:solidFill>
          </p:spPr>
        </p:pic>
      </p:grpSp>
    </p:spTree>
    <p:extLst>
      <p:ext uri="{BB962C8B-B14F-4D97-AF65-F5344CB8AC3E}">
        <p14:creationId xmlns:p14="http://schemas.microsoft.com/office/powerpoint/2010/main" val="21685139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70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Blank Presentat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lank Presentation">
      <a:majorFont>
        <a:latin typeface="Century Gothic"/>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244462</TotalTime>
  <Words>10106</Words>
  <Application>Microsoft Macintosh PowerPoint</Application>
  <PresentationFormat>On-screen Show (4:3)</PresentationFormat>
  <Paragraphs>1864</Paragraphs>
  <Slides>79</Slides>
  <Notes>79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Century Gothic</vt:lpstr>
      <vt:lpstr>Comic Sans MS</vt:lpstr>
      <vt:lpstr>ＭＳ Ｐゴシック</vt:lpstr>
      <vt:lpstr>Arial</vt:lpstr>
      <vt:lpstr>Blank Presentation</vt:lpstr>
      <vt:lpstr>PowerPoint Presentation</vt:lpstr>
      <vt:lpstr>Table of Contents</vt:lpstr>
      <vt:lpstr>Using Monetary Policy</vt:lpstr>
      <vt:lpstr>Using Monetary Policy</vt:lpstr>
      <vt:lpstr>Using Monetary Policy</vt:lpstr>
      <vt:lpstr>Using Monetary Policy</vt:lpstr>
      <vt:lpstr>Using Monetary Policy</vt:lpstr>
      <vt:lpstr>Using Monetary Policy</vt:lpstr>
      <vt:lpstr>Using Monetary Policy</vt:lpstr>
      <vt:lpstr>Using Monetary Policy</vt:lpstr>
      <vt:lpstr>Using Monetary Policy</vt:lpstr>
      <vt:lpstr>Learning Targets</vt:lpstr>
      <vt:lpstr>The Goals of Monetary Policy</vt:lpstr>
      <vt:lpstr>The Goals of Monetary Policy</vt:lpstr>
      <vt:lpstr>The Goals of Monetary Policy</vt:lpstr>
      <vt:lpstr>The Goals of Monetary Policy</vt:lpstr>
      <vt:lpstr>The Goals of Monetary Policy</vt:lpstr>
      <vt:lpstr>The Goals of Monetary Policy</vt:lpstr>
      <vt:lpstr>The Goals of Monetary Policy</vt:lpstr>
      <vt:lpstr>Expansionary Monetary Policy</vt:lpstr>
      <vt:lpstr>Expansionary Monetary Policy</vt:lpstr>
      <vt:lpstr>Expansionary Monetary Policy</vt:lpstr>
      <vt:lpstr>Expansionary Monetary Policy</vt:lpstr>
      <vt:lpstr>Expansionary Monetary Policy</vt:lpstr>
      <vt:lpstr>Expansionary Monetary Policy</vt:lpstr>
      <vt:lpstr>Expansionary Monetary Policy</vt:lpstr>
      <vt:lpstr>Contractionary Monetary Policy</vt:lpstr>
      <vt:lpstr>Contractionary Monetary Policy</vt:lpstr>
      <vt:lpstr>Contractionary Monetary Policy</vt:lpstr>
      <vt:lpstr>Contractionary Monetary Policy</vt:lpstr>
      <vt:lpstr>Contractionary Monetary Policy</vt:lpstr>
      <vt:lpstr>Contractionary Monetary Policy</vt:lpstr>
      <vt:lpstr>Contractionary Monetary Policy</vt:lpstr>
      <vt:lpstr>Effects on Aggregate Demand</vt:lpstr>
      <vt:lpstr>Effects on Aggregate Demand</vt:lpstr>
      <vt:lpstr>Effects on Aggregate Demand</vt:lpstr>
      <vt:lpstr>Effects on Aggregate Demand</vt:lpstr>
      <vt:lpstr>Effects on Aggregate Demand</vt:lpstr>
      <vt:lpstr>Effects on Aggregate Demand</vt:lpstr>
      <vt:lpstr>Effects on Aggregate Demand</vt:lpstr>
      <vt:lpstr>Monetary Policy in the Short Run</vt:lpstr>
      <vt:lpstr>Monetary Policy in the Short Run</vt:lpstr>
      <vt:lpstr>Monetary Policy in the Short Run</vt:lpstr>
      <vt:lpstr>Monetary Policy in the Short Run</vt:lpstr>
      <vt:lpstr>Monetary Policy in the Short Run</vt:lpstr>
      <vt:lpstr>Monetary Policy in the Short Run</vt:lpstr>
      <vt:lpstr>Monetary Policy in the Short Run</vt:lpstr>
      <vt:lpstr>Monetary Policy in the Long Run</vt:lpstr>
      <vt:lpstr>Monetary Policy in the Long Run</vt:lpstr>
      <vt:lpstr>Monetary Policy in the Long Run</vt:lpstr>
      <vt:lpstr>Monetary Policy in the Long Run</vt:lpstr>
      <vt:lpstr>Monetary Policy in the Long Run</vt:lpstr>
      <vt:lpstr>Monetary Policy in the Long Run</vt:lpstr>
      <vt:lpstr>Monetary Policy in the Long Run</vt:lpstr>
      <vt:lpstr>Closing the Output Gap</vt:lpstr>
      <vt:lpstr>Closing the Output Gap</vt:lpstr>
      <vt:lpstr>Closing the Output Gap</vt:lpstr>
      <vt:lpstr>Closing the Output Gap</vt:lpstr>
      <vt:lpstr>Closing the Output Gap</vt:lpstr>
      <vt:lpstr>Closing the Output Gap</vt:lpstr>
      <vt:lpstr>Closing the Output Gap</vt:lpstr>
      <vt:lpstr>Closing the Output Gap</vt:lpstr>
      <vt:lpstr>Closing the Output Gap</vt:lpstr>
      <vt:lpstr>Learning Targets</vt:lpstr>
      <vt:lpstr>Quiz</vt:lpstr>
      <vt:lpstr>Quiz</vt:lpstr>
      <vt:lpstr>Quiz</vt:lpstr>
      <vt:lpstr>Quiz</vt:lpstr>
      <vt:lpstr>Quiz</vt:lpstr>
      <vt:lpstr>Quiz</vt:lpstr>
      <vt:lpstr>Quiz</vt:lpstr>
      <vt:lpstr>Monetary Neutrality</vt:lpstr>
      <vt:lpstr>Monetary Neutrality</vt:lpstr>
      <vt:lpstr>Monetary Neutrality</vt:lpstr>
      <vt:lpstr>Monetary Neutrality</vt:lpstr>
      <vt:lpstr>Monetary Neutrality</vt:lpstr>
      <vt:lpstr>Monetary Neutrality</vt:lpstr>
      <vt:lpstr>Monetary Neutrality</vt:lpstr>
      <vt:lpstr>Resources</vt:lpstr>
    </vt:vector>
  </TitlesOfParts>
  <Company>Nick Samsal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of Demand</dc:title>
  <dc:creator>Nick Samsal</dc:creator>
  <cp:lastModifiedBy>Nick Samsal</cp:lastModifiedBy>
  <cp:revision>5238</cp:revision>
  <dcterms:created xsi:type="dcterms:W3CDTF">2011-03-06T20:10:20Z</dcterms:created>
  <dcterms:modified xsi:type="dcterms:W3CDTF">2015-12-14T19:01:43Z</dcterms:modified>
</cp:coreProperties>
</file>