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4"/>
  </p:notesMasterIdLst>
  <p:handoutMasterIdLst>
    <p:handoutMasterId r:id="rId95"/>
  </p:handoutMasterIdLst>
  <p:sldIdLst>
    <p:sldId id="256" r:id="rId2"/>
    <p:sldId id="257" r:id="rId3"/>
    <p:sldId id="571" r:id="rId4"/>
    <p:sldId id="572" r:id="rId5"/>
    <p:sldId id="573" r:id="rId6"/>
    <p:sldId id="574" r:id="rId7"/>
    <p:sldId id="575" r:id="rId8"/>
    <p:sldId id="576" r:id="rId9"/>
    <p:sldId id="577" r:id="rId10"/>
    <p:sldId id="578" r:id="rId11"/>
    <p:sldId id="579" r:id="rId12"/>
    <p:sldId id="580" r:id="rId13"/>
    <p:sldId id="581" r:id="rId14"/>
    <p:sldId id="582" r:id="rId15"/>
    <p:sldId id="583" r:id="rId16"/>
    <p:sldId id="584" r:id="rId17"/>
    <p:sldId id="585" r:id="rId18"/>
    <p:sldId id="586" r:id="rId19"/>
    <p:sldId id="587" r:id="rId20"/>
    <p:sldId id="287" r:id="rId21"/>
    <p:sldId id="563" r:id="rId22"/>
    <p:sldId id="589" r:id="rId23"/>
    <p:sldId id="590" r:id="rId24"/>
    <p:sldId id="591" r:id="rId25"/>
    <p:sldId id="592" r:id="rId26"/>
    <p:sldId id="593" r:id="rId27"/>
    <p:sldId id="594" r:id="rId28"/>
    <p:sldId id="259" r:id="rId29"/>
    <p:sldId id="596" r:id="rId30"/>
    <p:sldId id="597" r:id="rId31"/>
    <p:sldId id="598" r:id="rId32"/>
    <p:sldId id="599" r:id="rId33"/>
    <p:sldId id="600" r:id="rId34"/>
    <p:sldId id="601" r:id="rId35"/>
    <p:sldId id="602" r:id="rId36"/>
    <p:sldId id="264" r:id="rId37"/>
    <p:sldId id="604" r:id="rId38"/>
    <p:sldId id="605" r:id="rId39"/>
    <p:sldId id="606" r:id="rId40"/>
    <p:sldId id="607" r:id="rId41"/>
    <p:sldId id="608" r:id="rId42"/>
    <p:sldId id="281" r:id="rId43"/>
    <p:sldId id="625" r:id="rId44"/>
    <p:sldId id="626" r:id="rId45"/>
    <p:sldId id="627" r:id="rId46"/>
    <p:sldId id="628" r:id="rId47"/>
    <p:sldId id="632" r:id="rId48"/>
    <p:sldId id="633" r:id="rId49"/>
    <p:sldId id="634" r:id="rId50"/>
    <p:sldId id="616" r:id="rId51"/>
    <p:sldId id="618" r:id="rId52"/>
    <p:sldId id="619" r:id="rId53"/>
    <p:sldId id="620" r:id="rId54"/>
    <p:sldId id="621" r:id="rId55"/>
    <p:sldId id="622" r:id="rId56"/>
    <p:sldId id="623" r:id="rId57"/>
    <p:sldId id="414" r:id="rId58"/>
    <p:sldId id="565" r:id="rId59"/>
    <p:sldId id="566" r:id="rId60"/>
    <p:sldId id="567" r:id="rId61"/>
    <p:sldId id="568" r:id="rId62"/>
    <p:sldId id="569" r:id="rId63"/>
    <p:sldId id="570" r:id="rId64"/>
    <p:sldId id="295" r:id="rId65"/>
    <p:sldId id="635" r:id="rId66"/>
    <p:sldId id="636" r:id="rId67"/>
    <p:sldId id="637" r:id="rId68"/>
    <p:sldId id="638" r:id="rId69"/>
    <p:sldId id="639" r:id="rId70"/>
    <p:sldId id="640" r:id="rId71"/>
    <p:sldId id="298" r:id="rId72"/>
    <p:sldId id="510" r:id="rId73"/>
    <p:sldId id="509" r:id="rId74"/>
    <p:sldId id="515" r:id="rId75"/>
    <p:sldId id="512" r:id="rId76"/>
    <p:sldId id="516" r:id="rId77"/>
    <p:sldId id="513" r:id="rId78"/>
    <p:sldId id="517" r:id="rId79"/>
    <p:sldId id="518" r:id="rId80"/>
    <p:sldId id="643" r:id="rId81"/>
    <p:sldId id="644" r:id="rId82"/>
    <p:sldId id="645" r:id="rId83"/>
    <p:sldId id="646" r:id="rId84"/>
    <p:sldId id="647" r:id="rId85"/>
    <p:sldId id="648" r:id="rId86"/>
    <p:sldId id="649" r:id="rId87"/>
    <p:sldId id="654" r:id="rId88"/>
    <p:sldId id="659" r:id="rId89"/>
    <p:sldId id="660" r:id="rId90"/>
    <p:sldId id="661" r:id="rId91"/>
    <p:sldId id="662" r:id="rId92"/>
    <p:sldId id="482" r:id="rId93"/>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66"/>
    <a:srgbClr val="FF0000"/>
    <a:srgbClr val="808080"/>
    <a:srgbClr val="CC66FF"/>
    <a:srgbClr val="E6E6E6"/>
    <a:srgbClr val="CCCCCC"/>
    <a:srgbClr val="B3B3B3"/>
    <a:srgbClr val="C15F02"/>
    <a:srgbClr val="FEC0C1"/>
    <a:srgbClr val="C2E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18176" autoAdjust="0"/>
    <p:restoredTop sz="94499" autoAdjust="0"/>
  </p:normalViewPr>
  <p:slideViewPr>
    <p:cSldViewPr>
      <p:cViewPr varScale="1">
        <p:scale>
          <a:sx n="138" d="100"/>
          <a:sy n="138" d="100"/>
        </p:scale>
        <p:origin x="-131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0" d="100"/>
          <a:sy n="110" d="100"/>
        </p:scale>
        <p:origin x="-491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notesMaster" Target="notesMasters/notesMaster1.xml"/><Relationship Id="rId95" Type="http://schemas.openxmlformats.org/officeDocument/2006/relationships/handoutMaster" Target="handoutMasters/handoutMaster1.xml"/><Relationship Id="rId96" Type="http://schemas.openxmlformats.org/officeDocument/2006/relationships/printerSettings" Target="printerSettings/printerSettings1.bin"/><Relationship Id="rId97" Type="http://schemas.openxmlformats.org/officeDocument/2006/relationships/presProps" Target="presProps.xml"/><Relationship Id="rId98" Type="http://schemas.openxmlformats.org/officeDocument/2006/relationships/viewProps" Target="viewProps.xml"/><Relationship Id="rId9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tableStyles" Target="tableStyle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5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none" lIns="91440" tIns="45720" rIns="91440" bIns="45720" numCol="1" anchor="ctr" anchorCtr="0" compatLnSpc="1">
            <a:prstTxWarp prst="textNoShape">
              <a:avLst/>
            </a:prstTxWarp>
          </a:bodyPr>
          <a:lstStyle>
            <a:lvl1pPr algn="l">
              <a:defRPr sz="1200"/>
            </a:lvl1pPr>
          </a:lstStyle>
          <a:p>
            <a:pPr>
              <a:defRPr/>
            </a:pPr>
            <a:endParaRPr lang="en-US"/>
          </a:p>
        </p:txBody>
      </p:sp>
      <p:sp>
        <p:nvSpPr>
          <p:cNvPr id="79565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none" lIns="91440" tIns="45720" rIns="91440" bIns="45720" numCol="1" anchor="ctr" anchorCtr="0" compatLnSpc="1">
            <a:prstTxWarp prst="textNoShape">
              <a:avLst/>
            </a:prstTxWarp>
          </a:bodyPr>
          <a:lstStyle>
            <a:lvl1pPr algn="r">
              <a:defRPr sz="1200"/>
            </a:lvl1pPr>
          </a:lstStyle>
          <a:p>
            <a:pPr>
              <a:defRPr/>
            </a:pPr>
            <a:endParaRPr lang="en-US"/>
          </a:p>
        </p:txBody>
      </p:sp>
      <p:sp>
        <p:nvSpPr>
          <p:cNvPr id="79565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none" lIns="91440" tIns="45720" rIns="91440" bIns="45720" numCol="1" anchor="b" anchorCtr="0" compatLnSpc="1">
            <a:prstTxWarp prst="textNoShape">
              <a:avLst/>
            </a:prstTxWarp>
          </a:bodyPr>
          <a:lstStyle>
            <a:lvl1pPr algn="l">
              <a:defRPr sz="1200"/>
            </a:lvl1pPr>
          </a:lstStyle>
          <a:p>
            <a:pPr>
              <a:defRPr/>
            </a:pPr>
            <a:endParaRPr lang="en-US"/>
          </a:p>
        </p:txBody>
      </p:sp>
      <p:sp>
        <p:nvSpPr>
          <p:cNvPr id="79565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none" lIns="91440" tIns="45720" rIns="91440" bIns="45720" numCol="1" anchor="b" anchorCtr="0" compatLnSpc="1">
            <a:prstTxWarp prst="textNoShape">
              <a:avLst/>
            </a:prstTxWarp>
          </a:bodyPr>
          <a:lstStyle>
            <a:lvl1pPr algn="r">
              <a:defRPr sz="1200"/>
            </a:lvl1pPr>
          </a:lstStyle>
          <a:p>
            <a:pPr>
              <a:defRPr/>
            </a:pPr>
            <a:fld id="{246D0B30-E643-1A48-BFF8-7CC34C454489}" type="slidenum">
              <a:rPr lang="en-US"/>
              <a:pPr>
                <a:defRPr/>
              </a:pPr>
              <a:t>‹#›</a:t>
            </a:fld>
            <a:endParaRPr lang="en-US"/>
          </a:p>
        </p:txBody>
      </p:sp>
    </p:spTree>
    <p:extLst>
      <p:ext uri="{BB962C8B-B14F-4D97-AF65-F5344CB8AC3E}">
        <p14:creationId xmlns:p14="http://schemas.microsoft.com/office/powerpoint/2010/main" val="2337785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39031D07-0339-B344-ACB4-01CEDDB8B16C}" type="slidenum">
              <a:rPr lang="en-US"/>
              <a:pPr>
                <a:defRPr/>
              </a:pPr>
              <a:t>‹#›</a:t>
            </a:fld>
            <a:endParaRPr lang="en-US"/>
          </a:p>
        </p:txBody>
      </p:sp>
    </p:spTree>
    <p:extLst>
      <p:ext uri="{BB962C8B-B14F-4D97-AF65-F5344CB8AC3E}">
        <p14:creationId xmlns:p14="http://schemas.microsoft.com/office/powerpoint/2010/main" val="256619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F1F9078-D900-1C40-AE19-93131767EA57}" type="slidenum">
              <a:rPr lang="en-US" sz="1200"/>
              <a:pPr/>
              <a:t>1</a:t>
            </a:fld>
            <a:endParaRPr lang="en-US" sz="1200"/>
          </a:p>
        </p:txBody>
      </p:sp>
      <p:sp>
        <p:nvSpPr>
          <p:cNvPr id="4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7"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696DF1C-CB42-8745-AFDE-7064CC4494D6}" type="slidenum">
              <a:rPr lang="en-US" sz="1200"/>
              <a:pPr/>
              <a:t>10</a:t>
            </a:fld>
            <a:endParaRPr lang="en-US" sz="1200"/>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696DF1C-CB42-8745-AFDE-7064CC4494D6}" type="slidenum">
              <a:rPr lang="en-US" sz="1200"/>
              <a:pPr/>
              <a:t>11</a:t>
            </a:fld>
            <a:endParaRPr lang="en-US" sz="1200"/>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696DF1C-CB42-8745-AFDE-7064CC4494D6}" type="slidenum">
              <a:rPr lang="en-US" sz="1200"/>
              <a:pPr/>
              <a:t>12</a:t>
            </a:fld>
            <a:endParaRPr lang="en-US" sz="1200"/>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696DF1C-CB42-8745-AFDE-7064CC4494D6}" type="slidenum">
              <a:rPr lang="en-US" sz="1200"/>
              <a:pPr/>
              <a:t>13</a:t>
            </a:fld>
            <a:endParaRPr lang="en-US" sz="1200"/>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696DF1C-CB42-8745-AFDE-7064CC4494D6}" type="slidenum">
              <a:rPr lang="en-US" sz="1200"/>
              <a:pPr/>
              <a:t>14</a:t>
            </a:fld>
            <a:endParaRPr lang="en-US" sz="1200"/>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696DF1C-CB42-8745-AFDE-7064CC4494D6}" type="slidenum">
              <a:rPr lang="en-US" sz="1200"/>
              <a:pPr/>
              <a:t>15</a:t>
            </a:fld>
            <a:endParaRPr lang="en-US" sz="1200"/>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696DF1C-CB42-8745-AFDE-7064CC4494D6}" type="slidenum">
              <a:rPr lang="en-US" sz="1200"/>
              <a:pPr/>
              <a:t>16</a:t>
            </a:fld>
            <a:endParaRPr lang="en-US" sz="1200"/>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696DF1C-CB42-8745-AFDE-7064CC4494D6}" type="slidenum">
              <a:rPr lang="en-US" sz="1200"/>
              <a:pPr/>
              <a:t>17</a:t>
            </a:fld>
            <a:endParaRPr lang="en-US" sz="1200"/>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696DF1C-CB42-8745-AFDE-7064CC4494D6}" type="slidenum">
              <a:rPr lang="en-US" sz="1200"/>
              <a:pPr/>
              <a:t>18</a:t>
            </a:fld>
            <a:endParaRPr lang="en-US" sz="1200"/>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696DF1C-CB42-8745-AFDE-7064CC4494D6}" type="slidenum">
              <a:rPr lang="en-US" sz="1200"/>
              <a:pPr/>
              <a:t>19</a:t>
            </a:fld>
            <a:endParaRPr lang="en-US" sz="1200"/>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FA3FDA5-7274-0F46-BFCB-8B2B9A53A032}" type="slidenum">
              <a:rPr lang="en-US" sz="1200"/>
              <a:pPr/>
              <a:t>2</a:t>
            </a:fld>
            <a:endParaRPr lang="en-US" sz="1200"/>
          </a:p>
        </p:txBody>
      </p:sp>
      <p:sp>
        <p:nvSpPr>
          <p:cNvPr id="9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95" name="Rectangle 3"/>
          <p:cNvSpPr>
            <a:spLocks noGrp="1" noChangeArrowheads="1"/>
          </p:cNvSpPr>
          <p:nvPr>
            <p:ph type="body" idx="1"/>
          </p:nvPr>
        </p:nvSpPr>
        <p:spPr>
          <a:noFill/>
        </p:spPr>
        <p:txBody>
          <a:bodyPr/>
          <a:lstStyle/>
          <a:p>
            <a:pPr eaLnBrk="1" hangingPunct="1"/>
            <a:r>
              <a:rPr lang="en-US" dirty="0"/>
              <a:t>This lesson follows a format recommended by Jane E. Pollock in </a:t>
            </a:r>
            <a:r>
              <a:rPr lang="ja-JP" altLang="en-US" dirty="0"/>
              <a:t>“</a:t>
            </a:r>
            <a:r>
              <a:rPr lang="en-US" altLang="ja-JP" i="1" dirty="0"/>
              <a:t>Improving Student Learning: One Teacher at a Time</a:t>
            </a:r>
            <a:r>
              <a:rPr lang="ja-JP" altLang="en-US" i="1" dirty="0"/>
              <a:t>”</a:t>
            </a:r>
            <a:r>
              <a:rPr lang="en-US" altLang="ja-JP" dirty="0"/>
              <a:t> (2007), which is itself an outgrowth of a book by Robert J. </a:t>
            </a:r>
            <a:r>
              <a:rPr lang="en-US" altLang="ja-JP" dirty="0" err="1"/>
              <a:t>Marzano</a:t>
            </a:r>
            <a:r>
              <a:rPr lang="en-US" altLang="ja-JP" dirty="0"/>
              <a:t>, Debra J. Pickering, and Jane E. Pollock entitled, </a:t>
            </a:r>
            <a:r>
              <a:rPr lang="ja-JP" altLang="en-US" dirty="0"/>
              <a:t>“</a:t>
            </a:r>
            <a:r>
              <a:rPr lang="en-US" altLang="ja-JP" i="1" dirty="0"/>
              <a:t>Classroom Instruction that Works: Research-Based Strategies for Increasing Student Achievement</a:t>
            </a:r>
            <a:r>
              <a:rPr lang="ja-JP" altLang="en-US" i="1" dirty="0"/>
              <a:t>”</a:t>
            </a:r>
            <a:r>
              <a:rPr lang="en-US" altLang="ja-JP" dirty="0"/>
              <a:t> (2001).  This format is broken into six parts, each listed as a subheading in bold on this slide.  Use this slideshow to guide your class sequentially through each of these six stages.</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D20D8C26-8CE1-C24D-8F70-93157A27A0EB}" type="slidenum">
              <a:rPr lang="en-US" sz="1200"/>
              <a:pPr/>
              <a:t>20</a:t>
            </a:fld>
            <a:endParaRPr lang="en-US" sz="1200"/>
          </a:p>
        </p:txBody>
      </p:sp>
      <p:sp>
        <p:nvSpPr>
          <p:cNvPr id="80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a:noFill/>
        </p:spPr>
        <p:txBody>
          <a:bodyPr/>
          <a:lstStyle/>
          <a:p>
            <a:pPr eaLnBrk="1" hangingPunct="1"/>
            <a:r>
              <a:rPr lang="en-US" dirty="0" smtClean="0"/>
              <a:t>[If desired, pass out “Learning Targets (Monetary Policy I)” to each student.</a:t>
            </a:r>
            <a:r>
              <a:rPr lang="en-US" altLang="ja-JP" dirty="0" smtClean="0"/>
              <a:t>]  </a:t>
            </a:r>
            <a:r>
              <a:rPr lang="en-US" altLang="ja-JP" dirty="0"/>
              <a:t>Learning targets allow students to know what they are supposed to learn before delving into new material.  Using learning targets (similar to objectives, goals, outcomes, etc.) comes from Classroom Assessment for Student Learning</a:t>
            </a:r>
            <a:r>
              <a:rPr lang="ja-JP" altLang="en-US" dirty="0"/>
              <a:t>”</a:t>
            </a:r>
            <a:r>
              <a:rPr lang="en-US" altLang="ja-JP" dirty="0"/>
              <a:t> by Richard J. </a:t>
            </a:r>
            <a:r>
              <a:rPr lang="en-US" altLang="ja-JP" dirty="0" err="1"/>
              <a:t>Stiggins</a:t>
            </a:r>
            <a:r>
              <a:rPr lang="en-US" altLang="ja-JP" dirty="0"/>
              <a:t>, Judith A. </a:t>
            </a:r>
            <a:r>
              <a:rPr lang="en-US" altLang="ja-JP" dirty="0" err="1"/>
              <a:t>Arter</a:t>
            </a:r>
            <a:r>
              <a:rPr lang="en-US" altLang="ja-JP" dirty="0"/>
              <a:t>, Jan </a:t>
            </a:r>
            <a:r>
              <a:rPr lang="en-US" altLang="ja-JP" dirty="0" err="1"/>
              <a:t>Chappuis</a:t>
            </a:r>
            <a:r>
              <a:rPr lang="en-US" altLang="ja-JP" dirty="0"/>
              <a:t>, and Stephen </a:t>
            </a:r>
            <a:r>
              <a:rPr lang="en-US" altLang="ja-JP" dirty="0" err="1"/>
              <a:t>Chappuis</a:t>
            </a:r>
            <a:r>
              <a:rPr lang="en-US" altLang="ja-JP" dirty="0"/>
              <a:t> (2006).  Learning targets are broken into five categories: knowledge, reasoning, skill, product, and disposition.  To write them, I first examine the national standards from the Council for Economic Education, and then I translate those ideas into student-friendly language, ensuring each category gets addressed.  The learning targets listed on this slide are part of a larger set of learning targets that go with the full unit, </a:t>
            </a:r>
            <a:r>
              <a:rPr lang="ja-JP" altLang="en-US" dirty="0"/>
              <a:t>“</a:t>
            </a:r>
            <a:r>
              <a:rPr lang="en-US" altLang="ja-JP" dirty="0"/>
              <a:t>The Financial Sector.</a:t>
            </a:r>
            <a:r>
              <a:rPr lang="ja-JP" altLang="en-US" dirty="0"/>
              <a:t>”</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FB98590-2910-8149-B846-9B77CF3770EB}" type="slidenum">
              <a:rPr lang="en-US" sz="1200"/>
              <a:pPr/>
              <a:t>21</a:t>
            </a:fld>
            <a:endParaRPr lang="en-US" sz="1200"/>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a:noFill/>
        </p:spPr>
        <p:txBody>
          <a:bodyPr/>
          <a:lstStyle/>
          <a:p>
            <a:pPr eaLnBrk="1" hangingPunct="1"/>
            <a:r>
              <a:rPr lang="en-US" dirty="0" smtClean="0"/>
              <a:t>[Pass out </a:t>
            </a:r>
            <a:r>
              <a:rPr lang="ja-JP" altLang="en-US" dirty="0" smtClean="0"/>
              <a:t>“</a:t>
            </a:r>
            <a:r>
              <a:rPr lang="en-US" altLang="ja-JP" dirty="0" smtClean="0"/>
              <a:t>Notes (Monetary Policy I)</a:t>
            </a:r>
            <a:r>
              <a:rPr lang="ja-JP" altLang="en-US" dirty="0" smtClean="0"/>
              <a:t>”</a:t>
            </a:r>
            <a:r>
              <a:rPr lang="en-US" altLang="ja-JP" dirty="0" smtClean="0"/>
              <a:t> to each student</a:t>
            </a:r>
            <a:r>
              <a:rPr lang="en-US" altLang="ja-JP" baseline="0" dirty="0" smtClean="0"/>
              <a:t>.]  </a:t>
            </a:r>
            <a:r>
              <a:rPr lang="en-US" sz="1200" u="none" kern="1200" baseline="0" dirty="0" smtClean="0">
                <a:solidFill>
                  <a:schemeClr val="tx1"/>
                </a:solidFill>
                <a:latin typeface="Arial" charset="0"/>
                <a:ea typeface="ＭＳ Ｐゴシック" charset="0"/>
                <a:cs typeface="ＭＳ Ｐゴシック" charset="0"/>
              </a:rPr>
              <a:t>There are three versions, allowing for differentiation: guided notes, outline notes, and mind map notes.</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FB98590-2910-8149-B846-9B77CF3770EB}" type="slidenum">
              <a:rPr lang="en-US" sz="1200"/>
              <a:pPr/>
              <a:t>22</a:t>
            </a:fld>
            <a:endParaRPr lang="en-US" sz="1200"/>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FB98590-2910-8149-B846-9B77CF3770EB}" type="slidenum">
              <a:rPr lang="en-US" sz="1200"/>
              <a:pPr/>
              <a:t>23</a:t>
            </a:fld>
            <a:endParaRPr lang="en-US" sz="1200"/>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FB98590-2910-8149-B846-9B77CF3770EB}" type="slidenum">
              <a:rPr lang="en-US" sz="1200"/>
              <a:pPr/>
              <a:t>24</a:t>
            </a:fld>
            <a:endParaRPr lang="en-US" sz="1200"/>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FB98590-2910-8149-B846-9B77CF3770EB}" type="slidenum">
              <a:rPr lang="en-US" sz="1200"/>
              <a:pPr/>
              <a:t>25</a:t>
            </a:fld>
            <a:endParaRPr lang="en-US" sz="1200"/>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FB98590-2910-8149-B846-9B77CF3770EB}" type="slidenum">
              <a:rPr lang="en-US" sz="1200"/>
              <a:pPr/>
              <a:t>26</a:t>
            </a:fld>
            <a:endParaRPr lang="en-US" sz="1200"/>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FB98590-2910-8149-B846-9B77CF3770EB}" type="slidenum">
              <a:rPr lang="en-US" sz="1200"/>
              <a:pPr/>
              <a:t>27</a:t>
            </a:fld>
            <a:endParaRPr lang="en-US" sz="1200"/>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FB98590-2910-8149-B846-9B77CF3770EB}" type="slidenum">
              <a:rPr lang="en-US" sz="1200"/>
              <a:pPr/>
              <a:t>28</a:t>
            </a:fld>
            <a:endParaRPr lang="en-US" sz="1200"/>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FB98590-2910-8149-B846-9B77CF3770EB}" type="slidenum">
              <a:rPr lang="en-US" sz="1200"/>
              <a:pPr/>
              <a:t>29</a:t>
            </a:fld>
            <a:endParaRPr lang="en-US" sz="1200"/>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a:noFill/>
        </p:spPr>
        <p:txBody>
          <a:bodyPr/>
          <a:lstStyle/>
          <a:p>
            <a:pPr eaLnBrk="1" hangingPunct="1"/>
            <a:r>
              <a:rPr lang="en-US" dirty="0" smtClean="0"/>
              <a:t>The</a:t>
            </a:r>
            <a:r>
              <a:rPr lang="en-US" baseline="0" dirty="0" smtClean="0"/>
              <a:t> opportunity cost of holding cash is the interest rate of non-cash assets.  This is true because cash pays no interest.  If desired, you can point out that there is also an opportunity cost to holding money in a checking account.  The opportunity cost in this case would be the interest rate of the less liquid asset minus the interest rate of the checking account.  For example, holding money in checking as opposed to savings has an opportunity cost of (0.21% - 0.13%) = 0.08%</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696DF1C-CB42-8745-AFDE-7064CC4494D6}" type="slidenum">
              <a:rPr lang="en-US" sz="1200"/>
              <a:pPr/>
              <a:t>3</a:t>
            </a:fld>
            <a:endParaRPr lang="en-US" sz="1200"/>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FB98590-2910-8149-B846-9B77CF3770EB}" type="slidenum">
              <a:rPr lang="en-US" sz="1200"/>
              <a:pPr/>
              <a:t>30</a:t>
            </a:fld>
            <a:endParaRPr lang="en-US" sz="1200"/>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a:noFill/>
        </p:spPr>
        <p:txBody>
          <a:bodyPr/>
          <a:lstStyle/>
          <a:p>
            <a:pPr eaLnBrk="1" hangingPunct="1"/>
            <a:r>
              <a:rPr lang="en-US" dirty="0" smtClean="0"/>
              <a:t>In the example on this slide, the interest rates are much smaller in 2014 than in 2010.  Thus, people are willing to hold more cash in 2014 than they</a:t>
            </a:r>
            <a:r>
              <a:rPr lang="en-US" baseline="0" dirty="0" smtClean="0"/>
              <a:t> were willing to hold in 2010.</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FB98590-2910-8149-B846-9B77CF3770EB}" type="slidenum">
              <a:rPr lang="en-US" sz="1200"/>
              <a:pPr/>
              <a:t>31</a:t>
            </a:fld>
            <a:endParaRPr lang="en-US" sz="1200"/>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FB98590-2910-8149-B846-9B77CF3770EB}" type="slidenum">
              <a:rPr lang="en-US" sz="1200"/>
              <a:pPr/>
              <a:t>32</a:t>
            </a:fld>
            <a:endParaRPr lang="en-US" sz="1200"/>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FB98590-2910-8149-B846-9B77CF3770EB}" type="slidenum">
              <a:rPr lang="en-US" sz="1200"/>
              <a:pPr/>
              <a:t>33</a:t>
            </a:fld>
            <a:endParaRPr lang="en-US" sz="1200"/>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a:noFill/>
        </p:spPr>
        <p:txBody>
          <a:bodyPr/>
          <a:lstStyle/>
          <a:p>
            <a:pPr eaLnBrk="1" hangingPunct="1"/>
            <a:r>
              <a:rPr lang="en-US" dirty="0" smtClean="0"/>
              <a:t>If we think about this intuitively</a:t>
            </a:r>
            <a:r>
              <a:rPr lang="en-US" baseline="0" dirty="0" smtClean="0"/>
              <a:t>, it makes perfect sense.  An increase in the aggregate price level means a given basket of goods and services now costs more money.  Consumers still need to consume their desired basket of goods, so they must now hold an equally larger amount of money.  The nominal quantity of money has increased even though there is no change to the interest rate.</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FB98590-2910-8149-B846-9B77CF3770EB}" type="slidenum">
              <a:rPr lang="en-US" sz="1200"/>
              <a:pPr/>
              <a:t>34</a:t>
            </a:fld>
            <a:endParaRPr lang="en-US" sz="1200"/>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FB98590-2910-8149-B846-9B77CF3770EB}" type="slidenum">
              <a:rPr lang="en-US" sz="1200"/>
              <a:pPr/>
              <a:t>35</a:t>
            </a:fld>
            <a:endParaRPr lang="en-US" sz="1200"/>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a:noFill/>
        </p:spPr>
        <p:txBody>
          <a:bodyPr/>
          <a:lstStyle/>
          <a:p>
            <a:pPr eaLnBrk="1" hangingPunct="1"/>
            <a:r>
              <a:rPr lang="en-US" dirty="0" smtClean="0"/>
              <a:t>This assumes there is no change in the interest rate.</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06C7668-11B3-E54E-8579-DDB0EA460A4A}" type="slidenum">
              <a:rPr lang="en-US" sz="1200"/>
              <a:pPr/>
              <a:t>36</a:t>
            </a:fld>
            <a:endParaRPr lang="en-US" sz="1200"/>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3491" name="Rectangle 3"/>
          <p:cNvSpPr>
            <a:spLocks noGrp="1" noChangeArrowheads="1"/>
          </p:cNvSpPr>
          <p:nvPr>
            <p:ph type="body" idx="1"/>
          </p:nvPr>
        </p:nvSpPr>
        <p:spPr>
          <a:noFill/>
        </p:spPr>
        <p:txBody>
          <a:bodyPr/>
          <a:lstStyle/>
          <a:p>
            <a:pPr marL="228600" indent="-228600"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06C7668-11B3-E54E-8579-DDB0EA460A4A}" type="slidenum">
              <a:rPr lang="en-US" sz="1200"/>
              <a:pPr/>
              <a:t>37</a:t>
            </a:fld>
            <a:endParaRPr lang="en-US" sz="1200"/>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3491" name="Rectangle 3"/>
          <p:cNvSpPr>
            <a:spLocks noGrp="1" noChangeArrowheads="1"/>
          </p:cNvSpPr>
          <p:nvPr>
            <p:ph type="body" idx="1"/>
          </p:nvPr>
        </p:nvSpPr>
        <p:spPr>
          <a:noFill/>
        </p:spPr>
        <p:txBody>
          <a:bodyPr/>
          <a:lstStyle/>
          <a:p>
            <a:pPr marL="228600" indent="-228600" eaLnBrk="1" hangingPunct="1"/>
            <a:r>
              <a:rPr lang="en-US" dirty="0" smtClean="0"/>
              <a:t>The</a:t>
            </a:r>
            <a:r>
              <a:rPr lang="en-US" baseline="0" dirty="0" smtClean="0"/>
              <a:t> real money demand curve (and the nominal money demand curve) can increase or decrease.  These shifts are visually represented the same way as other demand curves.</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06C7668-11B3-E54E-8579-DDB0EA460A4A}" type="slidenum">
              <a:rPr lang="en-US" sz="1200"/>
              <a:pPr/>
              <a:t>38</a:t>
            </a:fld>
            <a:endParaRPr lang="en-US" sz="1200"/>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3491" name="Rectangle 3"/>
          <p:cNvSpPr>
            <a:spLocks noGrp="1" noChangeArrowheads="1"/>
          </p:cNvSpPr>
          <p:nvPr>
            <p:ph type="body" idx="1"/>
          </p:nvPr>
        </p:nvSpPr>
        <p:spPr>
          <a:noFill/>
        </p:spPr>
        <p:txBody>
          <a:bodyPr/>
          <a:lstStyle/>
          <a:p>
            <a:pPr marL="228600" indent="-228600"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06C7668-11B3-E54E-8579-DDB0EA460A4A}" type="slidenum">
              <a:rPr lang="en-US" sz="1200"/>
              <a:pPr/>
              <a:t>39</a:t>
            </a:fld>
            <a:endParaRPr lang="en-US" sz="1200"/>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3491" name="Rectangle 3"/>
          <p:cNvSpPr>
            <a:spLocks noGrp="1" noChangeArrowheads="1"/>
          </p:cNvSpPr>
          <p:nvPr>
            <p:ph type="body" idx="1"/>
          </p:nvPr>
        </p:nvSpPr>
        <p:spPr>
          <a:noFill/>
        </p:spPr>
        <p:txBody>
          <a:bodyPr/>
          <a:lstStyle/>
          <a:p>
            <a:pPr marL="228600" indent="-228600"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696DF1C-CB42-8745-AFDE-7064CC4494D6}" type="slidenum">
              <a:rPr lang="en-US" sz="1200"/>
              <a:pPr/>
              <a:t>4</a:t>
            </a:fld>
            <a:endParaRPr lang="en-US" sz="1200"/>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06C7668-11B3-E54E-8579-DDB0EA460A4A}" type="slidenum">
              <a:rPr lang="en-US" sz="1200"/>
              <a:pPr/>
              <a:t>40</a:t>
            </a:fld>
            <a:endParaRPr lang="en-US" sz="1200"/>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3491" name="Rectangle 3"/>
          <p:cNvSpPr>
            <a:spLocks noGrp="1" noChangeArrowheads="1"/>
          </p:cNvSpPr>
          <p:nvPr>
            <p:ph type="body" idx="1"/>
          </p:nvPr>
        </p:nvSpPr>
        <p:spPr>
          <a:noFill/>
        </p:spPr>
        <p:txBody>
          <a:bodyPr/>
          <a:lstStyle/>
          <a:p>
            <a:pPr marL="228600" indent="-228600"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06C7668-11B3-E54E-8579-DDB0EA460A4A}" type="slidenum">
              <a:rPr lang="en-US" sz="1200"/>
              <a:pPr/>
              <a:t>41</a:t>
            </a:fld>
            <a:endParaRPr lang="en-US" sz="1200"/>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3491" name="Rectangle 3"/>
          <p:cNvSpPr>
            <a:spLocks noGrp="1" noChangeArrowheads="1"/>
          </p:cNvSpPr>
          <p:nvPr>
            <p:ph type="body" idx="1"/>
          </p:nvPr>
        </p:nvSpPr>
        <p:spPr>
          <a:noFill/>
        </p:spPr>
        <p:txBody>
          <a:bodyPr/>
          <a:lstStyle/>
          <a:p>
            <a:pPr marL="228600" indent="-228600"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27FA13C-D7DC-874E-AFE1-C63BD9717E3D}" type="slidenum">
              <a:rPr lang="en-US" sz="1200"/>
              <a:pPr/>
              <a:t>42</a:t>
            </a:fld>
            <a:endParaRPr lang="en-US" sz="1200"/>
          </a:p>
        </p:txBody>
      </p:sp>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27FA13C-D7DC-874E-AFE1-C63BD9717E3D}" type="slidenum">
              <a:rPr lang="en-US" sz="1200"/>
              <a:pPr/>
              <a:t>43</a:t>
            </a:fld>
            <a:endParaRPr lang="en-US" sz="1200"/>
          </a:p>
        </p:txBody>
      </p:sp>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a:noFill/>
        </p:spPr>
        <p:txBody>
          <a:bodyPr/>
          <a:lstStyle/>
          <a:p>
            <a:pPr eaLnBrk="1" hangingPunct="1"/>
            <a:r>
              <a:rPr lang="en-US" dirty="0" smtClean="0"/>
              <a:t>If these were the only three transactions this dollar bill was used for in a year’s time, the velocity of that dollar bill would be 3.</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27FA13C-D7DC-874E-AFE1-C63BD9717E3D}" type="slidenum">
              <a:rPr lang="en-US" sz="1200"/>
              <a:pPr/>
              <a:t>44</a:t>
            </a:fld>
            <a:endParaRPr lang="en-US" sz="1200"/>
          </a:p>
        </p:txBody>
      </p:sp>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27FA13C-D7DC-874E-AFE1-C63BD9717E3D}" type="slidenum">
              <a:rPr lang="en-US" sz="1200"/>
              <a:pPr/>
              <a:t>45</a:t>
            </a:fld>
            <a:endParaRPr lang="en-US" sz="1200"/>
          </a:p>
        </p:txBody>
      </p:sp>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27FA13C-D7DC-874E-AFE1-C63BD9717E3D}" type="slidenum">
              <a:rPr lang="en-US" sz="1200"/>
              <a:pPr/>
              <a:t>46</a:t>
            </a:fld>
            <a:endParaRPr lang="en-US" sz="1200"/>
          </a:p>
        </p:txBody>
      </p:sp>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connections between interest rates, real money demand, and money velocity are quite difficult.  The main thing for students</a:t>
            </a:r>
            <a:r>
              <a:rPr lang="en-US" baseline="0" dirty="0" smtClean="0"/>
              <a:t> to remember is that a change in interest rates will cause velocity to change in the same direction.  Increase/Increase and Decrease/Decrease.</a:t>
            </a:r>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27FA13C-D7DC-874E-AFE1-C63BD9717E3D}" type="slidenum">
              <a:rPr lang="en-US" sz="1200"/>
              <a:pPr/>
              <a:t>47</a:t>
            </a:fld>
            <a:endParaRPr lang="en-US" sz="1200"/>
          </a:p>
        </p:txBody>
      </p:sp>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connections between interest rates, real money demand, and money velocity are quite difficult.  The main thing for students</a:t>
            </a:r>
            <a:r>
              <a:rPr lang="en-US" baseline="0" dirty="0" smtClean="0"/>
              <a:t> to remember is that a change in interest rates will cause velocity to change in the same direction.  Increase/Increase and Decrease/Decrease.</a:t>
            </a:r>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27FA13C-D7DC-874E-AFE1-C63BD9717E3D}" type="slidenum">
              <a:rPr lang="en-US" sz="1200"/>
              <a:pPr/>
              <a:t>48</a:t>
            </a:fld>
            <a:endParaRPr lang="en-US" sz="1200"/>
          </a:p>
        </p:txBody>
      </p:sp>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Notice that most of the major</a:t>
            </a:r>
            <a:r>
              <a:rPr lang="en-US" baseline="0" dirty="0" smtClean="0"/>
              <a:t> </a:t>
            </a:r>
            <a:r>
              <a:rPr lang="en-US" dirty="0" smtClean="0"/>
              <a:t>decreases in money velocity began at</a:t>
            </a:r>
            <a:r>
              <a:rPr lang="en-US" baseline="0" dirty="0" smtClean="0"/>
              <a:t> the beginning of a recession.</a:t>
            </a:r>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27FA13C-D7DC-874E-AFE1-C63BD9717E3D}" type="slidenum">
              <a:rPr lang="en-US" sz="1200"/>
              <a:pPr/>
              <a:t>49</a:t>
            </a:fld>
            <a:endParaRPr lang="en-US" sz="1200"/>
          </a:p>
        </p:txBody>
      </p:sp>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Notice</a:t>
            </a:r>
            <a:r>
              <a:rPr lang="en-US" baseline="0" dirty="0" smtClean="0"/>
              <a:t> that money velocity may take a little while to begin to increase again once a recession is over.  Nevertheless, the principle that velocity increases during expansions is generally true.</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696DF1C-CB42-8745-AFDE-7064CC4494D6}" type="slidenum">
              <a:rPr lang="en-US" sz="1200"/>
              <a:pPr/>
              <a:t>5</a:t>
            </a:fld>
            <a:endParaRPr lang="en-US" sz="1200"/>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16A5765F-332F-6240-B8C5-E0C027C726D3}" type="slidenum">
              <a:rPr lang="en-US" sz="1200"/>
              <a:pPr/>
              <a:t>50</a:t>
            </a:fld>
            <a:endParaRPr lang="en-US" sz="1200"/>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a:noFill/>
        </p:spPr>
        <p:txBody>
          <a:bodyPr/>
          <a:lstStyle/>
          <a:p>
            <a:pPr marL="228600" indent="-228600"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16A5765F-332F-6240-B8C5-E0C027C726D3}" type="slidenum">
              <a:rPr lang="en-US" sz="1200"/>
              <a:pPr/>
              <a:t>51</a:t>
            </a:fld>
            <a:endParaRPr lang="en-US" sz="1200"/>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a:noFill/>
        </p:spPr>
        <p:txBody>
          <a:bodyPr/>
          <a:lstStyle/>
          <a:p>
            <a:pPr marL="228600" indent="-228600"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16A5765F-332F-6240-B8C5-E0C027C726D3}" type="slidenum">
              <a:rPr lang="en-US" sz="1200"/>
              <a:pPr/>
              <a:t>52</a:t>
            </a:fld>
            <a:endParaRPr lang="en-US" sz="1200"/>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a:noFill/>
        </p:spPr>
        <p:txBody>
          <a:bodyPr/>
          <a:lstStyle/>
          <a:p>
            <a:pPr marL="228600" indent="-228600"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16A5765F-332F-6240-B8C5-E0C027C726D3}" type="slidenum">
              <a:rPr lang="en-US" sz="1200"/>
              <a:pPr/>
              <a:t>53</a:t>
            </a:fld>
            <a:endParaRPr lang="en-US" sz="1200"/>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a:noFill/>
        </p:spPr>
        <p:txBody>
          <a:bodyPr/>
          <a:lstStyle/>
          <a:p>
            <a:pPr marL="228600" indent="-228600" eaLnBrk="1" hangingPunct="1"/>
            <a:r>
              <a:rPr lang="en-US" dirty="0" smtClean="0"/>
              <a:t>These two flow charts are depicted graphically and explained in greater detail in the next three slides.</a:t>
            </a: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16A5765F-332F-6240-B8C5-E0C027C726D3}" type="slidenum">
              <a:rPr lang="en-US" sz="1200"/>
              <a:pPr/>
              <a:t>54</a:t>
            </a:fld>
            <a:endParaRPr lang="en-US" sz="1200"/>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a:noFill/>
        </p:spPr>
        <p:txBody>
          <a:bodyPr/>
          <a:lstStyle/>
          <a:p>
            <a:pPr marL="228600" indent="-228600" eaLnBrk="1" hangingPunct="1"/>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16A5765F-332F-6240-B8C5-E0C027C726D3}" type="slidenum">
              <a:rPr lang="en-US" sz="1200"/>
              <a:pPr/>
              <a:t>55</a:t>
            </a:fld>
            <a:endParaRPr lang="en-US" sz="1200"/>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a:noFill/>
        </p:spPr>
        <p:txBody>
          <a:bodyPr/>
          <a:lstStyle/>
          <a:p>
            <a:pPr marL="228600" indent="-228600" eaLnBrk="1" hangingPunct="1"/>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16A5765F-332F-6240-B8C5-E0C027C726D3}" type="slidenum">
              <a:rPr lang="en-US" sz="1200"/>
              <a:pPr/>
              <a:t>56</a:t>
            </a:fld>
            <a:endParaRPr lang="en-US" sz="1200"/>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a:noFill/>
        </p:spPr>
        <p:txBody>
          <a:bodyPr/>
          <a:lstStyle/>
          <a:p>
            <a:pPr marL="228600" indent="-228600" eaLnBrk="1" hangingPunct="1"/>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77915C01-71C8-6647-AD7F-9FDB9A5AFC63}" type="slidenum">
              <a:rPr lang="en-US" sz="1200"/>
              <a:pPr/>
              <a:t>57</a:t>
            </a:fld>
            <a:endParaRPr lang="en-US" sz="1200"/>
          </a:p>
        </p:txBody>
      </p:sp>
      <p:sp>
        <p:nvSpPr>
          <p:cNvPr id="410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a:noFill/>
        </p:spPr>
        <p:txBody>
          <a:bodyPr/>
          <a:lstStyle/>
          <a:p>
            <a:pPr marL="228600" indent="-228600" eaLnBrk="1" hangingPunct="1"/>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77915C01-71C8-6647-AD7F-9FDB9A5AFC63}" type="slidenum">
              <a:rPr lang="en-US" sz="1200"/>
              <a:pPr/>
              <a:t>58</a:t>
            </a:fld>
            <a:endParaRPr lang="en-US" sz="1200"/>
          </a:p>
        </p:txBody>
      </p:sp>
      <p:sp>
        <p:nvSpPr>
          <p:cNvPr id="410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a:noFill/>
        </p:spPr>
        <p:txBody>
          <a:bodyPr/>
          <a:lstStyle/>
          <a:p>
            <a:pPr marL="228600" indent="-228600" eaLnBrk="1" hangingPunct="1"/>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77915C01-71C8-6647-AD7F-9FDB9A5AFC63}" type="slidenum">
              <a:rPr lang="en-US" sz="1200"/>
              <a:pPr/>
              <a:t>59</a:t>
            </a:fld>
            <a:endParaRPr lang="en-US" sz="1200"/>
          </a:p>
        </p:txBody>
      </p:sp>
      <p:sp>
        <p:nvSpPr>
          <p:cNvPr id="410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a:noFill/>
        </p:spPr>
        <p:txBody>
          <a:bodyPr/>
          <a:lstStyle/>
          <a:p>
            <a:pPr marL="228600" indent="-228600"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696DF1C-CB42-8745-AFDE-7064CC4494D6}" type="slidenum">
              <a:rPr lang="en-US" sz="1200"/>
              <a:pPr/>
              <a:t>6</a:t>
            </a:fld>
            <a:endParaRPr lang="en-US" sz="1200"/>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77915C01-71C8-6647-AD7F-9FDB9A5AFC63}" type="slidenum">
              <a:rPr lang="en-US" sz="1200"/>
              <a:pPr/>
              <a:t>60</a:t>
            </a:fld>
            <a:endParaRPr lang="en-US" sz="1200"/>
          </a:p>
        </p:txBody>
      </p:sp>
      <p:sp>
        <p:nvSpPr>
          <p:cNvPr id="410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a:noFill/>
        </p:spPr>
        <p:txBody>
          <a:bodyPr/>
          <a:lstStyle/>
          <a:p>
            <a:pPr marL="228600" indent="-228600" eaLnBrk="1" hangingPunct="1"/>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77915C01-71C8-6647-AD7F-9FDB9A5AFC63}" type="slidenum">
              <a:rPr lang="en-US" sz="1200"/>
              <a:pPr/>
              <a:t>61</a:t>
            </a:fld>
            <a:endParaRPr lang="en-US" sz="1200"/>
          </a:p>
        </p:txBody>
      </p:sp>
      <p:sp>
        <p:nvSpPr>
          <p:cNvPr id="410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a:noFill/>
        </p:spPr>
        <p:txBody>
          <a:bodyPr/>
          <a:lstStyle/>
          <a:p>
            <a:pPr marL="228600" indent="-228600" eaLnBrk="1" hangingPunct="1"/>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77915C01-71C8-6647-AD7F-9FDB9A5AFC63}" type="slidenum">
              <a:rPr lang="en-US" sz="1200"/>
              <a:pPr/>
              <a:t>62</a:t>
            </a:fld>
            <a:endParaRPr lang="en-US" sz="1200"/>
          </a:p>
        </p:txBody>
      </p:sp>
      <p:sp>
        <p:nvSpPr>
          <p:cNvPr id="410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a:noFill/>
        </p:spPr>
        <p:txBody>
          <a:bodyPr/>
          <a:lstStyle/>
          <a:p>
            <a:pPr marL="228600" indent="-228600" eaLnBrk="1" hangingPunct="1"/>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77915C01-71C8-6647-AD7F-9FDB9A5AFC63}" type="slidenum">
              <a:rPr lang="en-US" sz="1200"/>
              <a:pPr/>
              <a:t>63</a:t>
            </a:fld>
            <a:endParaRPr lang="en-US" sz="1200"/>
          </a:p>
        </p:txBody>
      </p:sp>
      <p:sp>
        <p:nvSpPr>
          <p:cNvPr id="410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a:noFill/>
        </p:spPr>
        <p:txBody>
          <a:bodyPr/>
          <a:lstStyle/>
          <a:p>
            <a:pPr marL="228600" indent="-228600" eaLnBrk="1" hangingPunct="1"/>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5D790DC-8414-E647-956D-188DE157A44B}" type="slidenum">
              <a:rPr lang="en-US" sz="1200"/>
              <a:pPr/>
              <a:t>64</a:t>
            </a:fld>
            <a:endParaRPr lang="en-US" sz="1200"/>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355"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is the Class </a:t>
            </a:r>
            <a:r>
              <a:rPr lang="en-US" dirty="0"/>
              <a:t>Activity </a:t>
            </a:r>
            <a:r>
              <a:rPr lang="en-US" dirty="0" smtClean="0"/>
              <a:t>included </a:t>
            </a:r>
            <a:r>
              <a:rPr lang="en-US" dirty="0"/>
              <a:t>in the download, entitled </a:t>
            </a:r>
            <a:r>
              <a:rPr lang="ja-JP" altLang="en-US" dirty="0" smtClean="0"/>
              <a:t>“</a:t>
            </a:r>
            <a:r>
              <a:rPr lang="en-US" altLang="ja-JP" dirty="0" smtClean="0"/>
              <a:t>The Money Market.</a:t>
            </a:r>
            <a:r>
              <a:rPr lang="ja-JP" altLang="en-US" dirty="0" smtClean="0"/>
              <a:t>”</a:t>
            </a:r>
            <a:r>
              <a:rPr lang="en-US" altLang="ja-JP" baseline="0" dirty="0" smtClean="0"/>
              <a:t>  </a:t>
            </a:r>
            <a:r>
              <a:rPr lang="en-US" altLang="ja-JP" dirty="0" smtClean="0"/>
              <a:t>Assign students one of the three versions.  Difficulty increases from (a) to (b) to (c), allowing for differentiation, if desired.  Students may either self-identify which difficulty to complete, or the teacher can decide.</a:t>
            </a:r>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5D790DC-8414-E647-956D-188DE157A44B}" type="slidenum">
              <a:rPr lang="en-US" sz="1200"/>
              <a:pPr/>
              <a:t>65</a:t>
            </a:fld>
            <a:endParaRPr lang="en-US" sz="1200"/>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355"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5D790DC-8414-E647-956D-188DE157A44B}" type="slidenum">
              <a:rPr lang="en-US" sz="1200"/>
              <a:pPr/>
              <a:t>66</a:t>
            </a:fld>
            <a:endParaRPr lang="en-US" sz="1200"/>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355"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5D790DC-8414-E647-956D-188DE157A44B}" type="slidenum">
              <a:rPr lang="en-US" sz="1200"/>
              <a:pPr/>
              <a:t>67</a:t>
            </a:fld>
            <a:endParaRPr lang="en-US" sz="1200"/>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355"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5D790DC-8414-E647-956D-188DE157A44B}" type="slidenum">
              <a:rPr lang="en-US" sz="1200"/>
              <a:pPr/>
              <a:t>68</a:t>
            </a:fld>
            <a:endParaRPr lang="en-US" sz="1200"/>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355"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5D790DC-8414-E647-956D-188DE157A44B}" type="slidenum">
              <a:rPr lang="en-US" sz="1200"/>
              <a:pPr/>
              <a:t>69</a:t>
            </a:fld>
            <a:endParaRPr lang="en-US" sz="1200"/>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355"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696DF1C-CB42-8745-AFDE-7064CC4494D6}" type="slidenum">
              <a:rPr lang="en-US" sz="1200"/>
              <a:pPr/>
              <a:t>7</a:t>
            </a:fld>
            <a:endParaRPr lang="en-US" sz="1200"/>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5D790DC-8414-E647-956D-188DE157A44B}" type="slidenum">
              <a:rPr lang="en-US" sz="1200"/>
              <a:pPr/>
              <a:t>70</a:t>
            </a:fld>
            <a:endParaRPr lang="en-US" sz="1200"/>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355"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7E6CD059-EF1F-4244-9050-59D7C1B72FFB}" type="slidenum">
              <a:rPr lang="en-US" sz="1200"/>
              <a:pPr/>
              <a:t>71</a:t>
            </a:fld>
            <a:endParaRPr lang="en-US" sz="1200"/>
          </a:p>
        </p:txBody>
      </p:sp>
      <p:sp>
        <p:nvSpPr>
          <p:cNvPr id="97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03" name="Rectangle 3"/>
          <p:cNvSpPr>
            <a:spLocks noGrp="1" noChangeArrowheads="1"/>
          </p:cNvSpPr>
          <p:nvPr>
            <p:ph type="body" idx="1"/>
          </p:nvPr>
        </p:nvSpPr>
        <p:spPr>
          <a:noFill/>
        </p:spPr>
        <p:txBody>
          <a:bodyPr/>
          <a:lstStyle/>
          <a:p>
            <a:pPr eaLnBrk="1" hangingPunct="1"/>
            <a:r>
              <a:rPr lang="en-US"/>
              <a:t>Help students make connections between the learning targets and the activities from today.  If desired, see if students can answer the Essential Questions.</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EA34B81-C2CC-1540-87BA-80FEE4FBF0A6}" type="slidenum">
              <a:rPr lang="en-US" sz="1200"/>
              <a:pPr/>
              <a:t>72</a:t>
            </a:fld>
            <a:endParaRPr lang="en-US" sz="1200"/>
          </a:p>
        </p:txBody>
      </p:sp>
      <p:sp>
        <p:nvSpPr>
          <p:cNvPr id="780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4451" name="Rectangle 3"/>
          <p:cNvSpPr>
            <a:spLocks noGrp="1" noChangeArrowheads="1"/>
          </p:cNvSpPr>
          <p:nvPr>
            <p:ph type="body" idx="1"/>
          </p:nvPr>
        </p:nvSpPr>
        <p:spPr>
          <a:noFill/>
        </p:spPr>
        <p:txBody>
          <a:bodyPr/>
          <a:lstStyle/>
          <a:p>
            <a:pPr eaLnBrk="1" hangingPunct="1"/>
            <a:r>
              <a:rPr lang="en-US"/>
              <a:t>A short quiz has been included, which can be utilized in different ways.  Each student can complete the quiz silently, the teacher can read the questions aloud and call on students for informal answers, or it can be given at the beginning of tomorrow</a:t>
            </a:r>
            <a:r>
              <a:rPr lang="ja-JP" altLang="en-US"/>
              <a:t>’</a:t>
            </a:r>
            <a:r>
              <a:rPr lang="en-US" altLang="ja-JP"/>
              <a:t>s class.  There are three versions, allowing for differentiation.  Difficulty increases from (a) to (b) to (c).</a:t>
            </a:r>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DB7EDB1-542E-E847-A280-BD9E986B31CE}" type="slidenum">
              <a:rPr lang="en-US" sz="1200"/>
              <a:pPr/>
              <a:t>73</a:t>
            </a:fld>
            <a:endParaRPr lang="en-US" sz="1200"/>
          </a:p>
        </p:txBody>
      </p:sp>
      <p:sp>
        <p:nvSpPr>
          <p:cNvPr id="77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D4BA874A-6ED9-D543-AEE0-A33B2976ED58}" type="slidenum">
              <a:rPr lang="en-US" sz="1200"/>
              <a:pPr/>
              <a:t>74</a:t>
            </a:fld>
            <a:endParaRPr lang="en-US" sz="1200"/>
          </a:p>
        </p:txBody>
      </p:sp>
      <p:sp>
        <p:nvSpPr>
          <p:cNvPr id="790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54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91213EF-C244-504D-9484-F1AA64C7CC4C}" type="slidenum">
              <a:rPr lang="en-US" sz="1200"/>
              <a:pPr/>
              <a:t>75</a:t>
            </a:fld>
            <a:endParaRPr lang="en-US" sz="1200"/>
          </a:p>
        </p:txBody>
      </p:sp>
      <p:sp>
        <p:nvSpPr>
          <p:cNvPr id="784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059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773E126B-76B8-2746-82E4-C54515E2DD4A}" type="slidenum">
              <a:rPr lang="en-US" sz="1200"/>
              <a:pPr/>
              <a:t>76</a:t>
            </a:fld>
            <a:endParaRPr lang="en-US" sz="1200"/>
          </a:p>
        </p:txBody>
      </p:sp>
      <p:sp>
        <p:nvSpPr>
          <p:cNvPr id="792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64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7DCADB0-9D0B-4246-BD3F-2B7F5DC9C5B4}" type="slidenum">
              <a:rPr lang="en-US" sz="1200"/>
              <a:pPr/>
              <a:t>77</a:t>
            </a:fld>
            <a:endParaRPr lang="en-US" sz="1200"/>
          </a:p>
        </p:txBody>
      </p:sp>
      <p:sp>
        <p:nvSpPr>
          <p:cNvPr id="786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69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EA0F5D1-35D2-534B-A67D-754458431BBC}" type="slidenum">
              <a:rPr lang="en-US" sz="1200"/>
              <a:pPr/>
              <a:t>78</a:t>
            </a:fld>
            <a:endParaRPr lang="en-US" sz="1200"/>
          </a:p>
        </p:txBody>
      </p:sp>
      <p:sp>
        <p:nvSpPr>
          <p:cNvPr id="794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673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A1138BF-184F-3641-93B0-FF09DCBF689D}" type="slidenum">
              <a:rPr lang="en-US" sz="1200"/>
              <a:pPr/>
              <a:t>79</a:t>
            </a:fld>
            <a:endParaRPr lang="en-US" sz="1200"/>
          </a:p>
        </p:txBody>
      </p:sp>
      <p:sp>
        <p:nvSpPr>
          <p:cNvPr id="800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noFill/>
        </p:spPr>
        <p:txBody>
          <a:bodyPr/>
          <a:lstStyle/>
          <a:p>
            <a:pPr eaLnBrk="1" hangingPunct="1"/>
            <a:r>
              <a:rPr lang="en-US" dirty="0"/>
              <a:t>These are the directions for the Homework that is included in the download, entitled </a:t>
            </a:r>
            <a:r>
              <a:rPr lang="ja-JP" altLang="en-US" dirty="0" smtClean="0"/>
              <a:t>“</a:t>
            </a:r>
            <a:r>
              <a:rPr lang="en-US" altLang="ja-JP" dirty="0" smtClean="0"/>
              <a:t>Money Velocity.”  Assign </a:t>
            </a:r>
            <a:r>
              <a:rPr lang="en-US" altLang="ja-JP" dirty="0"/>
              <a:t>students one of the three versions.  Difficulty increases from (a) to (b) to (c), allowing for differentiation, if desired.  Students may either self-identify which difficulty to complete, or the teacher can decide.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696DF1C-CB42-8745-AFDE-7064CC4494D6}" type="slidenum">
              <a:rPr lang="en-US" sz="1200"/>
              <a:pPr/>
              <a:t>8</a:t>
            </a:fld>
            <a:endParaRPr lang="en-US" sz="1200"/>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A1138BF-184F-3641-93B0-FF09DCBF689D}" type="slidenum">
              <a:rPr lang="en-US" sz="1200"/>
              <a:pPr/>
              <a:t>80</a:t>
            </a:fld>
            <a:endParaRPr lang="en-US" sz="1200"/>
          </a:p>
        </p:txBody>
      </p:sp>
      <p:sp>
        <p:nvSpPr>
          <p:cNvPr id="800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A1138BF-184F-3641-93B0-FF09DCBF689D}" type="slidenum">
              <a:rPr lang="en-US" sz="1200"/>
              <a:pPr/>
              <a:t>81</a:t>
            </a:fld>
            <a:endParaRPr lang="en-US" sz="1200"/>
          </a:p>
        </p:txBody>
      </p:sp>
      <p:sp>
        <p:nvSpPr>
          <p:cNvPr id="800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A1138BF-184F-3641-93B0-FF09DCBF689D}" type="slidenum">
              <a:rPr lang="en-US" sz="1200"/>
              <a:pPr/>
              <a:t>82</a:t>
            </a:fld>
            <a:endParaRPr lang="en-US" sz="1200"/>
          </a:p>
        </p:txBody>
      </p:sp>
      <p:sp>
        <p:nvSpPr>
          <p:cNvPr id="800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A1138BF-184F-3641-93B0-FF09DCBF689D}" type="slidenum">
              <a:rPr lang="en-US" sz="1200"/>
              <a:pPr/>
              <a:t>83</a:t>
            </a:fld>
            <a:endParaRPr lang="en-US" sz="1200"/>
          </a:p>
        </p:txBody>
      </p:sp>
      <p:sp>
        <p:nvSpPr>
          <p:cNvPr id="800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A1138BF-184F-3641-93B0-FF09DCBF689D}" type="slidenum">
              <a:rPr lang="en-US" sz="1200"/>
              <a:pPr/>
              <a:t>84</a:t>
            </a:fld>
            <a:endParaRPr lang="en-US" sz="1200"/>
          </a:p>
        </p:txBody>
      </p:sp>
      <p:sp>
        <p:nvSpPr>
          <p:cNvPr id="800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A1138BF-184F-3641-93B0-FF09DCBF689D}" type="slidenum">
              <a:rPr lang="en-US" sz="1200"/>
              <a:pPr/>
              <a:t>85</a:t>
            </a:fld>
            <a:endParaRPr lang="en-US" sz="1200"/>
          </a:p>
        </p:txBody>
      </p:sp>
      <p:sp>
        <p:nvSpPr>
          <p:cNvPr id="800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A1138BF-184F-3641-93B0-FF09DCBF689D}" type="slidenum">
              <a:rPr lang="en-US" sz="1200"/>
              <a:pPr/>
              <a:t>86</a:t>
            </a:fld>
            <a:endParaRPr lang="en-US" sz="1200"/>
          </a:p>
        </p:txBody>
      </p:sp>
      <p:sp>
        <p:nvSpPr>
          <p:cNvPr id="800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A1138BF-184F-3641-93B0-FF09DCBF689D}" type="slidenum">
              <a:rPr lang="en-US" sz="1200"/>
              <a:pPr/>
              <a:t>87</a:t>
            </a:fld>
            <a:endParaRPr lang="en-US" sz="1200"/>
          </a:p>
        </p:txBody>
      </p:sp>
      <p:sp>
        <p:nvSpPr>
          <p:cNvPr id="800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A1138BF-184F-3641-93B0-FF09DCBF689D}" type="slidenum">
              <a:rPr lang="en-US" sz="1200"/>
              <a:pPr/>
              <a:t>88</a:t>
            </a:fld>
            <a:endParaRPr lang="en-US" sz="1200"/>
          </a:p>
        </p:txBody>
      </p:sp>
      <p:sp>
        <p:nvSpPr>
          <p:cNvPr id="800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A1138BF-184F-3641-93B0-FF09DCBF689D}" type="slidenum">
              <a:rPr lang="en-US" sz="1200"/>
              <a:pPr/>
              <a:t>89</a:t>
            </a:fld>
            <a:endParaRPr lang="en-US" sz="1200"/>
          </a:p>
        </p:txBody>
      </p:sp>
      <p:sp>
        <p:nvSpPr>
          <p:cNvPr id="800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696DF1C-CB42-8745-AFDE-7064CC4494D6}" type="slidenum">
              <a:rPr lang="en-US" sz="1200"/>
              <a:pPr/>
              <a:t>9</a:t>
            </a:fld>
            <a:endParaRPr lang="en-US" sz="1200"/>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A1138BF-184F-3641-93B0-FF09DCBF689D}" type="slidenum">
              <a:rPr lang="en-US" sz="1200"/>
              <a:pPr/>
              <a:t>90</a:t>
            </a:fld>
            <a:endParaRPr lang="en-US" sz="1200"/>
          </a:p>
        </p:txBody>
      </p:sp>
      <p:sp>
        <p:nvSpPr>
          <p:cNvPr id="800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A1138BF-184F-3641-93B0-FF09DCBF689D}" type="slidenum">
              <a:rPr lang="en-US" sz="1200"/>
              <a:pPr/>
              <a:t>91</a:t>
            </a:fld>
            <a:endParaRPr lang="en-US" sz="1200"/>
          </a:p>
        </p:txBody>
      </p:sp>
      <p:sp>
        <p:nvSpPr>
          <p:cNvPr id="800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A2996EC-8CE5-6E43-BDC6-AE7F76C312A1}" type="slidenum">
              <a:rPr lang="en-US" sz="1200"/>
              <a:pPr/>
              <a:t>92</a:t>
            </a:fld>
            <a:endParaRPr lang="en-US" sz="1200"/>
          </a:p>
        </p:txBody>
      </p:sp>
      <p:sp>
        <p:nvSpPr>
          <p:cNvPr id="71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83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slide" Target="../slides/slide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57.xml"/><Relationship Id="rId3" Type="http://schemas.openxmlformats.org/officeDocument/2006/relationships/slide" Target="../slides/slide6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64.xml"/><Relationship Id="rId3" Type="http://schemas.openxmlformats.org/officeDocument/2006/relationships/slide" Target="../slides/slide7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71.xml"/><Relationship Id="rId3" Type="http://schemas.openxmlformats.org/officeDocument/2006/relationships/slide" Target="../slides/slide7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72.xml"/><Relationship Id="rId3" Type="http://schemas.openxmlformats.org/officeDocument/2006/relationships/slide" Target="../slides/slide7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79.xml"/><Relationship Id="rId3" Type="http://schemas.openxmlformats.org/officeDocument/2006/relationships/slide" Target="../slides/slide9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92.xml"/><Relationship Id="rId3" Type="http://schemas.openxmlformats.org/officeDocument/2006/relationships/slide" Target="../slides/slide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2.xml"/><Relationship Id="rId3" Type="http://schemas.openxmlformats.org/officeDocument/2006/relationships/slide" Target="../slides/slide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3.xml"/><Relationship Id="rId3" Type="http://schemas.openxmlformats.org/officeDocument/2006/relationships/slide" Target="../slides/slide2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20.xml"/><Relationship Id="rId3" Type="http://schemas.openxmlformats.org/officeDocument/2006/relationships/slide" Target="../slides/slide2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21.xml"/><Relationship Id="rId3" Type="http://schemas.openxmlformats.org/officeDocument/2006/relationships/slide" Target="../slides/slide2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28.xml"/><Relationship Id="rId3" Type="http://schemas.openxmlformats.org/officeDocument/2006/relationships/slide" Target="../slides/slide3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36.xml"/><Relationship Id="rId3" Type="http://schemas.openxmlformats.org/officeDocument/2006/relationships/slide" Target="../slides/slide4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42.xml"/><Relationship Id="rId3" Type="http://schemas.openxmlformats.org/officeDocument/2006/relationships/slide" Target="../slides/slide5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50.xml"/><Relationship Id="rId3" Type="http://schemas.openxmlformats.org/officeDocument/2006/relationships/slide" Target="../slides/slide5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804000"/>
        </a:solidFill>
        <a:effectLst/>
      </p:bgPr>
    </p:bg>
    <p:spTree>
      <p:nvGrpSpPr>
        <p:cNvPr id="1" name=""/>
        <p:cNvGrpSpPr/>
        <p:nvPr/>
      </p:nvGrpSpPr>
      <p:grpSpPr>
        <a:xfrm>
          <a:off x="0" y="0"/>
          <a:ext cx="0" cy="0"/>
          <a:chOff x="0" y="0"/>
          <a:chExt cx="0" cy="0"/>
        </a:xfrm>
      </p:grpSpPr>
      <p:grpSp>
        <p:nvGrpSpPr>
          <p:cNvPr id="2" name="Group 292"/>
          <p:cNvGrpSpPr>
            <a:grpSpLocks/>
          </p:cNvGrpSpPr>
          <p:nvPr userDrawn="1"/>
        </p:nvGrpSpPr>
        <p:grpSpPr bwMode="auto">
          <a:xfrm>
            <a:off x="76200" y="-7938"/>
            <a:ext cx="8991600" cy="6873876"/>
            <a:chOff x="96" y="-5"/>
            <a:chExt cx="5664" cy="4330"/>
          </a:xfrm>
          <a:solidFill>
            <a:srgbClr val="C16000"/>
          </a:solidFill>
        </p:grpSpPr>
        <p:grpSp>
          <p:nvGrpSpPr>
            <p:cNvPr id="3" name="Group 204"/>
            <p:cNvGrpSpPr>
              <a:grpSpLocks/>
            </p:cNvGrpSpPr>
            <p:nvPr userDrawn="1"/>
          </p:nvGrpSpPr>
          <p:grpSpPr bwMode="auto">
            <a:xfrm>
              <a:off x="3931" y="-5"/>
              <a:ext cx="677" cy="4330"/>
              <a:chOff x="96" y="-5"/>
              <a:chExt cx="677" cy="4330"/>
            </a:xfrm>
            <a:grpFill/>
          </p:grpSpPr>
          <p:sp>
            <p:nvSpPr>
              <p:cNvPr id="166" name="Oval 205"/>
              <p:cNvSpPr>
                <a:spLocks noChangeArrowheads="1"/>
              </p:cNvSpPr>
              <p:nvPr userDrawn="1"/>
            </p:nvSpPr>
            <p:spPr bwMode="auto">
              <a:xfrm>
                <a:off x="96" y="4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7" name="Oval 206"/>
              <p:cNvSpPr>
                <a:spLocks noChangeArrowheads="1"/>
              </p:cNvSpPr>
              <p:nvPr userDrawn="1"/>
            </p:nvSpPr>
            <p:spPr bwMode="auto">
              <a:xfrm>
                <a:off x="480" y="240"/>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8" name="Oval 207"/>
              <p:cNvSpPr>
                <a:spLocks noChangeArrowheads="1"/>
              </p:cNvSpPr>
              <p:nvPr userDrawn="1"/>
            </p:nvSpPr>
            <p:spPr bwMode="auto">
              <a:xfrm>
                <a:off x="96" y="432"/>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9" name="Oval 208"/>
              <p:cNvSpPr>
                <a:spLocks noChangeArrowheads="1"/>
              </p:cNvSpPr>
              <p:nvPr userDrawn="1"/>
            </p:nvSpPr>
            <p:spPr bwMode="auto">
              <a:xfrm>
                <a:off x="480" y="624"/>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0" name="Oval 209"/>
              <p:cNvSpPr>
                <a:spLocks noChangeArrowheads="1"/>
              </p:cNvSpPr>
              <p:nvPr userDrawn="1"/>
            </p:nvSpPr>
            <p:spPr bwMode="auto">
              <a:xfrm>
                <a:off x="96" y="816"/>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1" name="Oval 210"/>
              <p:cNvSpPr>
                <a:spLocks noChangeArrowheads="1"/>
              </p:cNvSpPr>
              <p:nvPr userDrawn="1"/>
            </p:nvSpPr>
            <p:spPr bwMode="auto">
              <a:xfrm>
                <a:off x="480" y="100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2" name="Oval 211"/>
              <p:cNvSpPr>
                <a:spLocks noChangeArrowheads="1"/>
              </p:cNvSpPr>
              <p:nvPr userDrawn="1"/>
            </p:nvSpPr>
            <p:spPr bwMode="auto">
              <a:xfrm>
                <a:off x="96" y="1200"/>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3" name="Oval 212"/>
              <p:cNvSpPr>
                <a:spLocks noChangeArrowheads="1"/>
              </p:cNvSpPr>
              <p:nvPr userDrawn="1"/>
            </p:nvSpPr>
            <p:spPr bwMode="auto">
              <a:xfrm>
                <a:off x="480" y="1392"/>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4" name="Oval 213"/>
              <p:cNvSpPr>
                <a:spLocks noChangeArrowheads="1"/>
              </p:cNvSpPr>
              <p:nvPr userDrawn="1"/>
            </p:nvSpPr>
            <p:spPr bwMode="auto">
              <a:xfrm>
                <a:off x="96" y="1584"/>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5" name="Oval 214"/>
              <p:cNvSpPr>
                <a:spLocks noChangeArrowheads="1"/>
              </p:cNvSpPr>
              <p:nvPr userDrawn="1"/>
            </p:nvSpPr>
            <p:spPr bwMode="auto">
              <a:xfrm>
                <a:off x="480" y="1776"/>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6" name="Oval 215"/>
              <p:cNvSpPr>
                <a:spLocks noChangeArrowheads="1"/>
              </p:cNvSpPr>
              <p:nvPr userDrawn="1"/>
            </p:nvSpPr>
            <p:spPr bwMode="auto">
              <a:xfrm>
                <a:off x="96" y="196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7" name="Oval 216"/>
              <p:cNvSpPr>
                <a:spLocks noChangeArrowheads="1"/>
              </p:cNvSpPr>
              <p:nvPr userDrawn="1"/>
            </p:nvSpPr>
            <p:spPr bwMode="auto">
              <a:xfrm>
                <a:off x="480" y="2160"/>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8" name="Oval 217"/>
              <p:cNvSpPr>
                <a:spLocks noChangeArrowheads="1"/>
              </p:cNvSpPr>
              <p:nvPr userDrawn="1"/>
            </p:nvSpPr>
            <p:spPr bwMode="auto">
              <a:xfrm>
                <a:off x="96" y="2352"/>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9" name="Oval 218"/>
              <p:cNvSpPr>
                <a:spLocks noChangeArrowheads="1"/>
              </p:cNvSpPr>
              <p:nvPr userDrawn="1"/>
            </p:nvSpPr>
            <p:spPr bwMode="auto">
              <a:xfrm>
                <a:off x="480" y="2544"/>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0" name="Oval 219"/>
              <p:cNvSpPr>
                <a:spLocks noChangeArrowheads="1"/>
              </p:cNvSpPr>
              <p:nvPr userDrawn="1"/>
            </p:nvSpPr>
            <p:spPr bwMode="auto">
              <a:xfrm>
                <a:off x="96" y="2736"/>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1" name="Oval 220"/>
              <p:cNvSpPr>
                <a:spLocks noChangeArrowheads="1"/>
              </p:cNvSpPr>
              <p:nvPr userDrawn="1"/>
            </p:nvSpPr>
            <p:spPr bwMode="auto">
              <a:xfrm>
                <a:off x="480" y="292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2" name="Oval 221"/>
              <p:cNvSpPr>
                <a:spLocks noChangeArrowheads="1"/>
              </p:cNvSpPr>
              <p:nvPr userDrawn="1"/>
            </p:nvSpPr>
            <p:spPr bwMode="auto">
              <a:xfrm>
                <a:off x="96" y="3120"/>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3" name="Oval 222"/>
              <p:cNvSpPr>
                <a:spLocks noChangeArrowheads="1"/>
              </p:cNvSpPr>
              <p:nvPr userDrawn="1"/>
            </p:nvSpPr>
            <p:spPr bwMode="auto">
              <a:xfrm>
                <a:off x="480" y="3312"/>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4" name="Oval 223"/>
              <p:cNvSpPr>
                <a:spLocks noChangeArrowheads="1"/>
              </p:cNvSpPr>
              <p:nvPr userDrawn="1"/>
            </p:nvSpPr>
            <p:spPr bwMode="auto">
              <a:xfrm>
                <a:off x="96" y="3504"/>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5" name="Oval 224"/>
              <p:cNvSpPr>
                <a:spLocks noChangeArrowheads="1"/>
              </p:cNvSpPr>
              <p:nvPr userDrawn="1"/>
            </p:nvSpPr>
            <p:spPr bwMode="auto">
              <a:xfrm>
                <a:off x="480" y="3696"/>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6" name="Oval 225"/>
              <p:cNvSpPr>
                <a:spLocks noChangeArrowheads="1"/>
              </p:cNvSpPr>
              <p:nvPr userDrawn="1"/>
            </p:nvSpPr>
            <p:spPr bwMode="auto">
              <a:xfrm>
                <a:off x="96" y="388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7" name="Freeform 226"/>
              <p:cNvSpPr>
                <a:spLocks/>
              </p:cNvSpPr>
              <p:nvPr userDrawn="1"/>
            </p:nvSpPr>
            <p:spPr bwMode="auto">
              <a:xfrm>
                <a:off x="469" y="4080"/>
                <a:ext cx="304" cy="245"/>
              </a:xfrm>
              <a:custGeom>
                <a:avLst/>
                <a:gdLst>
                  <a:gd name="T0" fmla="*/ 166 w 304"/>
                  <a:gd name="T1" fmla="*/ 1 h 245"/>
                  <a:gd name="T2" fmla="*/ 59 w 304"/>
                  <a:gd name="T3" fmla="*/ 33 h 245"/>
                  <a:gd name="T4" fmla="*/ 6 w 304"/>
                  <a:gd name="T5" fmla="*/ 129 h 245"/>
                  <a:gd name="T6" fmla="*/ 43 w 304"/>
                  <a:gd name="T7" fmla="*/ 240 h 245"/>
                  <a:gd name="T8" fmla="*/ 262 w 304"/>
                  <a:gd name="T9" fmla="*/ 240 h 245"/>
                  <a:gd name="T10" fmla="*/ 304 w 304"/>
                  <a:gd name="T11" fmla="*/ 139 h 245"/>
                  <a:gd name="T12" fmla="*/ 262 w 304"/>
                  <a:gd name="T13" fmla="*/ 43 h 245"/>
                  <a:gd name="T14" fmla="*/ 166 w 304"/>
                  <a:gd name="T15" fmla="*/ 1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 h="245">
                    <a:moveTo>
                      <a:pt x="166" y="1"/>
                    </a:moveTo>
                    <a:cubicBezTo>
                      <a:pt x="113" y="2"/>
                      <a:pt x="86" y="12"/>
                      <a:pt x="59" y="33"/>
                    </a:cubicBezTo>
                    <a:cubicBezTo>
                      <a:pt x="32" y="54"/>
                      <a:pt x="9" y="95"/>
                      <a:pt x="6" y="129"/>
                    </a:cubicBezTo>
                    <a:cubicBezTo>
                      <a:pt x="3" y="163"/>
                      <a:pt x="0" y="222"/>
                      <a:pt x="43" y="240"/>
                    </a:cubicBezTo>
                    <a:cubicBezTo>
                      <a:pt x="144" y="245"/>
                      <a:pt x="140" y="240"/>
                      <a:pt x="262" y="240"/>
                    </a:cubicBezTo>
                    <a:cubicBezTo>
                      <a:pt x="303" y="224"/>
                      <a:pt x="304" y="172"/>
                      <a:pt x="304" y="139"/>
                    </a:cubicBezTo>
                    <a:cubicBezTo>
                      <a:pt x="304" y="106"/>
                      <a:pt x="285" y="66"/>
                      <a:pt x="262" y="43"/>
                    </a:cubicBezTo>
                    <a:cubicBezTo>
                      <a:pt x="239" y="20"/>
                      <a:pt x="219" y="0"/>
                      <a:pt x="166" y="1"/>
                    </a:cubicBezTo>
                    <a:close/>
                  </a:path>
                </a:pathLst>
              </a:custGeom>
              <a:grp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8" name="Freeform 227"/>
              <p:cNvSpPr>
                <a:spLocks/>
              </p:cNvSpPr>
              <p:nvPr userDrawn="1"/>
            </p:nvSpPr>
            <p:spPr bwMode="auto">
              <a:xfrm>
                <a:off x="469" y="-5"/>
                <a:ext cx="299" cy="150"/>
              </a:xfrm>
              <a:custGeom>
                <a:avLst/>
                <a:gdLst>
                  <a:gd name="T0" fmla="*/ 161 w 299"/>
                  <a:gd name="T1" fmla="*/ 149 h 150"/>
                  <a:gd name="T2" fmla="*/ 54 w 299"/>
                  <a:gd name="T3" fmla="*/ 117 h 150"/>
                  <a:gd name="T4" fmla="*/ 11 w 299"/>
                  <a:gd name="T5" fmla="*/ 5 h 150"/>
                  <a:gd name="T6" fmla="*/ 283 w 299"/>
                  <a:gd name="T7" fmla="*/ 5 h 150"/>
                  <a:gd name="T8" fmla="*/ 257 w 299"/>
                  <a:gd name="T9" fmla="*/ 107 h 150"/>
                  <a:gd name="T10" fmla="*/ 161 w 299"/>
                  <a:gd name="T11" fmla="*/ 149 h 150"/>
                </a:gdLst>
                <a:ahLst/>
                <a:cxnLst>
                  <a:cxn ang="0">
                    <a:pos x="T0" y="T1"/>
                  </a:cxn>
                  <a:cxn ang="0">
                    <a:pos x="T2" y="T3"/>
                  </a:cxn>
                  <a:cxn ang="0">
                    <a:pos x="T4" y="T5"/>
                  </a:cxn>
                  <a:cxn ang="0">
                    <a:pos x="T6" y="T7"/>
                  </a:cxn>
                  <a:cxn ang="0">
                    <a:pos x="T8" y="T9"/>
                  </a:cxn>
                  <a:cxn ang="0">
                    <a:pos x="T10" y="T11"/>
                  </a:cxn>
                </a:cxnLst>
                <a:rect l="0" t="0" r="r" b="b"/>
                <a:pathLst>
                  <a:path w="299" h="150">
                    <a:moveTo>
                      <a:pt x="161" y="149"/>
                    </a:moveTo>
                    <a:cubicBezTo>
                      <a:pt x="108" y="148"/>
                      <a:pt x="81" y="138"/>
                      <a:pt x="54" y="117"/>
                    </a:cubicBezTo>
                    <a:cubicBezTo>
                      <a:pt x="29" y="93"/>
                      <a:pt x="0" y="53"/>
                      <a:pt x="11" y="5"/>
                    </a:cubicBezTo>
                    <a:cubicBezTo>
                      <a:pt x="123" y="0"/>
                      <a:pt x="187" y="10"/>
                      <a:pt x="283" y="5"/>
                    </a:cubicBezTo>
                    <a:cubicBezTo>
                      <a:pt x="299" y="42"/>
                      <a:pt x="277" y="83"/>
                      <a:pt x="257" y="107"/>
                    </a:cubicBezTo>
                    <a:cubicBezTo>
                      <a:pt x="237" y="131"/>
                      <a:pt x="214" y="150"/>
                      <a:pt x="161" y="149"/>
                    </a:cubicBezTo>
                    <a:close/>
                  </a:path>
                </a:pathLst>
              </a:custGeom>
              <a:grp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9" name="Freeform 228"/>
              <p:cNvSpPr>
                <a:spLocks/>
              </p:cNvSpPr>
              <p:nvPr userDrawn="1"/>
            </p:nvSpPr>
            <p:spPr bwMode="auto">
              <a:xfrm>
                <a:off x="123" y="4267"/>
                <a:ext cx="240" cy="55"/>
              </a:xfrm>
              <a:custGeom>
                <a:avLst/>
                <a:gdLst>
                  <a:gd name="T0" fmla="*/ 123 w 240"/>
                  <a:gd name="T1" fmla="*/ 1 h 55"/>
                  <a:gd name="T2" fmla="*/ 0 w 240"/>
                  <a:gd name="T3" fmla="*/ 48 h 55"/>
                  <a:gd name="T4" fmla="*/ 240 w 240"/>
                  <a:gd name="T5" fmla="*/ 48 h 55"/>
                  <a:gd name="T6" fmla="*/ 123 w 240"/>
                  <a:gd name="T7" fmla="*/ 1 h 55"/>
                </a:gdLst>
                <a:ahLst/>
                <a:cxnLst>
                  <a:cxn ang="0">
                    <a:pos x="T0" y="T1"/>
                  </a:cxn>
                  <a:cxn ang="0">
                    <a:pos x="T2" y="T3"/>
                  </a:cxn>
                  <a:cxn ang="0">
                    <a:pos x="T4" y="T5"/>
                  </a:cxn>
                  <a:cxn ang="0">
                    <a:pos x="T6" y="T7"/>
                  </a:cxn>
                </a:cxnLst>
                <a:rect l="0" t="0" r="r" b="b"/>
                <a:pathLst>
                  <a:path w="240" h="55">
                    <a:moveTo>
                      <a:pt x="123" y="1"/>
                    </a:moveTo>
                    <a:cubicBezTo>
                      <a:pt x="81" y="2"/>
                      <a:pt x="16" y="21"/>
                      <a:pt x="0" y="48"/>
                    </a:cubicBezTo>
                    <a:cubicBezTo>
                      <a:pt x="16" y="55"/>
                      <a:pt x="221" y="55"/>
                      <a:pt x="240" y="48"/>
                    </a:cubicBezTo>
                    <a:cubicBezTo>
                      <a:pt x="224" y="11"/>
                      <a:pt x="165" y="0"/>
                      <a:pt x="123" y="1"/>
                    </a:cubicBezTo>
                    <a:close/>
                  </a:path>
                </a:pathLst>
              </a:custGeom>
              <a:grp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4" name="Group 229"/>
            <p:cNvGrpSpPr>
              <a:grpSpLocks/>
            </p:cNvGrpSpPr>
            <p:nvPr userDrawn="1"/>
          </p:nvGrpSpPr>
          <p:grpSpPr bwMode="auto">
            <a:xfrm>
              <a:off x="3168" y="-5"/>
              <a:ext cx="677" cy="4330"/>
              <a:chOff x="96" y="-5"/>
              <a:chExt cx="677" cy="4330"/>
            </a:xfrm>
            <a:grpFill/>
          </p:grpSpPr>
          <p:sp>
            <p:nvSpPr>
              <p:cNvPr id="142" name="Oval 230"/>
              <p:cNvSpPr>
                <a:spLocks noChangeArrowheads="1"/>
              </p:cNvSpPr>
              <p:nvPr userDrawn="1"/>
            </p:nvSpPr>
            <p:spPr bwMode="auto">
              <a:xfrm>
                <a:off x="96" y="4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3" name="Oval 231"/>
              <p:cNvSpPr>
                <a:spLocks noChangeArrowheads="1"/>
              </p:cNvSpPr>
              <p:nvPr userDrawn="1"/>
            </p:nvSpPr>
            <p:spPr bwMode="auto">
              <a:xfrm>
                <a:off x="480" y="240"/>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4" name="Oval 232"/>
              <p:cNvSpPr>
                <a:spLocks noChangeArrowheads="1"/>
              </p:cNvSpPr>
              <p:nvPr userDrawn="1"/>
            </p:nvSpPr>
            <p:spPr bwMode="auto">
              <a:xfrm>
                <a:off x="96" y="432"/>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5" name="Oval 233"/>
              <p:cNvSpPr>
                <a:spLocks noChangeArrowheads="1"/>
              </p:cNvSpPr>
              <p:nvPr userDrawn="1"/>
            </p:nvSpPr>
            <p:spPr bwMode="auto">
              <a:xfrm>
                <a:off x="480" y="624"/>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6" name="Oval 234"/>
              <p:cNvSpPr>
                <a:spLocks noChangeArrowheads="1"/>
              </p:cNvSpPr>
              <p:nvPr userDrawn="1"/>
            </p:nvSpPr>
            <p:spPr bwMode="auto">
              <a:xfrm>
                <a:off x="96" y="816"/>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7" name="Oval 235"/>
              <p:cNvSpPr>
                <a:spLocks noChangeArrowheads="1"/>
              </p:cNvSpPr>
              <p:nvPr userDrawn="1"/>
            </p:nvSpPr>
            <p:spPr bwMode="auto">
              <a:xfrm>
                <a:off x="480" y="100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8" name="Oval 236"/>
              <p:cNvSpPr>
                <a:spLocks noChangeArrowheads="1"/>
              </p:cNvSpPr>
              <p:nvPr userDrawn="1"/>
            </p:nvSpPr>
            <p:spPr bwMode="auto">
              <a:xfrm>
                <a:off x="96" y="1200"/>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9" name="Oval 237"/>
              <p:cNvSpPr>
                <a:spLocks noChangeArrowheads="1"/>
              </p:cNvSpPr>
              <p:nvPr userDrawn="1"/>
            </p:nvSpPr>
            <p:spPr bwMode="auto">
              <a:xfrm>
                <a:off x="480" y="1392"/>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0" name="Oval 238"/>
              <p:cNvSpPr>
                <a:spLocks noChangeArrowheads="1"/>
              </p:cNvSpPr>
              <p:nvPr userDrawn="1"/>
            </p:nvSpPr>
            <p:spPr bwMode="auto">
              <a:xfrm>
                <a:off x="96" y="1584"/>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1" name="Oval 239"/>
              <p:cNvSpPr>
                <a:spLocks noChangeArrowheads="1"/>
              </p:cNvSpPr>
              <p:nvPr userDrawn="1"/>
            </p:nvSpPr>
            <p:spPr bwMode="auto">
              <a:xfrm>
                <a:off x="480" y="1776"/>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2" name="Oval 240"/>
              <p:cNvSpPr>
                <a:spLocks noChangeArrowheads="1"/>
              </p:cNvSpPr>
              <p:nvPr userDrawn="1"/>
            </p:nvSpPr>
            <p:spPr bwMode="auto">
              <a:xfrm>
                <a:off x="96" y="196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3" name="Oval 241"/>
              <p:cNvSpPr>
                <a:spLocks noChangeArrowheads="1"/>
              </p:cNvSpPr>
              <p:nvPr userDrawn="1"/>
            </p:nvSpPr>
            <p:spPr bwMode="auto">
              <a:xfrm>
                <a:off x="480" y="2160"/>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4" name="Oval 242"/>
              <p:cNvSpPr>
                <a:spLocks noChangeArrowheads="1"/>
              </p:cNvSpPr>
              <p:nvPr userDrawn="1"/>
            </p:nvSpPr>
            <p:spPr bwMode="auto">
              <a:xfrm>
                <a:off x="96" y="2352"/>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5" name="Oval 243"/>
              <p:cNvSpPr>
                <a:spLocks noChangeArrowheads="1"/>
              </p:cNvSpPr>
              <p:nvPr userDrawn="1"/>
            </p:nvSpPr>
            <p:spPr bwMode="auto">
              <a:xfrm>
                <a:off x="480" y="2544"/>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6" name="Oval 244"/>
              <p:cNvSpPr>
                <a:spLocks noChangeArrowheads="1"/>
              </p:cNvSpPr>
              <p:nvPr userDrawn="1"/>
            </p:nvSpPr>
            <p:spPr bwMode="auto">
              <a:xfrm>
                <a:off x="96" y="2736"/>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7" name="Oval 245"/>
              <p:cNvSpPr>
                <a:spLocks noChangeArrowheads="1"/>
              </p:cNvSpPr>
              <p:nvPr userDrawn="1"/>
            </p:nvSpPr>
            <p:spPr bwMode="auto">
              <a:xfrm>
                <a:off x="480" y="292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8" name="Oval 246"/>
              <p:cNvSpPr>
                <a:spLocks noChangeArrowheads="1"/>
              </p:cNvSpPr>
              <p:nvPr userDrawn="1"/>
            </p:nvSpPr>
            <p:spPr bwMode="auto">
              <a:xfrm>
                <a:off x="96" y="3120"/>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9" name="Oval 247"/>
              <p:cNvSpPr>
                <a:spLocks noChangeArrowheads="1"/>
              </p:cNvSpPr>
              <p:nvPr userDrawn="1"/>
            </p:nvSpPr>
            <p:spPr bwMode="auto">
              <a:xfrm>
                <a:off x="480" y="3312"/>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0" name="Oval 248"/>
              <p:cNvSpPr>
                <a:spLocks noChangeArrowheads="1"/>
              </p:cNvSpPr>
              <p:nvPr userDrawn="1"/>
            </p:nvSpPr>
            <p:spPr bwMode="auto">
              <a:xfrm>
                <a:off x="96" y="3504"/>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1" name="Oval 249"/>
              <p:cNvSpPr>
                <a:spLocks noChangeArrowheads="1"/>
              </p:cNvSpPr>
              <p:nvPr userDrawn="1"/>
            </p:nvSpPr>
            <p:spPr bwMode="auto">
              <a:xfrm>
                <a:off x="480" y="3696"/>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2" name="Oval 250"/>
              <p:cNvSpPr>
                <a:spLocks noChangeArrowheads="1"/>
              </p:cNvSpPr>
              <p:nvPr userDrawn="1"/>
            </p:nvSpPr>
            <p:spPr bwMode="auto">
              <a:xfrm>
                <a:off x="96" y="388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3" name="Freeform 251"/>
              <p:cNvSpPr>
                <a:spLocks/>
              </p:cNvSpPr>
              <p:nvPr userDrawn="1"/>
            </p:nvSpPr>
            <p:spPr bwMode="auto">
              <a:xfrm>
                <a:off x="469" y="4080"/>
                <a:ext cx="304" cy="245"/>
              </a:xfrm>
              <a:custGeom>
                <a:avLst/>
                <a:gdLst>
                  <a:gd name="T0" fmla="*/ 166 w 304"/>
                  <a:gd name="T1" fmla="*/ 1 h 245"/>
                  <a:gd name="T2" fmla="*/ 59 w 304"/>
                  <a:gd name="T3" fmla="*/ 33 h 245"/>
                  <a:gd name="T4" fmla="*/ 6 w 304"/>
                  <a:gd name="T5" fmla="*/ 129 h 245"/>
                  <a:gd name="T6" fmla="*/ 43 w 304"/>
                  <a:gd name="T7" fmla="*/ 240 h 245"/>
                  <a:gd name="T8" fmla="*/ 262 w 304"/>
                  <a:gd name="T9" fmla="*/ 240 h 245"/>
                  <a:gd name="T10" fmla="*/ 304 w 304"/>
                  <a:gd name="T11" fmla="*/ 139 h 245"/>
                  <a:gd name="T12" fmla="*/ 262 w 304"/>
                  <a:gd name="T13" fmla="*/ 43 h 245"/>
                  <a:gd name="T14" fmla="*/ 166 w 304"/>
                  <a:gd name="T15" fmla="*/ 1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 h="245">
                    <a:moveTo>
                      <a:pt x="166" y="1"/>
                    </a:moveTo>
                    <a:cubicBezTo>
                      <a:pt x="113" y="2"/>
                      <a:pt x="86" y="12"/>
                      <a:pt x="59" y="33"/>
                    </a:cubicBezTo>
                    <a:cubicBezTo>
                      <a:pt x="32" y="54"/>
                      <a:pt x="9" y="95"/>
                      <a:pt x="6" y="129"/>
                    </a:cubicBezTo>
                    <a:cubicBezTo>
                      <a:pt x="3" y="163"/>
                      <a:pt x="0" y="222"/>
                      <a:pt x="43" y="240"/>
                    </a:cubicBezTo>
                    <a:cubicBezTo>
                      <a:pt x="144" y="245"/>
                      <a:pt x="140" y="240"/>
                      <a:pt x="262" y="240"/>
                    </a:cubicBezTo>
                    <a:cubicBezTo>
                      <a:pt x="303" y="224"/>
                      <a:pt x="304" y="172"/>
                      <a:pt x="304" y="139"/>
                    </a:cubicBezTo>
                    <a:cubicBezTo>
                      <a:pt x="304" y="106"/>
                      <a:pt x="285" y="66"/>
                      <a:pt x="262" y="43"/>
                    </a:cubicBezTo>
                    <a:cubicBezTo>
                      <a:pt x="239" y="20"/>
                      <a:pt x="219" y="0"/>
                      <a:pt x="166" y="1"/>
                    </a:cubicBezTo>
                    <a:close/>
                  </a:path>
                </a:pathLst>
              </a:custGeom>
              <a:grp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4" name="Freeform 252"/>
              <p:cNvSpPr>
                <a:spLocks/>
              </p:cNvSpPr>
              <p:nvPr userDrawn="1"/>
            </p:nvSpPr>
            <p:spPr bwMode="auto">
              <a:xfrm>
                <a:off x="469" y="-5"/>
                <a:ext cx="299" cy="150"/>
              </a:xfrm>
              <a:custGeom>
                <a:avLst/>
                <a:gdLst>
                  <a:gd name="T0" fmla="*/ 161 w 299"/>
                  <a:gd name="T1" fmla="*/ 149 h 150"/>
                  <a:gd name="T2" fmla="*/ 54 w 299"/>
                  <a:gd name="T3" fmla="*/ 117 h 150"/>
                  <a:gd name="T4" fmla="*/ 11 w 299"/>
                  <a:gd name="T5" fmla="*/ 5 h 150"/>
                  <a:gd name="T6" fmla="*/ 283 w 299"/>
                  <a:gd name="T7" fmla="*/ 5 h 150"/>
                  <a:gd name="T8" fmla="*/ 257 w 299"/>
                  <a:gd name="T9" fmla="*/ 107 h 150"/>
                  <a:gd name="T10" fmla="*/ 161 w 299"/>
                  <a:gd name="T11" fmla="*/ 149 h 150"/>
                </a:gdLst>
                <a:ahLst/>
                <a:cxnLst>
                  <a:cxn ang="0">
                    <a:pos x="T0" y="T1"/>
                  </a:cxn>
                  <a:cxn ang="0">
                    <a:pos x="T2" y="T3"/>
                  </a:cxn>
                  <a:cxn ang="0">
                    <a:pos x="T4" y="T5"/>
                  </a:cxn>
                  <a:cxn ang="0">
                    <a:pos x="T6" y="T7"/>
                  </a:cxn>
                  <a:cxn ang="0">
                    <a:pos x="T8" y="T9"/>
                  </a:cxn>
                  <a:cxn ang="0">
                    <a:pos x="T10" y="T11"/>
                  </a:cxn>
                </a:cxnLst>
                <a:rect l="0" t="0" r="r" b="b"/>
                <a:pathLst>
                  <a:path w="299" h="150">
                    <a:moveTo>
                      <a:pt x="161" y="149"/>
                    </a:moveTo>
                    <a:cubicBezTo>
                      <a:pt x="108" y="148"/>
                      <a:pt x="81" y="138"/>
                      <a:pt x="54" y="117"/>
                    </a:cubicBezTo>
                    <a:cubicBezTo>
                      <a:pt x="29" y="93"/>
                      <a:pt x="0" y="53"/>
                      <a:pt x="11" y="5"/>
                    </a:cubicBezTo>
                    <a:cubicBezTo>
                      <a:pt x="123" y="0"/>
                      <a:pt x="187" y="10"/>
                      <a:pt x="283" y="5"/>
                    </a:cubicBezTo>
                    <a:cubicBezTo>
                      <a:pt x="299" y="42"/>
                      <a:pt x="277" y="83"/>
                      <a:pt x="257" y="107"/>
                    </a:cubicBezTo>
                    <a:cubicBezTo>
                      <a:pt x="237" y="131"/>
                      <a:pt x="214" y="150"/>
                      <a:pt x="161" y="149"/>
                    </a:cubicBezTo>
                    <a:close/>
                  </a:path>
                </a:pathLst>
              </a:custGeom>
              <a:grp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5" name="Freeform 253"/>
              <p:cNvSpPr>
                <a:spLocks/>
              </p:cNvSpPr>
              <p:nvPr userDrawn="1"/>
            </p:nvSpPr>
            <p:spPr bwMode="auto">
              <a:xfrm>
                <a:off x="123" y="4267"/>
                <a:ext cx="240" cy="55"/>
              </a:xfrm>
              <a:custGeom>
                <a:avLst/>
                <a:gdLst>
                  <a:gd name="T0" fmla="*/ 123 w 240"/>
                  <a:gd name="T1" fmla="*/ 1 h 55"/>
                  <a:gd name="T2" fmla="*/ 0 w 240"/>
                  <a:gd name="T3" fmla="*/ 48 h 55"/>
                  <a:gd name="T4" fmla="*/ 240 w 240"/>
                  <a:gd name="T5" fmla="*/ 48 h 55"/>
                  <a:gd name="T6" fmla="*/ 123 w 240"/>
                  <a:gd name="T7" fmla="*/ 1 h 55"/>
                </a:gdLst>
                <a:ahLst/>
                <a:cxnLst>
                  <a:cxn ang="0">
                    <a:pos x="T0" y="T1"/>
                  </a:cxn>
                  <a:cxn ang="0">
                    <a:pos x="T2" y="T3"/>
                  </a:cxn>
                  <a:cxn ang="0">
                    <a:pos x="T4" y="T5"/>
                  </a:cxn>
                  <a:cxn ang="0">
                    <a:pos x="T6" y="T7"/>
                  </a:cxn>
                </a:cxnLst>
                <a:rect l="0" t="0" r="r" b="b"/>
                <a:pathLst>
                  <a:path w="240" h="55">
                    <a:moveTo>
                      <a:pt x="123" y="1"/>
                    </a:moveTo>
                    <a:cubicBezTo>
                      <a:pt x="81" y="2"/>
                      <a:pt x="16" y="21"/>
                      <a:pt x="0" y="48"/>
                    </a:cubicBezTo>
                    <a:cubicBezTo>
                      <a:pt x="16" y="55"/>
                      <a:pt x="221" y="55"/>
                      <a:pt x="240" y="48"/>
                    </a:cubicBezTo>
                    <a:cubicBezTo>
                      <a:pt x="224" y="11"/>
                      <a:pt x="165" y="0"/>
                      <a:pt x="123" y="1"/>
                    </a:cubicBezTo>
                    <a:close/>
                  </a:path>
                </a:pathLst>
              </a:custGeom>
              <a:grp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5" name="Group 154"/>
            <p:cNvGrpSpPr>
              <a:grpSpLocks/>
            </p:cNvGrpSpPr>
            <p:nvPr userDrawn="1"/>
          </p:nvGrpSpPr>
          <p:grpSpPr bwMode="auto">
            <a:xfrm>
              <a:off x="2395" y="-5"/>
              <a:ext cx="677" cy="4330"/>
              <a:chOff x="96" y="-5"/>
              <a:chExt cx="677" cy="4330"/>
            </a:xfrm>
            <a:grpFill/>
          </p:grpSpPr>
          <p:sp>
            <p:nvSpPr>
              <p:cNvPr id="118" name="Oval 155"/>
              <p:cNvSpPr>
                <a:spLocks noChangeArrowheads="1"/>
              </p:cNvSpPr>
              <p:nvPr userDrawn="1"/>
            </p:nvSpPr>
            <p:spPr bwMode="auto">
              <a:xfrm>
                <a:off x="96" y="4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9" name="Oval 156"/>
              <p:cNvSpPr>
                <a:spLocks noChangeArrowheads="1"/>
              </p:cNvSpPr>
              <p:nvPr userDrawn="1"/>
            </p:nvSpPr>
            <p:spPr bwMode="auto">
              <a:xfrm>
                <a:off x="480" y="240"/>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0" name="Oval 157"/>
              <p:cNvSpPr>
                <a:spLocks noChangeArrowheads="1"/>
              </p:cNvSpPr>
              <p:nvPr userDrawn="1"/>
            </p:nvSpPr>
            <p:spPr bwMode="auto">
              <a:xfrm>
                <a:off x="96" y="432"/>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1" name="Oval 158"/>
              <p:cNvSpPr>
                <a:spLocks noChangeArrowheads="1"/>
              </p:cNvSpPr>
              <p:nvPr userDrawn="1"/>
            </p:nvSpPr>
            <p:spPr bwMode="auto">
              <a:xfrm>
                <a:off x="480" y="624"/>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2" name="Oval 159"/>
              <p:cNvSpPr>
                <a:spLocks noChangeArrowheads="1"/>
              </p:cNvSpPr>
              <p:nvPr userDrawn="1"/>
            </p:nvSpPr>
            <p:spPr bwMode="auto">
              <a:xfrm>
                <a:off x="96" y="816"/>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3" name="Oval 160"/>
              <p:cNvSpPr>
                <a:spLocks noChangeArrowheads="1"/>
              </p:cNvSpPr>
              <p:nvPr userDrawn="1"/>
            </p:nvSpPr>
            <p:spPr bwMode="auto">
              <a:xfrm>
                <a:off x="480" y="100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4" name="Oval 161"/>
              <p:cNvSpPr>
                <a:spLocks noChangeArrowheads="1"/>
              </p:cNvSpPr>
              <p:nvPr userDrawn="1"/>
            </p:nvSpPr>
            <p:spPr bwMode="auto">
              <a:xfrm>
                <a:off x="96" y="1200"/>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5" name="Oval 162"/>
              <p:cNvSpPr>
                <a:spLocks noChangeArrowheads="1"/>
              </p:cNvSpPr>
              <p:nvPr userDrawn="1"/>
            </p:nvSpPr>
            <p:spPr bwMode="auto">
              <a:xfrm>
                <a:off x="480" y="1392"/>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6" name="Oval 163"/>
              <p:cNvSpPr>
                <a:spLocks noChangeArrowheads="1"/>
              </p:cNvSpPr>
              <p:nvPr userDrawn="1"/>
            </p:nvSpPr>
            <p:spPr bwMode="auto">
              <a:xfrm>
                <a:off x="96" y="1584"/>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7" name="Oval 164"/>
              <p:cNvSpPr>
                <a:spLocks noChangeArrowheads="1"/>
              </p:cNvSpPr>
              <p:nvPr userDrawn="1"/>
            </p:nvSpPr>
            <p:spPr bwMode="auto">
              <a:xfrm>
                <a:off x="480" y="1776"/>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8" name="Oval 165"/>
              <p:cNvSpPr>
                <a:spLocks noChangeArrowheads="1"/>
              </p:cNvSpPr>
              <p:nvPr userDrawn="1"/>
            </p:nvSpPr>
            <p:spPr bwMode="auto">
              <a:xfrm>
                <a:off x="96" y="196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9" name="Oval 166"/>
              <p:cNvSpPr>
                <a:spLocks noChangeArrowheads="1"/>
              </p:cNvSpPr>
              <p:nvPr userDrawn="1"/>
            </p:nvSpPr>
            <p:spPr bwMode="auto">
              <a:xfrm>
                <a:off x="480" y="2160"/>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0" name="Oval 167"/>
              <p:cNvSpPr>
                <a:spLocks noChangeArrowheads="1"/>
              </p:cNvSpPr>
              <p:nvPr userDrawn="1"/>
            </p:nvSpPr>
            <p:spPr bwMode="auto">
              <a:xfrm>
                <a:off x="96" y="2352"/>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1" name="Oval 168"/>
              <p:cNvSpPr>
                <a:spLocks noChangeArrowheads="1"/>
              </p:cNvSpPr>
              <p:nvPr userDrawn="1"/>
            </p:nvSpPr>
            <p:spPr bwMode="auto">
              <a:xfrm>
                <a:off x="480" y="2544"/>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2" name="Oval 169"/>
              <p:cNvSpPr>
                <a:spLocks noChangeArrowheads="1"/>
              </p:cNvSpPr>
              <p:nvPr userDrawn="1"/>
            </p:nvSpPr>
            <p:spPr bwMode="auto">
              <a:xfrm>
                <a:off x="96" y="2736"/>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 name="Oval 170"/>
              <p:cNvSpPr>
                <a:spLocks noChangeArrowheads="1"/>
              </p:cNvSpPr>
              <p:nvPr userDrawn="1"/>
            </p:nvSpPr>
            <p:spPr bwMode="auto">
              <a:xfrm>
                <a:off x="480" y="292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4" name="Oval 171"/>
              <p:cNvSpPr>
                <a:spLocks noChangeArrowheads="1"/>
              </p:cNvSpPr>
              <p:nvPr userDrawn="1"/>
            </p:nvSpPr>
            <p:spPr bwMode="auto">
              <a:xfrm>
                <a:off x="96" y="3120"/>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5" name="Oval 172"/>
              <p:cNvSpPr>
                <a:spLocks noChangeArrowheads="1"/>
              </p:cNvSpPr>
              <p:nvPr userDrawn="1"/>
            </p:nvSpPr>
            <p:spPr bwMode="auto">
              <a:xfrm>
                <a:off x="480" y="3312"/>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6" name="Oval 173"/>
              <p:cNvSpPr>
                <a:spLocks noChangeArrowheads="1"/>
              </p:cNvSpPr>
              <p:nvPr userDrawn="1"/>
            </p:nvSpPr>
            <p:spPr bwMode="auto">
              <a:xfrm>
                <a:off x="96" y="3504"/>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7" name="Oval 174"/>
              <p:cNvSpPr>
                <a:spLocks noChangeArrowheads="1"/>
              </p:cNvSpPr>
              <p:nvPr userDrawn="1"/>
            </p:nvSpPr>
            <p:spPr bwMode="auto">
              <a:xfrm>
                <a:off x="480" y="3696"/>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8" name="Oval 175"/>
              <p:cNvSpPr>
                <a:spLocks noChangeArrowheads="1"/>
              </p:cNvSpPr>
              <p:nvPr userDrawn="1"/>
            </p:nvSpPr>
            <p:spPr bwMode="auto">
              <a:xfrm>
                <a:off x="96" y="388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9" name="Freeform 176"/>
              <p:cNvSpPr>
                <a:spLocks/>
              </p:cNvSpPr>
              <p:nvPr userDrawn="1"/>
            </p:nvSpPr>
            <p:spPr bwMode="auto">
              <a:xfrm>
                <a:off x="469" y="4080"/>
                <a:ext cx="304" cy="245"/>
              </a:xfrm>
              <a:custGeom>
                <a:avLst/>
                <a:gdLst>
                  <a:gd name="T0" fmla="*/ 166 w 304"/>
                  <a:gd name="T1" fmla="*/ 1 h 245"/>
                  <a:gd name="T2" fmla="*/ 59 w 304"/>
                  <a:gd name="T3" fmla="*/ 33 h 245"/>
                  <a:gd name="T4" fmla="*/ 6 w 304"/>
                  <a:gd name="T5" fmla="*/ 129 h 245"/>
                  <a:gd name="T6" fmla="*/ 43 w 304"/>
                  <a:gd name="T7" fmla="*/ 240 h 245"/>
                  <a:gd name="T8" fmla="*/ 262 w 304"/>
                  <a:gd name="T9" fmla="*/ 240 h 245"/>
                  <a:gd name="T10" fmla="*/ 304 w 304"/>
                  <a:gd name="T11" fmla="*/ 139 h 245"/>
                  <a:gd name="T12" fmla="*/ 262 w 304"/>
                  <a:gd name="T13" fmla="*/ 43 h 245"/>
                  <a:gd name="T14" fmla="*/ 166 w 304"/>
                  <a:gd name="T15" fmla="*/ 1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 h="245">
                    <a:moveTo>
                      <a:pt x="166" y="1"/>
                    </a:moveTo>
                    <a:cubicBezTo>
                      <a:pt x="113" y="2"/>
                      <a:pt x="86" y="12"/>
                      <a:pt x="59" y="33"/>
                    </a:cubicBezTo>
                    <a:cubicBezTo>
                      <a:pt x="32" y="54"/>
                      <a:pt x="9" y="95"/>
                      <a:pt x="6" y="129"/>
                    </a:cubicBezTo>
                    <a:cubicBezTo>
                      <a:pt x="3" y="163"/>
                      <a:pt x="0" y="222"/>
                      <a:pt x="43" y="240"/>
                    </a:cubicBezTo>
                    <a:cubicBezTo>
                      <a:pt x="144" y="245"/>
                      <a:pt x="140" y="240"/>
                      <a:pt x="262" y="240"/>
                    </a:cubicBezTo>
                    <a:cubicBezTo>
                      <a:pt x="303" y="224"/>
                      <a:pt x="304" y="172"/>
                      <a:pt x="304" y="139"/>
                    </a:cubicBezTo>
                    <a:cubicBezTo>
                      <a:pt x="304" y="106"/>
                      <a:pt x="285" y="66"/>
                      <a:pt x="262" y="43"/>
                    </a:cubicBezTo>
                    <a:cubicBezTo>
                      <a:pt x="239" y="20"/>
                      <a:pt x="219" y="0"/>
                      <a:pt x="166" y="1"/>
                    </a:cubicBezTo>
                    <a:close/>
                  </a:path>
                </a:pathLst>
              </a:custGeom>
              <a:grp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0" name="Freeform 177"/>
              <p:cNvSpPr>
                <a:spLocks/>
              </p:cNvSpPr>
              <p:nvPr userDrawn="1"/>
            </p:nvSpPr>
            <p:spPr bwMode="auto">
              <a:xfrm>
                <a:off x="469" y="-5"/>
                <a:ext cx="299" cy="150"/>
              </a:xfrm>
              <a:custGeom>
                <a:avLst/>
                <a:gdLst>
                  <a:gd name="T0" fmla="*/ 161 w 299"/>
                  <a:gd name="T1" fmla="*/ 149 h 150"/>
                  <a:gd name="T2" fmla="*/ 54 w 299"/>
                  <a:gd name="T3" fmla="*/ 117 h 150"/>
                  <a:gd name="T4" fmla="*/ 11 w 299"/>
                  <a:gd name="T5" fmla="*/ 5 h 150"/>
                  <a:gd name="T6" fmla="*/ 283 w 299"/>
                  <a:gd name="T7" fmla="*/ 5 h 150"/>
                  <a:gd name="T8" fmla="*/ 257 w 299"/>
                  <a:gd name="T9" fmla="*/ 107 h 150"/>
                  <a:gd name="T10" fmla="*/ 161 w 299"/>
                  <a:gd name="T11" fmla="*/ 149 h 150"/>
                </a:gdLst>
                <a:ahLst/>
                <a:cxnLst>
                  <a:cxn ang="0">
                    <a:pos x="T0" y="T1"/>
                  </a:cxn>
                  <a:cxn ang="0">
                    <a:pos x="T2" y="T3"/>
                  </a:cxn>
                  <a:cxn ang="0">
                    <a:pos x="T4" y="T5"/>
                  </a:cxn>
                  <a:cxn ang="0">
                    <a:pos x="T6" y="T7"/>
                  </a:cxn>
                  <a:cxn ang="0">
                    <a:pos x="T8" y="T9"/>
                  </a:cxn>
                  <a:cxn ang="0">
                    <a:pos x="T10" y="T11"/>
                  </a:cxn>
                </a:cxnLst>
                <a:rect l="0" t="0" r="r" b="b"/>
                <a:pathLst>
                  <a:path w="299" h="150">
                    <a:moveTo>
                      <a:pt x="161" y="149"/>
                    </a:moveTo>
                    <a:cubicBezTo>
                      <a:pt x="108" y="148"/>
                      <a:pt x="81" y="138"/>
                      <a:pt x="54" y="117"/>
                    </a:cubicBezTo>
                    <a:cubicBezTo>
                      <a:pt x="29" y="93"/>
                      <a:pt x="0" y="53"/>
                      <a:pt x="11" y="5"/>
                    </a:cubicBezTo>
                    <a:cubicBezTo>
                      <a:pt x="123" y="0"/>
                      <a:pt x="187" y="10"/>
                      <a:pt x="283" y="5"/>
                    </a:cubicBezTo>
                    <a:cubicBezTo>
                      <a:pt x="299" y="42"/>
                      <a:pt x="277" y="83"/>
                      <a:pt x="257" y="107"/>
                    </a:cubicBezTo>
                    <a:cubicBezTo>
                      <a:pt x="237" y="131"/>
                      <a:pt x="214" y="150"/>
                      <a:pt x="161" y="149"/>
                    </a:cubicBezTo>
                    <a:close/>
                  </a:path>
                </a:pathLst>
              </a:custGeom>
              <a:grp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1" name="Freeform 178"/>
              <p:cNvSpPr>
                <a:spLocks/>
              </p:cNvSpPr>
              <p:nvPr userDrawn="1"/>
            </p:nvSpPr>
            <p:spPr bwMode="auto">
              <a:xfrm>
                <a:off x="123" y="4267"/>
                <a:ext cx="240" cy="55"/>
              </a:xfrm>
              <a:custGeom>
                <a:avLst/>
                <a:gdLst>
                  <a:gd name="T0" fmla="*/ 123 w 240"/>
                  <a:gd name="T1" fmla="*/ 1 h 55"/>
                  <a:gd name="T2" fmla="*/ 0 w 240"/>
                  <a:gd name="T3" fmla="*/ 48 h 55"/>
                  <a:gd name="T4" fmla="*/ 240 w 240"/>
                  <a:gd name="T5" fmla="*/ 48 h 55"/>
                  <a:gd name="T6" fmla="*/ 123 w 240"/>
                  <a:gd name="T7" fmla="*/ 1 h 55"/>
                </a:gdLst>
                <a:ahLst/>
                <a:cxnLst>
                  <a:cxn ang="0">
                    <a:pos x="T0" y="T1"/>
                  </a:cxn>
                  <a:cxn ang="0">
                    <a:pos x="T2" y="T3"/>
                  </a:cxn>
                  <a:cxn ang="0">
                    <a:pos x="T4" y="T5"/>
                  </a:cxn>
                  <a:cxn ang="0">
                    <a:pos x="T6" y="T7"/>
                  </a:cxn>
                </a:cxnLst>
                <a:rect l="0" t="0" r="r" b="b"/>
                <a:pathLst>
                  <a:path w="240" h="55">
                    <a:moveTo>
                      <a:pt x="123" y="1"/>
                    </a:moveTo>
                    <a:cubicBezTo>
                      <a:pt x="81" y="2"/>
                      <a:pt x="16" y="21"/>
                      <a:pt x="0" y="48"/>
                    </a:cubicBezTo>
                    <a:cubicBezTo>
                      <a:pt x="16" y="55"/>
                      <a:pt x="221" y="55"/>
                      <a:pt x="240" y="48"/>
                    </a:cubicBezTo>
                    <a:cubicBezTo>
                      <a:pt x="224" y="11"/>
                      <a:pt x="165" y="0"/>
                      <a:pt x="123" y="1"/>
                    </a:cubicBezTo>
                    <a:close/>
                  </a:path>
                </a:pathLst>
              </a:custGeom>
              <a:grp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6" name="Group 179"/>
            <p:cNvGrpSpPr>
              <a:grpSpLocks/>
            </p:cNvGrpSpPr>
            <p:nvPr userDrawn="1"/>
          </p:nvGrpSpPr>
          <p:grpSpPr bwMode="auto">
            <a:xfrm>
              <a:off x="1632" y="-5"/>
              <a:ext cx="677" cy="4330"/>
              <a:chOff x="96" y="-5"/>
              <a:chExt cx="677" cy="4330"/>
            </a:xfrm>
            <a:grpFill/>
          </p:grpSpPr>
          <p:sp>
            <p:nvSpPr>
              <p:cNvPr id="94" name="Oval 180"/>
              <p:cNvSpPr>
                <a:spLocks noChangeArrowheads="1"/>
              </p:cNvSpPr>
              <p:nvPr userDrawn="1"/>
            </p:nvSpPr>
            <p:spPr bwMode="auto">
              <a:xfrm>
                <a:off x="96" y="4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5" name="Oval 181"/>
              <p:cNvSpPr>
                <a:spLocks noChangeArrowheads="1"/>
              </p:cNvSpPr>
              <p:nvPr userDrawn="1"/>
            </p:nvSpPr>
            <p:spPr bwMode="auto">
              <a:xfrm>
                <a:off x="480" y="240"/>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6" name="Oval 182"/>
              <p:cNvSpPr>
                <a:spLocks noChangeArrowheads="1"/>
              </p:cNvSpPr>
              <p:nvPr userDrawn="1"/>
            </p:nvSpPr>
            <p:spPr bwMode="auto">
              <a:xfrm>
                <a:off x="96" y="432"/>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7" name="Oval 183"/>
              <p:cNvSpPr>
                <a:spLocks noChangeArrowheads="1"/>
              </p:cNvSpPr>
              <p:nvPr userDrawn="1"/>
            </p:nvSpPr>
            <p:spPr bwMode="auto">
              <a:xfrm>
                <a:off x="480" y="624"/>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8" name="Oval 184"/>
              <p:cNvSpPr>
                <a:spLocks noChangeArrowheads="1"/>
              </p:cNvSpPr>
              <p:nvPr userDrawn="1"/>
            </p:nvSpPr>
            <p:spPr bwMode="auto">
              <a:xfrm>
                <a:off x="96" y="816"/>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9" name="Oval 185"/>
              <p:cNvSpPr>
                <a:spLocks noChangeArrowheads="1"/>
              </p:cNvSpPr>
              <p:nvPr userDrawn="1"/>
            </p:nvSpPr>
            <p:spPr bwMode="auto">
              <a:xfrm>
                <a:off x="480" y="100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0" name="Oval 186"/>
              <p:cNvSpPr>
                <a:spLocks noChangeArrowheads="1"/>
              </p:cNvSpPr>
              <p:nvPr userDrawn="1"/>
            </p:nvSpPr>
            <p:spPr bwMode="auto">
              <a:xfrm>
                <a:off x="96" y="1200"/>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1" name="Oval 187"/>
              <p:cNvSpPr>
                <a:spLocks noChangeArrowheads="1"/>
              </p:cNvSpPr>
              <p:nvPr userDrawn="1"/>
            </p:nvSpPr>
            <p:spPr bwMode="auto">
              <a:xfrm>
                <a:off x="480" y="1392"/>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2" name="Oval 188"/>
              <p:cNvSpPr>
                <a:spLocks noChangeArrowheads="1"/>
              </p:cNvSpPr>
              <p:nvPr userDrawn="1"/>
            </p:nvSpPr>
            <p:spPr bwMode="auto">
              <a:xfrm>
                <a:off x="96" y="1584"/>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3" name="Oval 189"/>
              <p:cNvSpPr>
                <a:spLocks noChangeArrowheads="1"/>
              </p:cNvSpPr>
              <p:nvPr userDrawn="1"/>
            </p:nvSpPr>
            <p:spPr bwMode="auto">
              <a:xfrm>
                <a:off x="480" y="1776"/>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4" name="Oval 190"/>
              <p:cNvSpPr>
                <a:spLocks noChangeArrowheads="1"/>
              </p:cNvSpPr>
              <p:nvPr userDrawn="1"/>
            </p:nvSpPr>
            <p:spPr bwMode="auto">
              <a:xfrm>
                <a:off x="96" y="196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5" name="Oval 191"/>
              <p:cNvSpPr>
                <a:spLocks noChangeArrowheads="1"/>
              </p:cNvSpPr>
              <p:nvPr userDrawn="1"/>
            </p:nvSpPr>
            <p:spPr bwMode="auto">
              <a:xfrm>
                <a:off x="480" y="2160"/>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6" name="Oval 192"/>
              <p:cNvSpPr>
                <a:spLocks noChangeArrowheads="1"/>
              </p:cNvSpPr>
              <p:nvPr userDrawn="1"/>
            </p:nvSpPr>
            <p:spPr bwMode="auto">
              <a:xfrm>
                <a:off x="96" y="2352"/>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7" name="Oval 193"/>
              <p:cNvSpPr>
                <a:spLocks noChangeArrowheads="1"/>
              </p:cNvSpPr>
              <p:nvPr userDrawn="1"/>
            </p:nvSpPr>
            <p:spPr bwMode="auto">
              <a:xfrm>
                <a:off x="480" y="2544"/>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8" name="Oval 194"/>
              <p:cNvSpPr>
                <a:spLocks noChangeArrowheads="1"/>
              </p:cNvSpPr>
              <p:nvPr userDrawn="1"/>
            </p:nvSpPr>
            <p:spPr bwMode="auto">
              <a:xfrm>
                <a:off x="96" y="2736"/>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9" name="Oval 195"/>
              <p:cNvSpPr>
                <a:spLocks noChangeArrowheads="1"/>
              </p:cNvSpPr>
              <p:nvPr userDrawn="1"/>
            </p:nvSpPr>
            <p:spPr bwMode="auto">
              <a:xfrm>
                <a:off x="480" y="292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0" name="Oval 196"/>
              <p:cNvSpPr>
                <a:spLocks noChangeArrowheads="1"/>
              </p:cNvSpPr>
              <p:nvPr userDrawn="1"/>
            </p:nvSpPr>
            <p:spPr bwMode="auto">
              <a:xfrm>
                <a:off x="96" y="3120"/>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1" name="Oval 197"/>
              <p:cNvSpPr>
                <a:spLocks noChangeArrowheads="1"/>
              </p:cNvSpPr>
              <p:nvPr userDrawn="1"/>
            </p:nvSpPr>
            <p:spPr bwMode="auto">
              <a:xfrm>
                <a:off x="480" y="3312"/>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 name="Oval 198"/>
              <p:cNvSpPr>
                <a:spLocks noChangeArrowheads="1"/>
              </p:cNvSpPr>
              <p:nvPr userDrawn="1"/>
            </p:nvSpPr>
            <p:spPr bwMode="auto">
              <a:xfrm>
                <a:off x="96" y="3504"/>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3" name="Oval 199"/>
              <p:cNvSpPr>
                <a:spLocks noChangeArrowheads="1"/>
              </p:cNvSpPr>
              <p:nvPr userDrawn="1"/>
            </p:nvSpPr>
            <p:spPr bwMode="auto">
              <a:xfrm>
                <a:off x="480" y="3696"/>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4" name="Oval 200"/>
              <p:cNvSpPr>
                <a:spLocks noChangeArrowheads="1"/>
              </p:cNvSpPr>
              <p:nvPr userDrawn="1"/>
            </p:nvSpPr>
            <p:spPr bwMode="auto">
              <a:xfrm>
                <a:off x="96" y="388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5" name="Freeform 201"/>
              <p:cNvSpPr>
                <a:spLocks/>
              </p:cNvSpPr>
              <p:nvPr userDrawn="1"/>
            </p:nvSpPr>
            <p:spPr bwMode="auto">
              <a:xfrm>
                <a:off x="469" y="4080"/>
                <a:ext cx="304" cy="245"/>
              </a:xfrm>
              <a:custGeom>
                <a:avLst/>
                <a:gdLst>
                  <a:gd name="T0" fmla="*/ 166 w 304"/>
                  <a:gd name="T1" fmla="*/ 1 h 245"/>
                  <a:gd name="T2" fmla="*/ 59 w 304"/>
                  <a:gd name="T3" fmla="*/ 33 h 245"/>
                  <a:gd name="T4" fmla="*/ 6 w 304"/>
                  <a:gd name="T5" fmla="*/ 129 h 245"/>
                  <a:gd name="T6" fmla="*/ 43 w 304"/>
                  <a:gd name="T7" fmla="*/ 240 h 245"/>
                  <a:gd name="T8" fmla="*/ 262 w 304"/>
                  <a:gd name="T9" fmla="*/ 240 h 245"/>
                  <a:gd name="T10" fmla="*/ 304 w 304"/>
                  <a:gd name="T11" fmla="*/ 139 h 245"/>
                  <a:gd name="T12" fmla="*/ 262 w 304"/>
                  <a:gd name="T13" fmla="*/ 43 h 245"/>
                  <a:gd name="T14" fmla="*/ 166 w 304"/>
                  <a:gd name="T15" fmla="*/ 1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 h="245">
                    <a:moveTo>
                      <a:pt x="166" y="1"/>
                    </a:moveTo>
                    <a:cubicBezTo>
                      <a:pt x="113" y="2"/>
                      <a:pt x="86" y="12"/>
                      <a:pt x="59" y="33"/>
                    </a:cubicBezTo>
                    <a:cubicBezTo>
                      <a:pt x="32" y="54"/>
                      <a:pt x="9" y="95"/>
                      <a:pt x="6" y="129"/>
                    </a:cubicBezTo>
                    <a:cubicBezTo>
                      <a:pt x="3" y="163"/>
                      <a:pt x="0" y="222"/>
                      <a:pt x="43" y="240"/>
                    </a:cubicBezTo>
                    <a:cubicBezTo>
                      <a:pt x="144" y="245"/>
                      <a:pt x="140" y="240"/>
                      <a:pt x="262" y="240"/>
                    </a:cubicBezTo>
                    <a:cubicBezTo>
                      <a:pt x="303" y="224"/>
                      <a:pt x="304" y="172"/>
                      <a:pt x="304" y="139"/>
                    </a:cubicBezTo>
                    <a:cubicBezTo>
                      <a:pt x="304" y="106"/>
                      <a:pt x="285" y="66"/>
                      <a:pt x="262" y="43"/>
                    </a:cubicBezTo>
                    <a:cubicBezTo>
                      <a:pt x="239" y="20"/>
                      <a:pt x="219" y="0"/>
                      <a:pt x="166" y="1"/>
                    </a:cubicBezTo>
                    <a:close/>
                  </a:path>
                </a:pathLst>
              </a:custGeom>
              <a:grp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6" name="Freeform 202"/>
              <p:cNvSpPr>
                <a:spLocks/>
              </p:cNvSpPr>
              <p:nvPr userDrawn="1"/>
            </p:nvSpPr>
            <p:spPr bwMode="auto">
              <a:xfrm>
                <a:off x="469" y="-5"/>
                <a:ext cx="299" cy="150"/>
              </a:xfrm>
              <a:custGeom>
                <a:avLst/>
                <a:gdLst>
                  <a:gd name="T0" fmla="*/ 161 w 299"/>
                  <a:gd name="T1" fmla="*/ 149 h 150"/>
                  <a:gd name="T2" fmla="*/ 54 w 299"/>
                  <a:gd name="T3" fmla="*/ 117 h 150"/>
                  <a:gd name="T4" fmla="*/ 11 w 299"/>
                  <a:gd name="T5" fmla="*/ 5 h 150"/>
                  <a:gd name="T6" fmla="*/ 283 w 299"/>
                  <a:gd name="T7" fmla="*/ 5 h 150"/>
                  <a:gd name="T8" fmla="*/ 257 w 299"/>
                  <a:gd name="T9" fmla="*/ 107 h 150"/>
                  <a:gd name="T10" fmla="*/ 161 w 299"/>
                  <a:gd name="T11" fmla="*/ 149 h 150"/>
                </a:gdLst>
                <a:ahLst/>
                <a:cxnLst>
                  <a:cxn ang="0">
                    <a:pos x="T0" y="T1"/>
                  </a:cxn>
                  <a:cxn ang="0">
                    <a:pos x="T2" y="T3"/>
                  </a:cxn>
                  <a:cxn ang="0">
                    <a:pos x="T4" y="T5"/>
                  </a:cxn>
                  <a:cxn ang="0">
                    <a:pos x="T6" y="T7"/>
                  </a:cxn>
                  <a:cxn ang="0">
                    <a:pos x="T8" y="T9"/>
                  </a:cxn>
                  <a:cxn ang="0">
                    <a:pos x="T10" y="T11"/>
                  </a:cxn>
                </a:cxnLst>
                <a:rect l="0" t="0" r="r" b="b"/>
                <a:pathLst>
                  <a:path w="299" h="150">
                    <a:moveTo>
                      <a:pt x="161" y="149"/>
                    </a:moveTo>
                    <a:cubicBezTo>
                      <a:pt x="108" y="148"/>
                      <a:pt x="81" y="138"/>
                      <a:pt x="54" y="117"/>
                    </a:cubicBezTo>
                    <a:cubicBezTo>
                      <a:pt x="29" y="93"/>
                      <a:pt x="0" y="53"/>
                      <a:pt x="11" y="5"/>
                    </a:cubicBezTo>
                    <a:cubicBezTo>
                      <a:pt x="123" y="0"/>
                      <a:pt x="187" y="10"/>
                      <a:pt x="283" y="5"/>
                    </a:cubicBezTo>
                    <a:cubicBezTo>
                      <a:pt x="299" y="42"/>
                      <a:pt x="277" y="83"/>
                      <a:pt x="257" y="107"/>
                    </a:cubicBezTo>
                    <a:cubicBezTo>
                      <a:pt x="237" y="131"/>
                      <a:pt x="214" y="150"/>
                      <a:pt x="161" y="149"/>
                    </a:cubicBezTo>
                    <a:close/>
                  </a:path>
                </a:pathLst>
              </a:custGeom>
              <a:grp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7" name="Freeform 203"/>
              <p:cNvSpPr>
                <a:spLocks/>
              </p:cNvSpPr>
              <p:nvPr userDrawn="1"/>
            </p:nvSpPr>
            <p:spPr bwMode="auto">
              <a:xfrm>
                <a:off x="123" y="4267"/>
                <a:ext cx="240" cy="55"/>
              </a:xfrm>
              <a:custGeom>
                <a:avLst/>
                <a:gdLst>
                  <a:gd name="T0" fmla="*/ 123 w 240"/>
                  <a:gd name="T1" fmla="*/ 1 h 55"/>
                  <a:gd name="T2" fmla="*/ 0 w 240"/>
                  <a:gd name="T3" fmla="*/ 48 h 55"/>
                  <a:gd name="T4" fmla="*/ 240 w 240"/>
                  <a:gd name="T5" fmla="*/ 48 h 55"/>
                  <a:gd name="T6" fmla="*/ 123 w 240"/>
                  <a:gd name="T7" fmla="*/ 1 h 55"/>
                </a:gdLst>
                <a:ahLst/>
                <a:cxnLst>
                  <a:cxn ang="0">
                    <a:pos x="T0" y="T1"/>
                  </a:cxn>
                  <a:cxn ang="0">
                    <a:pos x="T2" y="T3"/>
                  </a:cxn>
                  <a:cxn ang="0">
                    <a:pos x="T4" y="T5"/>
                  </a:cxn>
                  <a:cxn ang="0">
                    <a:pos x="T6" y="T7"/>
                  </a:cxn>
                </a:cxnLst>
                <a:rect l="0" t="0" r="r" b="b"/>
                <a:pathLst>
                  <a:path w="240" h="55">
                    <a:moveTo>
                      <a:pt x="123" y="1"/>
                    </a:moveTo>
                    <a:cubicBezTo>
                      <a:pt x="81" y="2"/>
                      <a:pt x="16" y="21"/>
                      <a:pt x="0" y="48"/>
                    </a:cubicBezTo>
                    <a:cubicBezTo>
                      <a:pt x="16" y="55"/>
                      <a:pt x="221" y="55"/>
                      <a:pt x="240" y="48"/>
                    </a:cubicBezTo>
                    <a:cubicBezTo>
                      <a:pt x="224" y="11"/>
                      <a:pt x="165" y="0"/>
                      <a:pt x="123" y="1"/>
                    </a:cubicBezTo>
                    <a:close/>
                  </a:path>
                </a:pathLst>
              </a:custGeom>
              <a:grp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7" name="Group 129"/>
            <p:cNvGrpSpPr>
              <a:grpSpLocks/>
            </p:cNvGrpSpPr>
            <p:nvPr userDrawn="1"/>
          </p:nvGrpSpPr>
          <p:grpSpPr bwMode="auto">
            <a:xfrm>
              <a:off x="859" y="-5"/>
              <a:ext cx="677" cy="4330"/>
              <a:chOff x="96" y="-5"/>
              <a:chExt cx="677" cy="4330"/>
            </a:xfrm>
            <a:grpFill/>
          </p:grpSpPr>
          <p:sp>
            <p:nvSpPr>
              <p:cNvPr id="70" name="Oval 130"/>
              <p:cNvSpPr>
                <a:spLocks noChangeArrowheads="1"/>
              </p:cNvSpPr>
              <p:nvPr userDrawn="1"/>
            </p:nvSpPr>
            <p:spPr bwMode="auto">
              <a:xfrm>
                <a:off x="96" y="4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 name="Oval 131"/>
              <p:cNvSpPr>
                <a:spLocks noChangeArrowheads="1"/>
              </p:cNvSpPr>
              <p:nvPr userDrawn="1"/>
            </p:nvSpPr>
            <p:spPr bwMode="auto">
              <a:xfrm>
                <a:off x="480" y="240"/>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2" name="Oval 132"/>
              <p:cNvSpPr>
                <a:spLocks noChangeArrowheads="1"/>
              </p:cNvSpPr>
              <p:nvPr userDrawn="1"/>
            </p:nvSpPr>
            <p:spPr bwMode="auto">
              <a:xfrm>
                <a:off x="96" y="432"/>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3" name="Oval 133"/>
              <p:cNvSpPr>
                <a:spLocks noChangeArrowheads="1"/>
              </p:cNvSpPr>
              <p:nvPr userDrawn="1"/>
            </p:nvSpPr>
            <p:spPr bwMode="auto">
              <a:xfrm>
                <a:off x="480" y="624"/>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4" name="Oval 134"/>
              <p:cNvSpPr>
                <a:spLocks noChangeArrowheads="1"/>
              </p:cNvSpPr>
              <p:nvPr userDrawn="1"/>
            </p:nvSpPr>
            <p:spPr bwMode="auto">
              <a:xfrm>
                <a:off x="96" y="816"/>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5" name="Oval 135"/>
              <p:cNvSpPr>
                <a:spLocks noChangeArrowheads="1"/>
              </p:cNvSpPr>
              <p:nvPr userDrawn="1"/>
            </p:nvSpPr>
            <p:spPr bwMode="auto">
              <a:xfrm>
                <a:off x="480" y="100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6" name="Oval 136"/>
              <p:cNvSpPr>
                <a:spLocks noChangeArrowheads="1"/>
              </p:cNvSpPr>
              <p:nvPr userDrawn="1"/>
            </p:nvSpPr>
            <p:spPr bwMode="auto">
              <a:xfrm>
                <a:off x="96" y="1200"/>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 name="Oval 137"/>
              <p:cNvSpPr>
                <a:spLocks noChangeArrowheads="1"/>
              </p:cNvSpPr>
              <p:nvPr userDrawn="1"/>
            </p:nvSpPr>
            <p:spPr bwMode="auto">
              <a:xfrm>
                <a:off x="480" y="1392"/>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8" name="Oval 138"/>
              <p:cNvSpPr>
                <a:spLocks noChangeArrowheads="1"/>
              </p:cNvSpPr>
              <p:nvPr userDrawn="1"/>
            </p:nvSpPr>
            <p:spPr bwMode="auto">
              <a:xfrm>
                <a:off x="96" y="1584"/>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9" name="Oval 139"/>
              <p:cNvSpPr>
                <a:spLocks noChangeArrowheads="1"/>
              </p:cNvSpPr>
              <p:nvPr userDrawn="1"/>
            </p:nvSpPr>
            <p:spPr bwMode="auto">
              <a:xfrm>
                <a:off x="480" y="1776"/>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0" name="Oval 140"/>
              <p:cNvSpPr>
                <a:spLocks noChangeArrowheads="1"/>
              </p:cNvSpPr>
              <p:nvPr userDrawn="1"/>
            </p:nvSpPr>
            <p:spPr bwMode="auto">
              <a:xfrm>
                <a:off x="96" y="196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 name="Oval 141"/>
              <p:cNvSpPr>
                <a:spLocks noChangeArrowheads="1"/>
              </p:cNvSpPr>
              <p:nvPr userDrawn="1"/>
            </p:nvSpPr>
            <p:spPr bwMode="auto">
              <a:xfrm>
                <a:off x="480" y="2160"/>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 name="Oval 142"/>
              <p:cNvSpPr>
                <a:spLocks noChangeArrowheads="1"/>
              </p:cNvSpPr>
              <p:nvPr userDrawn="1"/>
            </p:nvSpPr>
            <p:spPr bwMode="auto">
              <a:xfrm>
                <a:off x="96" y="2352"/>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3" name="Oval 143"/>
              <p:cNvSpPr>
                <a:spLocks noChangeArrowheads="1"/>
              </p:cNvSpPr>
              <p:nvPr userDrawn="1"/>
            </p:nvSpPr>
            <p:spPr bwMode="auto">
              <a:xfrm>
                <a:off x="480" y="2544"/>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4" name="Oval 144"/>
              <p:cNvSpPr>
                <a:spLocks noChangeArrowheads="1"/>
              </p:cNvSpPr>
              <p:nvPr userDrawn="1"/>
            </p:nvSpPr>
            <p:spPr bwMode="auto">
              <a:xfrm>
                <a:off x="96" y="2736"/>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5" name="Oval 145"/>
              <p:cNvSpPr>
                <a:spLocks noChangeArrowheads="1"/>
              </p:cNvSpPr>
              <p:nvPr userDrawn="1"/>
            </p:nvSpPr>
            <p:spPr bwMode="auto">
              <a:xfrm>
                <a:off x="480" y="292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6" name="Oval 146"/>
              <p:cNvSpPr>
                <a:spLocks noChangeArrowheads="1"/>
              </p:cNvSpPr>
              <p:nvPr userDrawn="1"/>
            </p:nvSpPr>
            <p:spPr bwMode="auto">
              <a:xfrm>
                <a:off x="96" y="3120"/>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7" name="Oval 147"/>
              <p:cNvSpPr>
                <a:spLocks noChangeArrowheads="1"/>
              </p:cNvSpPr>
              <p:nvPr userDrawn="1"/>
            </p:nvSpPr>
            <p:spPr bwMode="auto">
              <a:xfrm>
                <a:off x="480" y="3312"/>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8" name="Oval 148"/>
              <p:cNvSpPr>
                <a:spLocks noChangeArrowheads="1"/>
              </p:cNvSpPr>
              <p:nvPr userDrawn="1"/>
            </p:nvSpPr>
            <p:spPr bwMode="auto">
              <a:xfrm>
                <a:off x="96" y="3504"/>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9" name="Oval 149"/>
              <p:cNvSpPr>
                <a:spLocks noChangeArrowheads="1"/>
              </p:cNvSpPr>
              <p:nvPr userDrawn="1"/>
            </p:nvSpPr>
            <p:spPr bwMode="auto">
              <a:xfrm>
                <a:off x="480" y="3696"/>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0" name="Oval 150"/>
              <p:cNvSpPr>
                <a:spLocks noChangeArrowheads="1"/>
              </p:cNvSpPr>
              <p:nvPr userDrawn="1"/>
            </p:nvSpPr>
            <p:spPr bwMode="auto">
              <a:xfrm>
                <a:off x="96" y="388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1" name="Freeform 151"/>
              <p:cNvSpPr>
                <a:spLocks/>
              </p:cNvSpPr>
              <p:nvPr userDrawn="1"/>
            </p:nvSpPr>
            <p:spPr bwMode="auto">
              <a:xfrm>
                <a:off x="469" y="4080"/>
                <a:ext cx="304" cy="245"/>
              </a:xfrm>
              <a:custGeom>
                <a:avLst/>
                <a:gdLst>
                  <a:gd name="T0" fmla="*/ 166 w 304"/>
                  <a:gd name="T1" fmla="*/ 1 h 245"/>
                  <a:gd name="T2" fmla="*/ 59 w 304"/>
                  <a:gd name="T3" fmla="*/ 33 h 245"/>
                  <a:gd name="T4" fmla="*/ 6 w 304"/>
                  <a:gd name="T5" fmla="*/ 129 h 245"/>
                  <a:gd name="T6" fmla="*/ 43 w 304"/>
                  <a:gd name="T7" fmla="*/ 240 h 245"/>
                  <a:gd name="T8" fmla="*/ 262 w 304"/>
                  <a:gd name="T9" fmla="*/ 240 h 245"/>
                  <a:gd name="T10" fmla="*/ 304 w 304"/>
                  <a:gd name="T11" fmla="*/ 139 h 245"/>
                  <a:gd name="T12" fmla="*/ 262 w 304"/>
                  <a:gd name="T13" fmla="*/ 43 h 245"/>
                  <a:gd name="T14" fmla="*/ 166 w 304"/>
                  <a:gd name="T15" fmla="*/ 1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 h="245">
                    <a:moveTo>
                      <a:pt x="166" y="1"/>
                    </a:moveTo>
                    <a:cubicBezTo>
                      <a:pt x="113" y="2"/>
                      <a:pt x="86" y="12"/>
                      <a:pt x="59" y="33"/>
                    </a:cubicBezTo>
                    <a:cubicBezTo>
                      <a:pt x="32" y="54"/>
                      <a:pt x="9" y="95"/>
                      <a:pt x="6" y="129"/>
                    </a:cubicBezTo>
                    <a:cubicBezTo>
                      <a:pt x="3" y="163"/>
                      <a:pt x="0" y="222"/>
                      <a:pt x="43" y="240"/>
                    </a:cubicBezTo>
                    <a:cubicBezTo>
                      <a:pt x="144" y="245"/>
                      <a:pt x="140" y="240"/>
                      <a:pt x="262" y="240"/>
                    </a:cubicBezTo>
                    <a:cubicBezTo>
                      <a:pt x="303" y="224"/>
                      <a:pt x="304" y="172"/>
                      <a:pt x="304" y="139"/>
                    </a:cubicBezTo>
                    <a:cubicBezTo>
                      <a:pt x="304" y="106"/>
                      <a:pt x="285" y="66"/>
                      <a:pt x="262" y="43"/>
                    </a:cubicBezTo>
                    <a:cubicBezTo>
                      <a:pt x="239" y="20"/>
                      <a:pt x="219" y="0"/>
                      <a:pt x="166" y="1"/>
                    </a:cubicBezTo>
                    <a:close/>
                  </a:path>
                </a:pathLst>
              </a:custGeom>
              <a:grp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 name="Freeform 152"/>
              <p:cNvSpPr>
                <a:spLocks/>
              </p:cNvSpPr>
              <p:nvPr userDrawn="1"/>
            </p:nvSpPr>
            <p:spPr bwMode="auto">
              <a:xfrm>
                <a:off x="469" y="-5"/>
                <a:ext cx="299" cy="150"/>
              </a:xfrm>
              <a:custGeom>
                <a:avLst/>
                <a:gdLst>
                  <a:gd name="T0" fmla="*/ 161 w 299"/>
                  <a:gd name="T1" fmla="*/ 149 h 150"/>
                  <a:gd name="T2" fmla="*/ 54 w 299"/>
                  <a:gd name="T3" fmla="*/ 117 h 150"/>
                  <a:gd name="T4" fmla="*/ 11 w 299"/>
                  <a:gd name="T5" fmla="*/ 5 h 150"/>
                  <a:gd name="T6" fmla="*/ 283 w 299"/>
                  <a:gd name="T7" fmla="*/ 5 h 150"/>
                  <a:gd name="T8" fmla="*/ 257 w 299"/>
                  <a:gd name="T9" fmla="*/ 107 h 150"/>
                  <a:gd name="T10" fmla="*/ 161 w 299"/>
                  <a:gd name="T11" fmla="*/ 149 h 150"/>
                </a:gdLst>
                <a:ahLst/>
                <a:cxnLst>
                  <a:cxn ang="0">
                    <a:pos x="T0" y="T1"/>
                  </a:cxn>
                  <a:cxn ang="0">
                    <a:pos x="T2" y="T3"/>
                  </a:cxn>
                  <a:cxn ang="0">
                    <a:pos x="T4" y="T5"/>
                  </a:cxn>
                  <a:cxn ang="0">
                    <a:pos x="T6" y="T7"/>
                  </a:cxn>
                  <a:cxn ang="0">
                    <a:pos x="T8" y="T9"/>
                  </a:cxn>
                  <a:cxn ang="0">
                    <a:pos x="T10" y="T11"/>
                  </a:cxn>
                </a:cxnLst>
                <a:rect l="0" t="0" r="r" b="b"/>
                <a:pathLst>
                  <a:path w="299" h="150">
                    <a:moveTo>
                      <a:pt x="161" y="149"/>
                    </a:moveTo>
                    <a:cubicBezTo>
                      <a:pt x="108" y="148"/>
                      <a:pt x="81" y="138"/>
                      <a:pt x="54" y="117"/>
                    </a:cubicBezTo>
                    <a:cubicBezTo>
                      <a:pt x="29" y="93"/>
                      <a:pt x="0" y="53"/>
                      <a:pt x="11" y="5"/>
                    </a:cubicBezTo>
                    <a:cubicBezTo>
                      <a:pt x="123" y="0"/>
                      <a:pt x="187" y="10"/>
                      <a:pt x="283" y="5"/>
                    </a:cubicBezTo>
                    <a:cubicBezTo>
                      <a:pt x="299" y="42"/>
                      <a:pt x="277" y="83"/>
                      <a:pt x="257" y="107"/>
                    </a:cubicBezTo>
                    <a:cubicBezTo>
                      <a:pt x="237" y="131"/>
                      <a:pt x="214" y="150"/>
                      <a:pt x="161" y="149"/>
                    </a:cubicBezTo>
                    <a:close/>
                  </a:path>
                </a:pathLst>
              </a:custGeom>
              <a:grp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3" name="Freeform 153"/>
              <p:cNvSpPr>
                <a:spLocks/>
              </p:cNvSpPr>
              <p:nvPr userDrawn="1"/>
            </p:nvSpPr>
            <p:spPr bwMode="auto">
              <a:xfrm>
                <a:off x="123" y="4267"/>
                <a:ext cx="240" cy="55"/>
              </a:xfrm>
              <a:custGeom>
                <a:avLst/>
                <a:gdLst>
                  <a:gd name="T0" fmla="*/ 123 w 240"/>
                  <a:gd name="T1" fmla="*/ 1 h 55"/>
                  <a:gd name="T2" fmla="*/ 0 w 240"/>
                  <a:gd name="T3" fmla="*/ 48 h 55"/>
                  <a:gd name="T4" fmla="*/ 240 w 240"/>
                  <a:gd name="T5" fmla="*/ 48 h 55"/>
                  <a:gd name="T6" fmla="*/ 123 w 240"/>
                  <a:gd name="T7" fmla="*/ 1 h 55"/>
                </a:gdLst>
                <a:ahLst/>
                <a:cxnLst>
                  <a:cxn ang="0">
                    <a:pos x="T0" y="T1"/>
                  </a:cxn>
                  <a:cxn ang="0">
                    <a:pos x="T2" y="T3"/>
                  </a:cxn>
                  <a:cxn ang="0">
                    <a:pos x="T4" y="T5"/>
                  </a:cxn>
                  <a:cxn ang="0">
                    <a:pos x="T6" y="T7"/>
                  </a:cxn>
                </a:cxnLst>
                <a:rect l="0" t="0" r="r" b="b"/>
                <a:pathLst>
                  <a:path w="240" h="55">
                    <a:moveTo>
                      <a:pt x="123" y="1"/>
                    </a:moveTo>
                    <a:cubicBezTo>
                      <a:pt x="81" y="2"/>
                      <a:pt x="16" y="21"/>
                      <a:pt x="0" y="48"/>
                    </a:cubicBezTo>
                    <a:cubicBezTo>
                      <a:pt x="16" y="55"/>
                      <a:pt x="221" y="55"/>
                      <a:pt x="240" y="48"/>
                    </a:cubicBezTo>
                    <a:cubicBezTo>
                      <a:pt x="224" y="11"/>
                      <a:pt x="165" y="0"/>
                      <a:pt x="123" y="1"/>
                    </a:cubicBezTo>
                    <a:close/>
                  </a:path>
                </a:pathLst>
              </a:custGeom>
              <a:grp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8" name="Group 128"/>
            <p:cNvGrpSpPr>
              <a:grpSpLocks/>
            </p:cNvGrpSpPr>
            <p:nvPr userDrawn="1"/>
          </p:nvGrpSpPr>
          <p:grpSpPr bwMode="auto">
            <a:xfrm>
              <a:off x="96" y="-5"/>
              <a:ext cx="677" cy="4330"/>
              <a:chOff x="96" y="-5"/>
              <a:chExt cx="677" cy="4330"/>
            </a:xfrm>
            <a:grpFill/>
          </p:grpSpPr>
          <p:sp>
            <p:nvSpPr>
              <p:cNvPr id="46" name="Oval 103"/>
              <p:cNvSpPr>
                <a:spLocks noChangeArrowheads="1"/>
              </p:cNvSpPr>
              <p:nvPr userDrawn="1"/>
            </p:nvSpPr>
            <p:spPr bwMode="auto">
              <a:xfrm>
                <a:off x="96" y="4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 name="Oval 104"/>
              <p:cNvSpPr>
                <a:spLocks noChangeArrowheads="1"/>
              </p:cNvSpPr>
              <p:nvPr userDrawn="1"/>
            </p:nvSpPr>
            <p:spPr bwMode="auto">
              <a:xfrm>
                <a:off x="480" y="240"/>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8" name="Oval 105"/>
              <p:cNvSpPr>
                <a:spLocks noChangeArrowheads="1"/>
              </p:cNvSpPr>
              <p:nvPr userDrawn="1"/>
            </p:nvSpPr>
            <p:spPr bwMode="auto">
              <a:xfrm>
                <a:off x="96" y="432"/>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9" name="Oval 106"/>
              <p:cNvSpPr>
                <a:spLocks noChangeArrowheads="1"/>
              </p:cNvSpPr>
              <p:nvPr userDrawn="1"/>
            </p:nvSpPr>
            <p:spPr bwMode="auto">
              <a:xfrm>
                <a:off x="480" y="624"/>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 name="Oval 107"/>
              <p:cNvSpPr>
                <a:spLocks noChangeArrowheads="1"/>
              </p:cNvSpPr>
              <p:nvPr userDrawn="1"/>
            </p:nvSpPr>
            <p:spPr bwMode="auto">
              <a:xfrm>
                <a:off x="96" y="816"/>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1" name="Oval 108"/>
              <p:cNvSpPr>
                <a:spLocks noChangeArrowheads="1"/>
              </p:cNvSpPr>
              <p:nvPr userDrawn="1"/>
            </p:nvSpPr>
            <p:spPr bwMode="auto">
              <a:xfrm>
                <a:off x="480" y="100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2" name="Oval 109"/>
              <p:cNvSpPr>
                <a:spLocks noChangeArrowheads="1"/>
              </p:cNvSpPr>
              <p:nvPr userDrawn="1"/>
            </p:nvSpPr>
            <p:spPr bwMode="auto">
              <a:xfrm>
                <a:off x="96" y="1200"/>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3" name="Oval 110"/>
              <p:cNvSpPr>
                <a:spLocks noChangeArrowheads="1"/>
              </p:cNvSpPr>
              <p:nvPr userDrawn="1"/>
            </p:nvSpPr>
            <p:spPr bwMode="auto">
              <a:xfrm>
                <a:off x="480" y="1392"/>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4" name="Oval 111"/>
              <p:cNvSpPr>
                <a:spLocks noChangeArrowheads="1"/>
              </p:cNvSpPr>
              <p:nvPr userDrawn="1"/>
            </p:nvSpPr>
            <p:spPr bwMode="auto">
              <a:xfrm>
                <a:off x="96" y="1584"/>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5" name="Oval 112"/>
              <p:cNvSpPr>
                <a:spLocks noChangeArrowheads="1"/>
              </p:cNvSpPr>
              <p:nvPr userDrawn="1"/>
            </p:nvSpPr>
            <p:spPr bwMode="auto">
              <a:xfrm>
                <a:off x="480" y="1776"/>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6" name="Oval 113"/>
              <p:cNvSpPr>
                <a:spLocks noChangeArrowheads="1"/>
              </p:cNvSpPr>
              <p:nvPr userDrawn="1"/>
            </p:nvSpPr>
            <p:spPr bwMode="auto">
              <a:xfrm>
                <a:off x="96" y="196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7" name="Oval 114"/>
              <p:cNvSpPr>
                <a:spLocks noChangeArrowheads="1"/>
              </p:cNvSpPr>
              <p:nvPr userDrawn="1"/>
            </p:nvSpPr>
            <p:spPr bwMode="auto">
              <a:xfrm>
                <a:off x="480" y="2160"/>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8" name="Oval 115"/>
              <p:cNvSpPr>
                <a:spLocks noChangeArrowheads="1"/>
              </p:cNvSpPr>
              <p:nvPr userDrawn="1"/>
            </p:nvSpPr>
            <p:spPr bwMode="auto">
              <a:xfrm>
                <a:off x="96" y="2352"/>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9" name="Oval 116"/>
              <p:cNvSpPr>
                <a:spLocks noChangeArrowheads="1"/>
              </p:cNvSpPr>
              <p:nvPr userDrawn="1"/>
            </p:nvSpPr>
            <p:spPr bwMode="auto">
              <a:xfrm>
                <a:off x="480" y="2544"/>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0" name="Oval 117"/>
              <p:cNvSpPr>
                <a:spLocks noChangeArrowheads="1"/>
              </p:cNvSpPr>
              <p:nvPr userDrawn="1"/>
            </p:nvSpPr>
            <p:spPr bwMode="auto">
              <a:xfrm>
                <a:off x="96" y="2736"/>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1" name="Oval 118"/>
              <p:cNvSpPr>
                <a:spLocks noChangeArrowheads="1"/>
              </p:cNvSpPr>
              <p:nvPr userDrawn="1"/>
            </p:nvSpPr>
            <p:spPr bwMode="auto">
              <a:xfrm>
                <a:off x="480" y="292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2" name="Oval 119"/>
              <p:cNvSpPr>
                <a:spLocks noChangeArrowheads="1"/>
              </p:cNvSpPr>
              <p:nvPr userDrawn="1"/>
            </p:nvSpPr>
            <p:spPr bwMode="auto">
              <a:xfrm>
                <a:off x="96" y="3120"/>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3" name="Oval 120"/>
              <p:cNvSpPr>
                <a:spLocks noChangeArrowheads="1"/>
              </p:cNvSpPr>
              <p:nvPr userDrawn="1"/>
            </p:nvSpPr>
            <p:spPr bwMode="auto">
              <a:xfrm>
                <a:off x="480" y="3312"/>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4" name="Oval 121"/>
              <p:cNvSpPr>
                <a:spLocks noChangeArrowheads="1"/>
              </p:cNvSpPr>
              <p:nvPr userDrawn="1"/>
            </p:nvSpPr>
            <p:spPr bwMode="auto">
              <a:xfrm>
                <a:off x="96" y="3504"/>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5" name="Oval 122"/>
              <p:cNvSpPr>
                <a:spLocks noChangeArrowheads="1"/>
              </p:cNvSpPr>
              <p:nvPr userDrawn="1"/>
            </p:nvSpPr>
            <p:spPr bwMode="auto">
              <a:xfrm>
                <a:off x="480" y="3696"/>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6" name="Oval 123"/>
              <p:cNvSpPr>
                <a:spLocks noChangeArrowheads="1"/>
              </p:cNvSpPr>
              <p:nvPr userDrawn="1"/>
            </p:nvSpPr>
            <p:spPr bwMode="auto">
              <a:xfrm>
                <a:off x="96" y="388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7" name="Freeform 125"/>
              <p:cNvSpPr>
                <a:spLocks/>
              </p:cNvSpPr>
              <p:nvPr userDrawn="1"/>
            </p:nvSpPr>
            <p:spPr bwMode="auto">
              <a:xfrm>
                <a:off x="469" y="4080"/>
                <a:ext cx="304" cy="245"/>
              </a:xfrm>
              <a:custGeom>
                <a:avLst/>
                <a:gdLst>
                  <a:gd name="T0" fmla="*/ 166 w 304"/>
                  <a:gd name="T1" fmla="*/ 1 h 245"/>
                  <a:gd name="T2" fmla="*/ 59 w 304"/>
                  <a:gd name="T3" fmla="*/ 33 h 245"/>
                  <a:gd name="T4" fmla="*/ 6 w 304"/>
                  <a:gd name="T5" fmla="*/ 129 h 245"/>
                  <a:gd name="T6" fmla="*/ 43 w 304"/>
                  <a:gd name="T7" fmla="*/ 240 h 245"/>
                  <a:gd name="T8" fmla="*/ 262 w 304"/>
                  <a:gd name="T9" fmla="*/ 240 h 245"/>
                  <a:gd name="T10" fmla="*/ 304 w 304"/>
                  <a:gd name="T11" fmla="*/ 139 h 245"/>
                  <a:gd name="T12" fmla="*/ 262 w 304"/>
                  <a:gd name="T13" fmla="*/ 43 h 245"/>
                  <a:gd name="T14" fmla="*/ 166 w 304"/>
                  <a:gd name="T15" fmla="*/ 1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 h="245">
                    <a:moveTo>
                      <a:pt x="166" y="1"/>
                    </a:moveTo>
                    <a:cubicBezTo>
                      <a:pt x="113" y="2"/>
                      <a:pt x="86" y="12"/>
                      <a:pt x="59" y="33"/>
                    </a:cubicBezTo>
                    <a:cubicBezTo>
                      <a:pt x="32" y="54"/>
                      <a:pt x="9" y="95"/>
                      <a:pt x="6" y="129"/>
                    </a:cubicBezTo>
                    <a:cubicBezTo>
                      <a:pt x="3" y="163"/>
                      <a:pt x="0" y="222"/>
                      <a:pt x="43" y="240"/>
                    </a:cubicBezTo>
                    <a:cubicBezTo>
                      <a:pt x="144" y="245"/>
                      <a:pt x="140" y="240"/>
                      <a:pt x="262" y="240"/>
                    </a:cubicBezTo>
                    <a:cubicBezTo>
                      <a:pt x="303" y="224"/>
                      <a:pt x="304" y="172"/>
                      <a:pt x="304" y="139"/>
                    </a:cubicBezTo>
                    <a:cubicBezTo>
                      <a:pt x="304" y="106"/>
                      <a:pt x="285" y="66"/>
                      <a:pt x="262" y="43"/>
                    </a:cubicBezTo>
                    <a:cubicBezTo>
                      <a:pt x="239" y="20"/>
                      <a:pt x="219" y="0"/>
                      <a:pt x="166" y="1"/>
                    </a:cubicBezTo>
                    <a:close/>
                  </a:path>
                </a:pathLst>
              </a:custGeom>
              <a:grp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8" name="Freeform 126"/>
              <p:cNvSpPr>
                <a:spLocks/>
              </p:cNvSpPr>
              <p:nvPr userDrawn="1"/>
            </p:nvSpPr>
            <p:spPr bwMode="auto">
              <a:xfrm>
                <a:off x="469" y="-5"/>
                <a:ext cx="299" cy="150"/>
              </a:xfrm>
              <a:custGeom>
                <a:avLst/>
                <a:gdLst>
                  <a:gd name="T0" fmla="*/ 161 w 299"/>
                  <a:gd name="T1" fmla="*/ 149 h 150"/>
                  <a:gd name="T2" fmla="*/ 54 w 299"/>
                  <a:gd name="T3" fmla="*/ 117 h 150"/>
                  <a:gd name="T4" fmla="*/ 11 w 299"/>
                  <a:gd name="T5" fmla="*/ 5 h 150"/>
                  <a:gd name="T6" fmla="*/ 283 w 299"/>
                  <a:gd name="T7" fmla="*/ 5 h 150"/>
                  <a:gd name="T8" fmla="*/ 257 w 299"/>
                  <a:gd name="T9" fmla="*/ 107 h 150"/>
                  <a:gd name="T10" fmla="*/ 161 w 299"/>
                  <a:gd name="T11" fmla="*/ 149 h 150"/>
                </a:gdLst>
                <a:ahLst/>
                <a:cxnLst>
                  <a:cxn ang="0">
                    <a:pos x="T0" y="T1"/>
                  </a:cxn>
                  <a:cxn ang="0">
                    <a:pos x="T2" y="T3"/>
                  </a:cxn>
                  <a:cxn ang="0">
                    <a:pos x="T4" y="T5"/>
                  </a:cxn>
                  <a:cxn ang="0">
                    <a:pos x="T6" y="T7"/>
                  </a:cxn>
                  <a:cxn ang="0">
                    <a:pos x="T8" y="T9"/>
                  </a:cxn>
                  <a:cxn ang="0">
                    <a:pos x="T10" y="T11"/>
                  </a:cxn>
                </a:cxnLst>
                <a:rect l="0" t="0" r="r" b="b"/>
                <a:pathLst>
                  <a:path w="299" h="150">
                    <a:moveTo>
                      <a:pt x="161" y="149"/>
                    </a:moveTo>
                    <a:cubicBezTo>
                      <a:pt x="108" y="148"/>
                      <a:pt x="81" y="138"/>
                      <a:pt x="54" y="117"/>
                    </a:cubicBezTo>
                    <a:cubicBezTo>
                      <a:pt x="29" y="93"/>
                      <a:pt x="0" y="53"/>
                      <a:pt x="11" y="5"/>
                    </a:cubicBezTo>
                    <a:cubicBezTo>
                      <a:pt x="123" y="0"/>
                      <a:pt x="187" y="10"/>
                      <a:pt x="283" y="5"/>
                    </a:cubicBezTo>
                    <a:cubicBezTo>
                      <a:pt x="299" y="42"/>
                      <a:pt x="277" y="83"/>
                      <a:pt x="257" y="107"/>
                    </a:cubicBezTo>
                    <a:cubicBezTo>
                      <a:pt x="237" y="131"/>
                      <a:pt x="214" y="150"/>
                      <a:pt x="161" y="149"/>
                    </a:cubicBezTo>
                    <a:close/>
                  </a:path>
                </a:pathLst>
              </a:custGeom>
              <a:grp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9" name="Freeform 127"/>
              <p:cNvSpPr>
                <a:spLocks/>
              </p:cNvSpPr>
              <p:nvPr userDrawn="1"/>
            </p:nvSpPr>
            <p:spPr bwMode="auto">
              <a:xfrm>
                <a:off x="123" y="4267"/>
                <a:ext cx="240" cy="55"/>
              </a:xfrm>
              <a:custGeom>
                <a:avLst/>
                <a:gdLst>
                  <a:gd name="T0" fmla="*/ 123 w 240"/>
                  <a:gd name="T1" fmla="*/ 1 h 55"/>
                  <a:gd name="T2" fmla="*/ 0 w 240"/>
                  <a:gd name="T3" fmla="*/ 48 h 55"/>
                  <a:gd name="T4" fmla="*/ 240 w 240"/>
                  <a:gd name="T5" fmla="*/ 48 h 55"/>
                  <a:gd name="T6" fmla="*/ 123 w 240"/>
                  <a:gd name="T7" fmla="*/ 1 h 55"/>
                </a:gdLst>
                <a:ahLst/>
                <a:cxnLst>
                  <a:cxn ang="0">
                    <a:pos x="T0" y="T1"/>
                  </a:cxn>
                  <a:cxn ang="0">
                    <a:pos x="T2" y="T3"/>
                  </a:cxn>
                  <a:cxn ang="0">
                    <a:pos x="T4" y="T5"/>
                  </a:cxn>
                  <a:cxn ang="0">
                    <a:pos x="T6" y="T7"/>
                  </a:cxn>
                </a:cxnLst>
                <a:rect l="0" t="0" r="r" b="b"/>
                <a:pathLst>
                  <a:path w="240" h="55">
                    <a:moveTo>
                      <a:pt x="123" y="1"/>
                    </a:moveTo>
                    <a:cubicBezTo>
                      <a:pt x="81" y="2"/>
                      <a:pt x="16" y="21"/>
                      <a:pt x="0" y="48"/>
                    </a:cubicBezTo>
                    <a:cubicBezTo>
                      <a:pt x="16" y="55"/>
                      <a:pt x="221" y="55"/>
                      <a:pt x="240" y="48"/>
                    </a:cubicBezTo>
                    <a:cubicBezTo>
                      <a:pt x="224" y="11"/>
                      <a:pt x="165" y="0"/>
                      <a:pt x="123" y="1"/>
                    </a:cubicBezTo>
                    <a:close/>
                  </a:path>
                </a:pathLst>
              </a:custGeom>
              <a:grp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9" name="Group 291"/>
            <p:cNvGrpSpPr>
              <a:grpSpLocks/>
            </p:cNvGrpSpPr>
            <p:nvPr userDrawn="1"/>
          </p:nvGrpSpPr>
          <p:grpSpPr bwMode="auto">
            <a:xfrm>
              <a:off x="4699" y="-5"/>
              <a:ext cx="1061" cy="4330"/>
              <a:chOff x="4699" y="-5"/>
              <a:chExt cx="1061" cy="4330"/>
            </a:xfrm>
            <a:grpFill/>
          </p:grpSpPr>
          <p:sp>
            <p:nvSpPr>
              <p:cNvPr id="10" name="Oval 255"/>
              <p:cNvSpPr>
                <a:spLocks noChangeArrowheads="1"/>
              </p:cNvSpPr>
              <p:nvPr userDrawn="1"/>
            </p:nvSpPr>
            <p:spPr bwMode="auto">
              <a:xfrm>
                <a:off x="4699" y="4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 name="Oval 256"/>
              <p:cNvSpPr>
                <a:spLocks noChangeArrowheads="1"/>
              </p:cNvSpPr>
              <p:nvPr userDrawn="1"/>
            </p:nvSpPr>
            <p:spPr bwMode="auto">
              <a:xfrm>
                <a:off x="5083" y="240"/>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 name="Oval 257"/>
              <p:cNvSpPr>
                <a:spLocks noChangeArrowheads="1"/>
              </p:cNvSpPr>
              <p:nvPr userDrawn="1"/>
            </p:nvSpPr>
            <p:spPr bwMode="auto">
              <a:xfrm>
                <a:off x="4699" y="432"/>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 name="Oval 258"/>
              <p:cNvSpPr>
                <a:spLocks noChangeArrowheads="1"/>
              </p:cNvSpPr>
              <p:nvPr userDrawn="1"/>
            </p:nvSpPr>
            <p:spPr bwMode="auto">
              <a:xfrm>
                <a:off x="5083" y="624"/>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 name="Oval 259"/>
              <p:cNvSpPr>
                <a:spLocks noChangeArrowheads="1"/>
              </p:cNvSpPr>
              <p:nvPr userDrawn="1"/>
            </p:nvSpPr>
            <p:spPr bwMode="auto">
              <a:xfrm>
                <a:off x="4699" y="816"/>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 name="Oval 260"/>
              <p:cNvSpPr>
                <a:spLocks noChangeArrowheads="1"/>
              </p:cNvSpPr>
              <p:nvPr userDrawn="1"/>
            </p:nvSpPr>
            <p:spPr bwMode="auto">
              <a:xfrm>
                <a:off x="5083" y="100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 name="Oval 261"/>
              <p:cNvSpPr>
                <a:spLocks noChangeArrowheads="1"/>
              </p:cNvSpPr>
              <p:nvPr userDrawn="1"/>
            </p:nvSpPr>
            <p:spPr bwMode="auto">
              <a:xfrm>
                <a:off x="4699" y="1200"/>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 name="Oval 262"/>
              <p:cNvSpPr>
                <a:spLocks noChangeArrowheads="1"/>
              </p:cNvSpPr>
              <p:nvPr userDrawn="1"/>
            </p:nvSpPr>
            <p:spPr bwMode="auto">
              <a:xfrm>
                <a:off x="5083" y="1392"/>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 name="Oval 263"/>
              <p:cNvSpPr>
                <a:spLocks noChangeArrowheads="1"/>
              </p:cNvSpPr>
              <p:nvPr userDrawn="1"/>
            </p:nvSpPr>
            <p:spPr bwMode="auto">
              <a:xfrm>
                <a:off x="4699" y="1584"/>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 name="Oval 264"/>
              <p:cNvSpPr>
                <a:spLocks noChangeArrowheads="1"/>
              </p:cNvSpPr>
              <p:nvPr userDrawn="1"/>
            </p:nvSpPr>
            <p:spPr bwMode="auto">
              <a:xfrm>
                <a:off x="5083" y="1776"/>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 name="Oval 265"/>
              <p:cNvSpPr>
                <a:spLocks noChangeArrowheads="1"/>
              </p:cNvSpPr>
              <p:nvPr userDrawn="1"/>
            </p:nvSpPr>
            <p:spPr bwMode="auto">
              <a:xfrm>
                <a:off x="4699" y="196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 name="Oval 266"/>
              <p:cNvSpPr>
                <a:spLocks noChangeArrowheads="1"/>
              </p:cNvSpPr>
              <p:nvPr userDrawn="1"/>
            </p:nvSpPr>
            <p:spPr bwMode="auto">
              <a:xfrm>
                <a:off x="5083" y="2160"/>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 name="Oval 267"/>
              <p:cNvSpPr>
                <a:spLocks noChangeArrowheads="1"/>
              </p:cNvSpPr>
              <p:nvPr userDrawn="1"/>
            </p:nvSpPr>
            <p:spPr bwMode="auto">
              <a:xfrm>
                <a:off x="4699" y="2352"/>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 name="Oval 268"/>
              <p:cNvSpPr>
                <a:spLocks noChangeArrowheads="1"/>
              </p:cNvSpPr>
              <p:nvPr userDrawn="1"/>
            </p:nvSpPr>
            <p:spPr bwMode="auto">
              <a:xfrm>
                <a:off x="5083" y="2544"/>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4" name="Oval 269"/>
              <p:cNvSpPr>
                <a:spLocks noChangeArrowheads="1"/>
              </p:cNvSpPr>
              <p:nvPr userDrawn="1"/>
            </p:nvSpPr>
            <p:spPr bwMode="auto">
              <a:xfrm>
                <a:off x="4699" y="2736"/>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5" name="Oval 270"/>
              <p:cNvSpPr>
                <a:spLocks noChangeArrowheads="1"/>
              </p:cNvSpPr>
              <p:nvPr userDrawn="1"/>
            </p:nvSpPr>
            <p:spPr bwMode="auto">
              <a:xfrm>
                <a:off x="5083" y="292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6" name="Oval 271"/>
              <p:cNvSpPr>
                <a:spLocks noChangeArrowheads="1"/>
              </p:cNvSpPr>
              <p:nvPr userDrawn="1"/>
            </p:nvSpPr>
            <p:spPr bwMode="auto">
              <a:xfrm>
                <a:off x="4699" y="3120"/>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7" name="Oval 272"/>
              <p:cNvSpPr>
                <a:spLocks noChangeArrowheads="1"/>
              </p:cNvSpPr>
              <p:nvPr userDrawn="1"/>
            </p:nvSpPr>
            <p:spPr bwMode="auto">
              <a:xfrm>
                <a:off x="5083" y="3312"/>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8" name="Oval 273"/>
              <p:cNvSpPr>
                <a:spLocks noChangeArrowheads="1"/>
              </p:cNvSpPr>
              <p:nvPr userDrawn="1"/>
            </p:nvSpPr>
            <p:spPr bwMode="auto">
              <a:xfrm>
                <a:off x="4699" y="3504"/>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9" name="Oval 274"/>
              <p:cNvSpPr>
                <a:spLocks noChangeArrowheads="1"/>
              </p:cNvSpPr>
              <p:nvPr userDrawn="1"/>
            </p:nvSpPr>
            <p:spPr bwMode="auto">
              <a:xfrm>
                <a:off x="5083" y="3696"/>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0" name="Oval 275"/>
              <p:cNvSpPr>
                <a:spLocks noChangeArrowheads="1"/>
              </p:cNvSpPr>
              <p:nvPr userDrawn="1"/>
            </p:nvSpPr>
            <p:spPr bwMode="auto">
              <a:xfrm>
                <a:off x="4699" y="388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1" name="Freeform 276"/>
              <p:cNvSpPr>
                <a:spLocks/>
              </p:cNvSpPr>
              <p:nvPr userDrawn="1"/>
            </p:nvSpPr>
            <p:spPr bwMode="auto">
              <a:xfrm>
                <a:off x="5072" y="4080"/>
                <a:ext cx="304" cy="245"/>
              </a:xfrm>
              <a:custGeom>
                <a:avLst/>
                <a:gdLst>
                  <a:gd name="T0" fmla="*/ 166 w 304"/>
                  <a:gd name="T1" fmla="*/ 1 h 245"/>
                  <a:gd name="T2" fmla="*/ 59 w 304"/>
                  <a:gd name="T3" fmla="*/ 33 h 245"/>
                  <a:gd name="T4" fmla="*/ 6 w 304"/>
                  <a:gd name="T5" fmla="*/ 129 h 245"/>
                  <a:gd name="T6" fmla="*/ 43 w 304"/>
                  <a:gd name="T7" fmla="*/ 240 h 245"/>
                  <a:gd name="T8" fmla="*/ 262 w 304"/>
                  <a:gd name="T9" fmla="*/ 240 h 245"/>
                  <a:gd name="T10" fmla="*/ 304 w 304"/>
                  <a:gd name="T11" fmla="*/ 139 h 245"/>
                  <a:gd name="T12" fmla="*/ 262 w 304"/>
                  <a:gd name="T13" fmla="*/ 43 h 245"/>
                  <a:gd name="T14" fmla="*/ 166 w 304"/>
                  <a:gd name="T15" fmla="*/ 1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 h="245">
                    <a:moveTo>
                      <a:pt x="166" y="1"/>
                    </a:moveTo>
                    <a:cubicBezTo>
                      <a:pt x="113" y="2"/>
                      <a:pt x="86" y="12"/>
                      <a:pt x="59" y="33"/>
                    </a:cubicBezTo>
                    <a:cubicBezTo>
                      <a:pt x="32" y="54"/>
                      <a:pt x="9" y="95"/>
                      <a:pt x="6" y="129"/>
                    </a:cubicBezTo>
                    <a:cubicBezTo>
                      <a:pt x="3" y="163"/>
                      <a:pt x="0" y="222"/>
                      <a:pt x="43" y="240"/>
                    </a:cubicBezTo>
                    <a:cubicBezTo>
                      <a:pt x="144" y="245"/>
                      <a:pt x="140" y="240"/>
                      <a:pt x="262" y="240"/>
                    </a:cubicBezTo>
                    <a:cubicBezTo>
                      <a:pt x="303" y="224"/>
                      <a:pt x="304" y="172"/>
                      <a:pt x="304" y="139"/>
                    </a:cubicBezTo>
                    <a:cubicBezTo>
                      <a:pt x="304" y="106"/>
                      <a:pt x="285" y="66"/>
                      <a:pt x="262" y="43"/>
                    </a:cubicBezTo>
                    <a:cubicBezTo>
                      <a:pt x="239" y="20"/>
                      <a:pt x="219" y="0"/>
                      <a:pt x="166" y="1"/>
                    </a:cubicBezTo>
                    <a:close/>
                  </a:path>
                </a:pathLst>
              </a:custGeom>
              <a:grp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2" name="Freeform 277"/>
              <p:cNvSpPr>
                <a:spLocks/>
              </p:cNvSpPr>
              <p:nvPr userDrawn="1"/>
            </p:nvSpPr>
            <p:spPr bwMode="auto">
              <a:xfrm>
                <a:off x="5072" y="-5"/>
                <a:ext cx="299" cy="150"/>
              </a:xfrm>
              <a:custGeom>
                <a:avLst/>
                <a:gdLst>
                  <a:gd name="T0" fmla="*/ 161 w 299"/>
                  <a:gd name="T1" fmla="*/ 149 h 150"/>
                  <a:gd name="T2" fmla="*/ 54 w 299"/>
                  <a:gd name="T3" fmla="*/ 117 h 150"/>
                  <a:gd name="T4" fmla="*/ 11 w 299"/>
                  <a:gd name="T5" fmla="*/ 5 h 150"/>
                  <a:gd name="T6" fmla="*/ 283 w 299"/>
                  <a:gd name="T7" fmla="*/ 5 h 150"/>
                  <a:gd name="T8" fmla="*/ 257 w 299"/>
                  <a:gd name="T9" fmla="*/ 107 h 150"/>
                  <a:gd name="T10" fmla="*/ 161 w 299"/>
                  <a:gd name="T11" fmla="*/ 149 h 150"/>
                </a:gdLst>
                <a:ahLst/>
                <a:cxnLst>
                  <a:cxn ang="0">
                    <a:pos x="T0" y="T1"/>
                  </a:cxn>
                  <a:cxn ang="0">
                    <a:pos x="T2" y="T3"/>
                  </a:cxn>
                  <a:cxn ang="0">
                    <a:pos x="T4" y="T5"/>
                  </a:cxn>
                  <a:cxn ang="0">
                    <a:pos x="T6" y="T7"/>
                  </a:cxn>
                  <a:cxn ang="0">
                    <a:pos x="T8" y="T9"/>
                  </a:cxn>
                  <a:cxn ang="0">
                    <a:pos x="T10" y="T11"/>
                  </a:cxn>
                </a:cxnLst>
                <a:rect l="0" t="0" r="r" b="b"/>
                <a:pathLst>
                  <a:path w="299" h="150">
                    <a:moveTo>
                      <a:pt x="161" y="149"/>
                    </a:moveTo>
                    <a:cubicBezTo>
                      <a:pt x="108" y="148"/>
                      <a:pt x="81" y="138"/>
                      <a:pt x="54" y="117"/>
                    </a:cubicBezTo>
                    <a:cubicBezTo>
                      <a:pt x="29" y="93"/>
                      <a:pt x="0" y="53"/>
                      <a:pt x="11" y="5"/>
                    </a:cubicBezTo>
                    <a:cubicBezTo>
                      <a:pt x="123" y="0"/>
                      <a:pt x="187" y="10"/>
                      <a:pt x="283" y="5"/>
                    </a:cubicBezTo>
                    <a:cubicBezTo>
                      <a:pt x="299" y="42"/>
                      <a:pt x="277" y="83"/>
                      <a:pt x="257" y="107"/>
                    </a:cubicBezTo>
                    <a:cubicBezTo>
                      <a:pt x="237" y="131"/>
                      <a:pt x="214" y="150"/>
                      <a:pt x="161" y="149"/>
                    </a:cubicBezTo>
                    <a:close/>
                  </a:path>
                </a:pathLst>
              </a:custGeom>
              <a:grp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3" name="Freeform 278"/>
              <p:cNvSpPr>
                <a:spLocks/>
              </p:cNvSpPr>
              <p:nvPr userDrawn="1"/>
            </p:nvSpPr>
            <p:spPr bwMode="auto">
              <a:xfrm>
                <a:off x="4726" y="4267"/>
                <a:ext cx="240" cy="55"/>
              </a:xfrm>
              <a:custGeom>
                <a:avLst/>
                <a:gdLst>
                  <a:gd name="T0" fmla="*/ 123 w 240"/>
                  <a:gd name="T1" fmla="*/ 1 h 55"/>
                  <a:gd name="T2" fmla="*/ 0 w 240"/>
                  <a:gd name="T3" fmla="*/ 48 h 55"/>
                  <a:gd name="T4" fmla="*/ 240 w 240"/>
                  <a:gd name="T5" fmla="*/ 48 h 55"/>
                  <a:gd name="T6" fmla="*/ 123 w 240"/>
                  <a:gd name="T7" fmla="*/ 1 h 55"/>
                </a:gdLst>
                <a:ahLst/>
                <a:cxnLst>
                  <a:cxn ang="0">
                    <a:pos x="T0" y="T1"/>
                  </a:cxn>
                  <a:cxn ang="0">
                    <a:pos x="T2" y="T3"/>
                  </a:cxn>
                  <a:cxn ang="0">
                    <a:pos x="T4" y="T5"/>
                  </a:cxn>
                  <a:cxn ang="0">
                    <a:pos x="T6" y="T7"/>
                  </a:cxn>
                </a:cxnLst>
                <a:rect l="0" t="0" r="r" b="b"/>
                <a:pathLst>
                  <a:path w="240" h="55">
                    <a:moveTo>
                      <a:pt x="123" y="1"/>
                    </a:moveTo>
                    <a:cubicBezTo>
                      <a:pt x="81" y="2"/>
                      <a:pt x="16" y="21"/>
                      <a:pt x="0" y="48"/>
                    </a:cubicBezTo>
                    <a:cubicBezTo>
                      <a:pt x="16" y="55"/>
                      <a:pt x="221" y="55"/>
                      <a:pt x="240" y="48"/>
                    </a:cubicBezTo>
                    <a:cubicBezTo>
                      <a:pt x="224" y="11"/>
                      <a:pt x="165" y="0"/>
                      <a:pt x="123" y="1"/>
                    </a:cubicBezTo>
                    <a:close/>
                  </a:path>
                </a:pathLst>
              </a:custGeom>
              <a:grp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4" name="Oval 279"/>
              <p:cNvSpPr>
                <a:spLocks noChangeArrowheads="1"/>
              </p:cNvSpPr>
              <p:nvPr userDrawn="1"/>
            </p:nvSpPr>
            <p:spPr bwMode="auto">
              <a:xfrm>
                <a:off x="5472" y="46"/>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5" name="Oval 280"/>
              <p:cNvSpPr>
                <a:spLocks noChangeArrowheads="1"/>
              </p:cNvSpPr>
              <p:nvPr userDrawn="1"/>
            </p:nvSpPr>
            <p:spPr bwMode="auto">
              <a:xfrm>
                <a:off x="5472" y="430"/>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6" name="Oval 281"/>
              <p:cNvSpPr>
                <a:spLocks noChangeArrowheads="1"/>
              </p:cNvSpPr>
              <p:nvPr userDrawn="1"/>
            </p:nvSpPr>
            <p:spPr bwMode="auto">
              <a:xfrm>
                <a:off x="5472" y="814"/>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 name="Oval 282"/>
              <p:cNvSpPr>
                <a:spLocks noChangeArrowheads="1"/>
              </p:cNvSpPr>
              <p:nvPr userDrawn="1"/>
            </p:nvSpPr>
            <p:spPr bwMode="auto">
              <a:xfrm>
                <a:off x="5472" y="119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 name="Oval 283"/>
              <p:cNvSpPr>
                <a:spLocks noChangeArrowheads="1"/>
              </p:cNvSpPr>
              <p:nvPr userDrawn="1"/>
            </p:nvSpPr>
            <p:spPr bwMode="auto">
              <a:xfrm>
                <a:off x="5472" y="1582"/>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 name="Oval 284"/>
              <p:cNvSpPr>
                <a:spLocks noChangeArrowheads="1"/>
              </p:cNvSpPr>
              <p:nvPr userDrawn="1"/>
            </p:nvSpPr>
            <p:spPr bwMode="auto">
              <a:xfrm>
                <a:off x="5472" y="1966"/>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 name="Oval 285"/>
              <p:cNvSpPr>
                <a:spLocks noChangeArrowheads="1"/>
              </p:cNvSpPr>
              <p:nvPr userDrawn="1"/>
            </p:nvSpPr>
            <p:spPr bwMode="auto">
              <a:xfrm>
                <a:off x="5472" y="2350"/>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 name="Oval 286"/>
              <p:cNvSpPr>
                <a:spLocks noChangeArrowheads="1"/>
              </p:cNvSpPr>
              <p:nvPr userDrawn="1"/>
            </p:nvSpPr>
            <p:spPr bwMode="auto">
              <a:xfrm>
                <a:off x="5472" y="2734"/>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2" name="Oval 287"/>
              <p:cNvSpPr>
                <a:spLocks noChangeArrowheads="1"/>
              </p:cNvSpPr>
              <p:nvPr userDrawn="1"/>
            </p:nvSpPr>
            <p:spPr bwMode="auto">
              <a:xfrm>
                <a:off x="5472" y="3118"/>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3" name="Oval 288"/>
              <p:cNvSpPr>
                <a:spLocks noChangeArrowheads="1"/>
              </p:cNvSpPr>
              <p:nvPr userDrawn="1"/>
            </p:nvSpPr>
            <p:spPr bwMode="auto">
              <a:xfrm>
                <a:off x="5472" y="3502"/>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 name="Oval 289"/>
              <p:cNvSpPr>
                <a:spLocks noChangeArrowheads="1"/>
              </p:cNvSpPr>
              <p:nvPr userDrawn="1"/>
            </p:nvSpPr>
            <p:spPr bwMode="auto">
              <a:xfrm>
                <a:off x="5472" y="3886"/>
                <a:ext cx="288" cy="288"/>
              </a:xfrm>
              <a:prstGeom prst="ellipse">
                <a:avLst/>
              </a:prstGeom>
              <a:grp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5" name="Freeform 290"/>
              <p:cNvSpPr>
                <a:spLocks/>
              </p:cNvSpPr>
              <p:nvPr userDrawn="1"/>
            </p:nvSpPr>
            <p:spPr bwMode="auto">
              <a:xfrm>
                <a:off x="5499" y="4265"/>
                <a:ext cx="240" cy="55"/>
              </a:xfrm>
              <a:custGeom>
                <a:avLst/>
                <a:gdLst>
                  <a:gd name="T0" fmla="*/ 123 w 240"/>
                  <a:gd name="T1" fmla="*/ 1 h 55"/>
                  <a:gd name="T2" fmla="*/ 0 w 240"/>
                  <a:gd name="T3" fmla="*/ 48 h 55"/>
                  <a:gd name="T4" fmla="*/ 240 w 240"/>
                  <a:gd name="T5" fmla="*/ 48 h 55"/>
                  <a:gd name="T6" fmla="*/ 123 w 240"/>
                  <a:gd name="T7" fmla="*/ 1 h 55"/>
                </a:gdLst>
                <a:ahLst/>
                <a:cxnLst>
                  <a:cxn ang="0">
                    <a:pos x="T0" y="T1"/>
                  </a:cxn>
                  <a:cxn ang="0">
                    <a:pos x="T2" y="T3"/>
                  </a:cxn>
                  <a:cxn ang="0">
                    <a:pos x="T4" y="T5"/>
                  </a:cxn>
                  <a:cxn ang="0">
                    <a:pos x="T6" y="T7"/>
                  </a:cxn>
                </a:cxnLst>
                <a:rect l="0" t="0" r="r" b="b"/>
                <a:pathLst>
                  <a:path w="240" h="55">
                    <a:moveTo>
                      <a:pt x="123" y="1"/>
                    </a:moveTo>
                    <a:cubicBezTo>
                      <a:pt x="81" y="2"/>
                      <a:pt x="16" y="21"/>
                      <a:pt x="0" y="48"/>
                    </a:cubicBezTo>
                    <a:cubicBezTo>
                      <a:pt x="16" y="55"/>
                      <a:pt x="221" y="55"/>
                      <a:pt x="240" y="48"/>
                    </a:cubicBezTo>
                    <a:cubicBezTo>
                      <a:pt x="224" y="11"/>
                      <a:pt x="165" y="0"/>
                      <a:pt x="123" y="1"/>
                    </a:cubicBezTo>
                    <a:close/>
                  </a:path>
                </a:pathLst>
              </a:custGeom>
              <a:grpFill/>
              <a:ln>
                <a:noFill/>
              </a:ln>
              <a:effectLst/>
              <a:extLst>
                <a:ext uri="{91240B29-F687-4f45-9708-019B960494DF}">
                  <a14:hiddenLine xmlns:a14="http://schemas.microsoft.com/office/drawing/2010/main" w="254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grpSp>
        <p:nvGrpSpPr>
          <p:cNvPr id="190" name="Group 204"/>
          <p:cNvGrpSpPr>
            <a:grpSpLocks/>
          </p:cNvGrpSpPr>
          <p:nvPr userDrawn="1"/>
        </p:nvGrpSpPr>
        <p:grpSpPr bwMode="auto">
          <a:xfrm>
            <a:off x="1219200" y="-38100"/>
            <a:ext cx="6705600" cy="6754813"/>
            <a:chOff x="1219200" y="-38100"/>
            <a:chExt cx="6705600" cy="6754813"/>
          </a:xfrm>
          <a:solidFill>
            <a:srgbClr val="008080"/>
          </a:solidFill>
        </p:grpSpPr>
        <p:sp>
          <p:nvSpPr>
            <p:cNvPr id="191" name="Freeform 92"/>
            <p:cNvSpPr>
              <a:spLocks/>
            </p:cNvSpPr>
            <p:nvPr userDrawn="1"/>
          </p:nvSpPr>
          <p:spPr bwMode="auto">
            <a:xfrm>
              <a:off x="1219200" y="-34925"/>
              <a:ext cx="3373438" cy="6751638"/>
            </a:xfrm>
            <a:custGeom>
              <a:avLst/>
              <a:gdLst>
                <a:gd name="T0" fmla="*/ 2147483647 w 2125"/>
                <a:gd name="T1" fmla="*/ 2147483647 h 4253"/>
                <a:gd name="T2" fmla="*/ 2147483647 w 2125"/>
                <a:gd name="T3" fmla="*/ 2147483647 h 4253"/>
                <a:gd name="T4" fmla="*/ 2147483647 w 2125"/>
                <a:gd name="T5" fmla="*/ 2147483647 h 4253"/>
                <a:gd name="T6" fmla="*/ 2147483647 w 2125"/>
                <a:gd name="T7" fmla="*/ 2147483647 h 4253"/>
                <a:gd name="T8" fmla="*/ 2147483647 w 2125"/>
                <a:gd name="T9" fmla="*/ 2147483647 h 4253"/>
                <a:gd name="T10" fmla="*/ 2147483647 w 2125"/>
                <a:gd name="T11" fmla="*/ 2147483647 h 4253"/>
                <a:gd name="T12" fmla="*/ 2147483647 w 2125"/>
                <a:gd name="T13" fmla="*/ 2147483647 h 4253"/>
                <a:gd name="T14" fmla="*/ 2147483647 w 2125"/>
                <a:gd name="T15" fmla="*/ 2147483647 h 4253"/>
                <a:gd name="T16" fmla="*/ 2147483647 w 2125"/>
                <a:gd name="T17" fmla="*/ 2147483647 h 4253"/>
                <a:gd name="T18" fmla="*/ 2147483647 w 2125"/>
                <a:gd name="T19" fmla="*/ 2147483647 h 4253"/>
                <a:gd name="T20" fmla="*/ 2147483647 w 2125"/>
                <a:gd name="T21" fmla="*/ 2147483647 h 4253"/>
                <a:gd name="T22" fmla="*/ 2147483647 w 2125"/>
                <a:gd name="T23" fmla="*/ 2147483647 h 4253"/>
                <a:gd name="T24" fmla="*/ 2147483647 w 2125"/>
                <a:gd name="T25" fmla="*/ 2147483647 h 4253"/>
                <a:gd name="T26" fmla="*/ 2147483647 w 2125"/>
                <a:gd name="T27" fmla="*/ 2147483647 h 4253"/>
                <a:gd name="T28" fmla="*/ 2147483647 w 2125"/>
                <a:gd name="T29" fmla="*/ 2147483647 h 4253"/>
                <a:gd name="T30" fmla="*/ 2147483647 w 2125"/>
                <a:gd name="T31" fmla="*/ 2147483647 h 42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25" h="4253">
                  <a:moveTo>
                    <a:pt x="2125" y="70"/>
                  </a:moveTo>
                  <a:cubicBezTo>
                    <a:pt x="2042" y="74"/>
                    <a:pt x="1810" y="83"/>
                    <a:pt x="1628" y="101"/>
                  </a:cubicBezTo>
                  <a:cubicBezTo>
                    <a:pt x="1446" y="119"/>
                    <a:pt x="1281" y="176"/>
                    <a:pt x="1032" y="177"/>
                  </a:cubicBezTo>
                  <a:cubicBezTo>
                    <a:pt x="783" y="178"/>
                    <a:pt x="272" y="0"/>
                    <a:pt x="136" y="107"/>
                  </a:cubicBezTo>
                  <a:cubicBezTo>
                    <a:pt x="0" y="214"/>
                    <a:pt x="197" y="622"/>
                    <a:pt x="216" y="817"/>
                  </a:cubicBezTo>
                  <a:cubicBezTo>
                    <a:pt x="235" y="1012"/>
                    <a:pt x="257" y="1123"/>
                    <a:pt x="248" y="1275"/>
                  </a:cubicBezTo>
                  <a:cubicBezTo>
                    <a:pt x="239" y="1427"/>
                    <a:pt x="165" y="1578"/>
                    <a:pt x="162" y="1729"/>
                  </a:cubicBezTo>
                  <a:cubicBezTo>
                    <a:pt x="159" y="1880"/>
                    <a:pt x="237" y="2023"/>
                    <a:pt x="232" y="2182"/>
                  </a:cubicBezTo>
                  <a:cubicBezTo>
                    <a:pt x="227" y="2341"/>
                    <a:pt x="132" y="2530"/>
                    <a:pt x="130" y="2683"/>
                  </a:cubicBezTo>
                  <a:cubicBezTo>
                    <a:pt x="128" y="2836"/>
                    <a:pt x="220" y="2959"/>
                    <a:pt x="221" y="3099"/>
                  </a:cubicBezTo>
                  <a:cubicBezTo>
                    <a:pt x="222" y="3239"/>
                    <a:pt x="150" y="3350"/>
                    <a:pt x="136" y="3521"/>
                  </a:cubicBezTo>
                  <a:cubicBezTo>
                    <a:pt x="122" y="3692"/>
                    <a:pt x="55" y="4028"/>
                    <a:pt x="136" y="4124"/>
                  </a:cubicBezTo>
                  <a:cubicBezTo>
                    <a:pt x="217" y="4220"/>
                    <a:pt x="475" y="4090"/>
                    <a:pt x="621" y="4097"/>
                  </a:cubicBezTo>
                  <a:cubicBezTo>
                    <a:pt x="767" y="4104"/>
                    <a:pt x="862" y="4138"/>
                    <a:pt x="1015" y="4164"/>
                  </a:cubicBezTo>
                  <a:cubicBezTo>
                    <a:pt x="1168" y="4190"/>
                    <a:pt x="1353" y="4253"/>
                    <a:pt x="1538" y="4251"/>
                  </a:cubicBezTo>
                  <a:cubicBezTo>
                    <a:pt x="1723" y="4249"/>
                    <a:pt x="2003" y="4171"/>
                    <a:pt x="2125" y="4150"/>
                  </a:cubicBezTo>
                </a:path>
              </a:pathLst>
            </a:custGeom>
            <a:grpFill/>
            <a:ln w="38100">
              <a:solidFill>
                <a:schemeClr val="tx1"/>
              </a:solidFill>
              <a:round/>
              <a:headEnd/>
              <a:tailEnd/>
            </a:ln>
          </p:spPr>
          <p:txBody>
            <a:bodyPr wrap="none" anchor="ctr"/>
            <a:lstStyle/>
            <a:p>
              <a:endParaRPr lang="en-US"/>
            </a:p>
          </p:txBody>
        </p:sp>
        <p:sp>
          <p:nvSpPr>
            <p:cNvPr id="192" name="Freeform 293"/>
            <p:cNvSpPr>
              <a:spLocks/>
            </p:cNvSpPr>
            <p:nvPr userDrawn="1"/>
          </p:nvSpPr>
          <p:spPr bwMode="auto">
            <a:xfrm flipH="1">
              <a:off x="4551362" y="-38100"/>
              <a:ext cx="3373438" cy="6751638"/>
            </a:xfrm>
            <a:custGeom>
              <a:avLst/>
              <a:gdLst>
                <a:gd name="T0" fmla="*/ 2147483647 w 2125"/>
                <a:gd name="T1" fmla="*/ 2147483647 h 4253"/>
                <a:gd name="T2" fmla="*/ 2147483647 w 2125"/>
                <a:gd name="T3" fmla="*/ 2147483647 h 4253"/>
                <a:gd name="T4" fmla="*/ 2147483647 w 2125"/>
                <a:gd name="T5" fmla="*/ 2147483647 h 4253"/>
                <a:gd name="T6" fmla="*/ 2147483647 w 2125"/>
                <a:gd name="T7" fmla="*/ 2147483647 h 4253"/>
                <a:gd name="T8" fmla="*/ 2147483647 w 2125"/>
                <a:gd name="T9" fmla="*/ 2147483647 h 4253"/>
                <a:gd name="T10" fmla="*/ 2147483647 w 2125"/>
                <a:gd name="T11" fmla="*/ 2147483647 h 4253"/>
                <a:gd name="T12" fmla="*/ 2147483647 w 2125"/>
                <a:gd name="T13" fmla="*/ 2147483647 h 4253"/>
                <a:gd name="T14" fmla="*/ 2147483647 w 2125"/>
                <a:gd name="T15" fmla="*/ 2147483647 h 4253"/>
                <a:gd name="T16" fmla="*/ 2147483647 w 2125"/>
                <a:gd name="T17" fmla="*/ 2147483647 h 4253"/>
                <a:gd name="T18" fmla="*/ 2147483647 w 2125"/>
                <a:gd name="T19" fmla="*/ 2147483647 h 4253"/>
                <a:gd name="T20" fmla="*/ 2147483647 w 2125"/>
                <a:gd name="T21" fmla="*/ 2147483647 h 4253"/>
                <a:gd name="T22" fmla="*/ 2147483647 w 2125"/>
                <a:gd name="T23" fmla="*/ 2147483647 h 4253"/>
                <a:gd name="T24" fmla="*/ 2147483647 w 2125"/>
                <a:gd name="T25" fmla="*/ 2147483647 h 4253"/>
                <a:gd name="T26" fmla="*/ 2147483647 w 2125"/>
                <a:gd name="T27" fmla="*/ 2147483647 h 4253"/>
                <a:gd name="T28" fmla="*/ 2147483647 w 2125"/>
                <a:gd name="T29" fmla="*/ 2147483647 h 4253"/>
                <a:gd name="T30" fmla="*/ 2147483647 w 2125"/>
                <a:gd name="T31" fmla="*/ 2147483647 h 42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25" h="4253">
                  <a:moveTo>
                    <a:pt x="2125" y="70"/>
                  </a:moveTo>
                  <a:cubicBezTo>
                    <a:pt x="2042" y="74"/>
                    <a:pt x="1810" y="83"/>
                    <a:pt x="1628" y="101"/>
                  </a:cubicBezTo>
                  <a:cubicBezTo>
                    <a:pt x="1446" y="119"/>
                    <a:pt x="1281" y="176"/>
                    <a:pt x="1032" y="177"/>
                  </a:cubicBezTo>
                  <a:cubicBezTo>
                    <a:pt x="783" y="178"/>
                    <a:pt x="272" y="0"/>
                    <a:pt x="136" y="107"/>
                  </a:cubicBezTo>
                  <a:cubicBezTo>
                    <a:pt x="0" y="214"/>
                    <a:pt x="197" y="622"/>
                    <a:pt x="216" y="817"/>
                  </a:cubicBezTo>
                  <a:cubicBezTo>
                    <a:pt x="235" y="1012"/>
                    <a:pt x="257" y="1123"/>
                    <a:pt x="248" y="1275"/>
                  </a:cubicBezTo>
                  <a:cubicBezTo>
                    <a:pt x="239" y="1427"/>
                    <a:pt x="165" y="1578"/>
                    <a:pt x="162" y="1729"/>
                  </a:cubicBezTo>
                  <a:cubicBezTo>
                    <a:pt x="159" y="1880"/>
                    <a:pt x="237" y="2023"/>
                    <a:pt x="232" y="2182"/>
                  </a:cubicBezTo>
                  <a:cubicBezTo>
                    <a:pt x="227" y="2341"/>
                    <a:pt x="132" y="2530"/>
                    <a:pt x="130" y="2683"/>
                  </a:cubicBezTo>
                  <a:cubicBezTo>
                    <a:pt x="128" y="2836"/>
                    <a:pt x="220" y="2959"/>
                    <a:pt x="221" y="3099"/>
                  </a:cubicBezTo>
                  <a:cubicBezTo>
                    <a:pt x="222" y="3239"/>
                    <a:pt x="150" y="3350"/>
                    <a:pt x="136" y="3521"/>
                  </a:cubicBezTo>
                  <a:cubicBezTo>
                    <a:pt x="122" y="3692"/>
                    <a:pt x="55" y="4028"/>
                    <a:pt x="136" y="4124"/>
                  </a:cubicBezTo>
                  <a:cubicBezTo>
                    <a:pt x="217" y="4220"/>
                    <a:pt x="475" y="4090"/>
                    <a:pt x="621" y="4097"/>
                  </a:cubicBezTo>
                  <a:cubicBezTo>
                    <a:pt x="767" y="4104"/>
                    <a:pt x="862" y="4138"/>
                    <a:pt x="1015" y="4164"/>
                  </a:cubicBezTo>
                  <a:cubicBezTo>
                    <a:pt x="1168" y="4190"/>
                    <a:pt x="1353" y="4253"/>
                    <a:pt x="1538" y="4251"/>
                  </a:cubicBezTo>
                  <a:cubicBezTo>
                    <a:pt x="1723" y="4249"/>
                    <a:pt x="2003" y="4171"/>
                    <a:pt x="2125" y="4150"/>
                  </a:cubicBezTo>
                </a:path>
              </a:pathLst>
            </a:custGeom>
            <a:grpFill/>
            <a:ln w="38100">
              <a:solidFill>
                <a:schemeClr val="tx1"/>
              </a:solidFill>
              <a:round/>
              <a:headEnd/>
              <a:tailEnd/>
            </a:ln>
          </p:spPr>
          <p:txBody>
            <a:bodyPr wrap="none" anchor="ctr"/>
            <a:lstStyle/>
            <a:p>
              <a:endParaRPr lang="en-US"/>
            </a:p>
          </p:txBody>
        </p:sp>
      </p:grpSp>
      <p:grpSp>
        <p:nvGrpSpPr>
          <p:cNvPr id="193" name="Group 201"/>
          <p:cNvGrpSpPr>
            <a:grpSpLocks/>
          </p:cNvGrpSpPr>
          <p:nvPr userDrawn="1"/>
        </p:nvGrpSpPr>
        <p:grpSpPr bwMode="auto">
          <a:xfrm>
            <a:off x="1368425" y="119063"/>
            <a:ext cx="6389688" cy="6416675"/>
            <a:chOff x="1368425" y="119063"/>
            <a:chExt cx="6389688" cy="6416675"/>
          </a:xfrm>
        </p:grpSpPr>
        <p:sp>
          <p:nvSpPr>
            <p:cNvPr id="194" name="Freeform 296"/>
            <p:cNvSpPr>
              <a:spLocks/>
            </p:cNvSpPr>
            <p:nvPr userDrawn="1"/>
          </p:nvSpPr>
          <p:spPr bwMode="auto">
            <a:xfrm>
              <a:off x="1368425" y="122079"/>
              <a:ext cx="3203575" cy="6413659"/>
            </a:xfrm>
            <a:custGeom>
              <a:avLst/>
              <a:gdLst>
                <a:gd name="T0" fmla="*/ 2147483647 w 2125"/>
                <a:gd name="T1" fmla="*/ 2147483647 h 4253"/>
                <a:gd name="T2" fmla="*/ 2147483647 w 2125"/>
                <a:gd name="T3" fmla="*/ 2147483647 h 4253"/>
                <a:gd name="T4" fmla="*/ 2147483647 w 2125"/>
                <a:gd name="T5" fmla="*/ 2147483647 h 4253"/>
                <a:gd name="T6" fmla="*/ 2147483647 w 2125"/>
                <a:gd name="T7" fmla="*/ 2147483647 h 4253"/>
                <a:gd name="T8" fmla="*/ 2147483647 w 2125"/>
                <a:gd name="T9" fmla="*/ 2147483647 h 4253"/>
                <a:gd name="T10" fmla="*/ 2147483647 w 2125"/>
                <a:gd name="T11" fmla="*/ 2147483647 h 4253"/>
                <a:gd name="T12" fmla="*/ 2147483647 w 2125"/>
                <a:gd name="T13" fmla="*/ 2147483647 h 4253"/>
                <a:gd name="T14" fmla="*/ 2147483647 w 2125"/>
                <a:gd name="T15" fmla="*/ 2147483647 h 4253"/>
                <a:gd name="T16" fmla="*/ 2147483647 w 2125"/>
                <a:gd name="T17" fmla="*/ 2147483647 h 4253"/>
                <a:gd name="T18" fmla="*/ 2147483647 w 2125"/>
                <a:gd name="T19" fmla="*/ 2147483647 h 4253"/>
                <a:gd name="T20" fmla="*/ 2147483647 w 2125"/>
                <a:gd name="T21" fmla="*/ 2147483647 h 4253"/>
                <a:gd name="T22" fmla="*/ 2147483647 w 2125"/>
                <a:gd name="T23" fmla="*/ 2147483647 h 4253"/>
                <a:gd name="T24" fmla="*/ 2147483647 w 2125"/>
                <a:gd name="T25" fmla="*/ 2147483647 h 4253"/>
                <a:gd name="T26" fmla="*/ 2147483647 w 2125"/>
                <a:gd name="T27" fmla="*/ 2147483647 h 4253"/>
                <a:gd name="T28" fmla="*/ 2147483647 w 2125"/>
                <a:gd name="T29" fmla="*/ 2147483647 h 4253"/>
                <a:gd name="T30" fmla="*/ 2147483647 w 2125"/>
                <a:gd name="T31" fmla="*/ 2147483647 h 42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25" h="4253">
                  <a:moveTo>
                    <a:pt x="2125" y="70"/>
                  </a:moveTo>
                  <a:cubicBezTo>
                    <a:pt x="2042" y="74"/>
                    <a:pt x="1810" y="83"/>
                    <a:pt x="1628" y="101"/>
                  </a:cubicBezTo>
                  <a:cubicBezTo>
                    <a:pt x="1446" y="119"/>
                    <a:pt x="1281" y="176"/>
                    <a:pt x="1032" y="177"/>
                  </a:cubicBezTo>
                  <a:cubicBezTo>
                    <a:pt x="783" y="178"/>
                    <a:pt x="272" y="0"/>
                    <a:pt x="136" y="107"/>
                  </a:cubicBezTo>
                  <a:cubicBezTo>
                    <a:pt x="0" y="214"/>
                    <a:pt x="197" y="622"/>
                    <a:pt x="216" y="817"/>
                  </a:cubicBezTo>
                  <a:cubicBezTo>
                    <a:pt x="235" y="1012"/>
                    <a:pt x="257" y="1123"/>
                    <a:pt x="248" y="1275"/>
                  </a:cubicBezTo>
                  <a:cubicBezTo>
                    <a:pt x="239" y="1427"/>
                    <a:pt x="165" y="1578"/>
                    <a:pt x="162" y="1729"/>
                  </a:cubicBezTo>
                  <a:cubicBezTo>
                    <a:pt x="159" y="1880"/>
                    <a:pt x="237" y="2023"/>
                    <a:pt x="232" y="2182"/>
                  </a:cubicBezTo>
                  <a:cubicBezTo>
                    <a:pt x="227" y="2341"/>
                    <a:pt x="132" y="2530"/>
                    <a:pt x="130" y="2683"/>
                  </a:cubicBezTo>
                  <a:cubicBezTo>
                    <a:pt x="128" y="2836"/>
                    <a:pt x="220" y="2959"/>
                    <a:pt x="221" y="3099"/>
                  </a:cubicBezTo>
                  <a:cubicBezTo>
                    <a:pt x="222" y="3239"/>
                    <a:pt x="150" y="3350"/>
                    <a:pt x="136" y="3521"/>
                  </a:cubicBezTo>
                  <a:cubicBezTo>
                    <a:pt x="122" y="3692"/>
                    <a:pt x="55" y="4028"/>
                    <a:pt x="136" y="4124"/>
                  </a:cubicBezTo>
                  <a:cubicBezTo>
                    <a:pt x="217" y="4220"/>
                    <a:pt x="475" y="4090"/>
                    <a:pt x="621" y="4097"/>
                  </a:cubicBezTo>
                  <a:cubicBezTo>
                    <a:pt x="767" y="4104"/>
                    <a:pt x="862" y="4138"/>
                    <a:pt x="1015" y="4164"/>
                  </a:cubicBezTo>
                  <a:cubicBezTo>
                    <a:pt x="1168" y="4190"/>
                    <a:pt x="1353" y="4253"/>
                    <a:pt x="1538" y="4251"/>
                  </a:cubicBezTo>
                  <a:cubicBezTo>
                    <a:pt x="1723" y="4249"/>
                    <a:pt x="2003" y="4171"/>
                    <a:pt x="2125" y="4150"/>
                  </a:cubicBezTo>
                </a:path>
              </a:pathLst>
            </a:custGeom>
            <a:solidFill>
              <a:srgbClr val="FFFFFF"/>
            </a:solidFill>
            <a:ln w="38100">
              <a:solidFill>
                <a:schemeClr val="tx1"/>
              </a:solidFill>
              <a:round/>
              <a:headEnd/>
              <a:tailEnd/>
            </a:ln>
          </p:spPr>
          <p:txBody>
            <a:bodyPr wrap="none" anchor="ctr"/>
            <a:lstStyle/>
            <a:p>
              <a:endParaRPr lang="en-US"/>
            </a:p>
          </p:txBody>
        </p:sp>
        <p:sp>
          <p:nvSpPr>
            <p:cNvPr id="195" name="Freeform 297"/>
            <p:cNvSpPr>
              <a:spLocks/>
            </p:cNvSpPr>
            <p:nvPr userDrawn="1"/>
          </p:nvSpPr>
          <p:spPr bwMode="auto">
            <a:xfrm flipH="1">
              <a:off x="4554538" y="119063"/>
              <a:ext cx="3203575" cy="6413659"/>
            </a:xfrm>
            <a:custGeom>
              <a:avLst/>
              <a:gdLst>
                <a:gd name="T0" fmla="*/ 2147483647 w 2125"/>
                <a:gd name="T1" fmla="*/ 2147483647 h 4253"/>
                <a:gd name="T2" fmla="*/ 2147483647 w 2125"/>
                <a:gd name="T3" fmla="*/ 2147483647 h 4253"/>
                <a:gd name="T4" fmla="*/ 2147483647 w 2125"/>
                <a:gd name="T5" fmla="*/ 2147483647 h 4253"/>
                <a:gd name="T6" fmla="*/ 2147483647 w 2125"/>
                <a:gd name="T7" fmla="*/ 2147483647 h 4253"/>
                <a:gd name="T8" fmla="*/ 2147483647 w 2125"/>
                <a:gd name="T9" fmla="*/ 2147483647 h 4253"/>
                <a:gd name="T10" fmla="*/ 2147483647 w 2125"/>
                <a:gd name="T11" fmla="*/ 2147483647 h 4253"/>
                <a:gd name="T12" fmla="*/ 2147483647 w 2125"/>
                <a:gd name="T13" fmla="*/ 2147483647 h 4253"/>
                <a:gd name="T14" fmla="*/ 2147483647 w 2125"/>
                <a:gd name="T15" fmla="*/ 2147483647 h 4253"/>
                <a:gd name="T16" fmla="*/ 2147483647 w 2125"/>
                <a:gd name="T17" fmla="*/ 2147483647 h 4253"/>
                <a:gd name="T18" fmla="*/ 2147483647 w 2125"/>
                <a:gd name="T19" fmla="*/ 2147483647 h 4253"/>
                <a:gd name="T20" fmla="*/ 2147483647 w 2125"/>
                <a:gd name="T21" fmla="*/ 2147483647 h 4253"/>
                <a:gd name="T22" fmla="*/ 2147483647 w 2125"/>
                <a:gd name="T23" fmla="*/ 2147483647 h 4253"/>
                <a:gd name="T24" fmla="*/ 2147483647 w 2125"/>
                <a:gd name="T25" fmla="*/ 2147483647 h 4253"/>
                <a:gd name="T26" fmla="*/ 2147483647 w 2125"/>
                <a:gd name="T27" fmla="*/ 2147483647 h 4253"/>
                <a:gd name="T28" fmla="*/ 2147483647 w 2125"/>
                <a:gd name="T29" fmla="*/ 2147483647 h 4253"/>
                <a:gd name="T30" fmla="*/ 2147483647 w 2125"/>
                <a:gd name="T31" fmla="*/ 2147483647 h 42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25" h="4253">
                  <a:moveTo>
                    <a:pt x="2125" y="70"/>
                  </a:moveTo>
                  <a:cubicBezTo>
                    <a:pt x="2042" y="74"/>
                    <a:pt x="1810" y="83"/>
                    <a:pt x="1628" y="101"/>
                  </a:cubicBezTo>
                  <a:cubicBezTo>
                    <a:pt x="1446" y="119"/>
                    <a:pt x="1281" y="176"/>
                    <a:pt x="1032" y="177"/>
                  </a:cubicBezTo>
                  <a:cubicBezTo>
                    <a:pt x="783" y="178"/>
                    <a:pt x="272" y="0"/>
                    <a:pt x="136" y="107"/>
                  </a:cubicBezTo>
                  <a:cubicBezTo>
                    <a:pt x="0" y="214"/>
                    <a:pt x="197" y="622"/>
                    <a:pt x="216" y="817"/>
                  </a:cubicBezTo>
                  <a:cubicBezTo>
                    <a:pt x="235" y="1012"/>
                    <a:pt x="257" y="1123"/>
                    <a:pt x="248" y="1275"/>
                  </a:cubicBezTo>
                  <a:cubicBezTo>
                    <a:pt x="239" y="1427"/>
                    <a:pt x="165" y="1578"/>
                    <a:pt x="162" y="1729"/>
                  </a:cubicBezTo>
                  <a:cubicBezTo>
                    <a:pt x="159" y="1880"/>
                    <a:pt x="237" y="2023"/>
                    <a:pt x="232" y="2182"/>
                  </a:cubicBezTo>
                  <a:cubicBezTo>
                    <a:pt x="227" y="2341"/>
                    <a:pt x="132" y="2530"/>
                    <a:pt x="130" y="2683"/>
                  </a:cubicBezTo>
                  <a:cubicBezTo>
                    <a:pt x="128" y="2836"/>
                    <a:pt x="220" y="2959"/>
                    <a:pt x="221" y="3099"/>
                  </a:cubicBezTo>
                  <a:cubicBezTo>
                    <a:pt x="222" y="3239"/>
                    <a:pt x="150" y="3350"/>
                    <a:pt x="136" y="3521"/>
                  </a:cubicBezTo>
                  <a:cubicBezTo>
                    <a:pt x="122" y="3692"/>
                    <a:pt x="55" y="4028"/>
                    <a:pt x="136" y="4124"/>
                  </a:cubicBezTo>
                  <a:cubicBezTo>
                    <a:pt x="217" y="4220"/>
                    <a:pt x="475" y="4090"/>
                    <a:pt x="621" y="4097"/>
                  </a:cubicBezTo>
                  <a:cubicBezTo>
                    <a:pt x="767" y="4104"/>
                    <a:pt x="862" y="4138"/>
                    <a:pt x="1015" y="4164"/>
                  </a:cubicBezTo>
                  <a:cubicBezTo>
                    <a:pt x="1168" y="4190"/>
                    <a:pt x="1353" y="4253"/>
                    <a:pt x="1538" y="4251"/>
                  </a:cubicBezTo>
                  <a:cubicBezTo>
                    <a:pt x="1723" y="4249"/>
                    <a:pt x="2003" y="4171"/>
                    <a:pt x="2125" y="4150"/>
                  </a:cubicBezTo>
                </a:path>
              </a:pathLst>
            </a:custGeom>
            <a:solidFill>
              <a:srgbClr val="FFFFFF"/>
            </a:solidFill>
            <a:ln w="38100">
              <a:solidFill>
                <a:schemeClr val="tx1"/>
              </a:solidFill>
              <a:round/>
              <a:headEnd/>
              <a:tailEnd/>
            </a:ln>
          </p:spPr>
          <p:txBody>
            <a:bodyPr wrap="none" anchor="ctr"/>
            <a:lstStyle/>
            <a:p>
              <a:endParaRPr lang="en-US"/>
            </a:p>
          </p:txBody>
        </p:sp>
      </p:grpSp>
      <p:sp>
        <p:nvSpPr>
          <p:cNvPr id="196" name="WordArt 97"/>
          <p:cNvSpPr>
            <a:spLocks noChangeAspect="1" noChangeArrowheads="1" noChangeShapeType="1" noTextEdit="1"/>
          </p:cNvSpPr>
          <p:nvPr userDrawn="1"/>
        </p:nvSpPr>
        <p:spPr bwMode="auto">
          <a:xfrm>
            <a:off x="1828800" y="609600"/>
            <a:ext cx="5410200" cy="1219200"/>
          </a:xfrm>
          <a:prstGeom prst="rect">
            <a:avLst/>
          </a:prstGeom>
        </p:spPr>
        <p:txBody>
          <a:bodyPr wrap="none" fromWordArt="1">
            <a:prstTxWarp prst="textPlain">
              <a:avLst>
                <a:gd name="adj" fmla="val 50000"/>
              </a:avLst>
            </a:prstTxWarp>
          </a:bodyPr>
          <a:lstStyle/>
          <a:p>
            <a:r>
              <a:rPr lang="en-US" sz="4400" kern="10" dirty="0" smtClean="0">
                <a:ln w="12700">
                  <a:solidFill>
                    <a:srgbClr val="000000"/>
                  </a:solidFill>
                  <a:round/>
                  <a:headEnd/>
                  <a:tailEnd/>
                </a:ln>
                <a:solidFill>
                  <a:srgbClr val="804000"/>
                </a:solidFill>
                <a:effectLst>
                  <a:outerShdw blurRad="50800" algn="ctr" rotWithShape="0">
                    <a:srgbClr val="804000"/>
                  </a:outerShdw>
                </a:effectLst>
                <a:latin typeface="Comic Sans MS"/>
                <a:ea typeface="Comic Sans MS"/>
                <a:cs typeface="Comic Sans MS"/>
              </a:rPr>
              <a:t>Monetary Policy</a:t>
            </a:r>
            <a:r>
              <a:rPr lang="en-US" sz="4400" kern="10" baseline="0" dirty="0" smtClean="0">
                <a:ln w="12700">
                  <a:solidFill>
                    <a:srgbClr val="000000"/>
                  </a:solidFill>
                  <a:round/>
                  <a:headEnd/>
                  <a:tailEnd/>
                </a:ln>
                <a:solidFill>
                  <a:srgbClr val="804000"/>
                </a:solidFill>
                <a:effectLst>
                  <a:outerShdw blurRad="50800" algn="ctr" rotWithShape="0">
                    <a:srgbClr val="804000"/>
                  </a:outerShdw>
                </a:effectLst>
                <a:latin typeface="Comic Sans MS"/>
                <a:ea typeface="Comic Sans MS"/>
                <a:cs typeface="Comic Sans MS"/>
              </a:rPr>
              <a:t> I</a:t>
            </a:r>
            <a:endParaRPr lang="en-US" sz="4400" kern="10" dirty="0">
              <a:ln w="12700">
                <a:solidFill>
                  <a:srgbClr val="000000"/>
                </a:solidFill>
                <a:round/>
                <a:headEnd/>
                <a:tailEnd/>
              </a:ln>
              <a:solidFill>
                <a:srgbClr val="804000"/>
              </a:solidFill>
              <a:effectLst>
                <a:outerShdw blurRad="50800" algn="ctr" rotWithShape="0">
                  <a:srgbClr val="804000"/>
                </a:outerShdw>
              </a:effectLst>
              <a:latin typeface="Comic Sans MS"/>
              <a:ea typeface="Comic Sans MS"/>
              <a:cs typeface="Comic Sans MS"/>
            </a:endParaRPr>
          </a:p>
        </p:txBody>
      </p:sp>
      <p:sp>
        <p:nvSpPr>
          <p:cNvPr id="197" name="WordArt 99"/>
          <p:cNvSpPr>
            <a:spLocks noChangeArrowheads="1" noChangeShapeType="1" noTextEdit="1"/>
          </p:cNvSpPr>
          <p:nvPr userDrawn="1"/>
        </p:nvSpPr>
        <p:spPr bwMode="auto">
          <a:xfrm>
            <a:off x="1981200" y="4572000"/>
            <a:ext cx="5105400" cy="990600"/>
          </a:xfrm>
          <a:prstGeom prst="rect">
            <a:avLst/>
          </a:prstGeom>
        </p:spPr>
        <p:txBody>
          <a:bodyPr wrap="none" fromWordArt="1">
            <a:prstTxWarp prst="textPlain">
              <a:avLst>
                <a:gd name="adj" fmla="val 50000"/>
              </a:avLst>
            </a:prstTxWarp>
          </a:bodyPr>
          <a:lstStyle/>
          <a:p>
            <a:r>
              <a:rPr lang="en-US" sz="4000" b="1" kern="10" dirty="0">
                <a:ln w="12700">
                  <a:solidFill>
                    <a:srgbClr val="000000"/>
                  </a:solidFill>
                  <a:round/>
                  <a:headEnd/>
                  <a:tailEnd/>
                </a:ln>
                <a:solidFill>
                  <a:srgbClr val="008080"/>
                </a:solidFill>
                <a:latin typeface="Comic Sans MS"/>
                <a:ea typeface="Comic Sans MS"/>
                <a:cs typeface="Comic Sans MS"/>
              </a:rPr>
              <a:t>A Complete Lesson Plan</a:t>
            </a:r>
          </a:p>
          <a:p>
            <a:r>
              <a:rPr lang="en-US" sz="4000" b="1" kern="10" dirty="0">
                <a:ln w="12700">
                  <a:solidFill>
                    <a:srgbClr val="000000"/>
                  </a:solidFill>
                  <a:round/>
                  <a:headEnd/>
                  <a:tailEnd/>
                </a:ln>
                <a:solidFill>
                  <a:srgbClr val="008080"/>
                </a:solidFill>
                <a:latin typeface="Comic Sans MS"/>
                <a:ea typeface="Comic Sans MS"/>
                <a:cs typeface="Comic Sans MS"/>
              </a:rPr>
              <a:t>by Nick Samsal</a:t>
            </a:r>
          </a:p>
        </p:txBody>
      </p:sp>
      <p:sp>
        <p:nvSpPr>
          <p:cNvPr id="198" name="Rectangle 12"/>
          <p:cNvSpPr>
            <a:spLocks noChangeArrowheads="1"/>
          </p:cNvSpPr>
          <p:nvPr userDrawn="1"/>
        </p:nvSpPr>
        <p:spPr bwMode="auto">
          <a:xfrm>
            <a:off x="5829300" y="395288"/>
            <a:ext cx="1798638" cy="214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800" dirty="0"/>
              <a:t>THE FINANCIAL SECTOR - </a:t>
            </a:r>
            <a:r>
              <a:rPr lang="en-US" sz="800" dirty="0" smtClean="0"/>
              <a:t>9.6.0.1</a:t>
            </a:r>
            <a:endParaRPr lang="en-US" sz="800" dirty="0"/>
          </a:p>
        </p:txBody>
      </p:sp>
      <p:sp>
        <p:nvSpPr>
          <p:cNvPr id="199" name="Rectangle 16"/>
          <p:cNvSpPr>
            <a:spLocks noChangeArrowheads="1"/>
          </p:cNvSpPr>
          <p:nvPr userDrawn="1"/>
        </p:nvSpPr>
        <p:spPr bwMode="auto">
          <a:xfrm>
            <a:off x="3733800" y="6172200"/>
            <a:ext cx="1600200" cy="214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800" dirty="0"/>
              <a:t>Copyright © </a:t>
            </a:r>
            <a:r>
              <a:rPr lang="en-US" sz="800" dirty="0" smtClean="0"/>
              <a:t>2015 </a:t>
            </a:r>
            <a:r>
              <a:rPr lang="en-US" sz="800" dirty="0"/>
              <a:t>N.S.</a:t>
            </a:r>
          </a:p>
        </p:txBody>
      </p:sp>
      <p:sp>
        <p:nvSpPr>
          <p:cNvPr id="201" name="Bevel 215">
            <a:hlinkClick r:id="rId2" action="ppaction://hlinksldjump"/>
          </p:cNvPr>
          <p:cNvSpPr>
            <a:spLocks noChangeArrowheads="1"/>
          </p:cNvSpPr>
          <p:nvPr userDrawn="1"/>
        </p:nvSpPr>
        <p:spPr bwMode="auto">
          <a:xfrm>
            <a:off x="4114800" y="5638800"/>
            <a:ext cx="838200" cy="533400"/>
          </a:xfrm>
          <a:prstGeom prst="bevel">
            <a:avLst>
              <a:gd name="adj" fmla="val 12500"/>
            </a:avLst>
          </a:prstGeom>
          <a:solidFill>
            <a:srgbClr val="804000"/>
          </a:solidFill>
          <a:ln w="9525">
            <a:solidFill>
              <a:srgbClr val="804000"/>
            </a:solidFill>
            <a:miter lim="800000"/>
            <a:headEnd/>
            <a:tailEnd/>
          </a:ln>
        </p:spPr>
        <p:txBody>
          <a:bodyPr wrap="none" anchor="ctr"/>
          <a:lstStyle/>
          <a:p>
            <a:r>
              <a:rPr lang="en-US" sz="1600" b="1" dirty="0" smtClean="0">
                <a:solidFill>
                  <a:srgbClr val="000000"/>
                </a:solidFill>
                <a:latin typeface="Comic Sans MS" charset="0"/>
                <a:cs typeface="Comic Sans MS" charset="0"/>
              </a:rPr>
              <a:t>Start</a:t>
            </a:r>
            <a:endParaRPr lang="en-US" sz="1600" b="1" dirty="0">
              <a:solidFill>
                <a:srgbClr val="000000"/>
              </a:solidFill>
              <a:latin typeface="Comic Sans MS" charset="0"/>
              <a:cs typeface="Comic Sans MS" charset="0"/>
            </a:endParaRPr>
          </a:p>
        </p:txBody>
      </p:sp>
      <p:sp>
        <p:nvSpPr>
          <p:cNvPr id="202" name="Bevel 216">
            <a:hlinkClick r:id="rId3" action="ppaction://hlinksldjump"/>
          </p:cNvPr>
          <p:cNvSpPr>
            <a:spLocks noChangeArrowheads="1"/>
          </p:cNvSpPr>
          <p:nvPr userDrawn="1"/>
        </p:nvSpPr>
        <p:spPr bwMode="auto">
          <a:xfrm>
            <a:off x="2971800" y="5867400"/>
            <a:ext cx="990600" cy="304800"/>
          </a:xfrm>
          <a:prstGeom prst="bevel">
            <a:avLst>
              <a:gd name="adj" fmla="val 12500"/>
            </a:avLst>
          </a:prstGeom>
          <a:solidFill>
            <a:srgbClr val="008080"/>
          </a:solidFill>
          <a:ln w="9525">
            <a:solidFill>
              <a:srgbClr val="008080"/>
            </a:solidFill>
            <a:miter lim="800000"/>
            <a:headEnd/>
            <a:tailEnd/>
          </a:ln>
        </p:spPr>
        <p:txBody>
          <a:bodyPr wrap="none" anchor="ctr"/>
          <a:lstStyle/>
          <a:p>
            <a:r>
              <a:rPr lang="en-US" sz="800">
                <a:solidFill>
                  <a:srgbClr val="000000"/>
                </a:solidFill>
                <a:latin typeface="Comic Sans MS" charset="0"/>
                <a:cs typeface="Comic Sans MS" charset="0"/>
              </a:rPr>
              <a:t>Table of Contents</a:t>
            </a:r>
          </a:p>
        </p:txBody>
      </p:sp>
      <p:sp>
        <p:nvSpPr>
          <p:cNvPr id="203" name="Bevel 217">
            <a:hlinkClick r:id="" action="ppaction://hlinkshowjump?jump=endshow"/>
          </p:cNvPr>
          <p:cNvSpPr>
            <a:spLocks noChangeArrowheads="1"/>
          </p:cNvSpPr>
          <p:nvPr userDrawn="1"/>
        </p:nvSpPr>
        <p:spPr bwMode="auto">
          <a:xfrm>
            <a:off x="5105400" y="5867400"/>
            <a:ext cx="990600" cy="304800"/>
          </a:xfrm>
          <a:prstGeom prst="bevel">
            <a:avLst>
              <a:gd name="adj" fmla="val 12500"/>
            </a:avLst>
          </a:prstGeom>
          <a:solidFill>
            <a:srgbClr val="008080"/>
          </a:solidFill>
          <a:ln w="9525">
            <a:solidFill>
              <a:srgbClr val="008080"/>
            </a:solidFill>
            <a:miter lim="800000"/>
            <a:headEnd/>
            <a:tailEnd/>
          </a:ln>
        </p:spPr>
        <p:txBody>
          <a:bodyPr wrap="none" anchor="ctr"/>
          <a:lstStyle/>
          <a:p>
            <a:r>
              <a:rPr lang="en-US" sz="800">
                <a:solidFill>
                  <a:srgbClr val="000000"/>
                </a:solidFill>
                <a:latin typeface="Comic Sans MS" charset="0"/>
                <a:cs typeface="Comic Sans MS" charset="0"/>
              </a:rPr>
              <a:t>End Show</a:t>
            </a:r>
          </a:p>
        </p:txBody>
      </p:sp>
      <p:sp>
        <p:nvSpPr>
          <p:cNvPr id="204" name="WordArt 97"/>
          <p:cNvSpPr>
            <a:spLocks noChangeAspect="1" noChangeArrowheads="1" noChangeShapeType="1" noTextEdit="1"/>
          </p:cNvSpPr>
          <p:nvPr userDrawn="1"/>
        </p:nvSpPr>
        <p:spPr bwMode="auto">
          <a:xfrm>
            <a:off x="3048000" y="1905000"/>
            <a:ext cx="2971800" cy="609600"/>
          </a:xfrm>
          <a:prstGeom prst="rect">
            <a:avLst/>
          </a:prstGeom>
        </p:spPr>
        <p:txBody>
          <a:bodyPr wrap="none" fromWordArt="1">
            <a:prstTxWarp prst="textPlain">
              <a:avLst>
                <a:gd name="adj" fmla="val 50000"/>
              </a:avLst>
            </a:prstTxWarp>
          </a:bodyPr>
          <a:lstStyle/>
          <a:p>
            <a:r>
              <a:rPr lang="en-US" sz="4400" kern="10" dirty="0" smtClean="0">
                <a:ln w="12700">
                  <a:solidFill>
                    <a:srgbClr val="000000"/>
                  </a:solidFill>
                  <a:round/>
                  <a:headEnd/>
                  <a:tailEnd/>
                </a:ln>
                <a:solidFill>
                  <a:srgbClr val="804000"/>
                </a:solidFill>
                <a:effectLst>
                  <a:outerShdw blurRad="50800" algn="ctr" rotWithShape="0">
                    <a:srgbClr val="804000"/>
                  </a:outerShdw>
                </a:effectLst>
                <a:latin typeface="Comic Sans MS"/>
                <a:ea typeface="Comic Sans MS"/>
                <a:cs typeface="Comic Sans MS"/>
              </a:rPr>
              <a:t>Interest Rates</a:t>
            </a:r>
            <a:endParaRPr lang="en-US" sz="4400" kern="10" dirty="0">
              <a:ln w="12700">
                <a:solidFill>
                  <a:srgbClr val="000000"/>
                </a:solidFill>
                <a:round/>
                <a:headEnd/>
                <a:tailEnd/>
              </a:ln>
              <a:solidFill>
                <a:srgbClr val="804000"/>
              </a:solidFill>
              <a:effectLst>
                <a:outerShdw blurRad="50800" algn="ctr" rotWithShape="0">
                  <a:srgbClr val="804000"/>
                </a:outerShdw>
              </a:effectLst>
              <a:latin typeface="Comic Sans MS"/>
              <a:ea typeface="Comic Sans MS"/>
              <a:cs typeface="Comic Sans MS"/>
            </a:endParaRPr>
          </a:p>
        </p:txBody>
      </p:sp>
      <p:pic>
        <p:nvPicPr>
          <p:cNvPr id="206" name="Picture 205" descr="image0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00400" y="2667000"/>
            <a:ext cx="2667000" cy="1822319"/>
          </a:xfrm>
          <a:prstGeom prst="rect">
            <a:avLst/>
          </a:prstGeom>
        </p:spPr>
      </p:pic>
    </p:spTree>
    <p:extLst>
      <p:ext uri="{BB962C8B-B14F-4D97-AF65-F5344CB8AC3E}">
        <p14:creationId xmlns:p14="http://schemas.microsoft.com/office/powerpoint/2010/main" val="3859678435"/>
      </p:ext>
    </p:extLst>
  </p:cSld>
  <p:clrMapOvr>
    <a:masterClrMapping/>
  </p:clrMapOvr>
  <p:transition xmlns:p14="http://schemas.microsoft.com/office/powerpoint/2010/mai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Lecture 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Bevel 2">
            <a:hlinkClick r:id="rId2" action="ppaction://hlinksldjump"/>
          </p:cNvPr>
          <p:cNvSpPr/>
          <p:nvPr userDrawn="1"/>
        </p:nvSpPr>
        <p:spPr bwMode="auto">
          <a:xfrm>
            <a:off x="1981200" y="6324600"/>
            <a:ext cx="838200" cy="304800"/>
          </a:xfrm>
          <a:prstGeom prst="bevel">
            <a:avLst/>
          </a:prstGeom>
          <a:solidFill>
            <a:srgbClr val="808080"/>
          </a:solidFill>
          <a:ln>
            <a:solidFill>
              <a:srgbClr val="80808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Section Home</a:t>
            </a:r>
            <a:endParaRPr kumimoji="0" lang="en-US" sz="800" b="0" i="0" u="none" strike="noStrike" cap="none" normalizeH="0" baseline="0" dirty="0">
              <a:ln>
                <a:noFill/>
              </a:ln>
              <a:latin typeface="Comic Sans MS"/>
              <a:cs typeface="Comic Sans MS"/>
            </a:endParaRPr>
          </a:p>
        </p:txBody>
      </p:sp>
      <p:sp>
        <p:nvSpPr>
          <p:cNvPr id="4" name="Bevel 3">
            <a:hlinkClick r:id="rId3" action="ppaction://hlinksldjump"/>
          </p:cNvPr>
          <p:cNvSpPr/>
          <p:nvPr userDrawn="1"/>
        </p:nvSpPr>
        <p:spPr bwMode="auto">
          <a:xfrm>
            <a:off x="6324600" y="6324600"/>
            <a:ext cx="838200" cy="304800"/>
          </a:xfrm>
          <a:prstGeom prst="bevel">
            <a:avLst/>
          </a:prstGeom>
          <a:solidFill>
            <a:srgbClr val="808080"/>
          </a:solidFill>
          <a:ln>
            <a:solidFill>
              <a:srgbClr val="80808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Next Section</a:t>
            </a:r>
            <a:endParaRPr kumimoji="0" lang="en-US" sz="800" b="0" i="0" u="none" strike="noStrike" cap="none" normalizeH="0" baseline="0" dirty="0">
              <a:ln>
                <a:noFill/>
              </a:ln>
              <a:latin typeface="Comic Sans MS"/>
              <a:cs typeface="Comic Sans MS"/>
            </a:endParaRPr>
          </a:p>
        </p:txBody>
      </p:sp>
    </p:spTree>
    <p:extLst>
      <p:ext uri="{BB962C8B-B14F-4D97-AF65-F5344CB8AC3E}">
        <p14:creationId xmlns:p14="http://schemas.microsoft.com/office/powerpoint/2010/main" val="356005762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lass Activit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Bevel 2">
            <a:hlinkClick r:id="rId2" action="ppaction://hlinksldjump"/>
          </p:cNvPr>
          <p:cNvSpPr/>
          <p:nvPr userDrawn="1"/>
        </p:nvSpPr>
        <p:spPr bwMode="auto">
          <a:xfrm>
            <a:off x="1981200" y="6324600"/>
            <a:ext cx="838200" cy="304800"/>
          </a:xfrm>
          <a:prstGeom prst="bevel">
            <a:avLst/>
          </a:prstGeom>
          <a:solidFill>
            <a:srgbClr val="808080"/>
          </a:solidFill>
          <a:ln>
            <a:solidFill>
              <a:srgbClr val="80808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Section Home</a:t>
            </a:r>
            <a:endParaRPr kumimoji="0" lang="en-US" sz="800" b="0" i="0" u="none" strike="noStrike" cap="none" normalizeH="0" baseline="0" dirty="0">
              <a:ln>
                <a:noFill/>
              </a:ln>
              <a:latin typeface="Comic Sans MS"/>
              <a:cs typeface="Comic Sans MS"/>
            </a:endParaRPr>
          </a:p>
        </p:txBody>
      </p:sp>
      <p:sp>
        <p:nvSpPr>
          <p:cNvPr id="4" name="Bevel 3">
            <a:hlinkClick r:id="rId3" action="ppaction://hlinksldjump"/>
          </p:cNvPr>
          <p:cNvSpPr/>
          <p:nvPr userDrawn="1"/>
        </p:nvSpPr>
        <p:spPr bwMode="auto">
          <a:xfrm>
            <a:off x="6324600" y="6324600"/>
            <a:ext cx="838200" cy="304800"/>
          </a:xfrm>
          <a:prstGeom prst="bevel">
            <a:avLst/>
          </a:prstGeom>
          <a:solidFill>
            <a:srgbClr val="808080"/>
          </a:solidFill>
          <a:ln>
            <a:solidFill>
              <a:srgbClr val="80808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Next Section</a:t>
            </a:r>
            <a:endParaRPr kumimoji="0" lang="en-US" sz="800" b="0" i="0" u="none" strike="noStrike" cap="none" normalizeH="0" baseline="0" dirty="0">
              <a:ln>
                <a:noFill/>
              </a:ln>
              <a:latin typeface="Comic Sans MS"/>
              <a:cs typeface="Comic Sans MS"/>
            </a:endParaRPr>
          </a:p>
        </p:txBody>
      </p:sp>
    </p:spTree>
    <p:extLst>
      <p:ext uri="{BB962C8B-B14F-4D97-AF65-F5344CB8AC3E}">
        <p14:creationId xmlns:p14="http://schemas.microsoft.com/office/powerpoint/2010/main" val="263807498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Learning Target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Bevel 2">
            <a:hlinkClick r:id="rId2" action="ppaction://hlinksldjump"/>
          </p:cNvPr>
          <p:cNvSpPr/>
          <p:nvPr userDrawn="1"/>
        </p:nvSpPr>
        <p:spPr bwMode="auto">
          <a:xfrm>
            <a:off x="1981200" y="6324600"/>
            <a:ext cx="838200" cy="304800"/>
          </a:xfrm>
          <a:prstGeom prst="bevel">
            <a:avLst/>
          </a:prstGeom>
          <a:solidFill>
            <a:srgbClr val="808080"/>
          </a:solidFill>
          <a:ln>
            <a:solidFill>
              <a:srgbClr val="80808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Section Home</a:t>
            </a:r>
            <a:endParaRPr kumimoji="0" lang="en-US" sz="800" b="0" i="0" u="none" strike="noStrike" cap="none" normalizeH="0" baseline="0" dirty="0">
              <a:ln>
                <a:noFill/>
              </a:ln>
              <a:latin typeface="Comic Sans MS"/>
              <a:cs typeface="Comic Sans MS"/>
            </a:endParaRPr>
          </a:p>
        </p:txBody>
      </p:sp>
      <p:sp>
        <p:nvSpPr>
          <p:cNvPr id="4" name="Bevel 3">
            <a:hlinkClick r:id="rId3" action="ppaction://hlinksldjump"/>
          </p:cNvPr>
          <p:cNvSpPr/>
          <p:nvPr userDrawn="1"/>
        </p:nvSpPr>
        <p:spPr bwMode="auto">
          <a:xfrm>
            <a:off x="6324600" y="6324600"/>
            <a:ext cx="838200" cy="304800"/>
          </a:xfrm>
          <a:prstGeom prst="bevel">
            <a:avLst/>
          </a:prstGeom>
          <a:solidFill>
            <a:srgbClr val="808080"/>
          </a:solidFill>
          <a:ln>
            <a:solidFill>
              <a:srgbClr val="80808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Next Section</a:t>
            </a:r>
            <a:endParaRPr kumimoji="0" lang="en-US" sz="800" b="0" i="0" u="none" strike="noStrike" cap="none" normalizeH="0" baseline="0" dirty="0">
              <a:ln>
                <a:noFill/>
              </a:ln>
              <a:latin typeface="Comic Sans MS"/>
              <a:cs typeface="Comic Sans MS"/>
            </a:endParaRPr>
          </a:p>
        </p:txBody>
      </p:sp>
    </p:spTree>
    <p:extLst>
      <p:ext uri="{BB962C8B-B14F-4D97-AF65-F5344CB8AC3E}">
        <p14:creationId xmlns:p14="http://schemas.microsoft.com/office/powerpoint/2010/main" val="90973174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Qui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Bevel 2">
            <a:hlinkClick r:id="rId2" action="ppaction://hlinksldjump"/>
          </p:cNvPr>
          <p:cNvSpPr/>
          <p:nvPr userDrawn="1"/>
        </p:nvSpPr>
        <p:spPr bwMode="auto">
          <a:xfrm>
            <a:off x="1981200" y="6324600"/>
            <a:ext cx="838200" cy="304800"/>
          </a:xfrm>
          <a:prstGeom prst="bevel">
            <a:avLst/>
          </a:prstGeom>
          <a:solidFill>
            <a:srgbClr val="808080"/>
          </a:solidFill>
          <a:ln>
            <a:solidFill>
              <a:srgbClr val="80808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Section Home</a:t>
            </a:r>
            <a:endParaRPr kumimoji="0" lang="en-US" sz="800" b="0" i="0" u="none" strike="noStrike" cap="none" normalizeH="0" baseline="0" dirty="0">
              <a:ln>
                <a:noFill/>
              </a:ln>
              <a:latin typeface="Comic Sans MS"/>
              <a:cs typeface="Comic Sans MS"/>
            </a:endParaRPr>
          </a:p>
        </p:txBody>
      </p:sp>
      <p:sp>
        <p:nvSpPr>
          <p:cNvPr id="4" name="Bevel 3">
            <a:hlinkClick r:id="rId3" action="ppaction://hlinksldjump"/>
          </p:cNvPr>
          <p:cNvSpPr/>
          <p:nvPr userDrawn="1"/>
        </p:nvSpPr>
        <p:spPr bwMode="auto">
          <a:xfrm>
            <a:off x="6324600" y="6324600"/>
            <a:ext cx="838200" cy="304800"/>
          </a:xfrm>
          <a:prstGeom prst="bevel">
            <a:avLst/>
          </a:prstGeom>
          <a:solidFill>
            <a:srgbClr val="808080"/>
          </a:solidFill>
          <a:ln>
            <a:solidFill>
              <a:srgbClr val="80808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Next Section</a:t>
            </a:r>
            <a:endParaRPr kumimoji="0" lang="en-US" sz="800" b="0" i="0" u="none" strike="noStrike" cap="none" normalizeH="0" baseline="0" dirty="0">
              <a:ln>
                <a:noFill/>
              </a:ln>
              <a:latin typeface="Comic Sans MS"/>
              <a:cs typeface="Comic Sans MS"/>
            </a:endParaRPr>
          </a:p>
        </p:txBody>
      </p:sp>
    </p:spTree>
    <p:extLst>
      <p:ext uri="{BB962C8B-B14F-4D97-AF65-F5344CB8AC3E}">
        <p14:creationId xmlns:p14="http://schemas.microsoft.com/office/powerpoint/2010/main" val="51565734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Homewo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Bevel 2">
            <a:hlinkClick r:id="rId2" action="ppaction://hlinksldjump"/>
          </p:cNvPr>
          <p:cNvSpPr/>
          <p:nvPr userDrawn="1"/>
        </p:nvSpPr>
        <p:spPr bwMode="auto">
          <a:xfrm>
            <a:off x="1981200" y="6324600"/>
            <a:ext cx="838200" cy="304800"/>
          </a:xfrm>
          <a:prstGeom prst="bevel">
            <a:avLst/>
          </a:prstGeom>
          <a:solidFill>
            <a:srgbClr val="808080"/>
          </a:solidFill>
          <a:ln>
            <a:solidFill>
              <a:srgbClr val="80808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Section Home</a:t>
            </a:r>
            <a:endParaRPr kumimoji="0" lang="en-US" sz="800" b="0" i="0" u="none" strike="noStrike" cap="none" normalizeH="0" baseline="0" dirty="0">
              <a:ln>
                <a:noFill/>
              </a:ln>
              <a:latin typeface="Comic Sans MS"/>
              <a:cs typeface="Comic Sans MS"/>
            </a:endParaRPr>
          </a:p>
        </p:txBody>
      </p:sp>
      <p:sp>
        <p:nvSpPr>
          <p:cNvPr id="4" name="Bevel 3">
            <a:hlinkClick r:id="rId3" action="ppaction://hlinksldjump"/>
          </p:cNvPr>
          <p:cNvSpPr/>
          <p:nvPr userDrawn="1"/>
        </p:nvSpPr>
        <p:spPr bwMode="auto">
          <a:xfrm>
            <a:off x="6324600" y="6324600"/>
            <a:ext cx="838200" cy="304800"/>
          </a:xfrm>
          <a:prstGeom prst="bevel">
            <a:avLst/>
          </a:prstGeom>
          <a:solidFill>
            <a:srgbClr val="808080"/>
          </a:solidFill>
          <a:ln>
            <a:solidFill>
              <a:srgbClr val="80808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Next Section</a:t>
            </a:r>
            <a:endParaRPr kumimoji="0" lang="en-US" sz="800" b="0" i="0" u="none" strike="noStrike" cap="none" normalizeH="0" baseline="0" dirty="0">
              <a:ln>
                <a:noFill/>
              </a:ln>
              <a:latin typeface="Comic Sans MS"/>
              <a:cs typeface="Comic Sans MS"/>
            </a:endParaRPr>
          </a:p>
        </p:txBody>
      </p:sp>
    </p:spTree>
    <p:extLst>
      <p:ext uri="{BB962C8B-B14F-4D97-AF65-F5344CB8AC3E}">
        <p14:creationId xmlns:p14="http://schemas.microsoft.com/office/powerpoint/2010/main" val="75874002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Resour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Bevel 2">
            <a:hlinkClick r:id="rId2" action="ppaction://hlinksldjump"/>
          </p:cNvPr>
          <p:cNvSpPr/>
          <p:nvPr userDrawn="1"/>
        </p:nvSpPr>
        <p:spPr bwMode="auto">
          <a:xfrm>
            <a:off x="1981200" y="6324600"/>
            <a:ext cx="838200" cy="304800"/>
          </a:xfrm>
          <a:prstGeom prst="bevel">
            <a:avLst/>
          </a:prstGeom>
          <a:solidFill>
            <a:srgbClr val="808080"/>
          </a:solidFill>
          <a:ln>
            <a:solidFill>
              <a:srgbClr val="80808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Section Home</a:t>
            </a:r>
            <a:endParaRPr kumimoji="0" lang="en-US" sz="800" b="0" i="0" u="none" strike="noStrike" cap="none" normalizeH="0" baseline="0" dirty="0">
              <a:ln>
                <a:noFill/>
              </a:ln>
              <a:latin typeface="Comic Sans MS"/>
              <a:cs typeface="Comic Sans MS"/>
            </a:endParaRPr>
          </a:p>
        </p:txBody>
      </p:sp>
      <p:sp>
        <p:nvSpPr>
          <p:cNvPr id="4" name="Bevel 3">
            <a:hlinkClick r:id="rId3" action="ppaction://hlinksldjump"/>
          </p:cNvPr>
          <p:cNvSpPr/>
          <p:nvPr userDrawn="1"/>
        </p:nvSpPr>
        <p:spPr bwMode="auto">
          <a:xfrm>
            <a:off x="6324600" y="6324600"/>
            <a:ext cx="838200" cy="304800"/>
          </a:xfrm>
          <a:prstGeom prst="bevel">
            <a:avLst/>
          </a:prstGeom>
          <a:solidFill>
            <a:srgbClr val="808080"/>
          </a:solidFill>
          <a:ln>
            <a:solidFill>
              <a:srgbClr val="80808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Next Section</a:t>
            </a:r>
            <a:endParaRPr kumimoji="0" lang="en-US" sz="800" b="0" i="0" u="none" strike="noStrike" cap="none" normalizeH="0" baseline="0" dirty="0">
              <a:ln>
                <a:noFill/>
              </a:ln>
              <a:latin typeface="Comic Sans MS"/>
              <a:cs typeface="Comic Sans MS"/>
            </a:endParaRPr>
          </a:p>
        </p:txBody>
      </p:sp>
    </p:spTree>
    <p:extLst>
      <p:ext uri="{BB962C8B-B14F-4D97-AF65-F5344CB8AC3E}">
        <p14:creationId xmlns:p14="http://schemas.microsoft.com/office/powerpoint/2010/main" val="278411815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979404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3571216"/>
      </p:ext>
    </p:extLst>
  </p:cSld>
  <p:clrMapOvr>
    <a:masterClrMapping/>
  </p:clrMapOvr>
  <p:transition xmlns:p14="http://schemas.microsoft.com/office/powerpoint/2010/mai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2955830"/>
      </p:ext>
    </p:extLst>
  </p:cSld>
  <p:clrMapOvr>
    <a:masterClrMapping/>
  </p:clrMapOvr>
  <p:transition xmlns:p14="http://schemas.microsoft.com/office/powerpoint/2010/mai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5875576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Bevel 2">
            <a:hlinkClick r:id="rId2" action="ppaction://hlinksldjump"/>
          </p:cNvPr>
          <p:cNvSpPr/>
          <p:nvPr userDrawn="1"/>
        </p:nvSpPr>
        <p:spPr bwMode="auto">
          <a:xfrm>
            <a:off x="1981200" y="6324600"/>
            <a:ext cx="838200" cy="304800"/>
          </a:xfrm>
          <a:prstGeom prst="bevel">
            <a:avLst/>
          </a:prstGeom>
          <a:solidFill>
            <a:srgbClr val="808080"/>
          </a:solidFill>
          <a:ln>
            <a:solidFill>
              <a:srgbClr val="80808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Section Home</a:t>
            </a:r>
            <a:endParaRPr kumimoji="0" lang="en-US" sz="800" b="0" i="0" u="none" strike="noStrike" cap="none" normalizeH="0" baseline="0" dirty="0">
              <a:ln>
                <a:noFill/>
              </a:ln>
              <a:latin typeface="Comic Sans MS"/>
              <a:cs typeface="Comic Sans MS"/>
            </a:endParaRPr>
          </a:p>
        </p:txBody>
      </p:sp>
      <p:sp>
        <p:nvSpPr>
          <p:cNvPr id="4" name="Bevel 3">
            <a:hlinkClick r:id="rId3" action="ppaction://hlinksldjump"/>
          </p:cNvPr>
          <p:cNvSpPr/>
          <p:nvPr userDrawn="1"/>
        </p:nvSpPr>
        <p:spPr bwMode="auto">
          <a:xfrm>
            <a:off x="6324600" y="6324600"/>
            <a:ext cx="838200" cy="304800"/>
          </a:xfrm>
          <a:prstGeom prst="bevel">
            <a:avLst/>
          </a:prstGeom>
          <a:solidFill>
            <a:srgbClr val="808080"/>
          </a:solidFill>
          <a:ln>
            <a:solidFill>
              <a:srgbClr val="80808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Next Section</a:t>
            </a:r>
            <a:endParaRPr kumimoji="0" lang="en-US" sz="800" b="0" i="0" u="none" strike="noStrike" cap="none" normalizeH="0" baseline="0" dirty="0">
              <a:ln>
                <a:noFill/>
              </a:ln>
              <a:latin typeface="Comic Sans MS"/>
              <a:cs typeface="Comic Sans MS"/>
            </a:endParaRPr>
          </a:p>
        </p:txBody>
      </p:sp>
    </p:spTree>
    <p:extLst>
      <p:ext uri="{BB962C8B-B14F-4D97-AF65-F5344CB8AC3E}">
        <p14:creationId xmlns:p14="http://schemas.microsoft.com/office/powerpoint/2010/main" val="30940261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712041"/>
      </p:ext>
    </p:extLst>
  </p:cSld>
  <p:clrMapOvr>
    <a:masterClrMapping/>
  </p:clrMapOvr>
  <p:transition xmlns:p14="http://schemas.microsoft.com/office/powerpoint/2010/mai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8696144"/>
      </p:ext>
    </p:extLst>
  </p:cSld>
  <p:clrMapOvr>
    <a:masterClrMapping/>
  </p:clrMapOvr>
  <p:transition xmlns:p14="http://schemas.microsoft.com/office/powerpoint/2010/mai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51138911"/>
      </p:ext>
    </p:extLst>
  </p:cSld>
  <p:clrMapOvr>
    <a:masterClrMapping/>
  </p:clrMapOvr>
  <p:transition xmlns:p14="http://schemas.microsoft.com/office/powerpoint/2010/mai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1855979"/>
      </p:ext>
    </p:extLst>
  </p:cSld>
  <p:clrMapOvr>
    <a:masterClrMapping/>
  </p:clrMapOvr>
  <p:transition xmlns:p14="http://schemas.microsoft.com/office/powerpoint/2010/mai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860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76200"/>
            <a:ext cx="6705600" cy="6049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4965207"/>
      </p:ext>
    </p:extLst>
  </p:cSld>
  <p:clrMapOvr>
    <a:masterClrMapping/>
  </p:clrMapOvr>
  <p:transition xmlns:p14="http://schemas.microsoft.com/office/powerpoint/2010/mai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7891248"/>
      </p:ext>
    </p:extLst>
  </p:cSld>
  <p:clrMapOvr>
    <a:masterClrMapping/>
  </p:clrMapOvr>
  <p:transition xmlns:p14="http://schemas.microsoft.com/office/powerpoint/2010/mai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Warm 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Bevel 2">
            <a:hlinkClick r:id="rId2" action="ppaction://hlinksldjump"/>
          </p:cNvPr>
          <p:cNvSpPr/>
          <p:nvPr userDrawn="1"/>
        </p:nvSpPr>
        <p:spPr bwMode="auto">
          <a:xfrm>
            <a:off x="1981200" y="6324600"/>
            <a:ext cx="838200" cy="304800"/>
          </a:xfrm>
          <a:prstGeom prst="bevel">
            <a:avLst/>
          </a:prstGeom>
          <a:solidFill>
            <a:srgbClr val="808080"/>
          </a:solidFill>
          <a:ln>
            <a:solidFill>
              <a:srgbClr val="80808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Section Home</a:t>
            </a:r>
            <a:endParaRPr kumimoji="0" lang="en-US" sz="800" b="0" i="0" u="none" strike="noStrike" cap="none" normalizeH="0" baseline="0" dirty="0">
              <a:ln>
                <a:noFill/>
              </a:ln>
              <a:latin typeface="Comic Sans MS"/>
              <a:cs typeface="Comic Sans MS"/>
            </a:endParaRPr>
          </a:p>
        </p:txBody>
      </p:sp>
      <p:sp>
        <p:nvSpPr>
          <p:cNvPr id="4" name="Bevel 3">
            <a:hlinkClick r:id="rId3" action="ppaction://hlinksldjump"/>
          </p:cNvPr>
          <p:cNvSpPr/>
          <p:nvPr userDrawn="1"/>
        </p:nvSpPr>
        <p:spPr bwMode="auto">
          <a:xfrm>
            <a:off x="6324600" y="6324600"/>
            <a:ext cx="838200" cy="304800"/>
          </a:xfrm>
          <a:prstGeom prst="bevel">
            <a:avLst/>
          </a:prstGeom>
          <a:solidFill>
            <a:srgbClr val="808080"/>
          </a:solidFill>
          <a:ln>
            <a:solidFill>
              <a:srgbClr val="80808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Next Section</a:t>
            </a:r>
            <a:endParaRPr kumimoji="0" lang="en-US" sz="800" b="0" i="0" u="none" strike="noStrike" cap="none" normalizeH="0" baseline="0" dirty="0">
              <a:ln>
                <a:noFill/>
              </a:ln>
              <a:latin typeface="Comic Sans MS"/>
              <a:cs typeface="Comic Sans MS"/>
            </a:endParaRPr>
          </a:p>
        </p:txBody>
      </p:sp>
    </p:spTree>
    <p:extLst>
      <p:ext uri="{BB962C8B-B14F-4D97-AF65-F5344CB8AC3E}">
        <p14:creationId xmlns:p14="http://schemas.microsoft.com/office/powerpoint/2010/main" val="320834824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Learning Targets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Bevel 2">
            <a:hlinkClick r:id="rId2" action="ppaction://hlinksldjump"/>
          </p:cNvPr>
          <p:cNvSpPr/>
          <p:nvPr userDrawn="1"/>
        </p:nvSpPr>
        <p:spPr bwMode="auto">
          <a:xfrm>
            <a:off x="1981200" y="6324600"/>
            <a:ext cx="838200" cy="304800"/>
          </a:xfrm>
          <a:prstGeom prst="bevel">
            <a:avLst/>
          </a:prstGeom>
          <a:solidFill>
            <a:srgbClr val="808080"/>
          </a:solidFill>
          <a:ln>
            <a:solidFill>
              <a:srgbClr val="80808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Section Home</a:t>
            </a:r>
            <a:endParaRPr kumimoji="0" lang="en-US" sz="800" b="0" i="0" u="none" strike="noStrike" cap="none" normalizeH="0" baseline="0" dirty="0">
              <a:ln>
                <a:noFill/>
              </a:ln>
              <a:latin typeface="Comic Sans MS"/>
              <a:cs typeface="Comic Sans MS"/>
            </a:endParaRPr>
          </a:p>
        </p:txBody>
      </p:sp>
      <p:sp>
        <p:nvSpPr>
          <p:cNvPr id="4" name="Bevel 3">
            <a:hlinkClick r:id="rId3" action="ppaction://hlinksldjump"/>
          </p:cNvPr>
          <p:cNvSpPr/>
          <p:nvPr userDrawn="1"/>
        </p:nvSpPr>
        <p:spPr bwMode="auto">
          <a:xfrm>
            <a:off x="6324600" y="6324600"/>
            <a:ext cx="838200" cy="304800"/>
          </a:xfrm>
          <a:prstGeom prst="bevel">
            <a:avLst/>
          </a:prstGeom>
          <a:solidFill>
            <a:srgbClr val="808080"/>
          </a:solidFill>
          <a:ln>
            <a:solidFill>
              <a:srgbClr val="80808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Next Section</a:t>
            </a:r>
            <a:endParaRPr kumimoji="0" lang="en-US" sz="800" b="0" i="0" u="none" strike="noStrike" cap="none" normalizeH="0" baseline="0" dirty="0">
              <a:ln>
                <a:noFill/>
              </a:ln>
              <a:latin typeface="Comic Sans MS"/>
              <a:cs typeface="Comic Sans MS"/>
            </a:endParaRPr>
          </a:p>
        </p:txBody>
      </p:sp>
    </p:spTree>
    <p:extLst>
      <p:ext uri="{BB962C8B-B14F-4D97-AF65-F5344CB8AC3E}">
        <p14:creationId xmlns:p14="http://schemas.microsoft.com/office/powerpoint/2010/main" val="309385713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ectur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Bevel 2">
            <a:hlinkClick r:id="rId2" action="ppaction://hlinksldjump"/>
          </p:cNvPr>
          <p:cNvSpPr/>
          <p:nvPr userDrawn="1"/>
        </p:nvSpPr>
        <p:spPr bwMode="auto">
          <a:xfrm>
            <a:off x="1981200" y="6324600"/>
            <a:ext cx="838200" cy="304800"/>
          </a:xfrm>
          <a:prstGeom prst="bevel">
            <a:avLst/>
          </a:prstGeom>
          <a:solidFill>
            <a:srgbClr val="808080"/>
          </a:solidFill>
          <a:ln>
            <a:solidFill>
              <a:srgbClr val="80808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Section Home</a:t>
            </a:r>
            <a:endParaRPr kumimoji="0" lang="en-US" sz="800" b="0" i="0" u="none" strike="noStrike" cap="none" normalizeH="0" baseline="0" dirty="0">
              <a:ln>
                <a:noFill/>
              </a:ln>
              <a:latin typeface="Comic Sans MS"/>
              <a:cs typeface="Comic Sans MS"/>
            </a:endParaRPr>
          </a:p>
        </p:txBody>
      </p:sp>
      <p:sp>
        <p:nvSpPr>
          <p:cNvPr id="4" name="Bevel 3">
            <a:hlinkClick r:id="rId3" action="ppaction://hlinksldjump"/>
          </p:cNvPr>
          <p:cNvSpPr/>
          <p:nvPr userDrawn="1"/>
        </p:nvSpPr>
        <p:spPr bwMode="auto">
          <a:xfrm>
            <a:off x="6324600" y="6324600"/>
            <a:ext cx="838200" cy="304800"/>
          </a:xfrm>
          <a:prstGeom prst="bevel">
            <a:avLst/>
          </a:prstGeom>
          <a:solidFill>
            <a:srgbClr val="808080"/>
          </a:solidFill>
          <a:ln>
            <a:solidFill>
              <a:srgbClr val="80808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Next Section</a:t>
            </a:r>
            <a:endParaRPr kumimoji="0" lang="en-US" sz="800" b="0" i="0" u="none" strike="noStrike" cap="none" normalizeH="0" baseline="0" dirty="0">
              <a:ln>
                <a:noFill/>
              </a:ln>
              <a:latin typeface="Comic Sans MS"/>
              <a:cs typeface="Comic Sans MS"/>
            </a:endParaRPr>
          </a:p>
        </p:txBody>
      </p:sp>
    </p:spTree>
    <p:extLst>
      <p:ext uri="{BB962C8B-B14F-4D97-AF65-F5344CB8AC3E}">
        <p14:creationId xmlns:p14="http://schemas.microsoft.com/office/powerpoint/2010/main" val="59017230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ctur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Bevel 2">
            <a:hlinkClick r:id="rId2" action="ppaction://hlinksldjump"/>
          </p:cNvPr>
          <p:cNvSpPr/>
          <p:nvPr userDrawn="1"/>
        </p:nvSpPr>
        <p:spPr bwMode="auto">
          <a:xfrm>
            <a:off x="1981200" y="6324600"/>
            <a:ext cx="838200" cy="304800"/>
          </a:xfrm>
          <a:prstGeom prst="bevel">
            <a:avLst/>
          </a:prstGeom>
          <a:solidFill>
            <a:srgbClr val="808080"/>
          </a:solidFill>
          <a:ln>
            <a:solidFill>
              <a:srgbClr val="80808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Section Home</a:t>
            </a:r>
            <a:endParaRPr kumimoji="0" lang="en-US" sz="800" b="0" i="0" u="none" strike="noStrike" cap="none" normalizeH="0" baseline="0" dirty="0">
              <a:ln>
                <a:noFill/>
              </a:ln>
              <a:latin typeface="Comic Sans MS"/>
              <a:cs typeface="Comic Sans MS"/>
            </a:endParaRPr>
          </a:p>
        </p:txBody>
      </p:sp>
      <p:sp>
        <p:nvSpPr>
          <p:cNvPr id="4" name="Bevel 3">
            <a:hlinkClick r:id="rId3" action="ppaction://hlinksldjump"/>
          </p:cNvPr>
          <p:cNvSpPr/>
          <p:nvPr userDrawn="1"/>
        </p:nvSpPr>
        <p:spPr bwMode="auto">
          <a:xfrm>
            <a:off x="6324600" y="6324600"/>
            <a:ext cx="838200" cy="304800"/>
          </a:xfrm>
          <a:prstGeom prst="bevel">
            <a:avLst/>
          </a:prstGeom>
          <a:solidFill>
            <a:srgbClr val="808080"/>
          </a:solidFill>
          <a:ln>
            <a:solidFill>
              <a:srgbClr val="80808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Next Section</a:t>
            </a:r>
            <a:endParaRPr kumimoji="0" lang="en-US" sz="800" b="0" i="0" u="none" strike="noStrike" cap="none" normalizeH="0" baseline="0" dirty="0">
              <a:ln>
                <a:noFill/>
              </a:ln>
              <a:latin typeface="Comic Sans MS"/>
              <a:cs typeface="Comic Sans MS"/>
            </a:endParaRPr>
          </a:p>
        </p:txBody>
      </p:sp>
    </p:spTree>
    <p:extLst>
      <p:ext uri="{BB962C8B-B14F-4D97-AF65-F5344CB8AC3E}">
        <p14:creationId xmlns:p14="http://schemas.microsoft.com/office/powerpoint/2010/main" val="315427965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Lectur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Bevel 2">
            <a:hlinkClick r:id="rId2" action="ppaction://hlinksldjump"/>
          </p:cNvPr>
          <p:cNvSpPr/>
          <p:nvPr userDrawn="1"/>
        </p:nvSpPr>
        <p:spPr bwMode="auto">
          <a:xfrm>
            <a:off x="1981200" y="6324600"/>
            <a:ext cx="838200" cy="304800"/>
          </a:xfrm>
          <a:prstGeom prst="bevel">
            <a:avLst/>
          </a:prstGeom>
          <a:solidFill>
            <a:srgbClr val="808080"/>
          </a:solidFill>
          <a:ln>
            <a:solidFill>
              <a:srgbClr val="80808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Section Home</a:t>
            </a:r>
            <a:endParaRPr kumimoji="0" lang="en-US" sz="800" b="0" i="0" u="none" strike="noStrike" cap="none" normalizeH="0" baseline="0" dirty="0">
              <a:ln>
                <a:noFill/>
              </a:ln>
              <a:latin typeface="Comic Sans MS"/>
              <a:cs typeface="Comic Sans MS"/>
            </a:endParaRPr>
          </a:p>
        </p:txBody>
      </p:sp>
      <p:sp>
        <p:nvSpPr>
          <p:cNvPr id="4" name="Bevel 3">
            <a:hlinkClick r:id="rId3" action="ppaction://hlinksldjump"/>
          </p:cNvPr>
          <p:cNvSpPr/>
          <p:nvPr userDrawn="1"/>
        </p:nvSpPr>
        <p:spPr bwMode="auto">
          <a:xfrm>
            <a:off x="6324600" y="6324600"/>
            <a:ext cx="838200" cy="304800"/>
          </a:xfrm>
          <a:prstGeom prst="bevel">
            <a:avLst/>
          </a:prstGeom>
          <a:solidFill>
            <a:srgbClr val="808080"/>
          </a:solidFill>
          <a:ln>
            <a:solidFill>
              <a:srgbClr val="80808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Next Section</a:t>
            </a:r>
            <a:endParaRPr kumimoji="0" lang="en-US" sz="800" b="0" i="0" u="none" strike="noStrike" cap="none" normalizeH="0" baseline="0" dirty="0">
              <a:ln>
                <a:noFill/>
              </a:ln>
              <a:latin typeface="Comic Sans MS"/>
              <a:cs typeface="Comic Sans MS"/>
            </a:endParaRPr>
          </a:p>
        </p:txBody>
      </p:sp>
    </p:spTree>
    <p:extLst>
      <p:ext uri="{BB962C8B-B14F-4D97-AF65-F5344CB8AC3E}">
        <p14:creationId xmlns:p14="http://schemas.microsoft.com/office/powerpoint/2010/main" val="414225824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Lecture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Bevel 2">
            <a:hlinkClick r:id="rId2" action="ppaction://hlinksldjump"/>
          </p:cNvPr>
          <p:cNvSpPr/>
          <p:nvPr userDrawn="1"/>
        </p:nvSpPr>
        <p:spPr bwMode="auto">
          <a:xfrm>
            <a:off x="1981200" y="6324600"/>
            <a:ext cx="838200" cy="304800"/>
          </a:xfrm>
          <a:prstGeom prst="bevel">
            <a:avLst/>
          </a:prstGeom>
          <a:solidFill>
            <a:srgbClr val="808080"/>
          </a:solidFill>
          <a:ln>
            <a:solidFill>
              <a:srgbClr val="80808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Section Home</a:t>
            </a:r>
            <a:endParaRPr kumimoji="0" lang="en-US" sz="800" b="0" i="0" u="none" strike="noStrike" cap="none" normalizeH="0" baseline="0" dirty="0">
              <a:ln>
                <a:noFill/>
              </a:ln>
              <a:latin typeface="Comic Sans MS"/>
              <a:cs typeface="Comic Sans MS"/>
            </a:endParaRPr>
          </a:p>
        </p:txBody>
      </p:sp>
      <p:sp>
        <p:nvSpPr>
          <p:cNvPr id="4" name="Bevel 3">
            <a:hlinkClick r:id="rId3" action="ppaction://hlinksldjump"/>
          </p:cNvPr>
          <p:cNvSpPr/>
          <p:nvPr userDrawn="1"/>
        </p:nvSpPr>
        <p:spPr bwMode="auto">
          <a:xfrm>
            <a:off x="6324600" y="6324600"/>
            <a:ext cx="838200" cy="304800"/>
          </a:xfrm>
          <a:prstGeom prst="bevel">
            <a:avLst/>
          </a:prstGeom>
          <a:solidFill>
            <a:srgbClr val="808080"/>
          </a:solidFill>
          <a:ln>
            <a:solidFill>
              <a:srgbClr val="80808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Next Section</a:t>
            </a:r>
            <a:endParaRPr kumimoji="0" lang="en-US" sz="800" b="0" i="0" u="none" strike="noStrike" cap="none" normalizeH="0" baseline="0" dirty="0">
              <a:ln>
                <a:noFill/>
              </a:ln>
              <a:latin typeface="Comic Sans MS"/>
              <a:cs typeface="Comic Sans MS"/>
            </a:endParaRPr>
          </a:p>
        </p:txBody>
      </p:sp>
    </p:spTree>
    <p:extLst>
      <p:ext uri="{BB962C8B-B14F-4D97-AF65-F5344CB8AC3E}">
        <p14:creationId xmlns:p14="http://schemas.microsoft.com/office/powerpoint/2010/main" val="360560566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Lecture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Bevel 2">
            <a:hlinkClick r:id="rId2" action="ppaction://hlinksldjump"/>
          </p:cNvPr>
          <p:cNvSpPr/>
          <p:nvPr userDrawn="1"/>
        </p:nvSpPr>
        <p:spPr bwMode="auto">
          <a:xfrm>
            <a:off x="1981200" y="6324600"/>
            <a:ext cx="838200" cy="304800"/>
          </a:xfrm>
          <a:prstGeom prst="bevel">
            <a:avLst/>
          </a:prstGeom>
          <a:solidFill>
            <a:srgbClr val="808080"/>
          </a:solidFill>
          <a:ln>
            <a:solidFill>
              <a:srgbClr val="80808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Section Home</a:t>
            </a:r>
            <a:endParaRPr kumimoji="0" lang="en-US" sz="800" b="0" i="0" u="none" strike="noStrike" cap="none" normalizeH="0" baseline="0" dirty="0">
              <a:ln>
                <a:noFill/>
              </a:ln>
              <a:latin typeface="Comic Sans MS"/>
              <a:cs typeface="Comic Sans MS"/>
            </a:endParaRPr>
          </a:p>
        </p:txBody>
      </p:sp>
      <p:sp>
        <p:nvSpPr>
          <p:cNvPr id="4" name="Bevel 3">
            <a:hlinkClick r:id="rId3" action="ppaction://hlinksldjump"/>
          </p:cNvPr>
          <p:cNvSpPr/>
          <p:nvPr userDrawn="1"/>
        </p:nvSpPr>
        <p:spPr bwMode="auto">
          <a:xfrm>
            <a:off x="6324600" y="6324600"/>
            <a:ext cx="838200" cy="304800"/>
          </a:xfrm>
          <a:prstGeom prst="bevel">
            <a:avLst/>
          </a:prstGeom>
          <a:solidFill>
            <a:srgbClr val="808080"/>
          </a:solidFill>
          <a:ln>
            <a:solidFill>
              <a:srgbClr val="80808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Next Section</a:t>
            </a:r>
            <a:endParaRPr kumimoji="0" lang="en-US" sz="800" b="0" i="0" u="none" strike="noStrike" cap="none" normalizeH="0" baseline="0" dirty="0">
              <a:ln>
                <a:noFill/>
              </a:ln>
              <a:latin typeface="Comic Sans MS"/>
              <a:cs typeface="Comic Sans MS"/>
            </a:endParaRPr>
          </a:p>
        </p:txBody>
      </p:sp>
    </p:spTree>
    <p:extLst>
      <p:ext uri="{BB962C8B-B14F-4D97-AF65-F5344CB8AC3E}">
        <p14:creationId xmlns:p14="http://schemas.microsoft.com/office/powerpoint/2010/main" val="151502861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theme" Target="../theme/theme1.xml"/><Relationship Id="rId27" Type="http://schemas.openxmlformats.org/officeDocument/2006/relationships/slide" Target="../slides/slide2.xml"/><Relationship Id="rId28" Type="http://schemas.openxmlformats.org/officeDocument/2006/relationships/slide" Target="../slides/slide1.xml"/><Relationship Id="rId29" Type="http://schemas.openxmlformats.org/officeDocument/2006/relationships/slide" Target="../slides/slide92.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16"/>
          <p:cNvSpPr>
            <a:spLocks noChangeArrowheads="1"/>
          </p:cNvSpPr>
          <p:nvPr userDrawn="1"/>
        </p:nvSpPr>
        <p:spPr bwMode="auto">
          <a:xfrm>
            <a:off x="0" y="6643688"/>
            <a:ext cx="9144000" cy="214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800" dirty="0"/>
              <a:t>Copyright © </a:t>
            </a:r>
            <a:r>
              <a:rPr lang="en-US" sz="800" dirty="0" smtClean="0"/>
              <a:t>2015 </a:t>
            </a:r>
            <a:r>
              <a:rPr lang="en-US" sz="800" dirty="0"/>
              <a:t>N.S.</a:t>
            </a:r>
          </a:p>
        </p:txBody>
      </p:sp>
      <p:sp>
        <p:nvSpPr>
          <p:cNvPr id="1028" name="Bevel 1">
            <a:hlinkClick r:id="" action="ppaction://hlinkshowjump?jump=nextslide"/>
          </p:cNvPr>
          <p:cNvSpPr>
            <a:spLocks noChangeArrowheads="1"/>
          </p:cNvSpPr>
          <p:nvPr userDrawn="1"/>
        </p:nvSpPr>
        <p:spPr bwMode="auto">
          <a:xfrm>
            <a:off x="5181600" y="6096000"/>
            <a:ext cx="914400" cy="533400"/>
          </a:xfrm>
          <a:prstGeom prst="bevel">
            <a:avLst>
              <a:gd name="adj" fmla="val 12500"/>
            </a:avLst>
          </a:prstGeom>
          <a:solidFill>
            <a:srgbClr val="008080"/>
          </a:solidFill>
          <a:ln w="12700">
            <a:solidFill>
              <a:srgbClr val="008080"/>
            </a:solidFill>
            <a:round/>
            <a:headEnd/>
            <a:tailEnd/>
          </a:ln>
        </p:spPr>
        <p:txBody>
          <a:bodyPr wrap="none" anchor="ctr"/>
          <a:lstStyle/>
          <a:p>
            <a:r>
              <a:rPr lang="en-US" sz="1200" dirty="0">
                <a:solidFill>
                  <a:srgbClr val="000000"/>
                </a:solidFill>
                <a:latin typeface="Comic Sans MS" charset="0"/>
                <a:cs typeface="Comic Sans MS" charset="0"/>
              </a:rPr>
              <a:t>Forward</a:t>
            </a:r>
          </a:p>
        </p:txBody>
      </p:sp>
      <p:sp>
        <p:nvSpPr>
          <p:cNvPr id="1029" name="Bevel 11">
            <a:hlinkClick r:id="" action="ppaction://hlinkshowjump?jump=lastslideviewed"/>
          </p:cNvPr>
          <p:cNvSpPr>
            <a:spLocks noChangeArrowheads="1"/>
          </p:cNvSpPr>
          <p:nvPr userDrawn="1"/>
        </p:nvSpPr>
        <p:spPr bwMode="auto">
          <a:xfrm>
            <a:off x="4114800" y="6096000"/>
            <a:ext cx="914400" cy="533400"/>
          </a:xfrm>
          <a:prstGeom prst="bevel">
            <a:avLst>
              <a:gd name="adj" fmla="val 12500"/>
            </a:avLst>
          </a:prstGeom>
          <a:solidFill>
            <a:srgbClr val="008080"/>
          </a:solidFill>
          <a:ln w="12700">
            <a:solidFill>
              <a:srgbClr val="008080"/>
            </a:solidFill>
            <a:round/>
            <a:headEnd/>
            <a:tailEnd/>
          </a:ln>
        </p:spPr>
        <p:txBody>
          <a:bodyPr wrap="none" anchor="ctr"/>
          <a:lstStyle/>
          <a:p>
            <a:r>
              <a:rPr lang="en-US" sz="1200">
                <a:solidFill>
                  <a:srgbClr val="000000"/>
                </a:solidFill>
                <a:latin typeface="Comic Sans MS" charset="0"/>
                <a:cs typeface="Comic Sans MS" charset="0"/>
              </a:rPr>
              <a:t>Last Slide</a:t>
            </a:r>
          </a:p>
          <a:p>
            <a:r>
              <a:rPr lang="en-US" sz="1200">
                <a:solidFill>
                  <a:srgbClr val="000000"/>
                </a:solidFill>
                <a:latin typeface="Comic Sans MS" charset="0"/>
                <a:cs typeface="Comic Sans MS" charset="0"/>
              </a:rPr>
              <a:t>Viewed</a:t>
            </a:r>
          </a:p>
        </p:txBody>
      </p:sp>
      <p:sp>
        <p:nvSpPr>
          <p:cNvPr id="1030" name="Bevel 12">
            <a:hlinkClick r:id="" action="ppaction://hlinkshowjump?jump=previousslide"/>
          </p:cNvPr>
          <p:cNvSpPr>
            <a:spLocks noChangeArrowheads="1"/>
          </p:cNvSpPr>
          <p:nvPr userDrawn="1"/>
        </p:nvSpPr>
        <p:spPr bwMode="auto">
          <a:xfrm>
            <a:off x="3048000" y="6096000"/>
            <a:ext cx="914400" cy="533400"/>
          </a:xfrm>
          <a:prstGeom prst="bevel">
            <a:avLst>
              <a:gd name="adj" fmla="val 12500"/>
            </a:avLst>
          </a:prstGeom>
          <a:solidFill>
            <a:srgbClr val="008080"/>
          </a:solidFill>
          <a:ln w="12700">
            <a:solidFill>
              <a:srgbClr val="008080"/>
            </a:solidFill>
            <a:round/>
            <a:headEnd/>
            <a:tailEnd/>
          </a:ln>
        </p:spPr>
        <p:txBody>
          <a:bodyPr wrap="none" anchor="ctr"/>
          <a:lstStyle/>
          <a:p>
            <a:r>
              <a:rPr lang="en-US" sz="1200" dirty="0">
                <a:solidFill>
                  <a:srgbClr val="000000"/>
                </a:solidFill>
                <a:latin typeface="Comic Sans MS" charset="0"/>
                <a:cs typeface="Comic Sans MS" charset="0"/>
              </a:rPr>
              <a:t>Back</a:t>
            </a:r>
          </a:p>
        </p:txBody>
      </p:sp>
      <p:sp>
        <p:nvSpPr>
          <p:cNvPr id="11" name="Bevel 10">
            <a:hlinkClick r:id="rId27" action="ppaction://hlinksldjump"/>
          </p:cNvPr>
          <p:cNvSpPr/>
          <p:nvPr userDrawn="1"/>
        </p:nvSpPr>
        <p:spPr bwMode="auto">
          <a:xfrm>
            <a:off x="1066800" y="6324600"/>
            <a:ext cx="838200" cy="304800"/>
          </a:xfrm>
          <a:prstGeom prst="bevel">
            <a:avLst/>
          </a:prstGeom>
          <a:solidFill>
            <a:srgbClr val="808080"/>
          </a:solidFill>
          <a:ln>
            <a:solidFill>
              <a:srgbClr val="80808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Table of</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Contents</a:t>
            </a:r>
            <a:endParaRPr kumimoji="0" lang="en-US" sz="800" b="0" i="0" u="none" strike="noStrike" cap="none" normalizeH="0" baseline="0" dirty="0">
              <a:ln>
                <a:noFill/>
              </a:ln>
              <a:latin typeface="Comic Sans MS"/>
              <a:cs typeface="Comic Sans MS"/>
            </a:endParaRPr>
          </a:p>
        </p:txBody>
      </p:sp>
      <p:sp>
        <p:nvSpPr>
          <p:cNvPr id="12" name="Bevel 11">
            <a:hlinkClick r:id="rId28" action="ppaction://hlinksldjump"/>
          </p:cNvPr>
          <p:cNvSpPr/>
          <p:nvPr userDrawn="1"/>
        </p:nvSpPr>
        <p:spPr bwMode="auto">
          <a:xfrm>
            <a:off x="152400" y="6324600"/>
            <a:ext cx="838200" cy="304800"/>
          </a:xfrm>
          <a:prstGeom prst="bevel">
            <a:avLst/>
          </a:prstGeom>
          <a:solidFill>
            <a:srgbClr val="808080"/>
          </a:solidFill>
          <a:ln>
            <a:solidFill>
              <a:srgbClr val="80808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Title Page</a:t>
            </a:r>
            <a:endParaRPr kumimoji="0" lang="en-US" sz="800" b="0" i="0" u="none" strike="noStrike" cap="none" normalizeH="0" baseline="0" dirty="0">
              <a:ln>
                <a:noFill/>
              </a:ln>
              <a:latin typeface="Comic Sans MS"/>
              <a:cs typeface="Comic Sans MS"/>
            </a:endParaRPr>
          </a:p>
        </p:txBody>
      </p:sp>
      <p:sp>
        <p:nvSpPr>
          <p:cNvPr id="14" name="Bevel 13">
            <a:hlinkClick r:id="rId29" action="ppaction://hlinksldjump"/>
          </p:cNvPr>
          <p:cNvSpPr/>
          <p:nvPr userDrawn="1"/>
        </p:nvSpPr>
        <p:spPr bwMode="auto">
          <a:xfrm>
            <a:off x="7239000" y="6324600"/>
            <a:ext cx="838200" cy="304800"/>
          </a:xfrm>
          <a:prstGeom prst="bevel">
            <a:avLst/>
          </a:prstGeom>
          <a:solidFill>
            <a:srgbClr val="808080"/>
          </a:solidFill>
          <a:ln>
            <a:solidFill>
              <a:srgbClr val="80808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Resources</a:t>
            </a:r>
            <a:endParaRPr kumimoji="0" lang="en-US" sz="800" b="0" i="0" u="none" strike="noStrike" cap="none" normalizeH="0" baseline="0" dirty="0">
              <a:ln>
                <a:noFill/>
              </a:ln>
              <a:latin typeface="Comic Sans MS"/>
              <a:cs typeface="Comic Sans MS"/>
            </a:endParaRPr>
          </a:p>
        </p:txBody>
      </p:sp>
      <p:sp>
        <p:nvSpPr>
          <p:cNvPr id="16" name="Bevel 15">
            <a:hlinkClick r:id="" action="ppaction://hlinkshowjump?jump=endshow"/>
          </p:cNvPr>
          <p:cNvSpPr/>
          <p:nvPr userDrawn="1"/>
        </p:nvSpPr>
        <p:spPr bwMode="auto">
          <a:xfrm>
            <a:off x="8153400" y="6324600"/>
            <a:ext cx="838200" cy="304800"/>
          </a:xfrm>
          <a:prstGeom prst="bevel">
            <a:avLst/>
          </a:prstGeom>
          <a:solidFill>
            <a:srgbClr val="808080"/>
          </a:solidFill>
          <a:ln>
            <a:solidFill>
              <a:srgbClr val="80808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latin typeface="Comic Sans MS"/>
                <a:cs typeface="Comic Sans MS"/>
              </a:rPr>
              <a:t>End Show</a:t>
            </a:r>
            <a:endParaRPr kumimoji="0" lang="en-US" sz="800" b="0" i="0" u="none" strike="noStrike" cap="none" normalizeH="0" baseline="0" dirty="0">
              <a:ln>
                <a:noFill/>
              </a:ln>
              <a:latin typeface="Comic Sans MS"/>
              <a:cs typeface="Comic Sans MS"/>
            </a:endParaRPr>
          </a:p>
        </p:txBody>
      </p:sp>
    </p:spTree>
  </p:cSld>
  <p:clrMap bg1="lt1" tx1="dk1" bg2="lt2" tx2="dk2" accent1="accent1" accent2="accent2" accent3="accent3" accent4="accent4" accent5="accent5" accent6="accent6" hlink="hlink" folHlink="folHlink"/>
  <p:sldLayoutIdLst>
    <p:sldLayoutId id="2147483725" r:id="rId1"/>
    <p:sldLayoutId id="2147483718"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14" r:id="rId16"/>
    <p:sldLayoutId id="2147483716" r:id="rId17"/>
    <p:sldLayoutId id="2147483717" r:id="rId18"/>
    <p:sldLayoutId id="2147483715" r:id="rId19"/>
    <p:sldLayoutId id="2147483719" r:id="rId20"/>
    <p:sldLayoutId id="2147483720" r:id="rId21"/>
    <p:sldLayoutId id="2147483721" r:id="rId22"/>
    <p:sldLayoutId id="2147483722" r:id="rId23"/>
    <p:sldLayoutId id="2147483723" r:id="rId24"/>
    <p:sldLayoutId id="2147483724" r:id="rId25"/>
  </p:sldLayoutIdLst>
  <p:transition xmlns:p14="http://schemas.microsoft.com/office/powerpoint/2010/main" advClick="0"/>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Century Gothic"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latin typeface="Century Gothic"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latin typeface="Century Gothic"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latin typeface="Century Gothic" charset="0"/>
          <a:ea typeface="ＭＳ Ｐゴシック" charset="0"/>
          <a:cs typeface="ＭＳ Ｐゴシック" charset="0"/>
        </a:defRPr>
      </a:lvl5pPr>
      <a:lvl6pPr marL="457200" algn="ctr" rtl="0" fontAlgn="base">
        <a:spcBef>
          <a:spcPct val="0"/>
        </a:spcBef>
        <a:spcAft>
          <a:spcPct val="0"/>
        </a:spcAft>
        <a:defRPr sz="4400" b="1">
          <a:solidFill>
            <a:schemeClr val="tx2"/>
          </a:solidFill>
          <a:latin typeface="Century Gothic" charset="0"/>
          <a:ea typeface="ＭＳ Ｐゴシック" charset="0"/>
          <a:cs typeface="ＭＳ Ｐゴシック" charset="0"/>
        </a:defRPr>
      </a:lvl6pPr>
      <a:lvl7pPr marL="914400" algn="ctr" rtl="0" fontAlgn="base">
        <a:spcBef>
          <a:spcPct val="0"/>
        </a:spcBef>
        <a:spcAft>
          <a:spcPct val="0"/>
        </a:spcAft>
        <a:defRPr sz="4400" b="1">
          <a:solidFill>
            <a:schemeClr val="tx2"/>
          </a:solidFill>
          <a:latin typeface="Century Gothic" charset="0"/>
          <a:ea typeface="ＭＳ Ｐゴシック" charset="0"/>
          <a:cs typeface="ＭＳ Ｐゴシック" charset="0"/>
        </a:defRPr>
      </a:lvl7pPr>
      <a:lvl8pPr marL="1371600" algn="ctr" rtl="0" fontAlgn="base">
        <a:spcBef>
          <a:spcPct val="0"/>
        </a:spcBef>
        <a:spcAft>
          <a:spcPct val="0"/>
        </a:spcAft>
        <a:defRPr sz="4400" b="1">
          <a:solidFill>
            <a:schemeClr val="tx2"/>
          </a:solidFill>
          <a:latin typeface="Century Gothic" charset="0"/>
          <a:ea typeface="ＭＳ Ｐゴシック" charset="0"/>
          <a:cs typeface="ＭＳ Ｐゴシック" charset="0"/>
        </a:defRPr>
      </a:lvl8pPr>
      <a:lvl9pPr marL="1828800" algn="ctr" rtl="0" fontAlgn="base">
        <a:spcBef>
          <a:spcPct val="0"/>
        </a:spcBef>
        <a:spcAft>
          <a:spcPct val="0"/>
        </a:spcAft>
        <a:defRPr sz="4400" b="1">
          <a:solidFill>
            <a:schemeClr val="tx2"/>
          </a:solidFill>
          <a:latin typeface="Century Gothic"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4" Type="http://schemas.openxmlformats.org/officeDocument/2006/relationships/slide" Target="slide14.xml"/><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4" Type="http://schemas.openxmlformats.org/officeDocument/2006/relationships/slide" Target="slide16.xml"/><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4" Type="http://schemas.openxmlformats.org/officeDocument/2006/relationships/slide" Target="slide18.xml"/><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4" Type="http://schemas.openxmlformats.org/officeDocument/2006/relationships/slide" Target="slide20.xml"/><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slide" Target="slide64.xml"/><Relationship Id="rId12" Type="http://schemas.openxmlformats.org/officeDocument/2006/relationships/slide" Target="slide71.xml"/><Relationship Id="rId13" Type="http://schemas.openxmlformats.org/officeDocument/2006/relationships/slide" Target="slide72.xml"/><Relationship Id="rId14" Type="http://schemas.openxmlformats.org/officeDocument/2006/relationships/slide" Target="slide79.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slide3.xml"/><Relationship Id="rId4" Type="http://schemas.openxmlformats.org/officeDocument/2006/relationships/slide" Target="slide20.xml"/><Relationship Id="rId5" Type="http://schemas.openxmlformats.org/officeDocument/2006/relationships/slide" Target="slide21.xml"/><Relationship Id="rId6" Type="http://schemas.openxmlformats.org/officeDocument/2006/relationships/slide" Target="slide28.xml"/><Relationship Id="rId7" Type="http://schemas.openxmlformats.org/officeDocument/2006/relationships/slide" Target="slide42.xml"/><Relationship Id="rId8" Type="http://schemas.openxmlformats.org/officeDocument/2006/relationships/slide" Target="slide36.xml"/><Relationship Id="rId9" Type="http://schemas.openxmlformats.org/officeDocument/2006/relationships/slide" Target="slide50.xml"/><Relationship Id="rId10" Type="http://schemas.openxmlformats.org/officeDocument/2006/relationships/slide" Target="slide5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1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1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1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8.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6.xml"/><Relationship Id="rId3"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7.xml"/><Relationship Id="rId3"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8.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8.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9.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9.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9.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2.png"/><Relationship Id="rId1" Type="http://schemas.openxmlformats.org/officeDocument/2006/relationships/slideLayout" Target="../slideLayouts/slideLayout9.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3.png"/><Relationship Id="rId1" Type="http://schemas.openxmlformats.org/officeDocument/2006/relationships/slideLayout" Target="../slideLayouts/slideLayout9.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8.xml"/><Relationship Id="rId3" Type="http://schemas.openxmlformats.org/officeDocument/2006/relationships/image" Target="../media/image3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9.xml"/><Relationship Id="rId3"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10.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10.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10.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10.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slide" Target="slide67.xml"/><Relationship Id="rId4" Type="http://schemas.openxmlformats.org/officeDocument/2006/relationships/slide" Target="slide65.xml"/><Relationship Id="rId5" Type="http://schemas.openxmlformats.org/officeDocument/2006/relationships/slide" Target="slide69.xml"/><Relationship Id="rId1" Type="http://schemas.openxmlformats.org/officeDocument/2006/relationships/slideLayout" Target="../slideLayouts/slideLayout1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slide" Target="slide67.xml"/><Relationship Id="rId5" Type="http://schemas.openxmlformats.org/officeDocument/2006/relationships/slide" Target="slide69.xml"/><Relationship Id="rId6" Type="http://schemas.openxmlformats.org/officeDocument/2006/relationships/slide" Target="slide66.xml"/><Relationship Id="rId1" Type="http://schemas.openxmlformats.org/officeDocument/2006/relationships/slideLayout" Target="../slideLayouts/slideLayout1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slide" Target="slide67.xml"/><Relationship Id="rId5" Type="http://schemas.openxmlformats.org/officeDocument/2006/relationships/slide" Target="slide65.xml"/><Relationship Id="rId6" Type="http://schemas.openxmlformats.org/officeDocument/2006/relationships/slide" Target="slide69.xml"/><Relationship Id="rId1" Type="http://schemas.openxmlformats.org/officeDocument/2006/relationships/slideLayout" Target="../slideLayouts/slideLayout1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slide" Target="slide65.xml"/><Relationship Id="rId4" Type="http://schemas.openxmlformats.org/officeDocument/2006/relationships/slide" Target="slide69.xml"/><Relationship Id="rId5" Type="http://schemas.openxmlformats.org/officeDocument/2006/relationships/slide" Target="slide68.xml"/><Relationship Id="rId1" Type="http://schemas.openxmlformats.org/officeDocument/2006/relationships/slideLayout" Target="../slideLayouts/slideLayout1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slide" Target="slide67.xml"/><Relationship Id="rId4" Type="http://schemas.openxmlformats.org/officeDocument/2006/relationships/slide" Target="slide65.xml"/><Relationship Id="rId5" Type="http://schemas.openxmlformats.org/officeDocument/2006/relationships/slide" Target="slide69.xml"/><Relationship Id="rId1" Type="http://schemas.openxmlformats.org/officeDocument/2006/relationships/slideLayout" Target="../slideLayouts/slideLayout1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slide" Target="slide67.xml"/><Relationship Id="rId5" Type="http://schemas.openxmlformats.org/officeDocument/2006/relationships/slide" Target="slide65.xml"/><Relationship Id="rId6" Type="http://schemas.openxmlformats.org/officeDocument/2006/relationships/slide" Target="slide70.xml"/><Relationship Id="rId1" Type="http://schemas.openxmlformats.org/officeDocument/2006/relationships/slideLayout" Target="../slideLayouts/slideLayout1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slide" Target="slide67.xml"/><Relationship Id="rId7" Type="http://schemas.openxmlformats.org/officeDocument/2006/relationships/slide" Target="slide65.xml"/><Relationship Id="rId8" Type="http://schemas.openxmlformats.org/officeDocument/2006/relationships/slide" Target="slide69.xml"/><Relationship Id="rId1" Type="http://schemas.openxmlformats.org/officeDocument/2006/relationships/slideLayout" Target="../slideLayouts/slideLayout1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3" Type="http://schemas.openxmlformats.org/officeDocument/2006/relationships/slide" Target="slide75.xml"/><Relationship Id="rId4" Type="http://schemas.openxmlformats.org/officeDocument/2006/relationships/slide" Target="slide73.xml"/><Relationship Id="rId5" Type="http://schemas.openxmlformats.org/officeDocument/2006/relationships/slide" Target="slide77.xml"/><Relationship Id="rId1" Type="http://schemas.openxmlformats.org/officeDocument/2006/relationships/slideLayout" Target="../slideLayouts/slideLayout1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3" Type="http://schemas.openxmlformats.org/officeDocument/2006/relationships/slide" Target="slide75.xml"/><Relationship Id="rId4" Type="http://schemas.openxmlformats.org/officeDocument/2006/relationships/slide" Target="slide74.xml"/><Relationship Id="rId5" Type="http://schemas.openxmlformats.org/officeDocument/2006/relationships/slide" Target="slide77.xml"/><Relationship Id="rId1" Type="http://schemas.openxmlformats.org/officeDocument/2006/relationships/slideLayout" Target="../slideLayouts/slideLayout1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3" Type="http://schemas.openxmlformats.org/officeDocument/2006/relationships/slide" Target="slide75.xml"/><Relationship Id="rId4" Type="http://schemas.openxmlformats.org/officeDocument/2006/relationships/slide" Target="slide73.xml"/><Relationship Id="rId5" Type="http://schemas.openxmlformats.org/officeDocument/2006/relationships/slide" Target="slide77.xml"/><Relationship Id="rId1" Type="http://schemas.openxmlformats.org/officeDocument/2006/relationships/slideLayout" Target="../slideLayouts/slideLayout1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3" Type="http://schemas.openxmlformats.org/officeDocument/2006/relationships/slide" Target="slide76.xml"/><Relationship Id="rId4" Type="http://schemas.openxmlformats.org/officeDocument/2006/relationships/slide" Target="slide73.xml"/><Relationship Id="rId5" Type="http://schemas.openxmlformats.org/officeDocument/2006/relationships/slide" Target="slide77.xml"/><Relationship Id="rId1" Type="http://schemas.openxmlformats.org/officeDocument/2006/relationships/slideLayout" Target="../slideLayouts/slideLayout1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3" Type="http://schemas.openxmlformats.org/officeDocument/2006/relationships/slide" Target="slide75.xml"/><Relationship Id="rId4" Type="http://schemas.openxmlformats.org/officeDocument/2006/relationships/slide" Target="slide73.xml"/><Relationship Id="rId5" Type="http://schemas.openxmlformats.org/officeDocument/2006/relationships/slide" Target="slide77.xml"/><Relationship Id="rId1" Type="http://schemas.openxmlformats.org/officeDocument/2006/relationships/slideLayout" Target="../slideLayouts/slideLayout1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3" Type="http://schemas.openxmlformats.org/officeDocument/2006/relationships/slide" Target="slide75.xml"/><Relationship Id="rId4" Type="http://schemas.openxmlformats.org/officeDocument/2006/relationships/slide" Target="slide73.xml"/><Relationship Id="rId5" Type="http://schemas.openxmlformats.org/officeDocument/2006/relationships/slide" Target="slide78.xml"/><Relationship Id="rId1" Type="http://schemas.openxmlformats.org/officeDocument/2006/relationships/slideLayout" Target="../slideLayouts/slideLayout1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3" Type="http://schemas.openxmlformats.org/officeDocument/2006/relationships/slide" Target="slide75.xml"/><Relationship Id="rId4" Type="http://schemas.openxmlformats.org/officeDocument/2006/relationships/slide" Target="slide73.xml"/><Relationship Id="rId5" Type="http://schemas.openxmlformats.org/officeDocument/2006/relationships/slide" Target="slide77.xml"/><Relationship Id="rId1" Type="http://schemas.openxmlformats.org/officeDocument/2006/relationships/slideLayout" Target="../slideLayouts/slideLayout1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3" Type="http://schemas.openxmlformats.org/officeDocument/2006/relationships/slide" Target="slide82.xml"/><Relationship Id="rId4" Type="http://schemas.openxmlformats.org/officeDocument/2006/relationships/slide" Target="slide80.xml"/><Relationship Id="rId5" Type="http://schemas.openxmlformats.org/officeDocument/2006/relationships/slide" Target="slide84.xml"/><Relationship Id="rId6" Type="http://schemas.openxmlformats.org/officeDocument/2006/relationships/slide" Target="slide86.xml"/><Relationship Id="rId7" Type="http://schemas.openxmlformats.org/officeDocument/2006/relationships/slide" Target="slide88.xml"/><Relationship Id="rId8" Type="http://schemas.openxmlformats.org/officeDocument/2006/relationships/slide" Target="slide90.xml"/><Relationship Id="rId1" Type="http://schemas.openxmlformats.org/officeDocument/2006/relationships/slideLayout" Target="../slideLayouts/slideLayout14.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slide" Target="slide82.xml"/><Relationship Id="rId4" Type="http://schemas.openxmlformats.org/officeDocument/2006/relationships/slide" Target="slide81.xml"/><Relationship Id="rId5" Type="http://schemas.openxmlformats.org/officeDocument/2006/relationships/slide" Target="slide84.xml"/><Relationship Id="rId6" Type="http://schemas.openxmlformats.org/officeDocument/2006/relationships/slide" Target="slide86.xml"/><Relationship Id="rId7" Type="http://schemas.openxmlformats.org/officeDocument/2006/relationships/slide" Target="slide88.xml"/><Relationship Id="rId8" Type="http://schemas.openxmlformats.org/officeDocument/2006/relationships/slide" Target="slide90.xml"/><Relationship Id="rId1" Type="http://schemas.openxmlformats.org/officeDocument/2006/relationships/slideLayout" Target="../slideLayouts/slideLayout14.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3" Type="http://schemas.openxmlformats.org/officeDocument/2006/relationships/slide" Target="slide82.xml"/><Relationship Id="rId4" Type="http://schemas.openxmlformats.org/officeDocument/2006/relationships/slide" Target="slide80.xml"/><Relationship Id="rId5" Type="http://schemas.openxmlformats.org/officeDocument/2006/relationships/slide" Target="slide84.xml"/><Relationship Id="rId6" Type="http://schemas.openxmlformats.org/officeDocument/2006/relationships/slide" Target="slide86.xml"/><Relationship Id="rId7" Type="http://schemas.openxmlformats.org/officeDocument/2006/relationships/slide" Target="slide88.xml"/><Relationship Id="rId8" Type="http://schemas.openxmlformats.org/officeDocument/2006/relationships/slide" Target="slide90.xml"/><Relationship Id="rId1" Type="http://schemas.openxmlformats.org/officeDocument/2006/relationships/slideLayout" Target="../slideLayouts/slideLayout14.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3" Type="http://schemas.openxmlformats.org/officeDocument/2006/relationships/slide" Target="slide83.xml"/><Relationship Id="rId4" Type="http://schemas.openxmlformats.org/officeDocument/2006/relationships/slide" Target="slide80.xml"/><Relationship Id="rId5" Type="http://schemas.openxmlformats.org/officeDocument/2006/relationships/slide" Target="slide84.xml"/><Relationship Id="rId6" Type="http://schemas.openxmlformats.org/officeDocument/2006/relationships/slide" Target="slide86.xml"/><Relationship Id="rId7" Type="http://schemas.openxmlformats.org/officeDocument/2006/relationships/slide" Target="slide88.xml"/><Relationship Id="rId8" Type="http://schemas.openxmlformats.org/officeDocument/2006/relationships/slide" Target="slide90.xml"/><Relationship Id="rId1" Type="http://schemas.openxmlformats.org/officeDocument/2006/relationships/slideLayout" Target="../slideLayouts/slideLayout14.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3" Type="http://schemas.openxmlformats.org/officeDocument/2006/relationships/slide" Target="slide82.xml"/><Relationship Id="rId4" Type="http://schemas.openxmlformats.org/officeDocument/2006/relationships/slide" Target="slide80.xml"/><Relationship Id="rId5" Type="http://schemas.openxmlformats.org/officeDocument/2006/relationships/slide" Target="slide84.xml"/><Relationship Id="rId6" Type="http://schemas.openxmlformats.org/officeDocument/2006/relationships/slide" Target="slide86.xml"/><Relationship Id="rId7" Type="http://schemas.openxmlformats.org/officeDocument/2006/relationships/slide" Target="slide88.xml"/><Relationship Id="rId8" Type="http://schemas.openxmlformats.org/officeDocument/2006/relationships/slide" Target="slide90.xml"/><Relationship Id="rId1" Type="http://schemas.openxmlformats.org/officeDocument/2006/relationships/slideLayout" Target="../slideLayouts/slideLayout14.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3" Type="http://schemas.openxmlformats.org/officeDocument/2006/relationships/slide" Target="slide82.xml"/><Relationship Id="rId4" Type="http://schemas.openxmlformats.org/officeDocument/2006/relationships/slide" Target="slide80.xml"/><Relationship Id="rId5" Type="http://schemas.openxmlformats.org/officeDocument/2006/relationships/slide" Target="slide85.xml"/><Relationship Id="rId6" Type="http://schemas.openxmlformats.org/officeDocument/2006/relationships/slide" Target="slide86.xml"/><Relationship Id="rId7" Type="http://schemas.openxmlformats.org/officeDocument/2006/relationships/slide" Target="slide88.xml"/><Relationship Id="rId8" Type="http://schemas.openxmlformats.org/officeDocument/2006/relationships/slide" Target="slide90.xml"/><Relationship Id="rId1" Type="http://schemas.openxmlformats.org/officeDocument/2006/relationships/slideLayout" Target="../slideLayouts/slideLayout14.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3" Type="http://schemas.openxmlformats.org/officeDocument/2006/relationships/slide" Target="slide82.xml"/><Relationship Id="rId4" Type="http://schemas.openxmlformats.org/officeDocument/2006/relationships/slide" Target="slide80.xml"/><Relationship Id="rId5" Type="http://schemas.openxmlformats.org/officeDocument/2006/relationships/slide" Target="slide84.xml"/><Relationship Id="rId6" Type="http://schemas.openxmlformats.org/officeDocument/2006/relationships/slide" Target="slide86.xml"/><Relationship Id="rId7" Type="http://schemas.openxmlformats.org/officeDocument/2006/relationships/slide" Target="slide88.xml"/><Relationship Id="rId8" Type="http://schemas.openxmlformats.org/officeDocument/2006/relationships/slide" Target="slide90.xml"/><Relationship Id="rId1" Type="http://schemas.openxmlformats.org/officeDocument/2006/relationships/slideLayout" Target="../slideLayouts/slideLayout14.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slide" Target="slide82.xml"/><Relationship Id="rId5" Type="http://schemas.openxmlformats.org/officeDocument/2006/relationships/slide" Target="slide80.xml"/><Relationship Id="rId6" Type="http://schemas.openxmlformats.org/officeDocument/2006/relationships/slide" Target="slide84.xml"/><Relationship Id="rId7" Type="http://schemas.openxmlformats.org/officeDocument/2006/relationships/slide" Target="slide87.xml"/><Relationship Id="rId8" Type="http://schemas.openxmlformats.org/officeDocument/2006/relationships/slide" Target="slide88.xml"/><Relationship Id="rId9" Type="http://schemas.openxmlformats.org/officeDocument/2006/relationships/slide" Target="slide90.xml"/><Relationship Id="rId1" Type="http://schemas.openxmlformats.org/officeDocument/2006/relationships/slideLayout" Target="../slideLayouts/slideLayout14.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 Target="slide82.xml"/><Relationship Id="rId6" Type="http://schemas.openxmlformats.org/officeDocument/2006/relationships/slide" Target="slide80.xml"/><Relationship Id="rId7" Type="http://schemas.openxmlformats.org/officeDocument/2006/relationships/slide" Target="slide84.xml"/><Relationship Id="rId8" Type="http://schemas.openxmlformats.org/officeDocument/2006/relationships/slide" Target="slide86.xml"/><Relationship Id="rId9" Type="http://schemas.openxmlformats.org/officeDocument/2006/relationships/slide" Target="slide88.xml"/><Relationship Id="rId10" Type="http://schemas.openxmlformats.org/officeDocument/2006/relationships/slide" Target="slide90.xml"/><Relationship Id="rId1" Type="http://schemas.openxmlformats.org/officeDocument/2006/relationships/slideLayout" Target="../slideLayouts/slideLayout14.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slide" Target="slide82.xml"/><Relationship Id="rId5" Type="http://schemas.openxmlformats.org/officeDocument/2006/relationships/slide" Target="slide80.xml"/><Relationship Id="rId6" Type="http://schemas.openxmlformats.org/officeDocument/2006/relationships/slide" Target="slide84.xml"/><Relationship Id="rId7" Type="http://schemas.openxmlformats.org/officeDocument/2006/relationships/slide" Target="slide86.xml"/><Relationship Id="rId8" Type="http://schemas.openxmlformats.org/officeDocument/2006/relationships/slide" Target="slide89.xml"/><Relationship Id="rId9" Type="http://schemas.openxmlformats.org/officeDocument/2006/relationships/slide" Target="slide90.xml"/><Relationship Id="rId1" Type="http://schemas.openxmlformats.org/officeDocument/2006/relationships/slideLayout" Target="../slideLayouts/slideLayout14.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slide" Target="slide82.xml"/><Relationship Id="rId6" Type="http://schemas.openxmlformats.org/officeDocument/2006/relationships/slide" Target="slide80.xml"/><Relationship Id="rId7" Type="http://schemas.openxmlformats.org/officeDocument/2006/relationships/slide" Target="slide84.xml"/><Relationship Id="rId8" Type="http://schemas.openxmlformats.org/officeDocument/2006/relationships/slide" Target="slide86.xml"/><Relationship Id="rId9" Type="http://schemas.openxmlformats.org/officeDocument/2006/relationships/slide" Target="slide88.xml"/><Relationship Id="rId10" Type="http://schemas.openxmlformats.org/officeDocument/2006/relationships/slide" Target="slide90.xml"/><Relationship Id="rId1" Type="http://schemas.openxmlformats.org/officeDocument/2006/relationships/slideLayout" Target="../slideLayouts/slideLayout14.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slide" Target="slide82.xml"/><Relationship Id="rId5" Type="http://schemas.openxmlformats.org/officeDocument/2006/relationships/slide" Target="slide80.xml"/><Relationship Id="rId6" Type="http://schemas.openxmlformats.org/officeDocument/2006/relationships/slide" Target="slide84.xml"/><Relationship Id="rId7" Type="http://schemas.openxmlformats.org/officeDocument/2006/relationships/slide" Target="slide86.xml"/><Relationship Id="rId8" Type="http://schemas.openxmlformats.org/officeDocument/2006/relationships/slide" Target="slide88.xml"/><Relationship Id="rId9" Type="http://schemas.openxmlformats.org/officeDocument/2006/relationships/slide" Target="slide91.xml"/><Relationship Id="rId1" Type="http://schemas.openxmlformats.org/officeDocument/2006/relationships/slideLayout" Target="../slideLayouts/slideLayout14.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slide" Target="slide82.xml"/><Relationship Id="rId6" Type="http://schemas.openxmlformats.org/officeDocument/2006/relationships/slide" Target="slide80.xml"/><Relationship Id="rId7" Type="http://schemas.openxmlformats.org/officeDocument/2006/relationships/slide" Target="slide84.xml"/><Relationship Id="rId8" Type="http://schemas.openxmlformats.org/officeDocument/2006/relationships/slide" Target="slide86.xml"/><Relationship Id="rId9" Type="http://schemas.openxmlformats.org/officeDocument/2006/relationships/slide" Target="slide88.xml"/><Relationship Id="rId10" Type="http://schemas.openxmlformats.org/officeDocument/2006/relationships/slide" Target="slide90.xml"/><Relationship Id="rId1" Type="http://schemas.openxmlformats.org/officeDocument/2006/relationships/slideLayout" Target="../slideLayouts/slideLayout14.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 name="Group 78"/>
          <p:cNvGraphicFramePr>
            <a:graphicFrameLocks noGrp="1"/>
          </p:cNvGraphicFramePr>
          <p:nvPr>
            <p:extLst>
              <p:ext uri="{D42A27DB-BD31-4B8C-83A1-F6EECF244321}">
                <p14:modId xmlns:p14="http://schemas.microsoft.com/office/powerpoint/2010/main" val="597505355"/>
              </p:ext>
            </p:extLst>
          </p:nvPr>
        </p:nvGraphicFramePr>
        <p:xfrm>
          <a:off x="2895599" y="2590800"/>
          <a:ext cx="3352801" cy="3352800"/>
        </p:xfrm>
        <a:graphic>
          <a:graphicData uri="http://schemas.openxmlformats.org/drawingml/2006/table">
            <a:tbl>
              <a:tblPr firstRow="1" firstCol="1" lastRow="1" bandRow="1">
                <a:tableStyleId>{6E25E649-3F16-4E02-A733-19D2CDBF48F0}</a:tableStyleId>
              </a:tblPr>
              <a:tblGrid>
                <a:gridCol w="293662"/>
                <a:gridCol w="630592"/>
                <a:gridCol w="630592"/>
                <a:gridCol w="870057"/>
                <a:gridCol w="927898"/>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Assets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Liabilities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T-Bills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Reserves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Deposits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86" name="TextBox 85"/>
          <p:cNvSpPr txBox="1"/>
          <p:nvPr/>
        </p:nvSpPr>
        <p:spPr>
          <a:xfrm>
            <a:off x="152400" y="2283023"/>
            <a:ext cx="2590800" cy="307777"/>
          </a:xfrm>
          <a:prstGeom prst="rect">
            <a:avLst/>
          </a:prstGeom>
          <a:noFill/>
        </p:spPr>
        <p:txBody>
          <a:bodyPr wrap="square" rtlCol="0">
            <a:spAutoFit/>
          </a:bodyPr>
          <a:lstStyle/>
          <a:p>
            <a:pPr algn="l"/>
            <a:r>
              <a:rPr lang="en-US" sz="1400" b="1" dirty="0" smtClean="0"/>
              <a:t>Consumers</a:t>
            </a:r>
            <a:endParaRPr lang="en-US" sz="1400" b="1" dirty="0"/>
          </a:p>
        </p:txBody>
      </p:sp>
      <p:graphicFrame>
        <p:nvGraphicFramePr>
          <p:cNvPr id="87" name="Group 78"/>
          <p:cNvGraphicFramePr>
            <a:graphicFrameLocks noGrp="1"/>
          </p:cNvGraphicFramePr>
          <p:nvPr>
            <p:extLst>
              <p:ext uri="{D42A27DB-BD31-4B8C-83A1-F6EECF244321}">
                <p14:modId xmlns:p14="http://schemas.microsoft.com/office/powerpoint/2010/main" val="1134564778"/>
              </p:ext>
            </p:extLst>
          </p:nvPr>
        </p:nvGraphicFramePr>
        <p:xfrm>
          <a:off x="152400" y="2590800"/>
          <a:ext cx="2590800" cy="3352800"/>
        </p:xfrm>
        <a:graphic>
          <a:graphicData uri="http://schemas.openxmlformats.org/drawingml/2006/table">
            <a:tbl>
              <a:tblPr firstRow="1" firstCol="1" lastRow="1" bandRow="1">
                <a:tableStyleId>{6E25E649-3F16-4E02-A733-19D2CDBF48F0}</a:tableStyleId>
              </a:tblPr>
              <a:tblGrid>
                <a:gridCol w="292324"/>
                <a:gridCol w="561685"/>
                <a:gridCol w="813121"/>
                <a:gridCol w="92367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Assets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Liabilities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Deposits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graphicFrame>
        <p:nvGraphicFramePr>
          <p:cNvPr id="88" name="Group 78"/>
          <p:cNvGraphicFramePr>
            <a:graphicFrameLocks noGrp="1"/>
          </p:cNvGraphicFramePr>
          <p:nvPr>
            <p:extLst>
              <p:ext uri="{D42A27DB-BD31-4B8C-83A1-F6EECF244321}">
                <p14:modId xmlns:p14="http://schemas.microsoft.com/office/powerpoint/2010/main" val="2909749926"/>
              </p:ext>
            </p:extLst>
          </p:nvPr>
        </p:nvGraphicFramePr>
        <p:xfrm>
          <a:off x="6400799" y="2590800"/>
          <a:ext cx="2573593" cy="3352800"/>
        </p:xfrm>
        <a:graphic>
          <a:graphicData uri="http://schemas.openxmlformats.org/drawingml/2006/table">
            <a:tbl>
              <a:tblPr firstRow="1" firstCol="1" lastRow="1" bandRow="1">
                <a:tableStyleId>{6E25E649-3F16-4E02-A733-19D2CDBF48F0}</a:tableStyleId>
              </a:tblPr>
              <a:tblGrid>
                <a:gridCol w="307667"/>
                <a:gridCol w="763213"/>
                <a:gridCol w="591164"/>
                <a:gridCol w="911549"/>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Assets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Liabilities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T-Bills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Reserves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89" name="TextBox 88"/>
          <p:cNvSpPr txBox="1"/>
          <p:nvPr/>
        </p:nvSpPr>
        <p:spPr>
          <a:xfrm>
            <a:off x="2895600" y="2286000"/>
            <a:ext cx="3352800" cy="307777"/>
          </a:xfrm>
          <a:prstGeom prst="rect">
            <a:avLst/>
          </a:prstGeom>
          <a:noFill/>
        </p:spPr>
        <p:txBody>
          <a:bodyPr wrap="square" rtlCol="0">
            <a:spAutoFit/>
          </a:bodyPr>
          <a:lstStyle/>
          <a:p>
            <a:pPr algn="l"/>
            <a:r>
              <a:rPr lang="en-US" sz="1400" b="1" dirty="0" smtClean="0"/>
              <a:t>Bankers</a:t>
            </a:r>
            <a:endParaRPr lang="en-US" sz="1400" b="1" dirty="0"/>
          </a:p>
        </p:txBody>
      </p:sp>
      <p:sp>
        <p:nvSpPr>
          <p:cNvPr id="90" name="TextBox 89"/>
          <p:cNvSpPr txBox="1"/>
          <p:nvPr/>
        </p:nvSpPr>
        <p:spPr>
          <a:xfrm>
            <a:off x="6400800" y="2286000"/>
            <a:ext cx="2590800" cy="307777"/>
          </a:xfrm>
          <a:prstGeom prst="rect">
            <a:avLst/>
          </a:prstGeom>
          <a:noFill/>
        </p:spPr>
        <p:txBody>
          <a:bodyPr wrap="square" rtlCol="0">
            <a:spAutoFit/>
          </a:bodyPr>
          <a:lstStyle/>
          <a:p>
            <a:pPr algn="l"/>
            <a:r>
              <a:rPr lang="en-US" sz="1400" b="1" dirty="0" smtClean="0"/>
              <a:t>The Federal Reserve</a:t>
            </a:r>
            <a:endParaRPr lang="en-US" sz="1400" b="1" dirty="0"/>
          </a:p>
        </p:txBody>
      </p:sp>
      <p:sp>
        <p:nvSpPr>
          <p:cNvPr id="91" name="TextBox 90"/>
          <p:cNvSpPr txBox="1"/>
          <p:nvPr/>
        </p:nvSpPr>
        <p:spPr>
          <a:xfrm>
            <a:off x="457200" y="3200400"/>
            <a:ext cx="533400" cy="276999"/>
          </a:xfrm>
          <a:prstGeom prst="rect">
            <a:avLst/>
          </a:prstGeom>
          <a:noFill/>
        </p:spPr>
        <p:txBody>
          <a:bodyPr wrap="square" rtlCol="0">
            <a:spAutoFit/>
          </a:bodyPr>
          <a:lstStyle/>
          <a:p>
            <a:r>
              <a:rPr lang="en-US" sz="1200" b="1" dirty="0" smtClean="0"/>
              <a:t>3</a:t>
            </a:r>
            <a:endParaRPr lang="en-US" sz="1200" b="1" dirty="0"/>
          </a:p>
        </p:txBody>
      </p:sp>
      <p:sp>
        <p:nvSpPr>
          <p:cNvPr id="92" name="TextBox 91"/>
          <p:cNvSpPr txBox="1"/>
          <p:nvPr/>
        </p:nvSpPr>
        <p:spPr>
          <a:xfrm>
            <a:off x="990600" y="3200400"/>
            <a:ext cx="838200" cy="276999"/>
          </a:xfrm>
          <a:prstGeom prst="rect">
            <a:avLst/>
          </a:prstGeom>
          <a:noFill/>
        </p:spPr>
        <p:txBody>
          <a:bodyPr wrap="square" rtlCol="0">
            <a:spAutoFit/>
          </a:bodyPr>
          <a:lstStyle/>
          <a:p>
            <a:r>
              <a:rPr lang="en-US" sz="1200" b="1" dirty="0" smtClean="0"/>
              <a:t>0</a:t>
            </a:r>
            <a:endParaRPr lang="en-US" sz="1200" b="1" dirty="0"/>
          </a:p>
        </p:txBody>
      </p:sp>
      <p:sp>
        <p:nvSpPr>
          <p:cNvPr id="93" name="TextBox 92"/>
          <p:cNvSpPr txBox="1"/>
          <p:nvPr/>
        </p:nvSpPr>
        <p:spPr>
          <a:xfrm>
            <a:off x="1828800" y="3200400"/>
            <a:ext cx="914400" cy="276999"/>
          </a:xfrm>
          <a:prstGeom prst="rect">
            <a:avLst/>
          </a:prstGeom>
          <a:noFill/>
        </p:spPr>
        <p:txBody>
          <a:bodyPr wrap="square" rtlCol="0">
            <a:spAutoFit/>
          </a:bodyPr>
          <a:lstStyle/>
          <a:p>
            <a:r>
              <a:rPr lang="en-US" sz="1200" b="1" dirty="0" smtClean="0"/>
              <a:t>0</a:t>
            </a:r>
            <a:endParaRPr lang="en-US" sz="1200" b="1" dirty="0"/>
          </a:p>
        </p:txBody>
      </p:sp>
      <p:sp>
        <p:nvSpPr>
          <p:cNvPr id="94" name="TextBox 93"/>
          <p:cNvSpPr txBox="1"/>
          <p:nvPr/>
        </p:nvSpPr>
        <p:spPr>
          <a:xfrm>
            <a:off x="3200400" y="3200400"/>
            <a:ext cx="609600" cy="276999"/>
          </a:xfrm>
          <a:prstGeom prst="rect">
            <a:avLst/>
          </a:prstGeom>
          <a:noFill/>
        </p:spPr>
        <p:txBody>
          <a:bodyPr wrap="square" rtlCol="0">
            <a:spAutoFit/>
          </a:bodyPr>
          <a:lstStyle/>
          <a:p>
            <a:r>
              <a:rPr lang="en-US" sz="1200" b="1" dirty="0" smtClean="0"/>
              <a:t>3</a:t>
            </a:r>
            <a:endParaRPr lang="en-US" sz="1200" b="1" dirty="0"/>
          </a:p>
        </p:txBody>
      </p:sp>
      <p:sp>
        <p:nvSpPr>
          <p:cNvPr id="95" name="TextBox 94"/>
          <p:cNvSpPr txBox="1"/>
          <p:nvPr/>
        </p:nvSpPr>
        <p:spPr>
          <a:xfrm>
            <a:off x="3886200" y="3200400"/>
            <a:ext cx="533400" cy="276999"/>
          </a:xfrm>
          <a:prstGeom prst="rect">
            <a:avLst/>
          </a:prstGeom>
          <a:noFill/>
        </p:spPr>
        <p:txBody>
          <a:bodyPr wrap="square" rtlCol="0">
            <a:spAutoFit/>
          </a:bodyPr>
          <a:lstStyle/>
          <a:p>
            <a:r>
              <a:rPr lang="en-US" sz="1200" b="1" dirty="0" smtClean="0"/>
              <a:t>0</a:t>
            </a:r>
            <a:endParaRPr lang="en-US" sz="1200" b="1" dirty="0"/>
          </a:p>
        </p:txBody>
      </p:sp>
      <p:sp>
        <p:nvSpPr>
          <p:cNvPr id="96" name="TextBox 95"/>
          <p:cNvSpPr txBox="1"/>
          <p:nvPr/>
        </p:nvSpPr>
        <p:spPr>
          <a:xfrm>
            <a:off x="4495800" y="3200400"/>
            <a:ext cx="762000" cy="276999"/>
          </a:xfrm>
          <a:prstGeom prst="rect">
            <a:avLst/>
          </a:prstGeom>
          <a:noFill/>
        </p:spPr>
        <p:txBody>
          <a:bodyPr wrap="square" rtlCol="0">
            <a:spAutoFit/>
          </a:bodyPr>
          <a:lstStyle/>
          <a:p>
            <a:r>
              <a:rPr lang="en-US" sz="1200" b="1" dirty="0" smtClean="0"/>
              <a:t>0</a:t>
            </a:r>
            <a:endParaRPr lang="en-US" sz="1200" b="1" dirty="0"/>
          </a:p>
        </p:txBody>
      </p:sp>
      <p:sp>
        <p:nvSpPr>
          <p:cNvPr id="97" name="TextBox 96"/>
          <p:cNvSpPr txBox="1"/>
          <p:nvPr/>
        </p:nvSpPr>
        <p:spPr>
          <a:xfrm>
            <a:off x="5334000" y="3200400"/>
            <a:ext cx="914400" cy="276999"/>
          </a:xfrm>
          <a:prstGeom prst="rect">
            <a:avLst/>
          </a:prstGeom>
          <a:noFill/>
        </p:spPr>
        <p:txBody>
          <a:bodyPr wrap="square" rtlCol="0">
            <a:spAutoFit/>
          </a:bodyPr>
          <a:lstStyle/>
          <a:p>
            <a:r>
              <a:rPr lang="en-US" sz="1200" b="1" dirty="0" smtClean="0"/>
              <a:t>0</a:t>
            </a:r>
            <a:endParaRPr lang="en-US" sz="1200" b="1" dirty="0"/>
          </a:p>
        </p:txBody>
      </p:sp>
      <p:sp>
        <p:nvSpPr>
          <p:cNvPr id="98" name="TextBox 97"/>
          <p:cNvSpPr txBox="1"/>
          <p:nvPr/>
        </p:nvSpPr>
        <p:spPr>
          <a:xfrm>
            <a:off x="6705600" y="3200400"/>
            <a:ext cx="762000" cy="276999"/>
          </a:xfrm>
          <a:prstGeom prst="rect">
            <a:avLst/>
          </a:prstGeom>
          <a:noFill/>
        </p:spPr>
        <p:txBody>
          <a:bodyPr wrap="square" rtlCol="0">
            <a:spAutoFit/>
          </a:bodyPr>
          <a:lstStyle/>
          <a:p>
            <a:r>
              <a:rPr lang="en-US" sz="1200" b="1" dirty="0" smtClean="0"/>
              <a:t>0</a:t>
            </a:r>
            <a:endParaRPr lang="en-US" sz="1200" b="1" dirty="0"/>
          </a:p>
        </p:txBody>
      </p:sp>
      <p:sp>
        <p:nvSpPr>
          <p:cNvPr id="99" name="TextBox 98"/>
          <p:cNvSpPr txBox="1"/>
          <p:nvPr/>
        </p:nvSpPr>
        <p:spPr>
          <a:xfrm>
            <a:off x="7467600" y="3200400"/>
            <a:ext cx="609600" cy="276999"/>
          </a:xfrm>
          <a:prstGeom prst="rect">
            <a:avLst/>
          </a:prstGeom>
          <a:noFill/>
        </p:spPr>
        <p:txBody>
          <a:bodyPr wrap="square" rtlCol="0">
            <a:spAutoFit/>
          </a:bodyPr>
          <a:lstStyle/>
          <a:p>
            <a:r>
              <a:rPr lang="en-US" sz="1200" b="1" dirty="0" smtClean="0"/>
              <a:t>3</a:t>
            </a:r>
            <a:endParaRPr lang="en-US" sz="1200" b="1" dirty="0"/>
          </a:p>
        </p:txBody>
      </p:sp>
      <p:sp>
        <p:nvSpPr>
          <p:cNvPr id="100" name="TextBox 99"/>
          <p:cNvSpPr txBox="1"/>
          <p:nvPr/>
        </p:nvSpPr>
        <p:spPr>
          <a:xfrm>
            <a:off x="8077200" y="3200400"/>
            <a:ext cx="914400" cy="276999"/>
          </a:xfrm>
          <a:prstGeom prst="rect">
            <a:avLst/>
          </a:prstGeom>
          <a:noFill/>
        </p:spPr>
        <p:txBody>
          <a:bodyPr wrap="square" rtlCol="0">
            <a:spAutoFit/>
          </a:bodyPr>
          <a:lstStyle/>
          <a:p>
            <a:r>
              <a:rPr lang="en-US" sz="1200" b="1" dirty="0" smtClean="0"/>
              <a:t>0</a:t>
            </a:r>
            <a:endParaRPr lang="en-US" sz="1200" b="1" dirty="0"/>
          </a:p>
        </p:txBody>
      </p:sp>
      <p:sp>
        <p:nvSpPr>
          <p:cNvPr id="101" name="TextBox 100"/>
          <p:cNvSpPr txBox="1"/>
          <p:nvPr/>
        </p:nvSpPr>
        <p:spPr>
          <a:xfrm>
            <a:off x="457200" y="3505200"/>
            <a:ext cx="533400" cy="276999"/>
          </a:xfrm>
          <a:prstGeom prst="rect">
            <a:avLst/>
          </a:prstGeom>
          <a:noFill/>
        </p:spPr>
        <p:txBody>
          <a:bodyPr wrap="square" rtlCol="0">
            <a:spAutoFit/>
          </a:bodyPr>
          <a:lstStyle/>
          <a:p>
            <a:r>
              <a:rPr lang="en-US" sz="1200" b="1" dirty="0" smtClean="0"/>
              <a:t>-3</a:t>
            </a:r>
            <a:endParaRPr lang="en-US" sz="1200" b="1" dirty="0"/>
          </a:p>
        </p:txBody>
      </p:sp>
      <p:sp>
        <p:nvSpPr>
          <p:cNvPr id="102" name="TextBox 101"/>
          <p:cNvSpPr txBox="1"/>
          <p:nvPr/>
        </p:nvSpPr>
        <p:spPr>
          <a:xfrm>
            <a:off x="990600" y="3505200"/>
            <a:ext cx="838200" cy="276999"/>
          </a:xfrm>
          <a:prstGeom prst="rect">
            <a:avLst/>
          </a:prstGeom>
          <a:noFill/>
        </p:spPr>
        <p:txBody>
          <a:bodyPr wrap="square" rtlCol="0">
            <a:spAutoFit/>
          </a:bodyPr>
          <a:lstStyle/>
          <a:p>
            <a:r>
              <a:rPr lang="en-US" sz="1200" b="1" dirty="0" smtClean="0"/>
              <a:t>+3</a:t>
            </a:r>
            <a:endParaRPr lang="en-US" sz="1200" b="1" dirty="0"/>
          </a:p>
        </p:txBody>
      </p:sp>
      <p:sp>
        <p:nvSpPr>
          <p:cNvPr id="103" name="TextBox 102"/>
          <p:cNvSpPr txBox="1"/>
          <p:nvPr/>
        </p:nvSpPr>
        <p:spPr>
          <a:xfrm>
            <a:off x="1828800" y="3505200"/>
            <a:ext cx="914400" cy="276999"/>
          </a:xfrm>
          <a:prstGeom prst="rect">
            <a:avLst/>
          </a:prstGeom>
          <a:noFill/>
        </p:spPr>
        <p:txBody>
          <a:bodyPr wrap="square" rtlCol="0">
            <a:spAutoFit/>
          </a:bodyPr>
          <a:lstStyle/>
          <a:p>
            <a:r>
              <a:rPr lang="en-US" sz="1200" b="1" dirty="0" smtClean="0"/>
              <a:t>NC</a:t>
            </a:r>
            <a:endParaRPr lang="en-US" sz="1200" b="1" dirty="0"/>
          </a:p>
        </p:txBody>
      </p:sp>
      <p:sp>
        <p:nvSpPr>
          <p:cNvPr id="104" name="TextBox 103"/>
          <p:cNvSpPr txBox="1"/>
          <p:nvPr/>
        </p:nvSpPr>
        <p:spPr>
          <a:xfrm>
            <a:off x="3200400" y="3505200"/>
            <a:ext cx="609600" cy="276999"/>
          </a:xfrm>
          <a:prstGeom prst="rect">
            <a:avLst/>
          </a:prstGeom>
          <a:noFill/>
        </p:spPr>
        <p:txBody>
          <a:bodyPr wrap="square" rtlCol="0">
            <a:spAutoFit/>
          </a:bodyPr>
          <a:lstStyle/>
          <a:p>
            <a:r>
              <a:rPr lang="en-US" sz="1200" b="1" dirty="0" smtClean="0"/>
              <a:t>NC</a:t>
            </a:r>
            <a:endParaRPr lang="en-US" sz="1200" b="1" dirty="0"/>
          </a:p>
        </p:txBody>
      </p:sp>
      <p:sp>
        <p:nvSpPr>
          <p:cNvPr id="105" name="TextBox 104"/>
          <p:cNvSpPr txBox="1"/>
          <p:nvPr/>
        </p:nvSpPr>
        <p:spPr>
          <a:xfrm>
            <a:off x="3886200" y="3505200"/>
            <a:ext cx="533400" cy="276999"/>
          </a:xfrm>
          <a:prstGeom prst="rect">
            <a:avLst/>
          </a:prstGeom>
          <a:noFill/>
        </p:spPr>
        <p:txBody>
          <a:bodyPr wrap="square" rtlCol="0">
            <a:spAutoFit/>
          </a:bodyPr>
          <a:lstStyle/>
          <a:p>
            <a:r>
              <a:rPr lang="en-US" sz="1200" b="1" dirty="0" smtClean="0"/>
              <a:t>NC</a:t>
            </a:r>
            <a:endParaRPr lang="en-US" sz="1200" b="1" dirty="0"/>
          </a:p>
        </p:txBody>
      </p:sp>
      <p:sp>
        <p:nvSpPr>
          <p:cNvPr id="106" name="TextBox 105"/>
          <p:cNvSpPr txBox="1"/>
          <p:nvPr/>
        </p:nvSpPr>
        <p:spPr>
          <a:xfrm>
            <a:off x="4495800" y="3505200"/>
            <a:ext cx="762000" cy="276999"/>
          </a:xfrm>
          <a:prstGeom prst="rect">
            <a:avLst/>
          </a:prstGeom>
          <a:noFill/>
        </p:spPr>
        <p:txBody>
          <a:bodyPr wrap="square" rtlCol="0">
            <a:spAutoFit/>
          </a:bodyPr>
          <a:lstStyle/>
          <a:p>
            <a:r>
              <a:rPr lang="en-US" sz="1200" b="1" dirty="0" smtClean="0"/>
              <a:t>+3</a:t>
            </a:r>
            <a:endParaRPr lang="en-US" sz="1200" b="1" dirty="0"/>
          </a:p>
        </p:txBody>
      </p:sp>
      <p:sp>
        <p:nvSpPr>
          <p:cNvPr id="107" name="TextBox 106"/>
          <p:cNvSpPr txBox="1"/>
          <p:nvPr/>
        </p:nvSpPr>
        <p:spPr>
          <a:xfrm>
            <a:off x="5334000" y="3505200"/>
            <a:ext cx="914400" cy="276999"/>
          </a:xfrm>
          <a:prstGeom prst="rect">
            <a:avLst/>
          </a:prstGeom>
          <a:noFill/>
        </p:spPr>
        <p:txBody>
          <a:bodyPr wrap="square" rtlCol="0">
            <a:spAutoFit/>
          </a:bodyPr>
          <a:lstStyle/>
          <a:p>
            <a:r>
              <a:rPr lang="en-US" sz="1200" b="1" dirty="0" smtClean="0"/>
              <a:t>+3</a:t>
            </a:r>
            <a:endParaRPr lang="en-US" sz="1200" b="1" dirty="0"/>
          </a:p>
        </p:txBody>
      </p:sp>
      <p:sp>
        <p:nvSpPr>
          <p:cNvPr id="108" name="TextBox 107"/>
          <p:cNvSpPr txBox="1"/>
          <p:nvPr/>
        </p:nvSpPr>
        <p:spPr>
          <a:xfrm>
            <a:off x="6705600" y="3505200"/>
            <a:ext cx="762000" cy="276999"/>
          </a:xfrm>
          <a:prstGeom prst="rect">
            <a:avLst/>
          </a:prstGeom>
          <a:noFill/>
        </p:spPr>
        <p:txBody>
          <a:bodyPr wrap="square" rtlCol="0">
            <a:spAutoFit/>
          </a:bodyPr>
          <a:lstStyle/>
          <a:p>
            <a:r>
              <a:rPr lang="en-US" sz="1200" b="1" dirty="0" smtClean="0"/>
              <a:t>NC</a:t>
            </a:r>
            <a:endParaRPr lang="en-US" sz="1200" b="1" dirty="0"/>
          </a:p>
        </p:txBody>
      </p:sp>
      <p:sp>
        <p:nvSpPr>
          <p:cNvPr id="109" name="TextBox 108"/>
          <p:cNvSpPr txBox="1"/>
          <p:nvPr/>
        </p:nvSpPr>
        <p:spPr>
          <a:xfrm>
            <a:off x="7467600" y="3505200"/>
            <a:ext cx="609600" cy="276999"/>
          </a:xfrm>
          <a:prstGeom prst="rect">
            <a:avLst/>
          </a:prstGeom>
          <a:noFill/>
        </p:spPr>
        <p:txBody>
          <a:bodyPr wrap="square" rtlCol="0">
            <a:spAutoFit/>
          </a:bodyPr>
          <a:lstStyle/>
          <a:p>
            <a:r>
              <a:rPr lang="en-US" sz="1200" b="1" dirty="0" smtClean="0"/>
              <a:t>-3</a:t>
            </a:r>
            <a:endParaRPr lang="en-US" sz="1200" b="1" dirty="0"/>
          </a:p>
        </p:txBody>
      </p:sp>
      <p:sp>
        <p:nvSpPr>
          <p:cNvPr id="110" name="TextBox 109"/>
          <p:cNvSpPr txBox="1"/>
          <p:nvPr/>
        </p:nvSpPr>
        <p:spPr>
          <a:xfrm>
            <a:off x="8077200" y="3505200"/>
            <a:ext cx="914400" cy="276999"/>
          </a:xfrm>
          <a:prstGeom prst="rect">
            <a:avLst/>
          </a:prstGeom>
          <a:noFill/>
        </p:spPr>
        <p:txBody>
          <a:bodyPr wrap="square" rtlCol="0">
            <a:spAutoFit/>
          </a:bodyPr>
          <a:lstStyle/>
          <a:p>
            <a:r>
              <a:rPr lang="en-US" sz="1200" b="1" dirty="0" smtClean="0"/>
              <a:t>+3</a:t>
            </a:r>
            <a:endParaRPr lang="en-US" sz="1200" b="1" dirty="0"/>
          </a:p>
        </p:txBody>
      </p:sp>
      <p:sp>
        <p:nvSpPr>
          <p:cNvPr id="111" name="TextBox 110"/>
          <p:cNvSpPr txBox="1"/>
          <p:nvPr/>
        </p:nvSpPr>
        <p:spPr>
          <a:xfrm>
            <a:off x="457200" y="3837801"/>
            <a:ext cx="533400" cy="276999"/>
          </a:xfrm>
          <a:prstGeom prst="rect">
            <a:avLst/>
          </a:prstGeom>
          <a:noFill/>
        </p:spPr>
        <p:txBody>
          <a:bodyPr wrap="square" rtlCol="0">
            <a:spAutoFit/>
          </a:bodyPr>
          <a:lstStyle/>
          <a:p>
            <a:r>
              <a:rPr lang="en-US" sz="1200" b="1" dirty="0" smtClean="0"/>
              <a:t>+3</a:t>
            </a:r>
            <a:endParaRPr lang="en-US" sz="1200" b="1" dirty="0"/>
          </a:p>
        </p:txBody>
      </p:sp>
      <p:sp>
        <p:nvSpPr>
          <p:cNvPr id="112" name="TextBox 111"/>
          <p:cNvSpPr txBox="1"/>
          <p:nvPr/>
        </p:nvSpPr>
        <p:spPr>
          <a:xfrm>
            <a:off x="990600" y="3837801"/>
            <a:ext cx="838200" cy="276999"/>
          </a:xfrm>
          <a:prstGeom prst="rect">
            <a:avLst/>
          </a:prstGeom>
          <a:noFill/>
        </p:spPr>
        <p:txBody>
          <a:bodyPr wrap="square" rtlCol="0">
            <a:spAutoFit/>
          </a:bodyPr>
          <a:lstStyle/>
          <a:p>
            <a:r>
              <a:rPr lang="en-US" sz="1200" b="1" dirty="0" smtClean="0"/>
              <a:t>NC</a:t>
            </a:r>
            <a:endParaRPr lang="en-US" sz="1200" b="1" dirty="0"/>
          </a:p>
        </p:txBody>
      </p:sp>
      <p:sp>
        <p:nvSpPr>
          <p:cNvPr id="113" name="TextBox 112"/>
          <p:cNvSpPr txBox="1"/>
          <p:nvPr/>
        </p:nvSpPr>
        <p:spPr>
          <a:xfrm>
            <a:off x="1828800" y="3837801"/>
            <a:ext cx="914400" cy="276999"/>
          </a:xfrm>
          <a:prstGeom prst="rect">
            <a:avLst/>
          </a:prstGeom>
          <a:noFill/>
        </p:spPr>
        <p:txBody>
          <a:bodyPr wrap="square" rtlCol="0">
            <a:spAutoFit/>
          </a:bodyPr>
          <a:lstStyle/>
          <a:p>
            <a:r>
              <a:rPr lang="en-US" sz="1200" b="1" dirty="0" smtClean="0"/>
              <a:t>+3</a:t>
            </a:r>
            <a:endParaRPr lang="en-US" sz="1200" b="1" dirty="0"/>
          </a:p>
        </p:txBody>
      </p:sp>
      <p:sp>
        <p:nvSpPr>
          <p:cNvPr id="114" name="TextBox 113"/>
          <p:cNvSpPr txBox="1"/>
          <p:nvPr/>
        </p:nvSpPr>
        <p:spPr>
          <a:xfrm>
            <a:off x="3200400" y="3837801"/>
            <a:ext cx="609600" cy="276999"/>
          </a:xfrm>
          <a:prstGeom prst="rect">
            <a:avLst/>
          </a:prstGeom>
          <a:noFill/>
        </p:spPr>
        <p:txBody>
          <a:bodyPr wrap="square" rtlCol="0">
            <a:spAutoFit/>
          </a:bodyPr>
          <a:lstStyle/>
          <a:p>
            <a:r>
              <a:rPr lang="en-US" sz="1200" b="1" dirty="0" smtClean="0"/>
              <a:t>NC</a:t>
            </a:r>
            <a:endParaRPr lang="en-US" sz="1200" b="1" dirty="0"/>
          </a:p>
        </p:txBody>
      </p:sp>
      <p:sp>
        <p:nvSpPr>
          <p:cNvPr id="115" name="TextBox 114"/>
          <p:cNvSpPr txBox="1"/>
          <p:nvPr/>
        </p:nvSpPr>
        <p:spPr>
          <a:xfrm>
            <a:off x="3886200" y="3837801"/>
            <a:ext cx="533400" cy="276999"/>
          </a:xfrm>
          <a:prstGeom prst="rect">
            <a:avLst/>
          </a:prstGeom>
          <a:noFill/>
        </p:spPr>
        <p:txBody>
          <a:bodyPr wrap="square" rtlCol="0">
            <a:spAutoFit/>
          </a:bodyPr>
          <a:lstStyle/>
          <a:p>
            <a:r>
              <a:rPr lang="en-US" sz="1200" b="1" dirty="0" smtClean="0"/>
              <a:t>+3</a:t>
            </a:r>
            <a:endParaRPr lang="en-US" sz="1200" b="1" dirty="0"/>
          </a:p>
        </p:txBody>
      </p:sp>
      <p:sp>
        <p:nvSpPr>
          <p:cNvPr id="116" name="TextBox 115"/>
          <p:cNvSpPr txBox="1"/>
          <p:nvPr/>
        </p:nvSpPr>
        <p:spPr>
          <a:xfrm>
            <a:off x="4495800" y="3837801"/>
            <a:ext cx="762000" cy="276999"/>
          </a:xfrm>
          <a:prstGeom prst="rect">
            <a:avLst/>
          </a:prstGeom>
          <a:noFill/>
        </p:spPr>
        <p:txBody>
          <a:bodyPr wrap="square" rtlCol="0">
            <a:spAutoFit/>
          </a:bodyPr>
          <a:lstStyle/>
          <a:p>
            <a:r>
              <a:rPr lang="en-US" sz="1200" b="1" dirty="0" smtClean="0"/>
              <a:t>-3</a:t>
            </a:r>
            <a:endParaRPr lang="en-US" sz="1200" b="1" dirty="0"/>
          </a:p>
        </p:txBody>
      </p:sp>
      <p:sp>
        <p:nvSpPr>
          <p:cNvPr id="117" name="TextBox 116"/>
          <p:cNvSpPr txBox="1"/>
          <p:nvPr/>
        </p:nvSpPr>
        <p:spPr>
          <a:xfrm>
            <a:off x="5334000" y="3837801"/>
            <a:ext cx="914400" cy="276999"/>
          </a:xfrm>
          <a:prstGeom prst="rect">
            <a:avLst/>
          </a:prstGeom>
          <a:noFill/>
        </p:spPr>
        <p:txBody>
          <a:bodyPr wrap="square" rtlCol="0">
            <a:spAutoFit/>
          </a:bodyPr>
          <a:lstStyle/>
          <a:p>
            <a:r>
              <a:rPr lang="en-US" sz="1200" b="1" dirty="0" smtClean="0"/>
              <a:t>NC</a:t>
            </a:r>
            <a:endParaRPr lang="en-US" sz="1200" b="1" dirty="0"/>
          </a:p>
        </p:txBody>
      </p:sp>
      <p:sp>
        <p:nvSpPr>
          <p:cNvPr id="118" name="TextBox 117"/>
          <p:cNvSpPr txBox="1"/>
          <p:nvPr/>
        </p:nvSpPr>
        <p:spPr>
          <a:xfrm>
            <a:off x="6705600" y="3837801"/>
            <a:ext cx="762000" cy="276999"/>
          </a:xfrm>
          <a:prstGeom prst="rect">
            <a:avLst/>
          </a:prstGeom>
          <a:noFill/>
        </p:spPr>
        <p:txBody>
          <a:bodyPr wrap="square" rtlCol="0">
            <a:spAutoFit/>
          </a:bodyPr>
          <a:lstStyle/>
          <a:p>
            <a:r>
              <a:rPr lang="en-US" sz="1200" b="1" dirty="0" smtClean="0"/>
              <a:t>NC</a:t>
            </a:r>
            <a:endParaRPr lang="en-US" sz="1200" b="1" dirty="0"/>
          </a:p>
        </p:txBody>
      </p:sp>
      <p:sp>
        <p:nvSpPr>
          <p:cNvPr id="119" name="TextBox 118"/>
          <p:cNvSpPr txBox="1"/>
          <p:nvPr/>
        </p:nvSpPr>
        <p:spPr>
          <a:xfrm>
            <a:off x="7467600" y="3837801"/>
            <a:ext cx="609600" cy="276999"/>
          </a:xfrm>
          <a:prstGeom prst="rect">
            <a:avLst/>
          </a:prstGeom>
          <a:noFill/>
        </p:spPr>
        <p:txBody>
          <a:bodyPr wrap="square" rtlCol="0">
            <a:spAutoFit/>
          </a:bodyPr>
          <a:lstStyle/>
          <a:p>
            <a:r>
              <a:rPr lang="en-US" sz="1200" b="1" dirty="0" smtClean="0"/>
              <a:t>+3</a:t>
            </a:r>
            <a:endParaRPr lang="en-US" sz="1200" b="1" dirty="0"/>
          </a:p>
        </p:txBody>
      </p:sp>
      <p:sp>
        <p:nvSpPr>
          <p:cNvPr id="120" name="TextBox 119"/>
          <p:cNvSpPr txBox="1"/>
          <p:nvPr/>
        </p:nvSpPr>
        <p:spPr>
          <a:xfrm>
            <a:off x="8077200" y="3837801"/>
            <a:ext cx="914400" cy="276999"/>
          </a:xfrm>
          <a:prstGeom prst="rect">
            <a:avLst/>
          </a:prstGeom>
          <a:noFill/>
        </p:spPr>
        <p:txBody>
          <a:bodyPr wrap="square" rtlCol="0">
            <a:spAutoFit/>
          </a:bodyPr>
          <a:lstStyle/>
          <a:p>
            <a:r>
              <a:rPr lang="en-US" sz="1200" b="1" dirty="0" smtClean="0"/>
              <a:t>-3</a:t>
            </a:r>
            <a:endParaRPr lang="en-US" sz="1200" b="1" dirty="0"/>
          </a:p>
        </p:txBody>
      </p:sp>
      <p:sp>
        <p:nvSpPr>
          <p:cNvPr id="121" name="TextBox 120"/>
          <p:cNvSpPr txBox="1"/>
          <p:nvPr/>
        </p:nvSpPr>
        <p:spPr>
          <a:xfrm>
            <a:off x="457200" y="4142601"/>
            <a:ext cx="533400" cy="276999"/>
          </a:xfrm>
          <a:prstGeom prst="rect">
            <a:avLst/>
          </a:prstGeom>
          <a:noFill/>
        </p:spPr>
        <p:txBody>
          <a:bodyPr wrap="square" rtlCol="0">
            <a:spAutoFit/>
          </a:bodyPr>
          <a:lstStyle/>
          <a:p>
            <a:r>
              <a:rPr lang="en-US" sz="1200" b="1" dirty="0" smtClean="0"/>
              <a:t>NC</a:t>
            </a:r>
            <a:endParaRPr lang="en-US" sz="1200" b="1" dirty="0"/>
          </a:p>
        </p:txBody>
      </p:sp>
      <p:sp>
        <p:nvSpPr>
          <p:cNvPr id="122" name="TextBox 121"/>
          <p:cNvSpPr txBox="1"/>
          <p:nvPr/>
        </p:nvSpPr>
        <p:spPr>
          <a:xfrm>
            <a:off x="990600" y="4142601"/>
            <a:ext cx="838200" cy="276999"/>
          </a:xfrm>
          <a:prstGeom prst="rect">
            <a:avLst/>
          </a:prstGeom>
          <a:noFill/>
        </p:spPr>
        <p:txBody>
          <a:bodyPr wrap="square" rtlCol="0">
            <a:spAutoFit/>
          </a:bodyPr>
          <a:lstStyle/>
          <a:p>
            <a:r>
              <a:rPr lang="en-US" sz="1200" b="1" dirty="0" smtClean="0"/>
              <a:t>NC</a:t>
            </a:r>
            <a:endParaRPr lang="en-US" sz="1200" b="1" dirty="0"/>
          </a:p>
        </p:txBody>
      </p:sp>
      <p:sp>
        <p:nvSpPr>
          <p:cNvPr id="123" name="TextBox 122"/>
          <p:cNvSpPr txBox="1"/>
          <p:nvPr/>
        </p:nvSpPr>
        <p:spPr>
          <a:xfrm>
            <a:off x="1828800" y="4142601"/>
            <a:ext cx="914400" cy="276999"/>
          </a:xfrm>
          <a:prstGeom prst="rect">
            <a:avLst/>
          </a:prstGeom>
          <a:noFill/>
        </p:spPr>
        <p:txBody>
          <a:bodyPr wrap="square" rtlCol="0">
            <a:spAutoFit/>
          </a:bodyPr>
          <a:lstStyle/>
          <a:p>
            <a:r>
              <a:rPr lang="en-US" sz="1200" b="1" dirty="0" smtClean="0"/>
              <a:t>NC</a:t>
            </a:r>
            <a:endParaRPr lang="en-US" sz="1200" b="1" dirty="0"/>
          </a:p>
        </p:txBody>
      </p:sp>
      <p:sp>
        <p:nvSpPr>
          <p:cNvPr id="124" name="TextBox 123"/>
          <p:cNvSpPr txBox="1"/>
          <p:nvPr/>
        </p:nvSpPr>
        <p:spPr>
          <a:xfrm>
            <a:off x="3200400" y="4142601"/>
            <a:ext cx="609600" cy="276999"/>
          </a:xfrm>
          <a:prstGeom prst="rect">
            <a:avLst/>
          </a:prstGeom>
          <a:noFill/>
        </p:spPr>
        <p:txBody>
          <a:bodyPr wrap="square" rtlCol="0">
            <a:spAutoFit/>
          </a:bodyPr>
          <a:lstStyle/>
          <a:p>
            <a:r>
              <a:rPr lang="en-US" sz="1200" b="1" dirty="0" smtClean="0"/>
              <a:t>-3</a:t>
            </a:r>
            <a:endParaRPr lang="en-US" sz="1200" b="1" dirty="0"/>
          </a:p>
        </p:txBody>
      </p:sp>
      <p:sp>
        <p:nvSpPr>
          <p:cNvPr id="125" name="TextBox 124"/>
          <p:cNvSpPr txBox="1"/>
          <p:nvPr/>
        </p:nvSpPr>
        <p:spPr>
          <a:xfrm>
            <a:off x="3886200" y="4142601"/>
            <a:ext cx="533400" cy="276999"/>
          </a:xfrm>
          <a:prstGeom prst="rect">
            <a:avLst/>
          </a:prstGeom>
          <a:noFill/>
        </p:spPr>
        <p:txBody>
          <a:bodyPr wrap="square" rtlCol="0">
            <a:spAutoFit/>
          </a:bodyPr>
          <a:lstStyle/>
          <a:p>
            <a:r>
              <a:rPr lang="en-US" sz="1200" b="1" dirty="0" smtClean="0"/>
              <a:t>NC</a:t>
            </a:r>
            <a:endParaRPr lang="en-US" sz="1200" b="1" dirty="0"/>
          </a:p>
        </p:txBody>
      </p:sp>
      <p:sp>
        <p:nvSpPr>
          <p:cNvPr id="126" name="TextBox 125"/>
          <p:cNvSpPr txBox="1"/>
          <p:nvPr/>
        </p:nvSpPr>
        <p:spPr>
          <a:xfrm>
            <a:off x="4495800" y="4142601"/>
            <a:ext cx="762000" cy="276999"/>
          </a:xfrm>
          <a:prstGeom prst="rect">
            <a:avLst/>
          </a:prstGeom>
          <a:noFill/>
        </p:spPr>
        <p:txBody>
          <a:bodyPr wrap="square" rtlCol="0">
            <a:spAutoFit/>
          </a:bodyPr>
          <a:lstStyle/>
          <a:p>
            <a:r>
              <a:rPr lang="en-US" sz="1200" b="1" dirty="0" smtClean="0"/>
              <a:t>+3</a:t>
            </a:r>
            <a:endParaRPr lang="en-US" sz="1200" b="1" dirty="0"/>
          </a:p>
        </p:txBody>
      </p:sp>
      <p:sp>
        <p:nvSpPr>
          <p:cNvPr id="127" name="TextBox 126"/>
          <p:cNvSpPr txBox="1"/>
          <p:nvPr/>
        </p:nvSpPr>
        <p:spPr>
          <a:xfrm>
            <a:off x="5334000" y="4142601"/>
            <a:ext cx="914400" cy="276999"/>
          </a:xfrm>
          <a:prstGeom prst="rect">
            <a:avLst/>
          </a:prstGeom>
          <a:noFill/>
        </p:spPr>
        <p:txBody>
          <a:bodyPr wrap="square" rtlCol="0">
            <a:spAutoFit/>
          </a:bodyPr>
          <a:lstStyle/>
          <a:p>
            <a:r>
              <a:rPr lang="en-US" sz="1200" b="1" dirty="0" smtClean="0"/>
              <a:t>NC</a:t>
            </a:r>
            <a:endParaRPr lang="en-US" sz="1200" b="1" dirty="0"/>
          </a:p>
        </p:txBody>
      </p:sp>
      <p:sp>
        <p:nvSpPr>
          <p:cNvPr id="128" name="TextBox 127"/>
          <p:cNvSpPr txBox="1"/>
          <p:nvPr/>
        </p:nvSpPr>
        <p:spPr>
          <a:xfrm>
            <a:off x="6705600" y="4142601"/>
            <a:ext cx="762000" cy="276999"/>
          </a:xfrm>
          <a:prstGeom prst="rect">
            <a:avLst/>
          </a:prstGeom>
          <a:noFill/>
        </p:spPr>
        <p:txBody>
          <a:bodyPr wrap="square" rtlCol="0">
            <a:spAutoFit/>
          </a:bodyPr>
          <a:lstStyle/>
          <a:p>
            <a:r>
              <a:rPr lang="en-US" sz="1200" b="1" dirty="0" smtClean="0"/>
              <a:t>+3</a:t>
            </a:r>
            <a:endParaRPr lang="en-US" sz="1200" b="1" dirty="0"/>
          </a:p>
        </p:txBody>
      </p:sp>
      <p:sp>
        <p:nvSpPr>
          <p:cNvPr id="129" name="TextBox 128"/>
          <p:cNvSpPr txBox="1"/>
          <p:nvPr/>
        </p:nvSpPr>
        <p:spPr>
          <a:xfrm>
            <a:off x="7467600" y="4142601"/>
            <a:ext cx="609600" cy="276999"/>
          </a:xfrm>
          <a:prstGeom prst="rect">
            <a:avLst/>
          </a:prstGeom>
          <a:noFill/>
        </p:spPr>
        <p:txBody>
          <a:bodyPr wrap="square" rtlCol="0">
            <a:spAutoFit/>
          </a:bodyPr>
          <a:lstStyle/>
          <a:p>
            <a:r>
              <a:rPr lang="en-US" sz="1200" b="1" dirty="0" smtClean="0"/>
              <a:t>NC</a:t>
            </a:r>
            <a:endParaRPr lang="en-US" sz="1200" b="1" dirty="0"/>
          </a:p>
        </p:txBody>
      </p:sp>
      <p:sp>
        <p:nvSpPr>
          <p:cNvPr id="130" name="TextBox 129"/>
          <p:cNvSpPr txBox="1"/>
          <p:nvPr/>
        </p:nvSpPr>
        <p:spPr>
          <a:xfrm>
            <a:off x="8077200" y="4142601"/>
            <a:ext cx="914400" cy="276999"/>
          </a:xfrm>
          <a:prstGeom prst="rect">
            <a:avLst/>
          </a:prstGeom>
          <a:noFill/>
        </p:spPr>
        <p:txBody>
          <a:bodyPr wrap="square" rtlCol="0">
            <a:spAutoFit/>
          </a:bodyPr>
          <a:lstStyle/>
          <a:p>
            <a:r>
              <a:rPr lang="en-US" sz="1200" b="1" dirty="0" smtClean="0"/>
              <a:t>+3</a:t>
            </a:r>
            <a:endParaRPr lang="en-US" sz="1200" b="1" dirty="0"/>
          </a:p>
        </p:txBody>
      </p:sp>
      <p:sp>
        <p:nvSpPr>
          <p:cNvPr id="131" name="TextBox 130"/>
          <p:cNvSpPr txBox="1"/>
          <p:nvPr/>
        </p:nvSpPr>
        <p:spPr>
          <a:xfrm>
            <a:off x="457200" y="4447401"/>
            <a:ext cx="533400" cy="276999"/>
          </a:xfrm>
          <a:prstGeom prst="rect">
            <a:avLst/>
          </a:prstGeom>
          <a:noFill/>
        </p:spPr>
        <p:txBody>
          <a:bodyPr wrap="square" rtlCol="0">
            <a:spAutoFit/>
          </a:bodyPr>
          <a:lstStyle/>
          <a:p>
            <a:r>
              <a:rPr lang="en-US" sz="1200" b="1" dirty="0" smtClean="0"/>
              <a:t>+3</a:t>
            </a:r>
            <a:endParaRPr lang="en-US" sz="1200" b="1" dirty="0"/>
          </a:p>
        </p:txBody>
      </p:sp>
      <p:sp>
        <p:nvSpPr>
          <p:cNvPr id="132" name="TextBox 131"/>
          <p:cNvSpPr txBox="1"/>
          <p:nvPr/>
        </p:nvSpPr>
        <p:spPr>
          <a:xfrm>
            <a:off x="990600" y="4447401"/>
            <a:ext cx="838200" cy="276999"/>
          </a:xfrm>
          <a:prstGeom prst="rect">
            <a:avLst/>
          </a:prstGeom>
          <a:noFill/>
        </p:spPr>
        <p:txBody>
          <a:bodyPr wrap="square" rtlCol="0">
            <a:spAutoFit/>
          </a:bodyPr>
          <a:lstStyle/>
          <a:p>
            <a:r>
              <a:rPr lang="en-US" sz="1200" b="1" dirty="0" smtClean="0"/>
              <a:t>NC</a:t>
            </a:r>
            <a:endParaRPr lang="en-US" sz="1200" b="1" dirty="0"/>
          </a:p>
        </p:txBody>
      </p:sp>
      <p:sp>
        <p:nvSpPr>
          <p:cNvPr id="133" name="TextBox 132"/>
          <p:cNvSpPr txBox="1"/>
          <p:nvPr/>
        </p:nvSpPr>
        <p:spPr>
          <a:xfrm>
            <a:off x="1828800" y="4447401"/>
            <a:ext cx="914400" cy="276999"/>
          </a:xfrm>
          <a:prstGeom prst="rect">
            <a:avLst/>
          </a:prstGeom>
          <a:noFill/>
        </p:spPr>
        <p:txBody>
          <a:bodyPr wrap="square" rtlCol="0">
            <a:spAutoFit/>
          </a:bodyPr>
          <a:lstStyle/>
          <a:p>
            <a:r>
              <a:rPr lang="en-US" sz="1200" b="1" dirty="0" smtClean="0"/>
              <a:t>+3</a:t>
            </a:r>
            <a:endParaRPr lang="en-US" sz="1200" b="1" dirty="0"/>
          </a:p>
        </p:txBody>
      </p:sp>
      <p:sp>
        <p:nvSpPr>
          <p:cNvPr id="134" name="TextBox 133"/>
          <p:cNvSpPr txBox="1"/>
          <p:nvPr/>
        </p:nvSpPr>
        <p:spPr>
          <a:xfrm>
            <a:off x="3200400" y="4447401"/>
            <a:ext cx="609600" cy="276999"/>
          </a:xfrm>
          <a:prstGeom prst="rect">
            <a:avLst/>
          </a:prstGeom>
          <a:noFill/>
        </p:spPr>
        <p:txBody>
          <a:bodyPr wrap="square" rtlCol="0">
            <a:spAutoFit/>
          </a:bodyPr>
          <a:lstStyle/>
          <a:p>
            <a:r>
              <a:rPr lang="en-US" sz="1200" b="1" dirty="0" smtClean="0"/>
              <a:t>NC</a:t>
            </a:r>
            <a:endParaRPr lang="en-US" sz="1200" b="1" dirty="0"/>
          </a:p>
        </p:txBody>
      </p:sp>
      <p:sp>
        <p:nvSpPr>
          <p:cNvPr id="135" name="TextBox 134"/>
          <p:cNvSpPr txBox="1"/>
          <p:nvPr/>
        </p:nvSpPr>
        <p:spPr>
          <a:xfrm>
            <a:off x="3886200" y="4447401"/>
            <a:ext cx="533400" cy="276999"/>
          </a:xfrm>
          <a:prstGeom prst="rect">
            <a:avLst/>
          </a:prstGeom>
          <a:noFill/>
        </p:spPr>
        <p:txBody>
          <a:bodyPr wrap="square" rtlCol="0">
            <a:spAutoFit/>
          </a:bodyPr>
          <a:lstStyle/>
          <a:p>
            <a:r>
              <a:rPr lang="en-US" sz="1200" b="1" dirty="0" smtClean="0"/>
              <a:t>+3</a:t>
            </a:r>
            <a:endParaRPr lang="en-US" sz="1200" b="1" dirty="0"/>
          </a:p>
        </p:txBody>
      </p:sp>
      <p:sp>
        <p:nvSpPr>
          <p:cNvPr id="136" name="TextBox 135"/>
          <p:cNvSpPr txBox="1"/>
          <p:nvPr/>
        </p:nvSpPr>
        <p:spPr>
          <a:xfrm>
            <a:off x="4495800" y="4447401"/>
            <a:ext cx="762000" cy="276999"/>
          </a:xfrm>
          <a:prstGeom prst="rect">
            <a:avLst/>
          </a:prstGeom>
          <a:noFill/>
        </p:spPr>
        <p:txBody>
          <a:bodyPr wrap="square" rtlCol="0">
            <a:spAutoFit/>
          </a:bodyPr>
          <a:lstStyle/>
          <a:p>
            <a:r>
              <a:rPr lang="en-US" sz="1200" b="1" dirty="0" smtClean="0"/>
              <a:t>-3</a:t>
            </a:r>
            <a:endParaRPr lang="en-US" sz="1200" b="1" dirty="0"/>
          </a:p>
        </p:txBody>
      </p:sp>
      <p:sp>
        <p:nvSpPr>
          <p:cNvPr id="137" name="TextBox 136"/>
          <p:cNvSpPr txBox="1"/>
          <p:nvPr/>
        </p:nvSpPr>
        <p:spPr>
          <a:xfrm>
            <a:off x="5334000" y="4447401"/>
            <a:ext cx="914400" cy="276999"/>
          </a:xfrm>
          <a:prstGeom prst="rect">
            <a:avLst/>
          </a:prstGeom>
          <a:noFill/>
        </p:spPr>
        <p:txBody>
          <a:bodyPr wrap="square" rtlCol="0">
            <a:spAutoFit/>
          </a:bodyPr>
          <a:lstStyle/>
          <a:p>
            <a:r>
              <a:rPr lang="en-US" sz="1200" b="1" dirty="0" smtClean="0"/>
              <a:t>NC</a:t>
            </a:r>
            <a:endParaRPr lang="en-US" sz="1200" b="1" dirty="0"/>
          </a:p>
        </p:txBody>
      </p:sp>
      <p:sp>
        <p:nvSpPr>
          <p:cNvPr id="138" name="TextBox 137"/>
          <p:cNvSpPr txBox="1"/>
          <p:nvPr/>
        </p:nvSpPr>
        <p:spPr>
          <a:xfrm>
            <a:off x="6705600" y="4447401"/>
            <a:ext cx="762000" cy="276999"/>
          </a:xfrm>
          <a:prstGeom prst="rect">
            <a:avLst/>
          </a:prstGeom>
          <a:noFill/>
        </p:spPr>
        <p:txBody>
          <a:bodyPr wrap="square" rtlCol="0">
            <a:spAutoFit/>
          </a:bodyPr>
          <a:lstStyle/>
          <a:p>
            <a:r>
              <a:rPr lang="en-US" sz="1200" b="1" dirty="0" smtClean="0"/>
              <a:t>NC</a:t>
            </a:r>
            <a:endParaRPr lang="en-US" sz="1200" b="1" dirty="0"/>
          </a:p>
        </p:txBody>
      </p:sp>
      <p:sp>
        <p:nvSpPr>
          <p:cNvPr id="139" name="TextBox 138"/>
          <p:cNvSpPr txBox="1"/>
          <p:nvPr/>
        </p:nvSpPr>
        <p:spPr>
          <a:xfrm>
            <a:off x="7467600" y="4447401"/>
            <a:ext cx="609600" cy="276999"/>
          </a:xfrm>
          <a:prstGeom prst="rect">
            <a:avLst/>
          </a:prstGeom>
          <a:noFill/>
        </p:spPr>
        <p:txBody>
          <a:bodyPr wrap="square" rtlCol="0">
            <a:spAutoFit/>
          </a:bodyPr>
          <a:lstStyle/>
          <a:p>
            <a:r>
              <a:rPr lang="en-US" sz="1200" b="1" dirty="0" smtClean="0"/>
              <a:t>+3</a:t>
            </a:r>
            <a:endParaRPr lang="en-US" sz="1200" b="1" dirty="0"/>
          </a:p>
        </p:txBody>
      </p:sp>
      <p:sp>
        <p:nvSpPr>
          <p:cNvPr id="140" name="TextBox 139"/>
          <p:cNvSpPr txBox="1"/>
          <p:nvPr/>
        </p:nvSpPr>
        <p:spPr>
          <a:xfrm>
            <a:off x="8077200" y="4447401"/>
            <a:ext cx="914400" cy="276999"/>
          </a:xfrm>
          <a:prstGeom prst="rect">
            <a:avLst/>
          </a:prstGeom>
          <a:noFill/>
        </p:spPr>
        <p:txBody>
          <a:bodyPr wrap="square" rtlCol="0">
            <a:spAutoFit/>
          </a:bodyPr>
          <a:lstStyle/>
          <a:p>
            <a:r>
              <a:rPr lang="en-US" sz="1200" b="1" dirty="0" smtClean="0"/>
              <a:t>-3</a:t>
            </a:r>
            <a:endParaRPr lang="en-US" sz="1200" b="1" dirty="0"/>
          </a:p>
        </p:txBody>
      </p:sp>
      <p:sp>
        <p:nvSpPr>
          <p:cNvPr id="141" name="TextBox 140"/>
          <p:cNvSpPr txBox="1"/>
          <p:nvPr/>
        </p:nvSpPr>
        <p:spPr>
          <a:xfrm>
            <a:off x="457200" y="4752201"/>
            <a:ext cx="533400" cy="276999"/>
          </a:xfrm>
          <a:prstGeom prst="rect">
            <a:avLst/>
          </a:prstGeom>
          <a:noFill/>
        </p:spPr>
        <p:txBody>
          <a:bodyPr wrap="square" rtlCol="0">
            <a:spAutoFit/>
          </a:bodyPr>
          <a:lstStyle/>
          <a:p>
            <a:r>
              <a:rPr lang="en-US" sz="1200" b="1" dirty="0" smtClean="0"/>
              <a:t>-3</a:t>
            </a:r>
            <a:endParaRPr lang="en-US" sz="1200" b="1" dirty="0"/>
          </a:p>
        </p:txBody>
      </p:sp>
      <p:sp>
        <p:nvSpPr>
          <p:cNvPr id="142" name="TextBox 141"/>
          <p:cNvSpPr txBox="1"/>
          <p:nvPr/>
        </p:nvSpPr>
        <p:spPr>
          <a:xfrm>
            <a:off x="990600" y="4752201"/>
            <a:ext cx="838200" cy="276999"/>
          </a:xfrm>
          <a:prstGeom prst="rect">
            <a:avLst/>
          </a:prstGeom>
          <a:noFill/>
        </p:spPr>
        <p:txBody>
          <a:bodyPr wrap="square" rtlCol="0">
            <a:spAutoFit/>
          </a:bodyPr>
          <a:lstStyle/>
          <a:p>
            <a:r>
              <a:rPr lang="en-US" sz="1200" b="1" dirty="0" smtClean="0"/>
              <a:t>+3</a:t>
            </a:r>
            <a:endParaRPr lang="en-US" sz="1200" b="1" dirty="0"/>
          </a:p>
        </p:txBody>
      </p:sp>
      <p:sp>
        <p:nvSpPr>
          <p:cNvPr id="143" name="TextBox 142"/>
          <p:cNvSpPr txBox="1"/>
          <p:nvPr/>
        </p:nvSpPr>
        <p:spPr>
          <a:xfrm>
            <a:off x="1828800" y="4752201"/>
            <a:ext cx="914400" cy="276999"/>
          </a:xfrm>
          <a:prstGeom prst="rect">
            <a:avLst/>
          </a:prstGeom>
          <a:noFill/>
        </p:spPr>
        <p:txBody>
          <a:bodyPr wrap="square" rtlCol="0">
            <a:spAutoFit/>
          </a:bodyPr>
          <a:lstStyle/>
          <a:p>
            <a:r>
              <a:rPr lang="en-US" sz="1200" b="1" dirty="0" smtClean="0"/>
              <a:t>NC</a:t>
            </a:r>
            <a:endParaRPr lang="en-US" sz="1200" b="1" dirty="0"/>
          </a:p>
        </p:txBody>
      </p:sp>
      <p:sp>
        <p:nvSpPr>
          <p:cNvPr id="144" name="TextBox 143"/>
          <p:cNvSpPr txBox="1"/>
          <p:nvPr/>
        </p:nvSpPr>
        <p:spPr>
          <a:xfrm>
            <a:off x="3200400" y="4752201"/>
            <a:ext cx="609600" cy="276999"/>
          </a:xfrm>
          <a:prstGeom prst="rect">
            <a:avLst/>
          </a:prstGeom>
          <a:noFill/>
        </p:spPr>
        <p:txBody>
          <a:bodyPr wrap="square" rtlCol="0">
            <a:spAutoFit/>
          </a:bodyPr>
          <a:lstStyle/>
          <a:p>
            <a:r>
              <a:rPr lang="en-US" sz="1200" b="1" dirty="0" smtClean="0"/>
              <a:t>NC</a:t>
            </a:r>
            <a:endParaRPr lang="en-US" sz="1200" b="1" dirty="0"/>
          </a:p>
        </p:txBody>
      </p:sp>
      <p:sp>
        <p:nvSpPr>
          <p:cNvPr id="145" name="TextBox 144"/>
          <p:cNvSpPr txBox="1"/>
          <p:nvPr/>
        </p:nvSpPr>
        <p:spPr>
          <a:xfrm>
            <a:off x="3886200" y="4752201"/>
            <a:ext cx="533400" cy="276999"/>
          </a:xfrm>
          <a:prstGeom prst="rect">
            <a:avLst/>
          </a:prstGeom>
          <a:noFill/>
        </p:spPr>
        <p:txBody>
          <a:bodyPr wrap="square" rtlCol="0">
            <a:spAutoFit/>
          </a:bodyPr>
          <a:lstStyle/>
          <a:p>
            <a:r>
              <a:rPr lang="en-US" sz="1200" b="1" dirty="0" smtClean="0"/>
              <a:t>NC</a:t>
            </a:r>
            <a:endParaRPr lang="en-US" sz="1200" b="1" dirty="0"/>
          </a:p>
        </p:txBody>
      </p:sp>
      <p:sp>
        <p:nvSpPr>
          <p:cNvPr id="146" name="TextBox 145"/>
          <p:cNvSpPr txBox="1"/>
          <p:nvPr/>
        </p:nvSpPr>
        <p:spPr>
          <a:xfrm>
            <a:off x="4495800" y="4752201"/>
            <a:ext cx="762000" cy="276999"/>
          </a:xfrm>
          <a:prstGeom prst="rect">
            <a:avLst/>
          </a:prstGeom>
          <a:noFill/>
        </p:spPr>
        <p:txBody>
          <a:bodyPr wrap="square" rtlCol="0">
            <a:spAutoFit/>
          </a:bodyPr>
          <a:lstStyle/>
          <a:p>
            <a:r>
              <a:rPr lang="en-US" sz="1200" b="1" dirty="0" smtClean="0"/>
              <a:t>+3</a:t>
            </a:r>
            <a:endParaRPr lang="en-US" sz="1200" b="1" dirty="0"/>
          </a:p>
        </p:txBody>
      </p:sp>
      <p:sp>
        <p:nvSpPr>
          <p:cNvPr id="147" name="TextBox 146"/>
          <p:cNvSpPr txBox="1"/>
          <p:nvPr/>
        </p:nvSpPr>
        <p:spPr>
          <a:xfrm>
            <a:off x="5334000" y="4752201"/>
            <a:ext cx="914400" cy="276999"/>
          </a:xfrm>
          <a:prstGeom prst="rect">
            <a:avLst/>
          </a:prstGeom>
          <a:noFill/>
        </p:spPr>
        <p:txBody>
          <a:bodyPr wrap="square" rtlCol="0">
            <a:spAutoFit/>
          </a:bodyPr>
          <a:lstStyle/>
          <a:p>
            <a:r>
              <a:rPr lang="en-US" sz="1200" b="1" dirty="0" smtClean="0"/>
              <a:t>+3</a:t>
            </a:r>
            <a:endParaRPr lang="en-US" sz="1200" b="1" dirty="0"/>
          </a:p>
        </p:txBody>
      </p:sp>
      <p:sp>
        <p:nvSpPr>
          <p:cNvPr id="148" name="TextBox 147"/>
          <p:cNvSpPr txBox="1"/>
          <p:nvPr/>
        </p:nvSpPr>
        <p:spPr>
          <a:xfrm>
            <a:off x="6705600" y="4752201"/>
            <a:ext cx="762000" cy="276999"/>
          </a:xfrm>
          <a:prstGeom prst="rect">
            <a:avLst/>
          </a:prstGeom>
          <a:noFill/>
        </p:spPr>
        <p:txBody>
          <a:bodyPr wrap="square" rtlCol="0">
            <a:spAutoFit/>
          </a:bodyPr>
          <a:lstStyle/>
          <a:p>
            <a:r>
              <a:rPr lang="en-US" sz="1200" b="1" dirty="0" smtClean="0"/>
              <a:t>NC</a:t>
            </a:r>
            <a:endParaRPr lang="en-US" sz="1200" b="1" dirty="0"/>
          </a:p>
        </p:txBody>
      </p:sp>
      <p:sp>
        <p:nvSpPr>
          <p:cNvPr id="149" name="TextBox 148"/>
          <p:cNvSpPr txBox="1"/>
          <p:nvPr/>
        </p:nvSpPr>
        <p:spPr>
          <a:xfrm>
            <a:off x="7467600" y="4752201"/>
            <a:ext cx="609600" cy="276999"/>
          </a:xfrm>
          <a:prstGeom prst="rect">
            <a:avLst/>
          </a:prstGeom>
          <a:noFill/>
        </p:spPr>
        <p:txBody>
          <a:bodyPr wrap="square" rtlCol="0">
            <a:spAutoFit/>
          </a:bodyPr>
          <a:lstStyle/>
          <a:p>
            <a:r>
              <a:rPr lang="en-US" sz="1200" b="1" dirty="0" smtClean="0"/>
              <a:t>-3</a:t>
            </a:r>
            <a:endParaRPr lang="en-US" sz="1200" b="1" dirty="0"/>
          </a:p>
        </p:txBody>
      </p:sp>
      <p:sp>
        <p:nvSpPr>
          <p:cNvPr id="150" name="TextBox 149"/>
          <p:cNvSpPr txBox="1"/>
          <p:nvPr/>
        </p:nvSpPr>
        <p:spPr>
          <a:xfrm>
            <a:off x="8077200" y="4752201"/>
            <a:ext cx="914400" cy="276999"/>
          </a:xfrm>
          <a:prstGeom prst="rect">
            <a:avLst/>
          </a:prstGeom>
          <a:noFill/>
        </p:spPr>
        <p:txBody>
          <a:bodyPr wrap="square" rtlCol="0">
            <a:spAutoFit/>
          </a:bodyPr>
          <a:lstStyle/>
          <a:p>
            <a:r>
              <a:rPr lang="en-US" sz="1200" b="1" dirty="0" smtClean="0"/>
              <a:t>+3</a:t>
            </a:r>
            <a:endParaRPr lang="en-US" sz="1200" b="1" dirty="0"/>
          </a:p>
        </p:txBody>
      </p:sp>
      <p:sp>
        <p:nvSpPr>
          <p:cNvPr id="9217"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Fed Creates Money</a:t>
            </a:r>
            <a:endParaRPr lang="en-US" dirty="0">
              <a:latin typeface="Century Gothic" charset="0"/>
              <a:ea typeface="ＭＳ Ｐゴシック" charset="0"/>
              <a:cs typeface="ＭＳ Ｐゴシック" charset="0"/>
            </a:endParaRPr>
          </a:p>
        </p:txBody>
      </p:sp>
      <p:sp>
        <p:nvSpPr>
          <p:cNvPr id="77082" name="Rectangle 282"/>
          <p:cNvSpPr>
            <a:spLocks noChangeArrowheads="1"/>
          </p:cNvSpPr>
          <p:nvPr/>
        </p:nvSpPr>
        <p:spPr bwMode="auto">
          <a:xfrm>
            <a:off x="152400" y="936625"/>
            <a:ext cx="8839200" cy="369332"/>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800" b="1" dirty="0" smtClean="0"/>
              <a:t>ROUND DESCRIPTIONS</a:t>
            </a:r>
          </a:p>
        </p:txBody>
      </p:sp>
      <p:sp>
        <p:nvSpPr>
          <p:cNvPr id="15" name="Rectangle 14"/>
          <p:cNvSpPr/>
          <p:nvPr/>
        </p:nvSpPr>
        <p:spPr bwMode="auto">
          <a:xfrm>
            <a:off x="152400" y="914400"/>
            <a:ext cx="8839200" cy="1295400"/>
          </a:xfrm>
          <a:prstGeom prst="rect">
            <a:avLst/>
          </a:prstGeom>
          <a:noFill/>
          <a:ln w="38100">
            <a:solidFill>
              <a:schemeClr val="tx1"/>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Rectangle 282"/>
          <p:cNvSpPr>
            <a:spLocks noChangeArrowheads="1"/>
          </p:cNvSpPr>
          <p:nvPr/>
        </p:nvSpPr>
        <p:spPr bwMode="auto">
          <a:xfrm>
            <a:off x="152400" y="1258669"/>
            <a:ext cx="8839200" cy="923330"/>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800" b="1" dirty="0" smtClean="0"/>
              <a:t>Round 6 - Open-Market Sale</a:t>
            </a:r>
          </a:p>
          <a:p>
            <a:pPr algn="just"/>
            <a:r>
              <a:rPr lang="en-US" sz="1800" dirty="0" smtClean="0"/>
              <a:t>The Fed realizes the economy may be overheating.  It decides to sell T-bills to the banks.  Each bank uses a $1 bill to buy a T-bill from the Fed.</a:t>
            </a:r>
          </a:p>
        </p:txBody>
      </p:sp>
      <p:sp>
        <p:nvSpPr>
          <p:cNvPr id="75" name="TextBox 74"/>
          <p:cNvSpPr txBox="1"/>
          <p:nvPr/>
        </p:nvSpPr>
        <p:spPr>
          <a:xfrm>
            <a:off x="457200" y="5057001"/>
            <a:ext cx="533400" cy="276999"/>
          </a:xfrm>
          <a:prstGeom prst="rect">
            <a:avLst/>
          </a:prstGeom>
          <a:noFill/>
        </p:spPr>
        <p:txBody>
          <a:bodyPr wrap="square" rtlCol="0">
            <a:spAutoFit/>
          </a:bodyPr>
          <a:lstStyle/>
          <a:p>
            <a:r>
              <a:rPr lang="en-US" sz="1200" b="1" dirty="0" smtClean="0"/>
              <a:t>NC</a:t>
            </a:r>
            <a:endParaRPr lang="en-US" sz="1200" b="1" dirty="0"/>
          </a:p>
        </p:txBody>
      </p:sp>
      <p:sp>
        <p:nvSpPr>
          <p:cNvPr id="76" name="TextBox 75"/>
          <p:cNvSpPr txBox="1"/>
          <p:nvPr/>
        </p:nvSpPr>
        <p:spPr>
          <a:xfrm>
            <a:off x="990600" y="5057001"/>
            <a:ext cx="838200" cy="276999"/>
          </a:xfrm>
          <a:prstGeom prst="rect">
            <a:avLst/>
          </a:prstGeom>
          <a:noFill/>
        </p:spPr>
        <p:txBody>
          <a:bodyPr wrap="square" rtlCol="0">
            <a:spAutoFit/>
          </a:bodyPr>
          <a:lstStyle/>
          <a:p>
            <a:r>
              <a:rPr lang="en-US" sz="1200" b="1" dirty="0" smtClean="0"/>
              <a:t>NC</a:t>
            </a:r>
            <a:endParaRPr lang="en-US" sz="1200" b="1" dirty="0"/>
          </a:p>
        </p:txBody>
      </p:sp>
      <p:sp>
        <p:nvSpPr>
          <p:cNvPr id="77" name="TextBox 76"/>
          <p:cNvSpPr txBox="1"/>
          <p:nvPr/>
        </p:nvSpPr>
        <p:spPr>
          <a:xfrm>
            <a:off x="1828800" y="5057001"/>
            <a:ext cx="914400" cy="276999"/>
          </a:xfrm>
          <a:prstGeom prst="rect">
            <a:avLst/>
          </a:prstGeom>
          <a:noFill/>
        </p:spPr>
        <p:txBody>
          <a:bodyPr wrap="square" rtlCol="0">
            <a:spAutoFit/>
          </a:bodyPr>
          <a:lstStyle/>
          <a:p>
            <a:r>
              <a:rPr lang="en-US" sz="1200" b="1" dirty="0" smtClean="0"/>
              <a:t>NC</a:t>
            </a:r>
            <a:endParaRPr lang="en-US" sz="1200" b="1" dirty="0"/>
          </a:p>
        </p:txBody>
      </p:sp>
      <p:sp>
        <p:nvSpPr>
          <p:cNvPr id="78" name="TextBox 77"/>
          <p:cNvSpPr txBox="1"/>
          <p:nvPr/>
        </p:nvSpPr>
        <p:spPr>
          <a:xfrm>
            <a:off x="3200400" y="5057001"/>
            <a:ext cx="609600" cy="276999"/>
          </a:xfrm>
          <a:prstGeom prst="rect">
            <a:avLst/>
          </a:prstGeom>
          <a:noFill/>
        </p:spPr>
        <p:txBody>
          <a:bodyPr wrap="square" rtlCol="0">
            <a:spAutoFit/>
          </a:bodyPr>
          <a:lstStyle/>
          <a:p>
            <a:r>
              <a:rPr lang="en-US" sz="1200" b="1" dirty="0" smtClean="0"/>
              <a:t>+3</a:t>
            </a:r>
            <a:endParaRPr lang="en-US" sz="1200" b="1" dirty="0"/>
          </a:p>
        </p:txBody>
      </p:sp>
      <p:sp>
        <p:nvSpPr>
          <p:cNvPr id="79" name="TextBox 78"/>
          <p:cNvSpPr txBox="1"/>
          <p:nvPr/>
        </p:nvSpPr>
        <p:spPr>
          <a:xfrm>
            <a:off x="3886200" y="5057001"/>
            <a:ext cx="533400" cy="276999"/>
          </a:xfrm>
          <a:prstGeom prst="rect">
            <a:avLst/>
          </a:prstGeom>
          <a:noFill/>
        </p:spPr>
        <p:txBody>
          <a:bodyPr wrap="square" rtlCol="0">
            <a:spAutoFit/>
          </a:bodyPr>
          <a:lstStyle/>
          <a:p>
            <a:r>
              <a:rPr lang="en-US" sz="1200" b="1" dirty="0" smtClean="0"/>
              <a:t>NC</a:t>
            </a:r>
            <a:endParaRPr lang="en-US" sz="1200" b="1" dirty="0"/>
          </a:p>
        </p:txBody>
      </p:sp>
      <p:sp>
        <p:nvSpPr>
          <p:cNvPr id="80" name="TextBox 79"/>
          <p:cNvSpPr txBox="1"/>
          <p:nvPr/>
        </p:nvSpPr>
        <p:spPr>
          <a:xfrm>
            <a:off x="4495800" y="5057001"/>
            <a:ext cx="762000" cy="276999"/>
          </a:xfrm>
          <a:prstGeom prst="rect">
            <a:avLst/>
          </a:prstGeom>
          <a:noFill/>
        </p:spPr>
        <p:txBody>
          <a:bodyPr wrap="square" rtlCol="0">
            <a:spAutoFit/>
          </a:bodyPr>
          <a:lstStyle/>
          <a:p>
            <a:r>
              <a:rPr lang="en-US" sz="1200" b="1" dirty="0" smtClean="0"/>
              <a:t>-3</a:t>
            </a:r>
            <a:endParaRPr lang="en-US" sz="1200" b="1" dirty="0"/>
          </a:p>
        </p:txBody>
      </p:sp>
      <p:sp>
        <p:nvSpPr>
          <p:cNvPr id="81" name="TextBox 80"/>
          <p:cNvSpPr txBox="1"/>
          <p:nvPr/>
        </p:nvSpPr>
        <p:spPr>
          <a:xfrm>
            <a:off x="5334000" y="5057001"/>
            <a:ext cx="914400" cy="276999"/>
          </a:xfrm>
          <a:prstGeom prst="rect">
            <a:avLst/>
          </a:prstGeom>
          <a:noFill/>
        </p:spPr>
        <p:txBody>
          <a:bodyPr wrap="square" rtlCol="0">
            <a:spAutoFit/>
          </a:bodyPr>
          <a:lstStyle/>
          <a:p>
            <a:r>
              <a:rPr lang="en-US" sz="1200" b="1" dirty="0" smtClean="0"/>
              <a:t>NC</a:t>
            </a:r>
            <a:endParaRPr lang="en-US" sz="1200" b="1" dirty="0"/>
          </a:p>
        </p:txBody>
      </p:sp>
      <p:sp>
        <p:nvSpPr>
          <p:cNvPr id="82" name="TextBox 81"/>
          <p:cNvSpPr txBox="1"/>
          <p:nvPr/>
        </p:nvSpPr>
        <p:spPr>
          <a:xfrm>
            <a:off x="6705600" y="5057001"/>
            <a:ext cx="762000" cy="276999"/>
          </a:xfrm>
          <a:prstGeom prst="rect">
            <a:avLst/>
          </a:prstGeom>
          <a:noFill/>
        </p:spPr>
        <p:txBody>
          <a:bodyPr wrap="square" rtlCol="0">
            <a:spAutoFit/>
          </a:bodyPr>
          <a:lstStyle/>
          <a:p>
            <a:r>
              <a:rPr lang="en-US" sz="1200" b="1" dirty="0" smtClean="0"/>
              <a:t>-3</a:t>
            </a:r>
            <a:endParaRPr lang="en-US" sz="1200" b="1" dirty="0"/>
          </a:p>
        </p:txBody>
      </p:sp>
      <p:sp>
        <p:nvSpPr>
          <p:cNvPr id="83" name="TextBox 82"/>
          <p:cNvSpPr txBox="1"/>
          <p:nvPr/>
        </p:nvSpPr>
        <p:spPr>
          <a:xfrm>
            <a:off x="7467600" y="5057001"/>
            <a:ext cx="609600" cy="276999"/>
          </a:xfrm>
          <a:prstGeom prst="rect">
            <a:avLst/>
          </a:prstGeom>
          <a:noFill/>
        </p:spPr>
        <p:txBody>
          <a:bodyPr wrap="square" rtlCol="0">
            <a:spAutoFit/>
          </a:bodyPr>
          <a:lstStyle/>
          <a:p>
            <a:r>
              <a:rPr lang="en-US" sz="1200" b="1" dirty="0" smtClean="0"/>
              <a:t>NC</a:t>
            </a:r>
            <a:endParaRPr lang="en-US" sz="1200" b="1" dirty="0"/>
          </a:p>
        </p:txBody>
      </p:sp>
      <p:sp>
        <p:nvSpPr>
          <p:cNvPr id="84" name="TextBox 83"/>
          <p:cNvSpPr txBox="1"/>
          <p:nvPr/>
        </p:nvSpPr>
        <p:spPr>
          <a:xfrm>
            <a:off x="8077200" y="5057001"/>
            <a:ext cx="914400" cy="276999"/>
          </a:xfrm>
          <a:prstGeom prst="rect">
            <a:avLst/>
          </a:prstGeom>
          <a:noFill/>
        </p:spPr>
        <p:txBody>
          <a:bodyPr wrap="square" rtlCol="0">
            <a:spAutoFit/>
          </a:bodyPr>
          <a:lstStyle/>
          <a:p>
            <a:r>
              <a:rPr lang="en-US" sz="1200" b="1" dirty="0" smtClean="0"/>
              <a:t>-3</a:t>
            </a:r>
            <a:endParaRPr lang="en-US" sz="1200" b="1" dirty="0"/>
          </a:p>
        </p:txBody>
      </p:sp>
    </p:spTree>
    <p:extLst>
      <p:ext uri="{BB962C8B-B14F-4D97-AF65-F5344CB8AC3E}">
        <p14:creationId xmlns:p14="http://schemas.microsoft.com/office/powerpoint/2010/main" val="2831528334"/>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par>
                          <p:cTn id="8" fill="hold">
                            <p:stCondLst>
                              <p:cond delay="2000"/>
                            </p:stCondLst>
                            <p:childTnLst>
                              <p:par>
                                <p:cTn id="9" presetID="42" presetClass="entr" presetSubtype="0" fill="hold" grpId="0" nodeType="afterEffect">
                                  <p:stCondLst>
                                    <p:cond delay="100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1000"/>
                                        <p:tgtEl>
                                          <p:spTgt spid="75"/>
                                        </p:tgtEl>
                                      </p:cBhvr>
                                    </p:animEffect>
                                    <p:anim calcmode="lin" valueType="num">
                                      <p:cBhvr>
                                        <p:cTn id="12" dur="1000" fill="hold"/>
                                        <p:tgtEl>
                                          <p:spTgt spid="75"/>
                                        </p:tgtEl>
                                        <p:attrNameLst>
                                          <p:attrName>ppt_x</p:attrName>
                                        </p:attrNameLst>
                                      </p:cBhvr>
                                      <p:tavLst>
                                        <p:tav tm="0">
                                          <p:val>
                                            <p:strVal val="#ppt_x"/>
                                          </p:val>
                                        </p:tav>
                                        <p:tav tm="100000">
                                          <p:val>
                                            <p:strVal val="#ppt_x"/>
                                          </p:val>
                                        </p:tav>
                                      </p:tavLst>
                                    </p:anim>
                                    <p:anim calcmode="lin" valueType="num">
                                      <p:cBhvr>
                                        <p:cTn id="13" dur="1000" fill="hold"/>
                                        <p:tgtEl>
                                          <p:spTgt spid="75"/>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2" presetClass="entr" presetSubtype="0" fill="hold" grpId="0" nodeType="after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1000"/>
                                        <p:tgtEl>
                                          <p:spTgt spid="76"/>
                                        </p:tgtEl>
                                      </p:cBhvr>
                                    </p:animEffect>
                                    <p:anim calcmode="lin" valueType="num">
                                      <p:cBhvr>
                                        <p:cTn id="18" dur="1000" fill="hold"/>
                                        <p:tgtEl>
                                          <p:spTgt spid="76"/>
                                        </p:tgtEl>
                                        <p:attrNameLst>
                                          <p:attrName>ppt_x</p:attrName>
                                        </p:attrNameLst>
                                      </p:cBhvr>
                                      <p:tavLst>
                                        <p:tav tm="0">
                                          <p:val>
                                            <p:strVal val="#ppt_x"/>
                                          </p:val>
                                        </p:tav>
                                        <p:tav tm="100000">
                                          <p:val>
                                            <p:strVal val="#ppt_x"/>
                                          </p:val>
                                        </p:tav>
                                      </p:tavLst>
                                    </p:anim>
                                    <p:anim calcmode="lin" valueType="num">
                                      <p:cBhvr>
                                        <p:cTn id="19" dur="1000" fill="hold"/>
                                        <p:tgtEl>
                                          <p:spTgt spid="76"/>
                                        </p:tgtEl>
                                        <p:attrNameLst>
                                          <p:attrName>ppt_y</p:attrName>
                                        </p:attrNameLst>
                                      </p:cBhvr>
                                      <p:tavLst>
                                        <p:tav tm="0">
                                          <p:val>
                                            <p:strVal val="#ppt_y+.1"/>
                                          </p:val>
                                        </p:tav>
                                        <p:tav tm="100000">
                                          <p:val>
                                            <p:strVal val="#ppt_y"/>
                                          </p:val>
                                        </p:tav>
                                      </p:tavLst>
                                    </p:anim>
                                  </p:childTnLst>
                                </p:cTn>
                              </p:par>
                            </p:childTnLst>
                          </p:cTn>
                        </p:par>
                        <p:par>
                          <p:cTn id="20" fill="hold">
                            <p:stCondLst>
                              <p:cond delay="5000"/>
                            </p:stCondLst>
                            <p:childTnLst>
                              <p:par>
                                <p:cTn id="21" presetID="42" presetClass="entr" presetSubtype="0" fill="hold" grpId="0" nodeType="after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fade">
                                      <p:cBhvr>
                                        <p:cTn id="23" dur="1000"/>
                                        <p:tgtEl>
                                          <p:spTgt spid="77"/>
                                        </p:tgtEl>
                                      </p:cBhvr>
                                    </p:animEffect>
                                    <p:anim calcmode="lin" valueType="num">
                                      <p:cBhvr>
                                        <p:cTn id="24" dur="1000" fill="hold"/>
                                        <p:tgtEl>
                                          <p:spTgt spid="77"/>
                                        </p:tgtEl>
                                        <p:attrNameLst>
                                          <p:attrName>ppt_x</p:attrName>
                                        </p:attrNameLst>
                                      </p:cBhvr>
                                      <p:tavLst>
                                        <p:tav tm="0">
                                          <p:val>
                                            <p:strVal val="#ppt_x"/>
                                          </p:val>
                                        </p:tav>
                                        <p:tav tm="100000">
                                          <p:val>
                                            <p:strVal val="#ppt_x"/>
                                          </p:val>
                                        </p:tav>
                                      </p:tavLst>
                                    </p:anim>
                                    <p:anim calcmode="lin" valueType="num">
                                      <p:cBhvr>
                                        <p:cTn id="25" dur="1000" fill="hold"/>
                                        <p:tgtEl>
                                          <p:spTgt spid="77"/>
                                        </p:tgtEl>
                                        <p:attrNameLst>
                                          <p:attrName>ppt_y</p:attrName>
                                        </p:attrNameLst>
                                      </p:cBhvr>
                                      <p:tavLst>
                                        <p:tav tm="0">
                                          <p:val>
                                            <p:strVal val="#ppt_y+.1"/>
                                          </p:val>
                                        </p:tav>
                                        <p:tav tm="100000">
                                          <p:val>
                                            <p:strVal val="#ppt_y"/>
                                          </p:val>
                                        </p:tav>
                                      </p:tavLst>
                                    </p:anim>
                                  </p:childTnLst>
                                </p:cTn>
                              </p:par>
                            </p:childTnLst>
                          </p:cTn>
                        </p:par>
                        <p:par>
                          <p:cTn id="26" fill="hold">
                            <p:stCondLst>
                              <p:cond delay="6000"/>
                            </p:stCondLst>
                            <p:childTnLst>
                              <p:par>
                                <p:cTn id="27" presetID="42" presetClass="entr" presetSubtype="0" fill="hold" grpId="0" nodeType="after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fade">
                                      <p:cBhvr>
                                        <p:cTn id="29" dur="1000"/>
                                        <p:tgtEl>
                                          <p:spTgt spid="78"/>
                                        </p:tgtEl>
                                      </p:cBhvr>
                                    </p:animEffect>
                                    <p:anim calcmode="lin" valueType="num">
                                      <p:cBhvr>
                                        <p:cTn id="30" dur="1000" fill="hold"/>
                                        <p:tgtEl>
                                          <p:spTgt spid="78"/>
                                        </p:tgtEl>
                                        <p:attrNameLst>
                                          <p:attrName>ppt_x</p:attrName>
                                        </p:attrNameLst>
                                      </p:cBhvr>
                                      <p:tavLst>
                                        <p:tav tm="0">
                                          <p:val>
                                            <p:strVal val="#ppt_x"/>
                                          </p:val>
                                        </p:tav>
                                        <p:tav tm="100000">
                                          <p:val>
                                            <p:strVal val="#ppt_x"/>
                                          </p:val>
                                        </p:tav>
                                      </p:tavLst>
                                    </p:anim>
                                    <p:anim calcmode="lin" valueType="num">
                                      <p:cBhvr>
                                        <p:cTn id="31" dur="1000" fill="hold"/>
                                        <p:tgtEl>
                                          <p:spTgt spid="78"/>
                                        </p:tgtEl>
                                        <p:attrNameLst>
                                          <p:attrName>ppt_y</p:attrName>
                                        </p:attrNameLst>
                                      </p:cBhvr>
                                      <p:tavLst>
                                        <p:tav tm="0">
                                          <p:val>
                                            <p:strVal val="#ppt_y+.1"/>
                                          </p:val>
                                        </p:tav>
                                        <p:tav tm="100000">
                                          <p:val>
                                            <p:strVal val="#ppt_y"/>
                                          </p:val>
                                        </p:tav>
                                      </p:tavLst>
                                    </p:anim>
                                  </p:childTnLst>
                                </p:cTn>
                              </p:par>
                            </p:childTnLst>
                          </p:cTn>
                        </p:par>
                        <p:par>
                          <p:cTn id="32" fill="hold">
                            <p:stCondLst>
                              <p:cond delay="7000"/>
                            </p:stCondLst>
                            <p:childTnLst>
                              <p:par>
                                <p:cTn id="33" presetID="42" presetClass="entr" presetSubtype="0" fill="hold" grpId="0" nodeType="after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fade">
                                      <p:cBhvr>
                                        <p:cTn id="35" dur="1000"/>
                                        <p:tgtEl>
                                          <p:spTgt spid="79"/>
                                        </p:tgtEl>
                                      </p:cBhvr>
                                    </p:animEffect>
                                    <p:anim calcmode="lin" valueType="num">
                                      <p:cBhvr>
                                        <p:cTn id="36" dur="1000" fill="hold"/>
                                        <p:tgtEl>
                                          <p:spTgt spid="79"/>
                                        </p:tgtEl>
                                        <p:attrNameLst>
                                          <p:attrName>ppt_x</p:attrName>
                                        </p:attrNameLst>
                                      </p:cBhvr>
                                      <p:tavLst>
                                        <p:tav tm="0">
                                          <p:val>
                                            <p:strVal val="#ppt_x"/>
                                          </p:val>
                                        </p:tav>
                                        <p:tav tm="100000">
                                          <p:val>
                                            <p:strVal val="#ppt_x"/>
                                          </p:val>
                                        </p:tav>
                                      </p:tavLst>
                                    </p:anim>
                                    <p:anim calcmode="lin" valueType="num">
                                      <p:cBhvr>
                                        <p:cTn id="37" dur="1000" fill="hold"/>
                                        <p:tgtEl>
                                          <p:spTgt spid="79"/>
                                        </p:tgtEl>
                                        <p:attrNameLst>
                                          <p:attrName>ppt_y</p:attrName>
                                        </p:attrNameLst>
                                      </p:cBhvr>
                                      <p:tavLst>
                                        <p:tav tm="0">
                                          <p:val>
                                            <p:strVal val="#ppt_y+.1"/>
                                          </p:val>
                                        </p:tav>
                                        <p:tav tm="100000">
                                          <p:val>
                                            <p:strVal val="#ppt_y"/>
                                          </p:val>
                                        </p:tav>
                                      </p:tavLst>
                                    </p:anim>
                                  </p:childTnLst>
                                </p:cTn>
                              </p:par>
                            </p:childTnLst>
                          </p:cTn>
                        </p:par>
                        <p:par>
                          <p:cTn id="38" fill="hold">
                            <p:stCondLst>
                              <p:cond delay="8000"/>
                            </p:stCondLst>
                            <p:childTnLst>
                              <p:par>
                                <p:cTn id="39" presetID="42" presetClass="entr" presetSubtype="0" fill="hold" grpId="0"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fade">
                                      <p:cBhvr>
                                        <p:cTn id="41" dur="1000"/>
                                        <p:tgtEl>
                                          <p:spTgt spid="80"/>
                                        </p:tgtEl>
                                      </p:cBhvr>
                                    </p:animEffect>
                                    <p:anim calcmode="lin" valueType="num">
                                      <p:cBhvr>
                                        <p:cTn id="42" dur="1000" fill="hold"/>
                                        <p:tgtEl>
                                          <p:spTgt spid="80"/>
                                        </p:tgtEl>
                                        <p:attrNameLst>
                                          <p:attrName>ppt_x</p:attrName>
                                        </p:attrNameLst>
                                      </p:cBhvr>
                                      <p:tavLst>
                                        <p:tav tm="0">
                                          <p:val>
                                            <p:strVal val="#ppt_x"/>
                                          </p:val>
                                        </p:tav>
                                        <p:tav tm="100000">
                                          <p:val>
                                            <p:strVal val="#ppt_x"/>
                                          </p:val>
                                        </p:tav>
                                      </p:tavLst>
                                    </p:anim>
                                    <p:anim calcmode="lin" valueType="num">
                                      <p:cBhvr>
                                        <p:cTn id="43" dur="1000" fill="hold"/>
                                        <p:tgtEl>
                                          <p:spTgt spid="80"/>
                                        </p:tgtEl>
                                        <p:attrNameLst>
                                          <p:attrName>ppt_y</p:attrName>
                                        </p:attrNameLst>
                                      </p:cBhvr>
                                      <p:tavLst>
                                        <p:tav tm="0">
                                          <p:val>
                                            <p:strVal val="#ppt_y+.1"/>
                                          </p:val>
                                        </p:tav>
                                        <p:tav tm="100000">
                                          <p:val>
                                            <p:strVal val="#ppt_y"/>
                                          </p:val>
                                        </p:tav>
                                      </p:tavLst>
                                    </p:anim>
                                  </p:childTnLst>
                                </p:cTn>
                              </p:par>
                            </p:childTnLst>
                          </p:cTn>
                        </p:par>
                        <p:par>
                          <p:cTn id="44" fill="hold">
                            <p:stCondLst>
                              <p:cond delay="9000"/>
                            </p:stCondLst>
                            <p:childTnLst>
                              <p:par>
                                <p:cTn id="45" presetID="42" presetClass="entr" presetSubtype="0" fill="hold" grpId="0" nodeType="after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fade">
                                      <p:cBhvr>
                                        <p:cTn id="47" dur="1000"/>
                                        <p:tgtEl>
                                          <p:spTgt spid="81"/>
                                        </p:tgtEl>
                                      </p:cBhvr>
                                    </p:animEffect>
                                    <p:anim calcmode="lin" valueType="num">
                                      <p:cBhvr>
                                        <p:cTn id="48" dur="1000" fill="hold"/>
                                        <p:tgtEl>
                                          <p:spTgt spid="81"/>
                                        </p:tgtEl>
                                        <p:attrNameLst>
                                          <p:attrName>ppt_x</p:attrName>
                                        </p:attrNameLst>
                                      </p:cBhvr>
                                      <p:tavLst>
                                        <p:tav tm="0">
                                          <p:val>
                                            <p:strVal val="#ppt_x"/>
                                          </p:val>
                                        </p:tav>
                                        <p:tav tm="100000">
                                          <p:val>
                                            <p:strVal val="#ppt_x"/>
                                          </p:val>
                                        </p:tav>
                                      </p:tavLst>
                                    </p:anim>
                                    <p:anim calcmode="lin" valueType="num">
                                      <p:cBhvr>
                                        <p:cTn id="49" dur="1000" fill="hold"/>
                                        <p:tgtEl>
                                          <p:spTgt spid="81"/>
                                        </p:tgtEl>
                                        <p:attrNameLst>
                                          <p:attrName>ppt_y</p:attrName>
                                        </p:attrNameLst>
                                      </p:cBhvr>
                                      <p:tavLst>
                                        <p:tav tm="0">
                                          <p:val>
                                            <p:strVal val="#ppt_y+.1"/>
                                          </p:val>
                                        </p:tav>
                                        <p:tav tm="100000">
                                          <p:val>
                                            <p:strVal val="#ppt_y"/>
                                          </p:val>
                                        </p:tav>
                                      </p:tavLst>
                                    </p:anim>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fade">
                                      <p:cBhvr>
                                        <p:cTn id="53" dur="1000"/>
                                        <p:tgtEl>
                                          <p:spTgt spid="82"/>
                                        </p:tgtEl>
                                      </p:cBhvr>
                                    </p:animEffect>
                                    <p:anim calcmode="lin" valueType="num">
                                      <p:cBhvr>
                                        <p:cTn id="54" dur="1000" fill="hold"/>
                                        <p:tgtEl>
                                          <p:spTgt spid="82"/>
                                        </p:tgtEl>
                                        <p:attrNameLst>
                                          <p:attrName>ppt_x</p:attrName>
                                        </p:attrNameLst>
                                      </p:cBhvr>
                                      <p:tavLst>
                                        <p:tav tm="0">
                                          <p:val>
                                            <p:strVal val="#ppt_x"/>
                                          </p:val>
                                        </p:tav>
                                        <p:tav tm="100000">
                                          <p:val>
                                            <p:strVal val="#ppt_x"/>
                                          </p:val>
                                        </p:tav>
                                      </p:tavLst>
                                    </p:anim>
                                    <p:anim calcmode="lin" valueType="num">
                                      <p:cBhvr>
                                        <p:cTn id="55" dur="1000" fill="hold"/>
                                        <p:tgtEl>
                                          <p:spTgt spid="82"/>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42" presetClass="entr" presetSubtype="0" fill="hold" grpId="0"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fade">
                                      <p:cBhvr>
                                        <p:cTn id="59" dur="1000"/>
                                        <p:tgtEl>
                                          <p:spTgt spid="83"/>
                                        </p:tgtEl>
                                      </p:cBhvr>
                                    </p:animEffect>
                                    <p:anim calcmode="lin" valueType="num">
                                      <p:cBhvr>
                                        <p:cTn id="60" dur="1000" fill="hold"/>
                                        <p:tgtEl>
                                          <p:spTgt spid="83"/>
                                        </p:tgtEl>
                                        <p:attrNameLst>
                                          <p:attrName>ppt_x</p:attrName>
                                        </p:attrNameLst>
                                      </p:cBhvr>
                                      <p:tavLst>
                                        <p:tav tm="0">
                                          <p:val>
                                            <p:strVal val="#ppt_x"/>
                                          </p:val>
                                        </p:tav>
                                        <p:tav tm="100000">
                                          <p:val>
                                            <p:strVal val="#ppt_x"/>
                                          </p:val>
                                        </p:tav>
                                      </p:tavLst>
                                    </p:anim>
                                    <p:anim calcmode="lin" valueType="num">
                                      <p:cBhvr>
                                        <p:cTn id="61" dur="1000" fill="hold"/>
                                        <p:tgtEl>
                                          <p:spTgt spid="83"/>
                                        </p:tgtEl>
                                        <p:attrNameLst>
                                          <p:attrName>ppt_y</p:attrName>
                                        </p:attrNameLst>
                                      </p:cBhvr>
                                      <p:tavLst>
                                        <p:tav tm="0">
                                          <p:val>
                                            <p:strVal val="#ppt_y+.1"/>
                                          </p:val>
                                        </p:tav>
                                        <p:tav tm="100000">
                                          <p:val>
                                            <p:strVal val="#ppt_y"/>
                                          </p:val>
                                        </p:tav>
                                      </p:tavLst>
                                    </p:anim>
                                  </p:childTnLst>
                                </p:cTn>
                              </p:par>
                            </p:childTnLst>
                          </p:cTn>
                        </p:par>
                        <p:par>
                          <p:cTn id="62" fill="hold">
                            <p:stCondLst>
                              <p:cond delay="12000"/>
                            </p:stCondLst>
                            <p:childTnLst>
                              <p:par>
                                <p:cTn id="63" presetID="42" presetClass="entr" presetSubtype="0" fill="hold" grpId="0" nodeType="afterEffect">
                                  <p:stCondLst>
                                    <p:cond delay="0"/>
                                  </p:stCondLst>
                                  <p:childTnLst>
                                    <p:set>
                                      <p:cBhvr>
                                        <p:cTn id="64" dur="1" fill="hold">
                                          <p:stCondLst>
                                            <p:cond delay="0"/>
                                          </p:stCondLst>
                                        </p:cTn>
                                        <p:tgtEl>
                                          <p:spTgt spid="84"/>
                                        </p:tgtEl>
                                        <p:attrNameLst>
                                          <p:attrName>style.visibility</p:attrName>
                                        </p:attrNameLst>
                                      </p:cBhvr>
                                      <p:to>
                                        <p:strVal val="visible"/>
                                      </p:to>
                                    </p:set>
                                    <p:animEffect transition="in" filter="fade">
                                      <p:cBhvr>
                                        <p:cTn id="65" dur="1000"/>
                                        <p:tgtEl>
                                          <p:spTgt spid="84"/>
                                        </p:tgtEl>
                                      </p:cBhvr>
                                    </p:animEffect>
                                    <p:anim calcmode="lin" valueType="num">
                                      <p:cBhvr>
                                        <p:cTn id="66" dur="1000" fill="hold"/>
                                        <p:tgtEl>
                                          <p:spTgt spid="84"/>
                                        </p:tgtEl>
                                        <p:attrNameLst>
                                          <p:attrName>ppt_x</p:attrName>
                                        </p:attrNameLst>
                                      </p:cBhvr>
                                      <p:tavLst>
                                        <p:tav tm="0">
                                          <p:val>
                                            <p:strVal val="#ppt_x"/>
                                          </p:val>
                                        </p:tav>
                                        <p:tav tm="100000">
                                          <p:val>
                                            <p:strVal val="#ppt_x"/>
                                          </p:val>
                                        </p:tav>
                                      </p:tavLst>
                                    </p:anim>
                                    <p:anim calcmode="lin" valueType="num">
                                      <p:cBhvr>
                                        <p:cTn id="67"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5" grpId="0"/>
      <p:bldP spid="76" grpId="0"/>
      <p:bldP spid="77" grpId="0"/>
      <p:bldP spid="78" grpId="0"/>
      <p:bldP spid="79" grpId="0"/>
      <p:bldP spid="80" grpId="0"/>
      <p:bldP spid="81" grpId="0"/>
      <p:bldP spid="82" grpId="0"/>
      <p:bldP spid="83" grpId="0"/>
      <p:bldP spid="8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 name="Group 78"/>
          <p:cNvGraphicFramePr>
            <a:graphicFrameLocks noGrp="1"/>
          </p:cNvGraphicFramePr>
          <p:nvPr>
            <p:extLst>
              <p:ext uri="{D42A27DB-BD31-4B8C-83A1-F6EECF244321}">
                <p14:modId xmlns:p14="http://schemas.microsoft.com/office/powerpoint/2010/main" val="751189576"/>
              </p:ext>
            </p:extLst>
          </p:nvPr>
        </p:nvGraphicFramePr>
        <p:xfrm>
          <a:off x="2895599" y="2590800"/>
          <a:ext cx="3352801" cy="3352800"/>
        </p:xfrm>
        <a:graphic>
          <a:graphicData uri="http://schemas.openxmlformats.org/drawingml/2006/table">
            <a:tbl>
              <a:tblPr firstRow="1" firstCol="1" lastRow="1" bandRow="1">
                <a:tableStyleId>{6E25E649-3F16-4E02-A733-19D2CDBF48F0}</a:tableStyleId>
              </a:tblPr>
              <a:tblGrid>
                <a:gridCol w="293662"/>
                <a:gridCol w="630592"/>
                <a:gridCol w="630592"/>
                <a:gridCol w="870057"/>
                <a:gridCol w="927898"/>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Assets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Liabilities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T-Bills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Reserves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Deposits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106" name="TextBox 105"/>
          <p:cNvSpPr txBox="1"/>
          <p:nvPr/>
        </p:nvSpPr>
        <p:spPr>
          <a:xfrm>
            <a:off x="152400" y="2283023"/>
            <a:ext cx="2590800" cy="307777"/>
          </a:xfrm>
          <a:prstGeom prst="rect">
            <a:avLst/>
          </a:prstGeom>
          <a:noFill/>
        </p:spPr>
        <p:txBody>
          <a:bodyPr wrap="square" rtlCol="0">
            <a:spAutoFit/>
          </a:bodyPr>
          <a:lstStyle/>
          <a:p>
            <a:pPr algn="l"/>
            <a:r>
              <a:rPr lang="en-US" sz="1400" b="1" dirty="0" smtClean="0"/>
              <a:t>Consumers</a:t>
            </a:r>
            <a:endParaRPr lang="en-US" sz="1400" b="1" dirty="0"/>
          </a:p>
        </p:txBody>
      </p:sp>
      <p:graphicFrame>
        <p:nvGraphicFramePr>
          <p:cNvPr id="107" name="Group 78"/>
          <p:cNvGraphicFramePr>
            <a:graphicFrameLocks noGrp="1"/>
          </p:cNvGraphicFramePr>
          <p:nvPr>
            <p:extLst>
              <p:ext uri="{D42A27DB-BD31-4B8C-83A1-F6EECF244321}">
                <p14:modId xmlns:p14="http://schemas.microsoft.com/office/powerpoint/2010/main" val="4097543094"/>
              </p:ext>
            </p:extLst>
          </p:nvPr>
        </p:nvGraphicFramePr>
        <p:xfrm>
          <a:off x="152400" y="2590800"/>
          <a:ext cx="2590800" cy="3352800"/>
        </p:xfrm>
        <a:graphic>
          <a:graphicData uri="http://schemas.openxmlformats.org/drawingml/2006/table">
            <a:tbl>
              <a:tblPr firstRow="1" firstCol="1" lastRow="1" bandRow="1">
                <a:tableStyleId>{6E25E649-3F16-4E02-A733-19D2CDBF48F0}</a:tableStyleId>
              </a:tblPr>
              <a:tblGrid>
                <a:gridCol w="292324"/>
                <a:gridCol w="561685"/>
                <a:gridCol w="813121"/>
                <a:gridCol w="92367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Assets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Liabilities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Deposits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graphicFrame>
        <p:nvGraphicFramePr>
          <p:cNvPr id="108" name="Group 78"/>
          <p:cNvGraphicFramePr>
            <a:graphicFrameLocks noGrp="1"/>
          </p:cNvGraphicFramePr>
          <p:nvPr>
            <p:extLst>
              <p:ext uri="{D42A27DB-BD31-4B8C-83A1-F6EECF244321}">
                <p14:modId xmlns:p14="http://schemas.microsoft.com/office/powerpoint/2010/main" val="541492552"/>
              </p:ext>
            </p:extLst>
          </p:nvPr>
        </p:nvGraphicFramePr>
        <p:xfrm>
          <a:off x="6400799" y="2590800"/>
          <a:ext cx="2573593" cy="3352800"/>
        </p:xfrm>
        <a:graphic>
          <a:graphicData uri="http://schemas.openxmlformats.org/drawingml/2006/table">
            <a:tbl>
              <a:tblPr firstRow="1" firstCol="1" lastRow="1" bandRow="1">
                <a:tableStyleId>{6E25E649-3F16-4E02-A733-19D2CDBF48F0}</a:tableStyleId>
              </a:tblPr>
              <a:tblGrid>
                <a:gridCol w="307667"/>
                <a:gridCol w="763213"/>
                <a:gridCol w="591164"/>
                <a:gridCol w="911549"/>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Assets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Liabilities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T-Bills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Reserves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109" name="TextBox 108"/>
          <p:cNvSpPr txBox="1"/>
          <p:nvPr/>
        </p:nvSpPr>
        <p:spPr>
          <a:xfrm>
            <a:off x="2895600" y="2286000"/>
            <a:ext cx="3352800" cy="307777"/>
          </a:xfrm>
          <a:prstGeom prst="rect">
            <a:avLst/>
          </a:prstGeom>
          <a:noFill/>
        </p:spPr>
        <p:txBody>
          <a:bodyPr wrap="square" rtlCol="0">
            <a:spAutoFit/>
          </a:bodyPr>
          <a:lstStyle/>
          <a:p>
            <a:pPr algn="l"/>
            <a:r>
              <a:rPr lang="en-US" sz="1400" b="1" dirty="0" smtClean="0"/>
              <a:t>Bankers</a:t>
            </a:r>
            <a:endParaRPr lang="en-US" sz="1400" b="1" dirty="0"/>
          </a:p>
        </p:txBody>
      </p:sp>
      <p:sp>
        <p:nvSpPr>
          <p:cNvPr id="110" name="TextBox 109"/>
          <p:cNvSpPr txBox="1"/>
          <p:nvPr/>
        </p:nvSpPr>
        <p:spPr>
          <a:xfrm>
            <a:off x="6400800" y="2286000"/>
            <a:ext cx="2590800" cy="307777"/>
          </a:xfrm>
          <a:prstGeom prst="rect">
            <a:avLst/>
          </a:prstGeom>
          <a:noFill/>
        </p:spPr>
        <p:txBody>
          <a:bodyPr wrap="square" rtlCol="0">
            <a:spAutoFit/>
          </a:bodyPr>
          <a:lstStyle/>
          <a:p>
            <a:pPr algn="l"/>
            <a:r>
              <a:rPr lang="en-US" sz="1400" b="1" dirty="0" smtClean="0"/>
              <a:t>The Federal Reserve</a:t>
            </a:r>
            <a:endParaRPr lang="en-US" sz="1400" b="1" dirty="0"/>
          </a:p>
        </p:txBody>
      </p:sp>
      <p:sp>
        <p:nvSpPr>
          <p:cNvPr id="111" name="TextBox 110"/>
          <p:cNvSpPr txBox="1"/>
          <p:nvPr/>
        </p:nvSpPr>
        <p:spPr>
          <a:xfrm>
            <a:off x="457200" y="3200400"/>
            <a:ext cx="533400" cy="276999"/>
          </a:xfrm>
          <a:prstGeom prst="rect">
            <a:avLst/>
          </a:prstGeom>
          <a:noFill/>
        </p:spPr>
        <p:txBody>
          <a:bodyPr wrap="square" rtlCol="0">
            <a:spAutoFit/>
          </a:bodyPr>
          <a:lstStyle/>
          <a:p>
            <a:r>
              <a:rPr lang="en-US" sz="1200" b="1" dirty="0" smtClean="0"/>
              <a:t>3</a:t>
            </a:r>
            <a:endParaRPr lang="en-US" sz="1200" b="1" dirty="0"/>
          </a:p>
        </p:txBody>
      </p:sp>
      <p:sp>
        <p:nvSpPr>
          <p:cNvPr id="112" name="TextBox 111"/>
          <p:cNvSpPr txBox="1"/>
          <p:nvPr/>
        </p:nvSpPr>
        <p:spPr>
          <a:xfrm>
            <a:off x="990600" y="3200400"/>
            <a:ext cx="838200" cy="276999"/>
          </a:xfrm>
          <a:prstGeom prst="rect">
            <a:avLst/>
          </a:prstGeom>
          <a:noFill/>
        </p:spPr>
        <p:txBody>
          <a:bodyPr wrap="square" rtlCol="0">
            <a:spAutoFit/>
          </a:bodyPr>
          <a:lstStyle/>
          <a:p>
            <a:r>
              <a:rPr lang="en-US" sz="1200" b="1" dirty="0" smtClean="0"/>
              <a:t>0</a:t>
            </a:r>
            <a:endParaRPr lang="en-US" sz="1200" b="1" dirty="0"/>
          </a:p>
        </p:txBody>
      </p:sp>
      <p:sp>
        <p:nvSpPr>
          <p:cNvPr id="113" name="TextBox 112"/>
          <p:cNvSpPr txBox="1"/>
          <p:nvPr/>
        </p:nvSpPr>
        <p:spPr>
          <a:xfrm>
            <a:off x="1828800" y="3200400"/>
            <a:ext cx="914400" cy="276999"/>
          </a:xfrm>
          <a:prstGeom prst="rect">
            <a:avLst/>
          </a:prstGeom>
          <a:noFill/>
        </p:spPr>
        <p:txBody>
          <a:bodyPr wrap="square" rtlCol="0">
            <a:spAutoFit/>
          </a:bodyPr>
          <a:lstStyle/>
          <a:p>
            <a:r>
              <a:rPr lang="en-US" sz="1200" b="1" dirty="0" smtClean="0"/>
              <a:t>0</a:t>
            </a:r>
            <a:endParaRPr lang="en-US" sz="1200" b="1" dirty="0"/>
          </a:p>
        </p:txBody>
      </p:sp>
      <p:sp>
        <p:nvSpPr>
          <p:cNvPr id="114" name="TextBox 113"/>
          <p:cNvSpPr txBox="1"/>
          <p:nvPr/>
        </p:nvSpPr>
        <p:spPr>
          <a:xfrm>
            <a:off x="3200400" y="3200400"/>
            <a:ext cx="609600" cy="276999"/>
          </a:xfrm>
          <a:prstGeom prst="rect">
            <a:avLst/>
          </a:prstGeom>
          <a:noFill/>
        </p:spPr>
        <p:txBody>
          <a:bodyPr wrap="square" rtlCol="0">
            <a:spAutoFit/>
          </a:bodyPr>
          <a:lstStyle/>
          <a:p>
            <a:r>
              <a:rPr lang="en-US" sz="1200" b="1" dirty="0" smtClean="0"/>
              <a:t>3</a:t>
            </a:r>
            <a:endParaRPr lang="en-US" sz="1200" b="1" dirty="0"/>
          </a:p>
        </p:txBody>
      </p:sp>
      <p:sp>
        <p:nvSpPr>
          <p:cNvPr id="115" name="TextBox 114"/>
          <p:cNvSpPr txBox="1"/>
          <p:nvPr/>
        </p:nvSpPr>
        <p:spPr>
          <a:xfrm>
            <a:off x="3886200" y="3200400"/>
            <a:ext cx="533400" cy="276999"/>
          </a:xfrm>
          <a:prstGeom prst="rect">
            <a:avLst/>
          </a:prstGeom>
          <a:noFill/>
        </p:spPr>
        <p:txBody>
          <a:bodyPr wrap="square" rtlCol="0">
            <a:spAutoFit/>
          </a:bodyPr>
          <a:lstStyle/>
          <a:p>
            <a:r>
              <a:rPr lang="en-US" sz="1200" b="1" dirty="0" smtClean="0"/>
              <a:t>0</a:t>
            </a:r>
            <a:endParaRPr lang="en-US" sz="1200" b="1" dirty="0"/>
          </a:p>
        </p:txBody>
      </p:sp>
      <p:sp>
        <p:nvSpPr>
          <p:cNvPr id="116" name="TextBox 115"/>
          <p:cNvSpPr txBox="1"/>
          <p:nvPr/>
        </p:nvSpPr>
        <p:spPr>
          <a:xfrm>
            <a:off x="4495800" y="3200400"/>
            <a:ext cx="762000" cy="276999"/>
          </a:xfrm>
          <a:prstGeom prst="rect">
            <a:avLst/>
          </a:prstGeom>
          <a:noFill/>
        </p:spPr>
        <p:txBody>
          <a:bodyPr wrap="square" rtlCol="0">
            <a:spAutoFit/>
          </a:bodyPr>
          <a:lstStyle/>
          <a:p>
            <a:r>
              <a:rPr lang="en-US" sz="1200" b="1" dirty="0" smtClean="0"/>
              <a:t>0</a:t>
            </a:r>
            <a:endParaRPr lang="en-US" sz="1200" b="1" dirty="0"/>
          </a:p>
        </p:txBody>
      </p:sp>
      <p:sp>
        <p:nvSpPr>
          <p:cNvPr id="117" name="TextBox 116"/>
          <p:cNvSpPr txBox="1"/>
          <p:nvPr/>
        </p:nvSpPr>
        <p:spPr>
          <a:xfrm>
            <a:off x="5334000" y="3200400"/>
            <a:ext cx="914400" cy="276999"/>
          </a:xfrm>
          <a:prstGeom prst="rect">
            <a:avLst/>
          </a:prstGeom>
          <a:noFill/>
        </p:spPr>
        <p:txBody>
          <a:bodyPr wrap="square" rtlCol="0">
            <a:spAutoFit/>
          </a:bodyPr>
          <a:lstStyle/>
          <a:p>
            <a:r>
              <a:rPr lang="en-US" sz="1200" b="1" dirty="0" smtClean="0"/>
              <a:t>0</a:t>
            </a:r>
            <a:endParaRPr lang="en-US" sz="1200" b="1" dirty="0"/>
          </a:p>
        </p:txBody>
      </p:sp>
      <p:sp>
        <p:nvSpPr>
          <p:cNvPr id="118" name="TextBox 117"/>
          <p:cNvSpPr txBox="1"/>
          <p:nvPr/>
        </p:nvSpPr>
        <p:spPr>
          <a:xfrm>
            <a:off x="6705600" y="3200400"/>
            <a:ext cx="762000" cy="276999"/>
          </a:xfrm>
          <a:prstGeom prst="rect">
            <a:avLst/>
          </a:prstGeom>
          <a:noFill/>
        </p:spPr>
        <p:txBody>
          <a:bodyPr wrap="square" rtlCol="0">
            <a:spAutoFit/>
          </a:bodyPr>
          <a:lstStyle/>
          <a:p>
            <a:r>
              <a:rPr lang="en-US" sz="1200" b="1" dirty="0" smtClean="0"/>
              <a:t>0</a:t>
            </a:r>
            <a:endParaRPr lang="en-US" sz="1200" b="1" dirty="0"/>
          </a:p>
        </p:txBody>
      </p:sp>
      <p:sp>
        <p:nvSpPr>
          <p:cNvPr id="119" name="TextBox 118"/>
          <p:cNvSpPr txBox="1"/>
          <p:nvPr/>
        </p:nvSpPr>
        <p:spPr>
          <a:xfrm>
            <a:off x="7467600" y="3200400"/>
            <a:ext cx="609600" cy="276999"/>
          </a:xfrm>
          <a:prstGeom prst="rect">
            <a:avLst/>
          </a:prstGeom>
          <a:noFill/>
        </p:spPr>
        <p:txBody>
          <a:bodyPr wrap="square" rtlCol="0">
            <a:spAutoFit/>
          </a:bodyPr>
          <a:lstStyle/>
          <a:p>
            <a:r>
              <a:rPr lang="en-US" sz="1200" b="1" dirty="0" smtClean="0"/>
              <a:t>3</a:t>
            </a:r>
            <a:endParaRPr lang="en-US" sz="1200" b="1" dirty="0"/>
          </a:p>
        </p:txBody>
      </p:sp>
      <p:sp>
        <p:nvSpPr>
          <p:cNvPr id="120" name="TextBox 119"/>
          <p:cNvSpPr txBox="1"/>
          <p:nvPr/>
        </p:nvSpPr>
        <p:spPr>
          <a:xfrm>
            <a:off x="8077200" y="3200400"/>
            <a:ext cx="914400" cy="276999"/>
          </a:xfrm>
          <a:prstGeom prst="rect">
            <a:avLst/>
          </a:prstGeom>
          <a:noFill/>
        </p:spPr>
        <p:txBody>
          <a:bodyPr wrap="square" rtlCol="0">
            <a:spAutoFit/>
          </a:bodyPr>
          <a:lstStyle/>
          <a:p>
            <a:r>
              <a:rPr lang="en-US" sz="1200" b="1" dirty="0" smtClean="0"/>
              <a:t>0</a:t>
            </a:r>
            <a:endParaRPr lang="en-US" sz="1200" b="1" dirty="0"/>
          </a:p>
        </p:txBody>
      </p:sp>
      <p:sp>
        <p:nvSpPr>
          <p:cNvPr id="121" name="TextBox 120"/>
          <p:cNvSpPr txBox="1"/>
          <p:nvPr/>
        </p:nvSpPr>
        <p:spPr>
          <a:xfrm>
            <a:off x="457200" y="3505200"/>
            <a:ext cx="533400" cy="276999"/>
          </a:xfrm>
          <a:prstGeom prst="rect">
            <a:avLst/>
          </a:prstGeom>
          <a:noFill/>
        </p:spPr>
        <p:txBody>
          <a:bodyPr wrap="square" rtlCol="0">
            <a:spAutoFit/>
          </a:bodyPr>
          <a:lstStyle/>
          <a:p>
            <a:r>
              <a:rPr lang="en-US" sz="1200" b="1" dirty="0" smtClean="0"/>
              <a:t>-3</a:t>
            </a:r>
            <a:endParaRPr lang="en-US" sz="1200" b="1" dirty="0"/>
          </a:p>
        </p:txBody>
      </p:sp>
      <p:sp>
        <p:nvSpPr>
          <p:cNvPr id="122" name="TextBox 121"/>
          <p:cNvSpPr txBox="1"/>
          <p:nvPr/>
        </p:nvSpPr>
        <p:spPr>
          <a:xfrm>
            <a:off x="990600" y="3505200"/>
            <a:ext cx="838200" cy="276999"/>
          </a:xfrm>
          <a:prstGeom prst="rect">
            <a:avLst/>
          </a:prstGeom>
          <a:noFill/>
        </p:spPr>
        <p:txBody>
          <a:bodyPr wrap="square" rtlCol="0">
            <a:spAutoFit/>
          </a:bodyPr>
          <a:lstStyle/>
          <a:p>
            <a:r>
              <a:rPr lang="en-US" sz="1200" b="1" dirty="0" smtClean="0"/>
              <a:t>+3</a:t>
            </a:r>
            <a:endParaRPr lang="en-US" sz="1200" b="1" dirty="0"/>
          </a:p>
        </p:txBody>
      </p:sp>
      <p:sp>
        <p:nvSpPr>
          <p:cNvPr id="123" name="TextBox 122"/>
          <p:cNvSpPr txBox="1"/>
          <p:nvPr/>
        </p:nvSpPr>
        <p:spPr>
          <a:xfrm>
            <a:off x="1828800" y="3505200"/>
            <a:ext cx="914400" cy="276999"/>
          </a:xfrm>
          <a:prstGeom prst="rect">
            <a:avLst/>
          </a:prstGeom>
          <a:noFill/>
        </p:spPr>
        <p:txBody>
          <a:bodyPr wrap="square" rtlCol="0">
            <a:spAutoFit/>
          </a:bodyPr>
          <a:lstStyle/>
          <a:p>
            <a:r>
              <a:rPr lang="en-US" sz="1200" b="1" dirty="0" smtClean="0"/>
              <a:t>NC</a:t>
            </a:r>
            <a:endParaRPr lang="en-US" sz="1200" b="1" dirty="0"/>
          </a:p>
        </p:txBody>
      </p:sp>
      <p:sp>
        <p:nvSpPr>
          <p:cNvPr id="124" name="TextBox 123"/>
          <p:cNvSpPr txBox="1"/>
          <p:nvPr/>
        </p:nvSpPr>
        <p:spPr>
          <a:xfrm>
            <a:off x="3200400" y="3505200"/>
            <a:ext cx="609600" cy="276999"/>
          </a:xfrm>
          <a:prstGeom prst="rect">
            <a:avLst/>
          </a:prstGeom>
          <a:noFill/>
        </p:spPr>
        <p:txBody>
          <a:bodyPr wrap="square" rtlCol="0">
            <a:spAutoFit/>
          </a:bodyPr>
          <a:lstStyle/>
          <a:p>
            <a:r>
              <a:rPr lang="en-US" sz="1200" b="1" dirty="0" smtClean="0"/>
              <a:t>NC</a:t>
            </a:r>
            <a:endParaRPr lang="en-US" sz="1200" b="1" dirty="0"/>
          </a:p>
        </p:txBody>
      </p:sp>
      <p:sp>
        <p:nvSpPr>
          <p:cNvPr id="125" name="TextBox 124"/>
          <p:cNvSpPr txBox="1"/>
          <p:nvPr/>
        </p:nvSpPr>
        <p:spPr>
          <a:xfrm>
            <a:off x="3886200" y="3505200"/>
            <a:ext cx="533400" cy="276999"/>
          </a:xfrm>
          <a:prstGeom prst="rect">
            <a:avLst/>
          </a:prstGeom>
          <a:noFill/>
        </p:spPr>
        <p:txBody>
          <a:bodyPr wrap="square" rtlCol="0">
            <a:spAutoFit/>
          </a:bodyPr>
          <a:lstStyle/>
          <a:p>
            <a:r>
              <a:rPr lang="en-US" sz="1200" b="1" dirty="0" smtClean="0"/>
              <a:t>NC</a:t>
            </a:r>
            <a:endParaRPr lang="en-US" sz="1200" b="1" dirty="0"/>
          </a:p>
        </p:txBody>
      </p:sp>
      <p:sp>
        <p:nvSpPr>
          <p:cNvPr id="126" name="TextBox 125"/>
          <p:cNvSpPr txBox="1"/>
          <p:nvPr/>
        </p:nvSpPr>
        <p:spPr>
          <a:xfrm>
            <a:off x="4495800" y="3505200"/>
            <a:ext cx="762000" cy="276999"/>
          </a:xfrm>
          <a:prstGeom prst="rect">
            <a:avLst/>
          </a:prstGeom>
          <a:noFill/>
        </p:spPr>
        <p:txBody>
          <a:bodyPr wrap="square" rtlCol="0">
            <a:spAutoFit/>
          </a:bodyPr>
          <a:lstStyle/>
          <a:p>
            <a:r>
              <a:rPr lang="en-US" sz="1200" b="1" dirty="0" smtClean="0"/>
              <a:t>+3</a:t>
            </a:r>
            <a:endParaRPr lang="en-US" sz="1200" b="1" dirty="0"/>
          </a:p>
        </p:txBody>
      </p:sp>
      <p:sp>
        <p:nvSpPr>
          <p:cNvPr id="127" name="TextBox 126"/>
          <p:cNvSpPr txBox="1"/>
          <p:nvPr/>
        </p:nvSpPr>
        <p:spPr>
          <a:xfrm>
            <a:off x="5334000" y="3505200"/>
            <a:ext cx="914400" cy="276999"/>
          </a:xfrm>
          <a:prstGeom prst="rect">
            <a:avLst/>
          </a:prstGeom>
          <a:noFill/>
        </p:spPr>
        <p:txBody>
          <a:bodyPr wrap="square" rtlCol="0">
            <a:spAutoFit/>
          </a:bodyPr>
          <a:lstStyle/>
          <a:p>
            <a:r>
              <a:rPr lang="en-US" sz="1200" b="1" dirty="0" smtClean="0"/>
              <a:t>+3</a:t>
            </a:r>
            <a:endParaRPr lang="en-US" sz="1200" b="1" dirty="0"/>
          </a:p>
        </p:txBody>
      </p:sp>
      <p:sp>
        <p:nvSpPr>
          <p:cNvPr id="128" name="TextBox 127"/>
          <p:cNvSpPr txBox="1"/>
          <p:nvPr/>
        </p:nvSpPr>
        <p:spPr>
          <a:xfrm>
            <a:off x="6705600" y="3505200"/>
            <a:ext cx="762000" cy="276999"/>
          </a:xfrm>
          <a:prstGeom prst="rect">
            <a:avLst/>
          </a:prstGeom>
          <a:noFill/>
        </p:spPr>
        <p:txBody>
          <a:bodyPr wrap="square" rtlCol="0">
            <a:spAutoFit/>
          </a:bodyPr>
          <a:lstStyle/>
          <a:p>
            <a:r>
              <a:rPr lang="en-US" sz="1200" b="1" dirty="0" smtClean="0"/>
              <a:t>NC</a:t>
            </a:r>
            <a:endParaRPr lang="en-US" sz="1200" b="1" dirty="0"/>
          </a:p>
        </p:txBody>
      </p:sp>
      <p:sp>
        <p:nvSpPr>
          <p:cNvPr id="129" name="TextBox 128"/>
          <p:cNvSpPr txBox="1"/>
          <p:nvPr/>
        </p:nvSpPr>
        <p:spPr>
          <a:xfrm>
            <a:off x="7467600" y="3505200"/>
            <a:ext cx="609600" cy="276999"/>
          </a:xfrm>
          <a:prstGeom prst="rect">
            <a:avLst/>
          </a:prstGeom>
          <a:noFill/>
        </p:spPr>
        <p:txBody>
          <a:bodyPr wrap="square" rtlCol="0">
            <a:spAutoFit/>
          </a:bodyPr>
          <a:lstStyle/>
          <a:p>
            <a:r>
              <a:rPr lang="en-US" sz="1200" b="1" dirty="0" smtClean="0"/>
              <a:t>-3</a:t>
            </a:r>
            <a:endParaRPr lang="en-US" sz="1200" b="1" dirty="0"/>
          </a:p>
        </p:txBody>
      </p:sp>
      <p:sp>
        <p:nvSpPr>
          <p:cNvPr id="130" name="TextBox 129"/>
          <p:cNvSpPr txBox="1"/>
          <p:nvPr/>
        </p:nvSpPr>
        <p:spPr>
          <a:xfrm>
            <a:off x="8077200" y="3505200"/>
            <a:ext cx="914400" cy="276999"/>
          </a:xfrm>
          <a:prstGeom prst="rect">
            <a:avLst/>
          </a:prstGeom>
          <a:noFill/>
        </p:spPr>
        <p:txBody>
          <a:bodyPr wrap="square" rtlCol="0">
            <a:spAutoFit/>
          </a:bodyPr>
          <a:lstStyle/>
          <a:p>
            <a:r>
              <a:rPr lang="en-US" sz="1200" b="1" dirty="0" smtClean="0"/>
              <a:t>+3</a:t>
            </a:r>
            <a:endParaRPr lang="en-US" sz="1200" b="1" dirty="0"/>
          </a:p>
        </p:txBody>
      </p:sp>
      <p:sp>
        <p:nvSpPr>
          <p:cNvPr id="131" name="TextBox 130"/>
          <p:cNvSpPr txBox="1"/>
          <p:nvPr/>
        </p:nvSpPr>
        <p:spPr>
          <a:xfrm>
            <a:off x="457200" y="3837801"/>
            <a:ext cx="533400" cy="276999"/>
          </a:xfrm>
          <a:prstGeom prst="rect">
            <a:avLst/>
          </a:prstGeom>
          <a:noFill/>
        </p:spPr>
        <p:txBody>
          <a:bodyPr wrap="square" rtlCol="0">
            <a:spAutoFit/>
          </a:bodyPr>
          <a:lstStyle/>
          <a:p>
            <a:r>
              <a:rPr lang="en-US" sz="1200" b="1" dirty="0" smtClean="0"/>
              <a:t>+3</a:t>
            </a:r>
            <a:endParaRPr lang="en-US" sz="1200" b="1" dirty="0"/>
          </a:p>
        </p:txBody>
      </p:sp>
      <p:sp>
        <p:nvSpPr>
          <p:cNvPr id="132" name="TextBox 131"/>
          <p:cNvSpPr txBox="1"/>
          <p:nvPr/>
        </p:nvSpPr>
        <p:spPr>
          <a:xfrm>
            <a:off x="990600" y="3837801"/>
            <a:ext cx="838200" cy="276999"/>
          </a:xfrm>
          <a:prstGeom prst="rect">
            <a:avLst/>
          </a:prstGeom>
          <a:noFill/>
        </p:spPr>
        <p:txBody>
          <a:bodyPr wrap="square" rtlCol="0">
            <a:spAutoFit/>
          </a:bodyPr>
          <a:lstStyle/>
          <a:p>
            <a:r>
              <a:rPr lang="en-US" sz="1200" b="1" dirty="0" smtClean="0"/>
              <a:t>NC</a:t>
            </a:r>
            <a:endParaRPr lang="en-US" sz="1200" b="1" dirty="0"/>
          </a:p>
        </p:txBody>
      </p:sp>
      <p:sp>
        <p:nvSpPr>
          <p:cNvPr id="133" name="TextBox 132"/>
          <p:cNvSpPr txBox="1"/>
          <p:nvPr/>
        </p:nvSpPr>
        <p:spPr>
          <a:xfrm>
            <a:off x="1828800" y="3837801"/>
            <a:ext cx="914400" cy="276999"/>
          </a:xfrm>
          <a:prstGeom prst="rect">
            <a:avLst/>
          </a:prstGeom>
          <a:noFill/>
        </p:spPr>
        <p:txBody>
          <a:bodyPr wrap="square" rtlCol="0">
            <a:spAutoFit/>
          </a:bodyPr>
          <a:lstStyle/>
          <a:p>
            <a:r>
              <a:rPr lang="en-US" sz="1200" b="1" dirty="0" smtClean="0"/>
              <a:t>+3</a:t>
            </a:r>
            <a:endParaRPr lang="en-US" sz="1200" b="1" dirty="0"/>
          </a:p>
        </p:txBody>
      </p:sp>
      <p:sp>
        <p:nvSpPr>
          <p:cNvPr id="134" name="TextBox 133"/>
          <p:cNvSpPr txBox="1"/>
          <p:nvPr/>
        </p:nvSpPr>
        <p:spPr>
          <a:xfrm>
            <a:off x="3200400" y="3837801"/>
            <a:ext cx="609600" cy="276999"/>
          </a:xfrm>
          <a:prstGeom prst="rect">
            <a:avLst/>
          </a:prstGeom>
          <a:noFill/>
        </p:spPr>
        <p:txBody>
          <a:bodyPr wrap="square" rtlCol="0">
            <a:spAutoFit/>
          </a:bodyPr>
          <a:lstStyle/>
          <a:p>
            <a:r>
              <a:rPr lang="en-US" sz="1200" b="1" dirty="0" smtClean="0"/>
              <a:t>NC</a:t>
            </a:r>
            <a:endParaRPr lang="en-US" sz="1200" b="1" dirty="0"/>
          </a:p>
        </p:txBody>
      </p:sp>
      <p:sp>
        <p:nvSpPr>
          <p:cNvPr id="135" name="TextBox 134"/>
          <p:cNvSpPr txBox="1"/>
          <p:nvPr/>
        </p:nvSpPr>
        <p:spPr>
          <a:xfrm>
            <a:off x="3886200" y="3837801"/>
            <a:ext cx="533400" cy="276999"/>
          </a:xfrm>
          <a:prstGeom prst="rect">
            <a:avLst/>
          </a:prstGeom>
          <a:noFill/>
        </p:spPr>
        <p:txBody>
          <a:bodyPr wrap="square" rtlCol="0">
            <a:spAutoFit/>
          </a:bodyPr>
          <a:lstStyle/>
          <a:p>
            <a:r>
              <a:rPr lang="en-US" sz="1200" b="1" dirty="0" smtClean="0"/>
              <a:t>+3</a:t>
            </a:r>
            <a:endParaRPr lang="en-US" sz="1200" b="1" dirty="0"/>
          </a:p>
        </p:txBody>
      </p:sp>
      <p:sp>
        <p:nvSpPr>
          <p:cNvPr id="136" name="TextBox 135"/>
          <p:cNvSpPr txBox="1"/>
          <p:nvPr/>
        </p:nvSpPr>
        <p:spPr>
          <a:xfrm>
            <a:off x="4495800" y="3837801"/>
            <a:ext cx="762000" cy="276999"/>
          </a:xfrm>
          <a:prstGeom prst="rect">
            <a:avLst/>
          </a:prstGeom>
          <a:noFill/>
        </p:spPr>
        <p:txBody>
          <a:bodyPr wrap="square" rtlCol="0">
            <a:spAutoFit/>
          </a:bodyPr>
          <a:lstStyle/>
          <a:p>
            <a:r>
              <a:rPr lang="en-US" sz="1200" b="1" dirty="0" smtClean="0"/>
              <a:t>-3</a:t>
            </a:r>
            <a:endParaRPr lang="en-US" sz="1200" b="1" dirty="0"/>
          </a:p>
        </p:txBody>
      </p:sp>
      <p:sp>
        <p:nvSpPr>
          <p:cNvPr id="137" name="TextBox 136"/>
          <p:cNvSpPr txBox="1"/>
          <p:nvPr/>
        </p:nvSpPr>
        <p:spPr>
          <a:xfrm>
            <a:off x="5334000" y="3837801"/>
            <a:ext cx="914400" cy="276999"/>
          </a:xfrm>
          <a:prstGeom prst="rect">
            <a:avLst/>
          </a:prstGeom>
          <a:noFill/>
        </p:spPr>
        <p:txBody>
          <a:bodyPr wrap="square" rtlCol="0">
            <a:spAutoFit/>
          </a:bodyPr>
          <a:lstStyle/>
          <a:p>
            <a:r>
              <a:rPr lang="en-US" sz="1200" b="1" dirty="0" smtClean="0"/>
              <a:t>NC</a:t>
            </a:r>
            <a:endParaRPr lang="en-US" sz="1200" b="1" dirty="0"/>
          </a:p>
        </p:txBody>
      </p:sp>
      <p:sp>
        <p:nvSpPr>
          <p:cNvPr id="138" name="TextBox 137"/>
          <p:cNvSpPr txBox="1"/>
          <p:nvPr/>
        </p:nvSpPr>
        <p:spPr>
          <a:xfrm>
            <a:off x="6705600" y="3837801"/>
            <a:ext cx="762000" cy="276999"/>
          </a:xfrm>
          <a:prstGeom prst="rect">
            <a:avLst/>
          </a:prstGeom>
          <a:noFill/>
        </p:spPr>
        <p:txBody>
          <a:bodyPr wrap="square" rtlCol="0">
            <a:spAutoFit/>
          </a:bodyPr>
          <a:lstStyle/>
          <a:p>
            <a:r>
              <a:rPr lang="en-US" sz="1200" b="1" dirty="0" smtClean="0"/>
              <a:t>NC</a:t>
            </a:r>
            <a:endParaRPr lang="en-US" sz="1200" b="1" dirty="0"/>
          </a:p>
        </p:txBody>
      </p:sp>
      <p:sp>
        <p:nvSpPr>
          <p:cNvPr id="139" name="TextBox 138"/>
          <p:cNvSpPr txBox="1"/>
          <p:nvPr/>
        </p:nvSpPr>
        <p:spPr>
          <a:xfrm>
            <a:off x="7467600" y="3837801"/>
            <a:ext cx="609600" cy="276999"/>
          </a:xfrm>
          <a:prstGeom prst="rect">
            <a:avLst/>
          </a:prstGeom>
          <a:noFill/>
        </p:spPr>
        <p:txBody>
          <a:bodyPr wrap="square" rtlCol="0">
            <a:spAutoFit/>
          </a:bodyPr>
          <a:lstStyle/>
          <a:p>
            <a:r>
              <a:rPr lang="en-US" sz="1200" b="1" dirty="0" smtClean="0"/>
              <a:t>+3</a:t>
            </a:r>
            <a:endParaRPr lang="en-US" sz="1200" b="1" dirty="0"/>
          </a:p>
        </p:txBody>
      </p:sp>
      <p:sp>
        <p:nvSpPr>
          <p:cNvPr id="140" name="TextBox 139"/>
          <p:cNvSpPr txBox="1"/>
          <p:nvPr/>
        </p:nvSpPr>
        <p:spPr>
          <a:xfrm>
            <a:off x="8077200" y="3837801"/>
            <a:ext cx="914400" cy="276999"/>
          </a:xfrm>
          <a:prstGeom prst="rect">
            <a:avLst/>
          </a:prstGeom>
          <a:noFill/>
        </p:spPr>
        <p:txBody>
          <a:bodyPr wrap="square" rtlCol="0">
            <a:spAutoFit/>
          </a:bodyPr>
          <a:lstStyle/>
          <a:p>
            <a:r>
              <a:rPr lang="en-US" sz="1200" b="1" dirty="0" smtClean="0"/>
              <a:t>-3</a:t>
            </a:r>
            <a:endParaRPr lang="en-US" sz="1200" b="1" dirty="0"/>
          </a:p>
        </p:txBody>
      </p:sp>
      <p:sp>
        <p:nvSpPr>
          <p:cNvPr id="141" name="TextBox 140"/>
          <p:cNvSpPr txBox="1"/>
          <p:nvPr/>
        </p:nvSpPr>
        <p:spPr>
          <a:xfrm>
            <a:off x="457200" y="4142601"/>
            <a:ext cx="533400" cy="276999"/>
          </a:xfrm>
          <a:prstGeom prst="rect">
            <a:avLst/>
          </a:prstGeom>
          <a:noFill/>
        </p:spPr>
        <p:txBody>
          <a:bodyPr wrap="square" rtlCol="0">
            <a:spAutoFit/>
          </a:bodyPr>
          <a:lstStyle/>
          <a:p>
            <a:r>
              <a:rPr lang="en-US" sz="1200" b="1" dirty="0" smtClean="0"/>
              <a:t>NC</a:t>
            </a:r>
            <a:endParaRPr lang="en-US" sz="1200" b="1" dirty="0"/>
          </a:p>
        </p:txBody>
      </p:sp>
      <p:sp>
        <p:nvSpPr>
          <p:cNvPr id="142" name="TextBox 141"/>
          <p:cNvSpPr txBox="1"/>
          <p:nvPr/>
        </p:nvSpPr>
        <p:spPr>
          <a:xfrm>
            <a:off x="990600" y="4142601"/>
            <a:ext cx="838200" cy="276999"/>
          </a:xfrm>
          <a:prstGeom prst="rect">
            <a:avLst/>
          </a:prstGeom>
          <a:noFill/>
        </p:spPr>
        <p:txBody>
          <a:bodyPr wrap="square" rtlCol="0">
            <a:spAutoFit/>
          </a:bodyPr>
          <a:lstStyle/>
          <a:p>
            <a:r>
              <a:rPr lang="en-US" sz="1200" b="1" dirty="0" smtClean="0"/>
              <a:t>NC</a:t>
            </a:r>
            <a:endParaRPr lang="en-US" sz="1200" b="1" dirty="0"/>
          </a:p>
        </p:txBody>
      </p:sp>
      <p:sp>
        <p:nvSpPr>
          <p:cNvPr id="143" name="TextBox 142"/>
          <p:cNvSpPr txBox="1"/>
          <p:nvPr/>
        </p:nvSpPr>
        <p:spPr>
          <a:xfrm>
            <a:off x="1828800" y="4142601"/>
            <a:ext cx="914400" cy="276999"/>
          </a:xfrm>
          <a:prstGeom prst="rect">
            <a:avLst/>
          </a:prstGeom>
          <a:noFill/>
        </p:spPr>
        <p:txBody>
          <a:bodyPr wrap="square" rtlCol="0">
            <a:spAutoFit/>
          </a:bodyPr>
          <a:lstStyle/>
          <a:p>
            <a:r>
              <a:rPr lang="en-US" sz="1200" b="1" dirty="0" smtClean="0"/>
              <a:t>NC</a:t>
            </a:r>
            <a:endParaRPr lang="en-US" sz="1200" b="1" dirty="0"/>
          </a:p>
        </p:txBody>
      </p:sp>
      <p:sp>
        <p:nvSpPr>
          <p:cNvPr id="144" name="TextBox 143"/>
          <p:cNvSpPr txBox="1"/>
          <p:nvPr/>
        </p:nvSpPr>
        <p:spPr>
          <a:xfrm>
            <a:off x="3200400" y="4142601"/>
            <a:ext cx="609600" cy="276999"/>
          </a:xfrm>
          <a:prstGeom prst="rect">
            <a:avLst/>
          </a:prstGeom>
          <a:noFill/>
        </p:spPr>
        <p:txBody>
          <a:bodyPr wrap="square" rtlCol="0">
            <a:spAutoFit/>
          </a:bodyPr>
          <a:lstStyle/>
          <a:p>
            <a:r>
              <a:rPr lang="en-US" sz="1200" b="1" dirty="0" smtClean="0"/>
              <a:t>-3</a:t>
            </a:r>
            <a:endParaRPr lang="en-US" sz="1200" b="1" dirty="0"/>
          </a:p>
        </p:txBody>
      </p:sp>
      <p:sp>
        <p:nvSpPr>
          <p:cNvPr id="145" name="TextBox 144"/>
          <p:cNvSpPr txBox="1"/>
          <p:nvPr/>
        </p:nvSpPr>
        <p:spPr>
          <a:xfrm>
            <a:off x="3886200" y="4142601"/>
            <a:ext cx="533400" cy="276999"/>
          </a:xfrm>
          <a:prstGeom prst="rect">
            <a:avLst/>
          </a:prstGeom>
          <a:noFill/>
        </p:spPr>
        <p:txBody>
          <a:bodyPr wrap="square" rtlCol="0">
            <a:spAutoFit/>
          </a:bodyPr>
          <a:lstStyle/>
          <a:p>
            <a:r>
              <a:rPr lang="en-US" sz="1200" b="1" dirty="0" smtClean="0"/>
              <a:t>NC</a:t>
            </a:r>
            <a:endParaRPr lang="en-US" sz="1200" b="1" dirty="0"/>
          </a:p>
        </p:txBody>
      </p:sp>
      <p:sp>
        <p:nvSpPr>
          <p:cNvPr id="146" name="TextBox 145"/>
          <p:cNvSpPr txBox="1"/>
          <p:nvPr/>
        </p:nvSpPr>
        <p:spPr>
          <a:xfrm>
            <a:off x="4495800" y="4142601"/>
            <a:ext cx="762000" cy="276999"/>
          </a:xfrm>
          <a:prstGeom prst="rect">
            <a:avLst/>
          </a:prstGeom>
          <a:noFill/>
        </p:spPr>
        <p:txBody>
          <a:bodyPr wrap="square" rtlCol="0">
            <a:spAutoFit/>
          </a:bodyPr>
          <a:lstStyle/>
          <a:p>
            <a:r>
              <a:rPr lang="en-US" sz="1200" b="1" dirty="0" smtClean="0"/>
              <a:t>+3</a:t>
            </a:r>
            <a:endParaRPr lang="en-US" sz="1200" b="1" dirty="0"/>
          </a:p>
        </p:txBody>
      </p:sp>
      <p:sp>
        <p:nvSpPr>
          <p:cNvPr id="147" name="TextBox 146"/>
          <p:cNvSpPr txBox="1"/>
          <p:nvPr/>
        </p:nvSpPr>
        <p:spPr>
          <a:xfrm>
            <a:off x="5334000" y="4142601"/>
            <a:ext cx="914400" cy="276999"/>
          </a:xfrm>
          <a:prstGeom prst="rect">
            <a:avLst/>
          </a:prstGeom>
          <a:noFill/>
        </p:spPr>
        <p:txBody>
          <a:bodyPr wrap="square" rtlCol="0">
            <a:spAutoFit/>
          </a:bodyPr>
          <a:lstStyle/>
          <a:p>
            <a:r>
              <a:rPr lang="en-US" sz="1200" b="1" dirty="0" smtClean="0"/>
              <a:t>NC</a:t>
            </a:r>
            <a:endParaRPr lang="en-US" sz="1200" b="1" dirty="0"/>
          </a:p>
        </p:txBody>
      </p:sp>
      <p:sp>
        <p:nvSpPr>
          <p:cNvPr id="148" name="TextBox 147"/>
          <p:cNvSpPr txBox="1"/>
          <p:nvPr/>
        </p:nvSpPr>
        <p:spPr>
          <a:xfrm>
            <a:off x="6705600" y="4142601"/>
            <a:ext cx="762000" cy="276999"/>
          </a:xfrm>
          <a:prstGeom prst="rect">
            <a:avLst/>
          </a:prstGeom>
          <a:noFill/>
        </p:spPr>
        <p:txBody>
          <a:bodyPr wrap="square" rtlCol="0">
            <a:spAutoFit/>
          </a:bodyPr>
          <a:lstStyle/>
          <a:p>
            <a:r>
              <a:rPr lang="en-US" sz="1200" b="1" dirty="0" smtClean="0"/>
              <a:t>+3</a:t>
            </a:r>
            <a:endParaRPr lang="en-US" sz="1200" b="1" dirty="0"/>
          </a:p>
        </p:txBody>
      </p:sp>
      <p:sp>
        <p:nvSpPr>
          <p:cNvPr id="149" name="TextBox 148"/>
          <p:cNvSpPr txBox="1"/>
          <p:nvPr/>
        </p:nvSpPr>
        <p:spPr>
          <a:xfrm>
            <a:off x="7467600" y="4142601"/>
            <a:ext cx="609600" cy="276999"/>
          </a:xfrm>
          <a:prstGeom prst="rect">
            <a:avLst/>
          </a:prstGeom>
          <a:noFill/>
        </p:spPr>
        <p:txBody>
          <a:bodyPr wrap="square" rtlCol="0">
            <a:spAutoFit/>
          </a:bodyPr>
          <a:lstStyle/>
          <a:p>
            <a:r>
              <a:rPr lang="en-US" sz="1200" b="1" dirty="0" smtClean="0"/>
              <a:t>NC</a:t>
            </a:r>
            <a:endParaRPr lang="en-US" sz="1200" b="1" dirty="0"/>
          </a:p>
        </p:txBody>
      </p:sp>
      <p:sp>
        <p:nvSpPr>
          <p:cNvPr id="150" name="TextBox 149"/>
          <p:cNvSpPr txBox="1"/>
          <p:nvPr/>
        </p:nvSpPr>
        <p:spPr>
          <a:xfrm>
            <a:off x="8077200" y="4142601"/>
            <a:ext cx="914400" cy="276999"/>
          </a:xfrm>
          <a:prstGeom prst="rect">
            <a:avLst/>
          </a:prstGeom>
          <a:noFill/>
        </p:spPr>
        <p:txBody>
          <a:bodyPr wrap="square" rtlCol="0">
            <a:spAutoFit/>
          </a:bodyPr>
          <a:lstStyle/>
          <a:p>
            <a:r>
              <a:rPr lang="en-US" sz="1200" b="1" dirty="0" smtClean="0"/>
              <a:t>+3</a:t>
            </a:r>
            <a:endParaRPr lang="en-US" sz="1200" b="1" dirty="0"/>
          </a:p>
        </p:txBody>
      </p:sp>
      <p:sp>
        <p:nvSpPr>
          <p:cNvPr id="151" name="TextBox 150"/>
          <p:cNvSpPr txBox="1"/>
          <p:nvPr/>
        </p:nvSpPr>
        <p:spPr>
          <a:xfrm>
            <a:off x="457200" y="4447401"/>
            <a:ext cx="533400" cy="276999"/>
          </a:xfrm>
          <a:prstGeom prst="rect">
            <a:avLst/>
          </a:prstGeom>
          <a:noFill/>
        </p:spPr>
        <p:txBody>
          <a:bodyPr wrap="square" rtlCol="0">
            <a:spAutoFit/>
          </a:bodyPr>
          <a:lstStyle/>
          <a:p>
            <a:r>
              <a:rPr lang="en-US" sz="1200" b="1" dirty="0" smtClean="0"/>
              <a:t>+3</a:t>
            </a:r>
            <a:endParaRPr lang="en-US" sz="1200" b="1" dirty="0"/>
          </a:p>
        </p:txBody>
      </p:sp>
      <p:sp>
        <p:nvSpPr>
          <p:cNvPr id="152" name="TextBox 151"/>
          <p:cNvSpPr txBox="1"/>
          <p:nvPr/>
        </p:nvSpPr>
        <p:spPr>
          <a:xfrm>
            <a:off x="990600" y="4447401"/>
            <a:ext cx="838200" cy="276999"/>
          </a:xfrm>
          <a:prstGeom prst="rect">
            <a:avLst/>
          </a:prstGeom>
          <a:noFill/>
        </p:spPr>
        <p:txBody>
          <a:bodyPr wrap="square" rtlCol="0">
            <a:spAutoFit/>
          </a:bodyPr>
          <a:lstStyle/>
          <a:p>
            <a:r>
              <a:rPr lang="en-US" sz="1200" b="1" dirty="0" smtClean="0"/>
              <a:t>NC</a:t>
            </a:r>
            <a:endParaRPr lang="en-US" sz="1200" b="1" dirty="0"/>
          </a:p>
        </p:txBody>
      </p:sp>
      <p:sp>
        <p:nvSpPr>
          <p:cNvPr id="153" name="TextBox 152"/>
          <p:cNvSpPr txBox="1"/>
          <p:nvPr/>
        </p:nvSpPr>
        <p:spPr>
          <a:xfrm>
            <a:off x="1828800" y="4447401"/>
            <a:ext cx="914400" cy="276999"/>
          </a:xfrm>
          <a:prstGeom prst="rect">
            <a:avLst/>
          </a:prstGeom>
          <a:noFill/>
        </p:spPr>
        <p:txBody>
          <a:bodyPr wrap="square" rtlCol="0">
            <a:spAutoFit/>
          </a:bodyPr>
          <a:lstStyle/>
          <a:p>
            <a:r>
              <a:rPr lang="en-US" sz="1200" b="1" dirty="0" smtClean="0"/>
              <a:t>+3</a:t>
            </a:r>
            <a:endParaRPr lang="en-US" sz="1200" b="1" dirty="0"/>
          </a:p>
        </p:txBody>
      </p:sp>
      <p:sp>
        <p:nvSpPr>
          <p:cNvPr id="154" name="TextBox 153"/>
          <p:cNvSpPr txBox="1"/>
          <p:nvPr/>
        </p:nvSpPr>
        <p:spPr>
          <a:xfrm>
            <a:off x="3200400" y="4447401"/>
            <a:ext cx="609600" cy="276999"/>
          </a:xfrm>
          <a:prstGeom prst="rect">
            <a:avLst/>
          </a:prstGeom>
          <a:noFill/>
        </p:spPr>
        <p:txBody>
          <a:bodyPr wrap="square" rtlCol="0">
            <a:spAutoFit/>
          </a:bodyPr>
          <a:lstStyle/>
          <a:p>
            <a:r>
              <a:rPr lang="en-US" sz="1200" b="1" dirty="0" smtClean="0"/>
              <a:t>NC</a:t>
            </a:r>
            <a:endParaRPr lang="en-US" sz="1200" b="1" dirty="0"/>
          </a:p>
        </p:txBody>
      </p:sp>
      <p:sp>
        <p:nvSpPr>
          <p:cNvPr id="155" name="TextBox 154"/>
          <p:cNvSpPr txBox="1"/>
          <p:nvPr/>
        </p:nvSpPr>
        <p:spPr>
          <a:xfrm>
            <a:off x="3886200" y="4447401"/>
            <a:ext cx="533400" cy="276999"/>
          </a:xfrm>
          <a:prstGeom prst="rect">
            <a:avLst/>
          </a:prstGeom>
          <a:noFill/>
        </p:spPr>
        <p:txBody>
          <a:bodyPr wrap="square" rtlCol="0">
            <a:spAutoFit/>
          </a:bodyPr>
          <a:lstStyle/>
          <a:p>
            <a:r>
              <a:rPr lang="en-US" sz="1200" b="1" dirty="0" smtClean="0"/>
              <a:t>+3</a:t>
            </a:r>
            <a:endParaRPr lang="en-US" sz="1200" b="1" dirty="0"/>
          </a:p>
        </p:txBody>
      </p:sp>
      <p:sp>
        <p:nvSpPr>
          <p:cNvPr id="156" name="TextBox 155"/>
          <p:cNvSpPr txBox="1"/>
          <p:nvPr/>
        </p:nvSpPr>
        <p:spPr>
          <a:xfrm>
            <a:off x="4495800" y="4447401"/>
            <a:ext cx="762000" cy="276999"/>
          </a:xfrm>
          <a:prstGeom prst="rect">
            <a:avLst/>
          </a:prstGeom>
          <a:noFill/>
        </p:spPr>
        <p:txBody>
          <a:bodyPr wrap="square" rtlCol="0">
            <a:spAutoFit/>
          </a:bodyPr>
          <a:lstStyle/>
          <a:p>
            <a:r>
              <a:rPr lang="en-US" sz="1200" b="1" dirty="0" smtClean="0"/>
              <a:t>-3</a:t>
            </a:r>
            <a:endParaRPr lang="en-US" sz="1200" b="1" dirty="0"/>
          </a:p>
        </p:txBody>
      </p:sp>
      <p:sp>
        <p:nvSpPr>
          <p:cNvPr id="157" name="TextBox 156"/>
          <p:cNvSpPr txBox="1"/>
          <p:nvPr/>
        </p:nvSpPr>
        <p:spPr>
          <a:xfrm>
            <a:off x="5334000" y="4447401"/>
            <a:ext cx="914400" cy="276999"/>
          </a:xfrm>
          <a:prstGeom prst="rect">
            <a:avLst/>
          </a:prstGeom>
          <a:noFill/>
        </p:spPr>
        <p:txBody>
          <a:bodyPr wrap="square" rtlCol="0">
            <a:spAutoFit/>
          </a:bodyPr>
          <a:lstStyle/>
          <a:p>
            <a:r>
              <a:rPr lang="en-US" sz="1200" b="1" dirty="0" smtClean="0"/>
              <a:t>NC</a:t>
            </a:r>
            <a:endParaRPr lang="en-US" sz="1200" b="1" dirty="0"/>
          </a:p>
        </p:txBody>
      </p:sp>
      <p:sp>
        <p:nvSpPr>
          <p:cNvPr id="158" name="TextBox 157"/>
          <p:cNvSpPr txBox="1"/>
          <p:nvPr/>
        </p:nvSpPr>
        <p:spPr>
          <a:xfrm>
            <a:off x="6705600" y="4447401"/>
            <a:ext cx="762000" cy="276999"/>
          </a:xfrm>
          <a:prstGeom prst="rect">
            <a:avLst/>
          </a:prstGeom>
          <a:noFill/>
        </p:spPr>
        <p:txBody>
          <a:bodyPr wrap="square" rtlCol="0">
            <a:spAutoFit/>
          </a:bodyPr>
          <a:lstStyle/>
          <a:p>
            <a:r>
              <a:rPr lang="en-US" sz="1200" b="1" dirty="0" smtClean="0"/>
              <a:t>NC</a:t>
            </a:r>
            <a:endParaRPr lang="en-US" sz="1200" b="1" dirty="0"/>
          </a:p>
        </p:txBody>
      </p:sp>
      <p:sp>
        <p:nvSpPr>
          <p:cNvPr id="159" name="TextBox 158"/>
          <p:cNvSpPr txBox="1"/>
          <p:nvPr/>
        </p:nvSpPr>
        <p:spPr>
          <a:xfrm>
            <a:off x="7467600" y="4447401"/>
            <a:ext cx="609600" cy="276999"/>
          </a:xfrm>
          <a:prstGeom prst="rect">
            <a:avLst/>
          </a:prstGeom>
          <a:noFill/>
        </p:spPr>
        <p:txBody>
          <a:bodyPr wrap="square" rtlCol="0">
            <a:spAutoFit/>
          </a:bodyPr>
          <a:lstStyle/>
          <a:p>
            <a:r>
              <a:rPr lang="en-US" sz="1200" b="1" dirty="0" smtClean="0"/>
              <a:t>+3</a:t>
            </a:r>
            <a:endParaRPr lang="en-US" sz="1200" b="1" dirty="0"/>
          </a:p>
        </p:txBody>
      </p:sp>
      <p:sp>
        <p:nvSpPr>
          <p:cNvPr id="160" name="TextBox 159"/>
          <p:cNvSpPr txBox="1"/>
          <p:nvPr/>
        </p:nvSpPr>
        <p:spPr>
          <a:xfrm>
            <a:off x="8077200" y="4447401"/>
            <a:ext cx="914400" cy="276999"/>
          </a:xfrm>
          <a:prstGeom prst="rect">
            <a:avLst/>
          </a:prstGeom>
          <a:noFill/>
        </p:spPr>
        <p:txBody>
          <a:bodyPr wrap="square" rtlCol="0">
            <a:spAutoFit/>
          </a:bodyPr>
          <a:lstStyle/>
          <a:p>
            <a:r>
              <a:rPr lang="en-US" sz="1200" b="1" dirty="0" smtClean="0"/>
              <a:t>-3</a:t>
            </a:r>
            <a:endParaRPr lang="en-US" sz="1200" b="1" dirty="0"/>
          </a:p>
        </p:txBody>
      </p:sp>
      <p:sp>
        <p:nvSpPr>
          <p:cNvPr id="161" name="TextBox 160"/>
          <p:cNvSpPr txBox="1"/>
          <p:nvPr/>
        </p:nvSpPr>
        <p:spPr>
          <a:xfrm>
            <a:off x="457200" y="4752201"/>
            <a:ext cx="533400" cy="276999"/>
          </a:xfrm>
          <a:prstGeom prst="rect">
            <a:avLst/>
          </a:prstGeom>
          <a:noFill/>
        </p:spPr>
        <p:txBody>
          <a:bodyPr wrap="square" rtlCol="0">
            <a:spAutoFit/>
          </a:bodyPr>
          <a:lstStyle/>
          <a:p>
            <a:r>
              <a:rPr lang="en-US" sz="1200" b="1" dirty="0" smtClean="0"/>
              <a:t>-3</a:t>
            </a:r>
            <a:endParaRPr lang="en-US" sz="1200" b="1" dirty="0"/>
          </a:p>
        </p:txBody>
      </p:sp>
      <p:sp>
        <p:nvSpPr>
          <p:cNvPr id="162" name="TextBox 161"/>
          <p:cNvSpPr txBox="1"/>
          <p:nvPr/>
        </p:nvSpPr>
        <p:spPr>
          <a:xfrm>
            <a:off x="990600" y="4752201"/>
            <a:ext cx="838200" cy="276999"/>
          </a:xfrm>
          <a:prstGeom prst="rect">
            <a:avLst/>
          </a:prstGeom>
          <a:noFill/>
        </p:spPr>
        <p:txBody>
          <a:bodyPr wrap="square" rtlCol="0">
            <a:spAutoFit/>
          </a:bodyPr>
          <a:lstStyle/>
          <a:p>
            <a:r>
              <a:rPr lang="en-US" sz="1200" b="1" dirty="0" smtClean="0"/>
              <a:t>+3</a:t>
            </a:r>
            <a:endParaRPr lang="en-US" sz="1200" b="1" dirty="0"/>
          </a:p>
        </p:txBody>
      </p:sp>
      <p:sp>
        <p:nvSpPr>
          <p:cNvPr id="163" name="TextBox 162"/>
          <p:cNvSpPr txBox="1"/>
          <p:nvPr/>
        </p:nvSpPr>
        <p:spPr>
          <a:xfrm>
            <a:off x="1828800" y="4752201"/>
            <a:ext cx="914400" cy="276999"/>
          </a:xfrm>
          <a:prstGeom prst="rect">
            <a:avLst/>
          </a:prstGeom>
          <a:noFill/>
        </p:spPr>
        <p:txBody>
          <a:bodyPr wrap="square" rtlCol="0">
            <a:spAutoFit/>
          </a:bodyPr>
          <a:lstStyle/>
          <a:p>
            <a:r>
              <a:rPr lang="en-US" sz="1200" b="1" dirty="0" smtClean="0"/>
              <a:t>NC</a:t>
            </a:r>
            <a:endParaRPr lang="en-US" sz="1200" b="1" dirty="0"/>
          </a:p>
        </p:txBody>
      </p:sp>
      <p:sp>
        <p:nvSpPr>
          <p:cNvPr id="164" name="TextBox 163"/>
          <p:cNvSpPr txBox="1"/>
          <p:nvPr/>
        </p:nvSpPr>
        <p:spPr>
          <a:xfrm>
            <a:off x="3200400" y="4752201"/>
            <a:ext cx="609600" cy="276999"/>
          </a:xfrm>
          <a:prstGeom prst="rect">
            <a:avLst/>
          </a:prstGeom>
          <a:noFill/>
        </p:spPr>
        <p:txBody>
          <a:bodyPr wrap="square" rtlCol="0">
            <a:spAutoFit/>
          </a:bodyPr>
          <a:lstStyle/>
          <a:p>
            <a:r>
              <a:rPr lang="en-US" sz="1200" b="1" dirty="0" smtClean="0"/>
              <a:t>NC</a:t>
            </a:r>
            <a:endParaRPr lang="en-US" sz="1200" b="1" dirty="0"/>
          </a:p>
        </p:txBody>
      </p:sp>
      <p:sp>
        <p:nvSpPr>
          <p:cNvPr id="165" name="TextBox 164"/>
          <p:cNvSpPr txBox="1"/>
          <p:nvPr/>
        </p:nvSpPr>
        <p:spPr>
          <a:xfrm>
            <a:off x="3886200" y="4752201"/>
            <a:ext cx="533400" cy="276999"/>
          </a:xfrm>
          <a:prstGeom prst="rect">
            <a:avLst/>
          </a:prstGeom>
          <a:noFill/>
        </p:spPr>
        <p:txBody>
          <a:bodyPr wrap="square" rtlCol="0">
            <a:spAutoFit/>
          </a:bodyPr>
          <a:lstStyle/>
          <a:p>
            <a:r>
              <a:rPr lang="en-US" sz="1200" b="1" dirty="0" smtClean="0"/>
              <a:t>NC</a:t>
            </a:r>
            <a:endParaRPr lang="en-US" sz="1200" b="1" dirty="0"/>
          </a:p>
        </p:txBody>
      </p:sp>
      <p:sp>
        <p:nvSpPr>
          <p:cNvPr id="166" name="TextBox 165"/>
          <p:cNvSpPr txBox="1"/>
          <p:nvPr/>
        </p:nvSpPr>
        <p:spPr>
          <a:xfrm>
            <a:off x="4495800" y="4752201"/>
            <a:ext cx="762000" cy="276999"/>
          </a:xfrm>
          <a:prstGeom prst="rect">
            <a:avLst/>
          </a:prstGeom>
          <a:noFill/>
        </p:spPr>
        <p:txBody>
          <a:bodyPr wrap="square" rtlCol="0">
            <a:spAutoFit/>
          </a:bodyPr>
          <a:lstStyle/>
          <a:p>
            <a:r>
              <a:rPr lang="en-US" sz="1200" b="1" dirty="0" smtClean="0"/>
              <a:t>+3</a:t>
            </a:r>
            <a:endParaRPr lang="en-US" sz="1200" b="1" dirty="0"/>
          </a:p>
        </p:txBody>
      </p:sp>
      <p:sp>
        <p:nvSpPr>
          <p:cNvPr id="167" name="TextBox 166"/>
          <p:cNvSpPr txBox="1"/>
          <p:nvPr/>
        </p:nvSpPr>
        <p:spPr>
          <a:xfrm>
            <a:off x="5334000" y="4752201"/>
            <a:ext cx="914400" cy="276999"/>
          </a:xfrm>
          <a:prstGeom prst="rect">
            <a:avLst/>
          </a:prstGeom>
          <a:noFill/>
        </p:spPr>
        <p:txBody>
          <a:bodyPr wrap="square" rtlCol="0">
            <a:spAutoFit/>
          </a:bodyPr>
          <a:lstStyle/>
          <a:p>
            <a:r>
              <a:rPr lang="en-US" sz="1200" b="1" dirty="0" smtClean="0"/>
              <a:t>+3</a:t>
            </a:r>
            <a:endParaRPr lang="en-US" sz="1200" b="1" dirty="0"/>
          </a:p>
        </p:txBody>
      </p:sp>
      <p:sp>
        <p:nvSpPr>
          <p:cNvPr id="168" name="TextBox 167"/>
          <p:cNvSpPr txBox="1"/>
          <p:nvPr/>
        </p:nvSpPr>
        <p:spPr>
          <a:xfrm>
            <a:off x="6705600" y="4752201"/>
            <a:ext cx="762000" cy="276999"/>
          </a:xfrm>
          <a:prstGeom prst="rect">
            <a:avLst/>
          </a:prstGeom>
          <a:noFill/>
        </p:spPr>
        <p:txBody>
          <a:bodyPr wrap="square" rtlCol="0">
            <a:spAutoFit/>
          </a:bodyPr>
          <a:lstStyle/>
          <a:p>
            <a:r>
              <a:rPr lang="en-US" sz="1200" b="1" dirty="0" smtClean="0"/>
              <a:t>NC</a:t>
            </a:r>
            <a:endParaRPr lang="en-US" sz="1200" b="1" dirty="0"/>
          </a:p>
        </p:txBody>
      </p:sp>
      <p:sp>
        <p:nvSpPr>
          <p:cNvPr id="169" name="TextBox 168"/>
          <p:cNvSpPr txBox="1"/>
          <p:nvPr/>
        </p:nvSpPr>
        <p:spPr>
          <a:xfrm>
            <a:off x="7467600" y="4752201"/>
            <a:ext cx="609600" cy="276999"/>
          </a:xfrm>
          <a:prstGeom prst="rect">
            <a:avLst/>
          </a:prstGeom>
          <a:noFill/>
        </p:spPr>
        <p:txBody>
          <a:bodyPr wrap="square" rtlCol="0">
            <a:spAutoFit/>
          </a:bodyPr>
          <a:lstStyle/>
          <a:p>
            <a:r>
              <a:rPr lang="en-US" sz="1200" b="1" dirty="0" smtClean="0"/>
              <a:t>-3</a:t>
            </a:r>
            <a:endParaRPr lang="en-US" sz="1200" b="1" dirty="0"/>
          </a:p>
        </p:txBody>
      </p:sp>
      <p:sp>
        <p:nvSpPr>
          <p:cNvPr id="170" name="TextBox 169"/>
          <p:cNvSpPr txBox="1"/>
          <p:nvPr/>
        </p:nvSpPr>
        <p:spPr>
          <a:xfrm>
            <a:off x="8077200" y="4752201"/>
            <a:ext cx="914400" cy="276999"/>
          </a:xfrm>
          <a:prstGeom prst="rect">
            <a:avLst/>
          </a:prstGeom>
          <a:noFill/>
        </p:spPr>
        <p:txBody>
          <a:bodyPr wrap="square" rtlCol="0">
            <a:spAutoFit/>
          </a:bodyPr>
          <a:lstStyle/>
          <a:p>
            <a:r>
              <a:rPr lang="en-US" sz="1200" b="1" dirty="0" smtClean="0"/>
              <a:t>+3</a:t>
            </a:r>
            <a:endParaRPr lang="en-US" sz="1200" b="1" dirty="0"/>
          </a:p>
        </p:txBody>
      </p:sp>
      <p:sp>
        <p:nvSpPr>
          <p:cNvPr id="171" name="TextBox 170"/>
          <p:cNvSpPr txBox="1"/>
          <p:nvPr/>
        </p:nvSpPr>
        <p:spPr>
          <a:xfrm>
            <a:off x="457200" y="5057001"/>
            <a:ext cx="533400" cy="276999"/>
          </a:xfrm>
          <a:prstGeom prst="rect">
            <a:avLst/>
          </a:prstGeom>
          <a:noFill/>
        </p:spPr>
        <p:txBody>
          <a:bodyPr wrap="square" rtlCol="0">
            <a:spAutoFit/>
          </a:bodyPr>
          <a:lstStyle/>
          <a:p>
            <a:r>
              <a:rPr lang="en-US" sz="1200" b="1" dirty="0" smtClean="0"/>
              <a:t>NC</a:t>
            </a:r>
            <a:endParaRPr lang="en-US" sz="1200" b="1" dirty="0"/>
          </a:p>
        </p:txBody>
      </p:sp>
      <p:sp>
        <p:nvSpPr>
          <p:cNvPr id="172" name="TextBox 171"/>
          <p:cNvSpPr txBox="1"/>
          <p:nvPr/>
        </p:nvSpPr>
        <p:spPr>
          <a:xfrm>
            <a:off x="990600" y="5057001"/>
            <a:ext cx="838200" cy="276999"/>
          </a:xfrm>
          <a:prstGeom prst="rect">
            <a:avLst/>
          </a:prstGeom>
          <a:noFill/>
        </p:spPr>
        <p:txBody>
          <a:bodyPr wrap="square" rtlCol="0">
            <a:spAutoFit/>
          </a:bodyPr>
          <a:lstStyle/>
          <a:p>
            <a:r>
              <a:rPr lang="en-US" sz="1200" b="1" dirty="0" smtClean="0"/>
              <a:t>NC</a:t>
            </a:r>
            <a:endParaRPr lang="en-US" sz="1200" b="1" dirty="0"/>
          </a:p>
        </p:txBody>
      </p:sp>
      <p:sp>
        <p:nvSpPr>
          <p:cNvPr id="173" name="TextBox 172"/>
          <p:cNvSpPr txBox="1"/>
          <p:nvPr/>
        </p:nvSpPr>
        <p:spPr>
          <a:xfrm>
            <a:off x="1828800" y="5057001"/>
            <a:ext cx="914400" cy="276999"/>
          </a:xfrm>
          <a:prstGeom prst="rect">
            <a:avLst/>
          </a:prstGeom>
          <a:noFill/>
        </p:spPr>
        <p:txBody>
          <a:bodyPr wrap="square" rtlCol="0">
            <a:spAutoFit/>
          </a:bodyPr>
          <a:lstStyle/>
          <a:p>
            <a:r>
              <a:rPr lang="en-US" sz="1200" b="1" dirty="0" smtClean="0"/>
              <a:t>NC</a:t>
            </a:r>
            <a:endParaRPr lang="en-US" sz="1200" b="1" dirty="0"/>
          </a:p>
        </p:txBody>
      </p:sp>
      <p:sp>
        <p:nvSpPr>
          <p:cNvPr id="174" name="TextBox 173"/>
          <p:cNvSpPr txBox="1"/>
          <p:nvPr/>
        </p:nvSpPr>
        <p:spPr>
          <a:xfrm>
            <a:off x="3200400" y="5057001"/>
            <a:ext cx="609600" cy="276999"/>
          </a:xfrm>
          <a:prstGeom prst="rect">
            <a:avLst/>
          </a:prstGeom>
          <a:noFill/>
        </p:spPr>
        <p:txBody>
          <a:bodyPr wrap="square" rtlCol="0">
            <a:spAutoFit/>
          </a:bodyPr>
          <a:lstStyle/>
          <a:p>
            <a:r>
              <a:rPr lang="en-US" sz="1200" b="1" dirty="0" smtClean="0"/>
              <a:t>+3</a:t>
            </a:r>
            <a:endParaRPr lang="en-US" sz="1200" b="1" dirty="0"/>
          </a:p>
        </p:txBody>
      </p:sp>
      <p:sp>
        <p:nvSpPr>
          <p:cNvPr id="175" name="TextBox 174"/>
          <p:cNvSpPr txBox="1"/>
          <p:nvPr/>
        </p:nvSpPr>
        <p:spPr>
          <a:xfrm>
            <a:off x="3886200" y="5057001"/>
            <a:ext cx="533400" cy="276999"/>
          </a:xfrm>
          <a:prstGeom prst="rect">
            <a:avLst/>
          </a:prstGeom>
          <a:noFill/>
        </p:spPr>
        <p:txBody>
          <a:bodyPr wrap="square" rtlCol="0">
            <a:spAutoFit/>
          </a:bodyPr>
          <a:lstStyle/>
          <a:p>
            <a:r>
              <a:rPr lang="en-US" sz="1200" b="1" dirty="0" smtClean="0"/>
              <a:t>NC</a:t>
            </a:r>
            <a:endParaRPr lang="en-US" sz="1200" b="1" dirty="0"/>
          </a:p>
        </p:txBody>
      </p:sp>
      <p:sp>
        <p:nvSpPr>
          <p:cNvPr id="176" name="TextBox 175"/>
          <p:cNvSpPr txBox="1"/>
          <p:nvPr/>
        </p:nvSpPr>
        <p:spPr>
          <a:xfrm>
            <a:off x="4495800" y="5057001"/>
            <a:ext cx="762000" cy="276999"/>
          </a:xfrm>
          <a:prstGeom prst="rect">
            <a:avLst/>
          </a:prstGeom>
          <a:noFill/>
        </p:spPr>
        <p:txBody>
          <a:bodyPr wrap="square" rtlCol="0">
            <a:spAutoFit/>
          </a:bodyPr>
          <a:lstStyle/>
          <a:p>
            <a:r>
              <a:rPr lang="en-US" sz="1200" b="1" dirty="0" smtClean="0"/>
              <a:t>-3</a:t>
            </a:r>
            <a:endParaRPr lang="en-US" sz="1200" b="1" dirty="0"/>
          </a:p>
        </p:txBody>
      </p:sp>
      <p:sp>
        <p:nvSpPr>
          <p:cNvPr id="177" name="TextBox 176"/>
          <p:cNvSpPr txBox="1"/>
          <p:nvPr/>
        </p:nvSpPr>
        <p:spPr>
          <a:xfrm>
            <a:off x="5334000" y="5057001"/>
            <a:ext cx="914400" cy="276999"/>
          </a:xfrm>
          <a:prstGeom prst="rect">
            <a:avLst/>
          </a:prstGeom>
          <a:noFill/>
        </p:spPr>
        <p:txBody>
          <a:bodyPr wrap="square" rtlCol="0">
            <a:spAutoFit/>
          </a:bodyPr>
          <a:lstStyle/>
          <a:p>
            <a:r>
              <a:rPr lang="en-US" sz="1200" b="1" dirty="0" smtClean="0"/>
              <a:t>NC</a:t>
            </a:r>
            <a:endParaRPr lang="en-US" sz="1200" b="1" dirty="0"/>
          </a:p>
        </p:txBody>
      </p:sp>
      <p:sp>
        <p:nvSpPr>
          <p:cNvPr id="178" name="TextBox 177"/>
          <p:cNvSpPr txBox="1"/>
          <p:nvPr/>
        </p:nvSpPr>
        <p:spPr>
          <a:xfrm>
            <a:off x="6705600" y="5057001"/>
            <a:ext cx="762000" cy="276999"/>
          </a:xfrm>
          <a:prstGeom prst="rect">
            <a:avLst/>
          </a:prstGeom>
          <a:noFill/>
        </p:spPr>
        <p:txBody>
          <a:bodyPr wrap="square" rtlCol="0">
            <a:spAutoFit/>
          </a:bodyPr>
          <a:lstStyle/>
          <a:p>
            <a:r>
              <a:rPr lang="en-US" sz="1200" b="1" dirty="0" smtClean="0"/>
              <a:t>-3</a:t>
            </a:r>
            <a:endParaRPr lang="en-US" sz="1200" b="1" dirty="0"/>
          </a:p>
        </p:txBody>
      </p:sp>
      <p:sp>
        <p:nvSpPr>
          <p:cNvPr id="179" name="TextBox 178"/>
          <p:cNvSpPr txBox="1"/>
          <p:nvPr/>
        </p:nvSpPr>
        <p:spPr>
          <a:xfrm>
            <a:off x="7467600" y="5057001"/>
            <a:ext cx="609600" cy="276999"/>
          </a:xfrm>
          <a:prstGeom prst="rect">
            <a:avLst/>
          </a:prstGeom>
          <a:noFill/>
        </p:spPr>
        <p:txBody>
          <a:bodyPr wrap="square" rtlCol="0">
            <a:spAutoFit/>
          </a:bodyPr>
          <a:lstStyle/>
          <a:p>
            <a:r>
              <a:rPr lang="en-US" sz="1200" b="1" dirty="0" smtClean="0"/>
              <a:t>NC</a:t>
            </a:r>
            <a:endParaRPr lang="en-US" sz="1200" b="1" dirty="0"/>
          </a:p>
        </p:txBody>
      </p:sp>
      <p:sp>
        <p:nvSpPr>
          <p:cNvPr id="180" name="TextBox 179"/>
          <p:cNvSpPr txBox="1"/>
          <p:nvPr/>
        </p:nvSpPr>
        <p:spPr>
          <a:xfrm>
            <a:off x="8077200" y="5057001"/>
            <a:ext cx="914400" cy="276999"/>
          </a:xfrm>
          <a:prstGeom prst="rect">
            <a:avLst/>
          </a:prstGeom>
          <a:noFill/>
        </p:spPr>
        <p:txBody>
          <a:bodyPr wrap="square" rtlCol="0">
            <a:spAutoFit/>
          </a:bodyPr>
          <a:lstStyle/>
          <a:p>
            <a:r>
              <a:rPr lang="en-US" sz="1200" b="1" dirty="0" smtClean="0"/>
              <a:t>-3</a:t>
            </a:r>
            <a:endParaRPr lang="en-US" sz="1200" b="1" dirty="0"/>
          </a:p>
        </p:txBody>
      </p:sp>
      <p:sp>
        <p:nvSpPr>
          <p:cNvPr id="9217"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Fed Creates Money</a:t>
            </a:r>
            <a:endParaRPr lang="en-US" dirty="0">
              <a:latin typeface="Century Gothic" charset="0"/>
              <a:ea typeface="ＭＳ Ｐゴシック" charset="0"/>
              <a:cs typeface="ＭＳ Ｐゴシック" charset="0"/>
            </a:endParaRPr>
          </a:p>
        </p:txBody>
      </p:sp>
      <p:sp>
        <p:nvSpPr>
          <p:cNvPr id="77082" name="Rectangle 282"/>
          <p:cNvSpPr>
            <a:spLocks noChangeArrowheads="1"/>
          </p:cNvSpPr>
          <p:nvPr/>
        </p:nvSpPr>
        <p:spPr bwMode="auto">
          <a:xfrm>
            <a:off x="152400" y="936625"/>
            <a:ext cx="8839200" cy="369332"/>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800" b="1" dirty="0" smtClean="0"/>
              <a:t>ROUND DESCRIPTIONS</a:t>
            </a:r>
          </a:p>
        </p:txBody>
      </p:sp>
      <p:sp>
        <p:nvSpPr>
          <p:cNvPr id="15" name="Rectangle 14"/>
          <p:cNvSpPr/>
          <p:nvPr/>
        </p:nvSpPr>
        <p:spPr bwMode="auto">
          <a:xfrm>
            <a:off x="152400" y="914400"/>
            <a:ext cx="8839200" cy="1295400"/>
          </a:xfrm>
          <a:prstGeom prst="rect">
            <a:avLst/>
          </a:prstGeom>
          <a:noFill/>
          <a:ln w="38100">
            <a:solidFill>
              <a:schemeClr val="tx1"/>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Rectangle 282"/>
          <p:cNvSpPr>
            <a:spLocks noChangeArrowheads="1"/>
          </p:cNvSpPr>
          <p:nvPr/>
        </p:nvSpPr>
        <p:spPr bwMode="auto">
          <a:xfrm>
            <a:off x="152400" y="1258669"/>
            <a:ext cx="8839200" cy="923330"/>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800" b="1" dirty="0" smtClean="0"/>
              <a:t>Round 7 - Banks Call in Loans</a:t>
            </a:r>
          </a:p>
          <a:p>
            <a:pPr algn="just"/>
            <a:r>
              <a:rPr lang="en-US" sz="1800" dirty="0" smtClean="0"/>
              <a:t>Because bank reserves were depleted last round, bankers decide to replenish their reserves.  They each call in one loan, causing each consumer to pay $1 to a banker.</a:t>
            </a:r>
          </a:p>
        </p:txBody>
      </p:sp>
      <p:sp>
        <p:nvSpPr>
          <p:cNvPr id="85" name="TextBox 84"/>
          <p:cNvSpPr txBox="1"/>
          <p:nvPr/>
        </p:nvSpPr>
        <p:spPr>
          <a:xfrm>
            <a:off x="457200" y="5361801"/>
            <a:ext cx="533400" cy="276999"/>
          </a:xfrm>
          <a:prstGeom prst="rect">
            <a:avLst/>
          </a:prstGeom>
          <a:noFill/>
        </p:spPr>
        <p:txBody>
          <a:bodyPr wrap="square" rtlCol="0">
            <a:spAutoFit/>
          </a:bodyPr>
          <a:lstStyle/>
          <a:p>
            <a:r>
              <a:rPr lang="en-US" sz="1200" b="1" dirty="0" smtClean="0"/>
              <a:t>-3</a:t>
            </a:r>
            <a:endParaRPr lang="en-US" sz="1200" b="1" dirty="0"/>
          </a:p>
        </p:txBody>
      </p:sp>
      <p:sp>
        <p:nvSpPr>
          <p:cNvPr id="86" name="TextBox 85"/>
          <p:cNvSpPr txBox="1"/>
          <p:nvPr/>
        </p:nvSpPr>
        <p:spPr>
          <a:xfrm>
            <a:off x="990600" y="5361801"/>
            <a:ext cx="838200" cy="276999"/>
          </a:xfrm>
          <a:prstGeom prst="rect">
            <a:avLst/>
          </a:prstGeom>
          <a:noFill/>
        </p:spPr>
        <p:txBody>
          <a:bodyPr wrap="square" rtlCol="0">
            <a:spAutoFit/>
          </a:bodyPr>
          <a:lstStyle/>
          <a:p>
            <a:r>
              <a:rPr lang="en-US" sz="1200" b="1" dirty="0" smtClean="0"/>
              <a:t>NC</a:t>
            </a:r>
            <a:endParaRPr lang="en-US" sz="1200" b="1" dirty="0"/>
          </a:p>
        </p:txBody>
      </p:sp>
      <p:sp>
        <p:nvSpPr>
          <p:cNvPr id="87" name="TextBox 86"/>
          <p:cNvSpPr txBox="1"/>
          <p:nvPr/>
        </p:nvSpPr>
        <p:spPr>
          <a:xfrm>
            <a:off x="1828800" y="5361801"/>
            <a:ext cx="914400" cy="276999"/>
          </a:xfrm>
          <a:prstGeom prst="rect">
            <a:avLst/>
          </a:prstGeom>
          <a:noFill/>
        </p:spPr>
        <p:txBody>
          <a:bodyPr wrap="square" rtlCol="0">
            <a:spAutoFit/>
          </a:bodyPr>
          <a:lstStyle/>
          <a:p>
            <a:r>
              <a:rPr lang="en-US" sz="1200" b="1" dirty="0" smtClean="0"/>
              <a:t>-3</a:t>
            </a:r>
            <a:endParaRPr lang="en-US" sz="1200" b="1" dirty="0"/>
          </a:p>
        </p:txBody>
      </p:sp>
      <p:sp>
        <p:nvSpPr>
          <p:cNvPr id="88" name="TextBox 87"/>
          <p:cNvSpPr txBox="1"/>
          <p:nvPr/>
        </p:nvSpPr>
        <p:spPr>
          <a:xfrm>
            <a:off x="3200400" y="5361801"/>
            <a:ext cx="609600" cy="276999"/>
          </a:xfrm>
          <a:prstGeom prst="rect">
            <a:avLst/>
          </a:prstGeom>
          <a:noFill/>
        </p:spPr>
        <p:txBody>
          <a:bodyPr wrap="square" rtlCol="0">
            <a:spAutoFit/>
          </a:bodyPr>
          <a:lstStyle/>
          <a:p>
            <a:r>
              <a:rPr lang="en-US" sz="1200" b="1" dirty="0" smtClean="0"/>
              <a:t>NC</a:t>
            </a:r>
            <a:endParaRPr lang="en-US" sz="1200" b="1" dirty="0"/>
          </a:p>
        </p:txBody>
      </p:sp>
      <p:sp>
        <p:nvSpPr>
          <p:cNvPr id="89" name="TextBox 88"/>
          <p:cNvSpPr txBox="1"/>
          <p:nvPr/>
        </p:nvSpPr>
        <p:spPr>
          <a:xfrm>
            <a:off x="3886200" y="5361801"/>
            <a:ext cx="533400" cy="276999"/>
          </a:xfrm>
          <a:prstGeom prst="rect">
            <a:avLst/>
          </a:prstGeom>
          <a:noFill/>
        </p:spPr>
        <p:txBody>
          <a:bodyPr wrap="square" rtlCol="0">
            <a:spAutoFit/>
          </a:bodyPr>
          <a:lstStyle/>
          <a:p>
            <a:r>
              <a:rPr lang="en-US" sz="1200" b="1" dirty="0" smtClean="0"/>
              <a:t>-3</a:t>
            </a:r>
            <a:endParaRPr lang="en-US" sz="1200" b="1" dirty="0"/>
          </a:p>
        </p:txBody>
      </p:sp>
      <p:sp>
        <p:nvSpPr>
          <p:cNvPr id="90" name="TextBox 89"/>
          <p:cNvSpPr txBox="1"/>
          <p:nvPr/>
        </p:nvSpPr>
        <p:spPr>
          <a:xfrm>
            <a:off x="4495800" y="5361801"/>
            <a:ext cx="762000" cy="276999"/>
          </a:xfrm>
          <a:prstGeom prst="rect">
            <a:avLst/>
          </a:prstGeom>
          <a:noFill/>
        </p:spPr>
        <p:txBody>
          <a:bodyPr wrap="square" rtlCol="0">
            <a:spAutoFit/>
          </a:bodyPr>
          <a:lstStyle/>
          <a:p>
            <a:r>
              <a:rPr lang="en-US" sz="1200" b="1" dirty="0" smtClean="0"/>
              <a:t>+3</a:t>
            </a:r>
            <a:endParaRPr lang="en-US" sz="1200" b="1" dirty="0"/>
          </a:p>
        </p:txBody>
      </p:sp>
      <p:sp>
        <p:nvSpPr>
          <p:cNvPr id="91" name="TextBox 90"/>
          <p:cNvSpPr txBox="1"/>
          <p:nvPr/>
        </p:nvSpPr>
        <p:spPr>
          <a:xfrm>
            <a:off x="5334000" y="5361801"/>
            <a:ext cx="914400" cy="276999"/>
          </a:xfrm>
          <a:prstGeom prst="rect">
            <a:avLst/>
          </a:prstGeom>
          <a:noFill/>
        </p:spPr>
        <p:txBody>
          <a:bodyPr wrap="square" rtlCol="0">
            <a:spAutoFit/>
          </a:bodyPr>
          <a:lstStyle/>
          <a:p>
            <a:r>
              <a:rPr lang="en-US" sz="1200" b="1" dirty="0" smtClean="0"/>
              <a:t>NC</a:t>
            </a:r>
            <a:endParaRPr lang="en-US" sz="1200" b="1" dirty="0"/>
          </a:p>
        </p:txBody>
      </p:sp>
      <p:sp>
        <p:nvSpPr>
          <p:cNvPr id="92" name="TextBox 91"/>
          <p:cNvSpPr txBox="1"/>
          <p:nvPr/>
        </p:nvSpPr>
        <p:spPr>
          <a:xfrm>
            <a:off x="6705600" y="5361801"/>
            <a:ext cx="762000" cy="276999"/>
          </a:xfrm>
          <a:prstGeom prst="rect">
            <a:avLst/>
          </a:prstGeom>
          <a:noFill/>
        </p:spPr>
        <p:txBody>
          <a:bodyPr wrap="square" rtlCol="0">
            <a:spAutoFit/>
          </a:bodyPr>
          <a:lstStyle/>
          <a:p>
            <a:r>
              <a:rPr lang="en-US" sz="1200" b="1" dirty="0" smtClean="0"/>
              <a:t>NC</a:t>
            </a:r>
            <a:endParaRPr lang="en-US" sz="1200" b="1" dirty="0"/>
          </a:p>
        </p:txBody>
      </p:sp>
      <p:sp>
        <p:nvSpPr>
          <p:cNvPr id="93" name="TextBox 92"/>
          <p:cNvSpPr txBox="1"/>
          <p:nvPr/>
        </p:nvSpPr>
        <p:spPr>
          <a:xfrm>
            <a:off x="7467600" y="5361801"/>
            <a:ext cx="609600" cy="276999"/>
          </a:xfrm>
          <a:prstGeom prst="rect">
            <a:avLst/>
          </a:prstGeom>
          <a:noFill/>
        </p:spPr>
        <p:txBody>
          <a:bodyPr wrap="square" rtlCol="0">
            <a:spAutoFit/>
          </a:bodyPr>
          <a:lstStyle/>
          <a:p>
            <a:r>
              <a:rPr lang="en-US" sz="1200" b="1" dirty="0" smtClean="0"/>
              <a:t>-3</a:t>
            </a:r>
            <a:endParaRPr lang="en-US" sz="1200" b="1" dirty="0"/>
          </a:p>
        </p:txBody>
      </p:sp>
      <p:sp>
        <p:nvSpPr>
          <p:cNvPr id="94" name="TextBox 93"/>
          <p:cNvSpPr txBox="1"/>
          <p:nvPr/>
        </p:nvSpPr>
        <p:spPr>
          <a:xfrm>
            <a:off x="8077200" y="5361801"/>
            <a:ext cx="914400" cy="276999"/>
          </a:xfrm>
          <a:prstGeom prst="rect">
            <a:avLst/>
          </a:prstGeom>
          <a:noFill/>
        </p:spPr>
        <p:txBody>
          <a:bodyPr wrap="square" rtlCol="0">
            <a:spAutoFit/>
          </a:bodyPr>
          <a:lstStyle/>
          <a:p>
            <a:r>
              <a:rPr lang="en-US" sz="1200" b="1" dirty="0" smtClean="0"/>
              <a:t>+3</a:t>
            </a:r>
            <a:endParaRPr lang="en-US" sz="1200" b="1" dirty="0"/>
          </a:p>
        </p:txBody>
      </p:sp>
      <p:sp>
        <p:nvSpPr>
          <p:cNvPr id="95" name="TextBox 94"/>
          <p:cNvSpPr txBox="1"/>
          <p:nvPr/>
        </p:nvSpPr>
        <p:spPr>
          <a:xfrm>
            <a:off x="457200" y="5666601"/>
            <a:ext cx="533400" cy="276999"/>
          </a:xfrm>
          <a:prstGeom prst="rect">
            <a:avLst/>
          </a:prstGeom>
          <a:noFill/>
        </p:spPr>
        <p:txBody>
          <a:bodyPr wrap="square" rtlCol="0">
            <a:spAutoFit/>
          </a:bodyPr>
          <a:lstStyle/>
          <a:p>
            <a:r>
              <a:rPr lang="en-US" sz="1200" b="1" dirty="0" smtClean="0"/>
              <a:t>0</a:t>
            </a:r>
            <a:endParaRPr lang="en-US" sz="1200" b="1" dirty="0"/>
          </a:p>
        </p:txBody>
      </p:sp>
      <p:sp>
        <p:nvSpPr>
          <p:cNvPr id="96" name="TextBox 95"/>
          <p:cNvSpPr txBox="1"/>
          <p:nvPr/>
        </p:nvSpPr>
        <p:spPr>
          <a:xfrm>
            <a:off x="990600" y="5666601"/>
            <a:ext cx="838200" cy="276999"/>
          </a:xfrm>
          <a:prstGeom prst="rect">
            <a:avLst/>
          </a:prstGeom>
          <a:noFill/>
        </p:spPr>
        <p:txBody>
          <a:bodyPr wrap="square" rtlCol="0">
            <a:spAutoFit/>
          </a:bodyPr>
          <a:lstStyle/>
          <a:p>
            <a:r>
              <a:rPr lang="en-US" sz="1200" b="1" dirty="0" smtClean="0"/>
              <a:t>6</a:t>
            </a:r>
            <a:endParaRPr lang="en-US" sz="1200" b="1" dirty="0"/>
          </a:p>
        </p:txBody>
      </p:sp>
      <p:sp>
        <p:nvSpPr>
          <p:cNvPr id="97" name="TextBox 96"/>
          <p:cNvSpPr txBox="1"/>
          <p:nvPr/>
        </p:nvSpPr>
        <p:spPr>
          <a:xfrm>
            <a:off x="1828800" y="5666601"/>
            <a:ext cx="914400" cy="276999"/>
          </a:xfrm>
          <a:prstGeom prst="rect">
            <a:avLst/>
          </a:prstGeom>
          <a:noFill/>
        </p:spPr>
        <p:txBody>
          <a:bodyPr wrap="square" rtlCol="0">
            <a:spAutoFit/>
          </a:bodyPr>
          <a:lstStyle/>
          <a:p>
            <a:r>
              <a:rPr lang="en-US" sz="1200" b="1" dirty="0" smtClean="0"/>
              <a:t>3</a:t>
            </a:r>
            <a:endParaRPr lang="en-US" sz="1200" b="1" dirty="0"/>
          </a:p>
        </p:txBody>
      </p:sp>
      <p:sp>
        <p:nvSpPr>
          <p:cNvPr id="98" name="TextBox 97"/>
          <p:cNvSpPr txBox="1"/>
          <p:nvPr/>
        </p:nvSpPr>
        <p:spPr>
          <a:xfrm>
            <a:off x="3200400" y="5666601"/>
            <a:ext cx="609600" cy="276999"/>
          </a:xfrm>
          <a:prstGeom prst="rect">
            <a:avLst/>
          </a:prstGeom>
          <a:noFill/>
        </p:spPr>
        <p:txBody>
          <a:bodyPr wrap="square" rtlCol="0">
            <a:spAutoFit/>
          </a:bodyPr>
          <a:lstStyle/>
          <a:p>
            <a:r>
              <a:rPr lang="en-US" sz="1200" b="1" dirty="0" smtClean="0"/>
              <a:t>3</a:t>
            </a:r>
            <a:endParaRPr lang="en-US" sz="1200" b="1" dirty="0"/>
          </a:p>
        </p:txBody>
      </p:sp>
      <p:sp>
        <p:nvSpPr>
          <p:cNvPr id="99" name="TextBox 98"/>
          <p:cNvSpPr txBox="1"/>
          <p:nvPr/>
        </p:nvSpPr>
        <p:spPr>
          <a:xfrm>
            <a:off x="3886200" y="5666601"/>
            <a:ext cx="533400" cy="276999"/>
          </a:xfrm>
          <a:prstGeom prst="rect">
            <a:avLst/>
          </a:prstGeom>
          <a:noFill/>
        </p:spPr>
        <p:txBody>
          <a:bodyPr wrap="square" rtlCol="0">
            <a:spAutoFit/>
          </a:bodyPr>
          <a:lstStyle/>
          <a:p>
            <a:r>
              <a:rPr lang="en-US" sz="1200" b="1" dirty="0" smtClean="0"/>
              <a:t>3</a:t>
            </a:r>
            <a:endParaRPr lang="en-US" sz="1200" b="1" dirty="0"/>
          </a:p>
        </p:txBody>
      </p:sp>
      <p:sp>
        <p:nvSpPr>
          <p:cNvPr id="100" name="TextBox 99"/>
          <p:cNvSpPr txBox="1"/>
          <p:nvPr/>
        </p:nvSpPr>
        <p:spPr>
          <a:xfrm>
            <a:off x="4495800" y="5666601"/>
            <a:ext cx="762000" cy="276999"/>
          </a:xfrm>
          <a:prstGeom prst="rect">
            <a:avLst/>
          </a:prstGeom>
          <a:noFill/>
        </p:spPr>
        <p:txBody>
          <a:bodyPr wrap="square" rtlCol="0">
            <a:spAutoFit/>
          </a:bodyPr>
          <a:lstStyle/>
          <a:p>
            <a:r>
              <a:rPr lang="en-US" sz="1200" b="1" dirty="0" smtClean="0"/>
              <a:t>3</a:t>
            </a:r>
            <a:endParaRPr lang="en-US" sz="1200" b="1" dirty="0"/>
          </a:p>
        </p:txBody>
      </p:sp>
      <p:sp>
        <p:nvSpPr>
          <p:cNvPr id="101" name="TextBox 100"/>
          <p:cNvSpPr txBox="1"/>
          <p:nvPr/>
        </p:nvSpPr>
        <p:spPr>
          <a:xfrm>
            <a:off x="5334000" y="5666601"/>
            <a:ext cx="914400" cy="276999"/>
          </a:xfrm>
          <a:prstGeom prst="rect">
            <a:avLst/>
          </a:prstGeom>
          <a:noFill/>
        </p:spPr>
        <p:txBody>
          <a:bodyPr wrap="square" rtlCol="0">
            <a:spAutoFit/>
          </a:bodyPr>
          <a:lstStyle/>
          <a:p>
            <a:r>
              <a:rPr lang="en-US" sz="1200" b="1" dirty="0" smtClean="0"/>
              <a:t>6</a:t>
            </a:r>
            <a:endParaRPr lang="en-US" sz="1200" b="1" dirty="0"/>
          </a:p>
        </p:txBody>
      </p:sp>
      <p:sp>
        <p:nvSpPr>
          <p:cNvPr id="102" name="TextBox 101"/>
          <p:cNvSpPr txBox="1"/>
          <p:nvPr/>
        </p:nvSpPr>
        <p:spPr>
          <a:xfrm>
            <a:off x="6705600" y="5666601"/>
            <a:ext cx="762000" cy="276999"/>
          </a:xfrm>
          <a:prstGeom prst="rect">
            <a:avLst/>
          </a:prstGeom>
          <a:noFill/>
        </p:spPr>
        <p:txBody>
          <a:bodyPr wrap="square" rtlCol="0">
            <a:spAutoFit/>
          </a:bodyPr>
          <a:lstStyle/>
          <a:p>
            <a:r>
              <a:rPr lang="en-US" sz="1200" b="1" dirty="0" smtClean="0"/>
              <a:t>0</a:t>
            </a:r>
            <a:endParaRPr lang="en-US" sz="1200" b="1" dirty="0"/>
          </a:p>
        </p:txBody>
      </p:sp>
      <p:sp>
        <p:nvSpPr>
          <p:cNvPr id="103" name="TextBox 102"/>
          <p:cNvSpPr txBox="1"/>
          <p:nvPr/>
        </p:nvSpPr>
        <p:spPr>
          <a:xfrm>
            <a:off x="7467600" y="5666601"/>
            <a:ext cx="609600" cy="276999"/>
          </a:xfrm>
          <a:prstGeom prst="rect">
            <a:avLst/>
          </a:prstGeom>
          <a:noFill/>
        </p:spPr>
        <p:txBody>
          <a:bodyPr wrap="square" rtlCol="0">
            <a:spAutoFit/>
          </a:bodyPr>
          <a:lstStyle/>
          <a:p>
            <a:r>
              <a:rPr lang="en-US" sz="1200" b="1" dirty="0" smtClean="0"/>
              <a:t>0</a:t>
            </a:r>
            <a:endParaRPr lang="en-US" sz="1200" b="1" dirty="0"/>
          </a:p>
        </p:txBody>
      </p:sp>
      <p:sp>
        <p:nvSpPr>
          <p:cNvPr id="104" name="TextBox 103"/>
          <p:cNvSpPr txBox="1"/>
          <p:nvPr/>
        </p:nvSpPr>
        <p:spPr>
          <a:xfrm>
            <a:off x="8077200" y="5666601"/>
            <a:ext cx="914400" cy="276999"/>
          </a:xfrm>
          <a:prstGeom prst="rect">
            <a:avLst/>
          </a:prstGeom>
          <a:noFill/>
        </p:spPr>
        <p:txBody>
          <a:bodyPr wrap="square" rtlCol="0">
            <a:spAutoFit/>
          </a:bodyPr>
          <a:lstStyle/>
          <a:p>
            <a:r>
              <a:rPr lang="en-US" sz="1200" b="1" dirty="0" smtClean="0"/>
              <a:t>3</a:t>
            </a:r>
            <a:endParaRPr lang="en-US" sz="1200" b="1" dirty="0"/>
          </a:p>
        </p:txBody>
      </p:sp>
    </p:spTree>
    <p:extLst>
      <p:ext uri="{BB962C8B-B14F-4D97-AF65-F5344CB8AC3E}">
        <p14:creationId xmlns:p14="http://schemas.microsoft.com/office/powerpoint/2010/main" val="4067414560"/>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par>
                          <p:cTn id="8" fill="hold">
                            <p:stCondLst>
                              <p:cond delay="2000"/>
                            </p:stCondLst>
                            <p:childTnLst>
                              <p:par>
                                <p:cTn id="9" presetID="42" presetClass="entr" presetSubtype="0" fill="hold" grpId="0" nodeType="afterEffect">
                                  <p:stCondLst>
                                    <p:cond delay="1000"/>
                                  </p:stCondLst>
                                  <p:childTnLst>
                                    <p:set>
                                      <p:cBhvr>
                                        <p:cTn id="10" dur="1" fill="hold">
                                          <p:stCondLst>
                                            <p:cond delay="0"/>
                                          </p:stCondLst>
                                        </p:cTn>
                                        <p:tgtEl>
                                          <p:spTgt spid="85"/>
                                        </p:tgtEl>
                                        <p:attrNameLst>
                                          <p:attrName>style.visibility</p:attrName>
                                        </p:attrNameLst>
                                      </p:cBhvr>
                                      <p:to>
                                        <p:strVal val="visible"/>
                                      </p:to>
                                    </p:set>
                                    <p:animEffect transition="in" filter="fade">
                                      <p:cBhvr>
                                        <p:cTn id="11" dur="1000"/>
                                        <p:tgtEl>
                                          <p:spTgt spid="85"/>
                                        </p:tgtEl>
                                      </p:cBhvr>
                                    </p:animEffect>
                                    <p:anim calcmode="lin" valueType="num">
                                      <p:cBhvr>
                                        <p:cTn id="12" dur="1000" fill="hold"/>
                                        <p:tgtEl>
                                          <p:spTgt spid="85"/>
                                        </p:tgtEl>
                                        <p:attrNameLst>
                                          <p:attrName>ppt_x</p:attrName>
                                        </p:attrNameLst>
                                      </p:cBhvr>
                                      <p:tavLst>
                                        <p:tav tm="0">
                                          <p:val>
                                            <p:strVal val="#ppt_x"/>
                                          </p:val>
                                        </p:tav>
                                        <p:tav tm="100000">
                                          <p:val>
                                            <p:strVal val="#ppt_x"/>
                                          </p:val>
                                        </p:tav>
                                      </p:tavLst>
                                    </p:anim>
                                    <p:anim calcmode="lin" valueType="num">
                                      <p:cBhvr>
                                        <p:cTn id="13" dur="1000" fill="hold"/>
                                        <p:tgtEl>
                                          <p:spTgt spid="85"/>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2" presetClass="entr" presetSubtype="0" fill="hold" grpId="0"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1000"/>
                                        <p:tgtEl>
                                          <p:spTgt spid="86"/>
                                        </p:tgtEl>
                                      </p:cBhvr>
                                    </p:animEffect>
                                    <p:anim calcmode="lin" valueType="num">
                                      <p:cBhvr>
                                        <p:cTn id="18" dur="1000" fill="hold"/>
                                        <p:tgtEl>
                                          <p:spTgt spid="86"/>
                                        </p:tgtEl>
                                        <p:attrNameLst>
                                          <p:attrName>ppt_x</p:attrName>
                                        </p:attrNameLst>
                                      </p:cBhvr>
                                      <p:tavLst>
                                        <p:tav tm="0">
                                          <p:val>
                                            <p:strVal val="#ppt_x"/>
                                          </p:val>
                                        </p:tav>
                                        <p:tav tm="100000">
                                          <p:val>
                                            <p:strVal val="#ppt_x"/>
                                          </p:val>
                                        </p:tav>
                                      </p:tavLst>
                                    </p:anim>
                                    <p:anim calcmode="lin" valueType="num">
                                      <p:cBhvr>
                                        <p:cTn id="19" dur="1000" fill="hold"/>
                                        <p:tgtEl>
                                          <p:spTgt spid="86"/>
                                        </p:tgtEl>
                                        <p:attrNameLst>
                                          <p:attrName>ppt_y</p:attrName>
                                        </p:attrNameLst>
                                      </p:cBhvr>
                                      <p:tavLst>
                                        <p:tav tm="0">
                                          <p:val>
                                            <p:strVal val="#ppt_y+.1"/>
                                          </p:val>
                                        </p:tav>
                                        <p:tav tm="100000">
                                          <p:val>
                                            <p:strVal val="#ppt_y"/>
                                          </p:val>
                                        </p:tav>
                                      </p:tavLst>
                                    </p:anim>
                                  </p:childTnLst>
                                </p:cTn>
                              </p:par>
                            </p:childTnLst>
                          </p:cTn>
                        </p:par>
                        <p:par>
                          <p:cTn id="20" fill="hold">
                            <p:stCondLst>
                              <p:cond delay="5000"/>
                            </p:stCondLst>
                            <p:childTnLst>
                              <p:par>
                                <p:cTn id="21" presetID="42" presetClass="entr" presetSubtype="0" fill="hold" grpId="0"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1000"/>
                                        <p:tgtEl>
                                          <p:spTgt spid="87"/>
                                        </p:tgtEl>
                                      </p:cBhvr>
                                    </p:animEffect>
                                    <p:anim calcmode="lin" valueType="num">
                                      <p:cBhvr>
                                        <p:cTn id="24" dur="1000" fill="hold"/>
                                        <p:tgtEl>
                                          <p:spTgt spid="87"/>
                                        </p:tgtEl>
                                        <p:attrNameLst>
                                          <p:attrName>ppt_x</p:attrName>
                                        </p:attrNameLst>
                                      </p:cBhvr>
                                      <p:tavLst>
                                        <p:tav tm="0">
                                          <p:val>
                                            <p:strVal val="#ppt_x"/>
                                          </p:val>
                                        </p:tav>
                                        <p:tav tm="100000">
                                          <p:val>
                                            <p:strVal val="#ppt_x"/>
                                          </p:val>
                                        </p:tav>
                                      </p:tavLst>
                                    </p:anim>
                                    <p:anim calcmode="lin" valueType="num">
                                      <p:cBhvr>
                                        <p:cTn id="25" dur="1000" fill="hold"/>
                                        <p:tgtEl>
                                          <p:spTgt spid="87"/>
                                        </p:tgtEl>
                                        <p:attrNameLst>
                                          <p:attrName>ppt_y</p:attrName>
                                        </p:attrNameLst>
                                      </p:cBhvr>
                                      <p:tavLst>
                                        <p:tav tm="0">
                                          <p:val>
                                            <p:strVal val="#ppt_y+.1"/>
                                          </p:val>
                                        </p:tav>
                                        <p:tav tm="100000">
                                          <p:val>
                                            <p:strVal val="#ppt_y"/>
                                          </p:val>
                                        </p:tav>
                                      </p:tavLst>
                                    </p:anim>
                                  </p:childTnLst>
                                </p:cTn>
                              </p:par>
                            </p:childTnLst>
                          </p:cTn>
                        </p:par>
                        <p:par>
                          <p:cTn id="26" fill="hold">
                            <p:stCondLst>
                              <p:cond delay="6000"/>
                            </p:stCondLst>
                            <p:childTnLst>
                              <p:par>
                                <p:cTn id="27" presetID="42" presetClass="entr" presetSubtype="0" fill="hold" grpId="0" nodeType="afterEffect">
                                  <p:stCondLst>
                                    <p:cond delay="0"/>
                                  </p:stCondLst>
                                  <p:childTnLst>
                                    <p:set>
                                      <p:cBhvr>
                                        <p:cTn id="28" dur="1" fill="hold">
                                          <p:stCondLst>
                                            <p:cond delay="0"/>
                                          </p:stCondLst>
                                        </p:cTn>
                                        <p:tgtEl>
                                          <p:spTgt spid="88"/>
                                        </p:tgtEl>
                                        <p:attrNameLst>
                                          <p:attrName>style.visibility</p:attrName>
                                        </p:attrNameLst>
                                      </p:cBhvr>
                                      <p:to>
                                        <p:strVal val="visible"/>
                                      </p:to>
                                    </p:set>
                                    <p:animEffect transition="in" filter="fade">
                                      <p:cBhvr>
                                        <p:cTn id="29" dur="1000"/>
                                        <p:tgtEl>
                                          <p:spTgt spid="88"/>
                                        </p:tgtEl>
                                      </p:cBhvr>
                                    </p:animEffect>
                                    <p:anim calcmode="lin" valueType="num">
                                      <p:cBhvr>
                                        <p:cTn id="30" dur="1000" fill="hold"/>
                                        <p:tgtEl>
                                          <p:spTgt spid="88"/>
                                        </p:tgtEl>
                                        <p:attrNameLst>
                                          <p:attrName>ppt_x</p:attrName>
                                        </p:attrNameLst>
                                      </p:cBhvr>
                                      <p:tavLst>
                                        <p:tav tm="0">
                                          <p:val>
                                            <p:strVal val="#ppt_x"/>
                                          </p:val>
                                        </p:tav>
                                        <p:tav tm="100000">
                                          <p:val>
                                            <p:strVal val="#ppt_x"/>
                                          </p:val>
                                        </p:tav>
                                      </p:tavLst>
                                    </p:anim>
                                    <p:anim calcmode="lin" valueType="num">
                                      <p:cBhvr>
                                        <p:cTn id="31" dur="1000" fill="hold"/>
                                        <p:tgtEl>
                                          <p:spTgt spid="88"/>
                                        </p:tgtEl>
                                        <p:attrNameLst>
                                          <p:attrName>ppt_y</p:attrName>
                                        </p:attrNameLst>
                                      </p:cBhvr>
                                      <p:tavLst>
                                        <p:tav tm="0">
                                          <p:val>
                                            <p:strVal val="#ppt_y+.1"/>
                                          </p:val>
                                        </p:tav>
                                        <p:tav tm="100000">
                                          <p:val>
                                            <p:strVal val="#ppt_y"/>
                                          </p:val>
                                        </p:tav>
                                      </p:tavLst>
                                    </p:anim>
                                  </p:childTnLst>
                                </p:cTn>
                              </p:par>
                            </p:childTnLst>
                          </p:cTn>
                        </p:par>
                        <p:par>
                          <p:cTn id="32" fill="hold">
                            <p:stCondLst>
                              <p:cond delay="7000"/>
                            </p:stCondLst>
                            <p:childTnLst>
                              <p:par>
                                <p:cTn id="33" presetID="42" presetClass="entr" presetSubtype="0" fill="hold" grpId="0" nodeType="after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fade">
                                      <p:cBhvr>
                                        <p:cTn id="35" dur="1000"/>
                                        <p:tgtEl>
                                          <p:spTgt spid="89"/>
                                        </p:tgtEl>
                                      </p:cBhvr>
                                    </p:animEffect>
                                    <p:anim calcmode="lin" valueType="num">
                                      <p:cBhvr>
                                        <p:cTn id="36" dur="1000" fill="hold"/>
                                        <p:tgtEl>
                                          <p:spTgt spid="89"/>
                                        </p:tgtEl>
                                        <p:attrNameLst>
                                          <p:attrName>ppt_x</p:attrName>
                                        </p:attrNameLst>
                                      </p:cBhvr>
                                      <p:tavLst>
                                        <p:tav tm="0">
                                          <p:val>
                                            <p:strVal val="#ppt_x"/>
                                          </p:val>
                                        </p:tav>
                                        <p:tav tm="100000">
                                          <p:val>
                                            <p:strVal val="#ppt_x"/>
                                          </p:val>
                                        </p:tav>
                                      </p:tavLst>
                                    </p:anim>
                                    <p:anim calcmode="lin" valueType="num">
                                      <p:cBhvr>
                                        <p:cTn id="37" dur="1000" fill="hold"/>
                                        <p:tgtEl>
                                          <p:spTgt spid="89"/>
                                        </p:tgtEl>
                                        <p:attrNameLst>
                                          <p:attrName>ppt_y</p:attrName>
                                        </p:attrNameLst>
                                      </p:cBhvr>
                                      <p:tavLst>
                                        <p:tav tm="0">
                                          <p:val>
                                            <p:strVal val="#ppt_y+.1"/>
                                          </p:val>
                                        </p:tav>
                                        <p:tav tm="100000">
                                          <p:val>
                                            <p:strVal val="#ppt_y"/>
                                          </p:val>
                                        </p:tav>
                                      </p:tavLst>
                                    </p:anim>
                                  </p:childTnLst>
                                </p:cTn>
                              </p:par>
                            </p:childTnLst>
                          </p:cTn>
                        </p:par>
                        <p:par>
                          <p:cTn id="38" fill="hold">
                            <p:stCondLst>
                              <p:cond delay="8000"/>
                            </p:stCondLst>
                            <p:childTnLst>
                              <p:par>
                                <p:cTn id="39" presetID="42" presetClass="entr" presetSubtype="0" fill="hold" grpId="0" nodeType="afterEffect">
                                  <p:stCondLst>
                                    <p:cond delay="0"/>
                                  </p:stCondLst>
                                  <p:childTnLst>
                                    <p:set>
                                      <p:cBhvr>
                                        <p:cTn id="40" dur="1" fill="hold">
                                          <p:stCondLst>
                                            <p:cond delay="0"/>
                                          </p:stCondLst>
                                        </p:cTn>
                                        <p:tgtEl>
                                          <p:spTgt spid="90"/>
                                        </p:tgtEl>
                                        <p:attrNameLst>
                                          <p:attrName>style.visibility</p:attrName>
                                        </p:attrNameLst>
                                      </p:cBhvr>
                                      <p:to>
                                        <p:strVal val="visible"/>
                                      </p:to>
                                    </p:set>
                                    <p:animEffect transition="in" filter="fade">
                                      <p:cBhvr>
                                        <p:cTn id="41" dur="1000"/>
                                        <p:tgtEl>
                                          <p:spTgt spid="90"/>
                                        </p:tgtEl>
                                      </p:cBhvr>
                                    </p:animEffect>
                                    <p:anim calcmode="lin" valueType="num">
                                      <p:cBhvr>
                                        <p:cTn id="42" dur="1000" fill="hold"/>
                                        <p:tgtEl>
                                          <p:spTgt spid="90"/>
                                        </p:tgtEl>
                                        <p:attrNameLst>
                                          <p:attrName>ppt_x</p:attrName>
                                        </p:attrNameLst>
                                      </p:cBhvr>
                                      <p:tavLst>
                                        <p:tav tm="0">
                                          <p:val>
                                            <p:strVal val="#ppt_x"/>
                                          </p:val>
                                        </p:tav>
                                        <p:tav tm="100000">
                                          <p:val>
                                            <p:strVal val="#ppt_x"/>
                                          </p:val>
                                        </p:tav>
                                      </p:tavLst>
                                    </p:anim>
                                    <p:anim calcmode="lin" valueType="num">
                                      <p:cBhvr>
                                        <p:cTn id="43" dur="1000" fill="hold"/>
                                        <p:tgtEl>
                                          <p:spTgt spid="90"/>
                                        </p:tgtEl>
                                        <p:attrNameLst>
                                          <p:attrName>ppt_y</p:attrName>
                                        </p:attrNameLst>
                                      </p:cBhvr>
                                      <p:tavLst>
                                        <p:tav tm="0">
                                          <p:val>
                                            <p:strVal val="#ppt_y+.1"/>
                                          </p:val>
                                        </p:tav>
                                        <p:tav tm="100000">
                                          <p:val>
                                            <p:strVal val="#ppt_y"/>
                                          </p:val>
                                        </p:tav>
                                      </p:tavLst>
                                    </p:anim>
                                  </p:childTnLst>
                                </p:cTn>
                              </p:par>
                            </p:childTnLst>
                          </p:cTn>
                        </p:par>
                        <p:par>
                          <p:cTn id="44" fill="hold">
                            <p:stCondLst>
                              <p:cond delay="9000"/>
                            </p:stCondLst>
                            <p:childTnLst>
                              <p:par>
                                <p:cTn id="45" presetID="42" presetClass="entr" presetSubtype="0" fill="hold" grpId="0" nodeType="after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fade">
                                      <p:cBhvr>
                                        <p:cTn id="47" dur="1000"/>
                                        <p:tgtEl>
                                          <p:spTgt spid="91"/>
                                        </p:tgtEl>
                                      </p:cBhvr>
                                    </p:animEffect>
                                    <p:anim calcmode="lin" valueType="num">
                                      <p:cBhvr>
                                        <p:cTn id="48" dur="1000" fill="hold"/>
                                        <p:tgtEl>
                                          <p:spTgt spid="91"/>
                                        </p:tgtEl>
                                        <p:attrNameLst>
                                          <p:attrName>ppt_x</p:attrName>
                                        </p:attrNameLst>
                                      </p:cBhvr>
                                      <p:tavLst>
                                        <p:tav tm="0">
                                          <p:val>
                                            <p:strVal val="#ppt_x"/>
                                          </p:val>
                                        </p:tav>
                                        <p:tav tm="100000">
                                          <p:val>
                                            <p:strVal val="#ppt_x"/>
                                          </p:val>
                                        </p:tav>
                                      </p:tavLst>
                                    </p:anim>
                                    <p:anim calcmode="lin" valueType="num">
                                      <p:cBhvr>
                                        <p:cTn id="49" dur="1000" fill="hold"/>
                                        <p:tgtEl>
                                          <p:spTgt spid="91"/>
                                        </p:tgtEl>
                                        <p:attrNameLst>
                                          <p:attrName>ppt_y</p:attrName>
                                        </p:attrNameLst>
                                      </p:cBhvr>
                                      <p:tavLst>
                                        <p:tav tm="0">
                                          <p:val>
                                            <p:strVal val="#ppt_y+.1"/>
                                          </p:val>
                                        </p:tav>
                                        <p:tav tm="100000">
                                          <p:val>
                                            <p:strVal val="#ppt_y"/>
                                          </p:val>
                                        </p:tav>
                                      </p:tavLst>
                                    </p:anim>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92"/>
                                        </p:tgtEl>
                                        <p:attrNameLst>
                                          <p:attrName>style.visibility</p:attrName>
                                        </p:attrNameLst>
                                      </p:cBhvr>
                                      <p:to>
                                        <p:strVal val="visible"/>
                                      </p:to>
                                    </p:set>
                                    <p:animEffect transition="in" filter="fade">
                                      <p:cBhvr>
                                        <p:cTn id="53" dur="1000"/>
                                        <p:tgtEl>
                                          <p:spTgt spid="92"/>
                                        </p:tgtEl>
                                      </p:cBhvr>
                                    </p:animEffect>
                                    <p:anim calcmode="lin" valueType="num">
                                      <p:cBhvr>
                                        <p:cTn id="54" dur="1000" fill="hold"/>
                                        <p:tgtEl>
                                          <p:spTgt spid="92"/>
                                        </p:tgtEl>
                                        <p:attrNameLst>
                                          <p:attrName>ppt_x</p:attrName>
                                        </p:attrNameLst>
                                      </p:cBhvr>
                                      <p:tavLst>
                                        <p:tav tm="0">
                                          <p:val>
                                            <p:strVal val="#ppt_x"/>
                                          </p:val>
                                        </p:tav>
                                        <p:tav tm="100000">
                                          <p:val>
                                            <p:strVal val="#ppt_x"/>
                                          </p:val>
                                        </p:tav>
                                      </p:tavLst>
                                    </p:anim>
                                    <p:anim calcmode="lin" valueType="num">
                                      <p:cBhvr>
                                        <p:cTn id="55" dur="1000" fill="hold"/>
                                        <p:tgtEl>
                                          <p:spTgt spid="92"/>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42" presetClass="entr" presetSubtype="0" fill="hold" grpId="0" nodeType="afterEffect">
                                  <p:stCondLst>
                                    <p:cond delay="0"/>
                                  </p:stCondLst>
                                  <p:childTnLst>
                                    <p:set>
                                      <p:cBhvr>
                                        <p:cTn id="58" dur="1" fill="hold">
                                          <p:stCondLst>
                                            <p:cond delay="0"/>
                                          </p:stCondLst>
                                        </p:cTn>
                                        <p:tgtEl>
                                          <p:spTgt spid="93"/>
                                        </p:tgtEl>
                                        <p:attrNameLst>
                                          <p:attrName>style.visibility</p:attrName>
                                        </p:attrNameLst>
                                      </p:cBhvr>
                                      <p:to>
                                        <p:strVal val="visible"/>
                                      </p:to>
                                    </p:set>
                                    <p:animEffect transition="in" filter="fade">
                                      <p:cBhvr>
                                        <p:cTn id="59" dur="1000"/>
                                        <p:tgtEl>
                                          <p:spTgt spid="93"/>
                                        </p:tgtEl>
                                      </p:cBhvr>
                                    </p:animEffect>
                                    <p:anim calcmode="lin" valueType="num">
                                      <p:cBhvr>
                                        <p:cTn id="60" dur="1000" fill="hold"/>
                                        <p:tgtEl>
                                          <p:spTgt spid="93"/>
                                        </p:tgtEl>
                                        <p:attrNameLst>
                                          <p:attrName>ppt_x</p:attrName>
                                        </p:attrNameLst>
                                      </p:cBhvr>
                                      <p:tavLst>
                                        <p:tav tm="0">
                                          <p:val>
                                            <p:strVal val="#ppt_x"/>
                                          </p:val>
                                        </p:tav>
                                        <p:tav tm="100000">
                                          <p:val>
                                            <p:strVal val="#ppt_x"/>
                                          </p:val>
                                        </p:tav>
                                      </p:tavLst>
                                    </p:anim>
                                    <p:anim calcmode="lin" valueType="num">
                                      <p:cBhvr>
                                        <p:cTn id="61" dur="1000" fill="hold"/>
                                        <p:tgtEl>
                                          <p:spTgt spid="93"/>
                                        </p:tgtEl>
                                        <p:attrNameLst>
                                          <p:attrName>ppt_y</p:attrName>
                                        </p:attrNameLst>
                                      </p:cBhvr>
                                      <p:tavLst>
                                        <p:tav tm="0">
                                          <p:val>
                                            <p:strVal val="#ppt_y+.1"/>
                                          </p:val>
                                        </p:tav>
                                        <p:tav tm="100000">
                                          <p:val>
                                            <p:strVal val="#ppt_y"/>
                                          </p:val>
                                        </p:tav>
                                      </p:tavLst>
                                    </p:anim>
                                  </p:childTnLst>
                                </p:cTn>
                              </p:par>
                            </p:childTnLst>
                          </p:cTn>
                        </p:par>
                        <p:par>
                          <p:cTn id="62" fill="hold">
                            <p:stCondLst>
                              <p:cond delay="12000"/>
                            </p:stCondLst>
                            <p:childTnLst>
                              <p:par>
                                <p:cTn id="63" presetID="42" presetClass="entr" presetSubtype="0"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fade">
                                      <p:cBhvr>
                                        <p:cTn id="65" dur="1000"/>
                                        <p:tgtEl>
                                          <p:spTgt spid="94"/>
                                        </p:tgtEl>
                                      </p:cBhvr>
                                    </p:animEffect>
                                    <p:anim calcmode="lin" valueType="num">
                                      <p:cBhvr>
                                        <p:cTn id="66" dur="1000" fill="hold"/>
                                        <p:tgtEl>
                                          <p:spTgt spid="94"/>
                                        </p:tgtEl>
                                        <p:attrNameLst>
                                          <p:attrName>ppt_x</p:attrName>
                                        </p:attrNameLst>
                                      </p:cBhvr>
                                      <p:tavLst>
                                        <p:tav tm="0">
                                          <p:val>
                                            <p:strVal val="#ppt_x"/>
                                          </p:val>
                                        </p:tav>
                                        <p:tav tm="100000">
                                          <p:val>
                                            <p:strVal val="#ppt_x"/>
                                          </p:val>
                                        </p:tav>
                                      </p:tavLst>
                                    </p:anim>
                                    <p:anim calcmode="lin" valueType="num">
                                      <p:cBhvr>
                                        <p:cTn id="67" dur="1000" fill="hold"/>
                                        <p:tgtEl>
                                          <p:spTgt spid="94"/>
                                        </p:tgtEl>
                                        <p:attrNameLst>
                                          <p:attrName>ppt_y</p:attrName>
                                        </p:attrNameLst>
                                      </p:cBhvr>
                                      <p:tavLst>
                                        <p:tav tm="0">
                                          <p:val>
                                            <p:strVal val="#ppt_y+.1"/>
                                          </p:val>
                                        </p:tav>
                                        <p:tav tm="100000">
                                          <p:val>
                                            <p:strVal val="#ppt_y"/>
                                          </p:val>
                                        </p:tav>
                                      </p:tavLst>
                                    </p:anim>
                                  </p:childTnLst>
                                </p:cTn>
                              </p:par>
                            </p:childTnLst>
                          </p:cTn>
                        </p:par>
                        <p:par>
                          <p:cTn id="68" fill="hold">
                            <p:stCondLst>
                              <p:cond delay="13000"/>
                            </p:stCondLst>
                            <p:childTnLst>
                              <p:par>
                                <p:cTn id="69" presetID="42" presetClass="entr" presetSubtype="0" fill="hold" grpId="0" nodeType="afterEffect">
                                  <p:stCondLst>
                                    <p:cond delay="1000"/>
                                  </p:stCondLst>
                                  <p:childTnLst>
                                    <p:set>
                                      <p:cBhvr>
                                        <p:cTn id="70" dur="1" fill="hold">
                                          <p:stCondLst>
                                            <p:cond delay="0"/>
                                          </p:stCondLst>
                                        </p:cTn>
                                        <p:tgtEl>
                                          <p:spTgt spid="95"/>
                                        </p:tgtEl>
                                        <p:attrNameLst>
                                          <p:attrName>style.visibility</p:attrName>
                                        </p:attrNameLst>
                                      </p:cBhvr>
                                      <p:to>
                                        <p:strVal val="visible"/>
                                      </p:to>
                                    </p:set>
                                    <p:animEffect transition="in" filter="fade">
                                      <p:cBhvr>
                                        <p:cTn id="71" dur="1000"/>
                                        <p:tgtEl>
                                          <p:spTgt spid="95"/>
                                        </p:tgtEl>
                                      </p:cBhvr>
                                    </p:animEffect>
                                    <p:anim calcmode="lin" valueType="num">
                                      <p:cBhvr>
                                        <p:cTn id="72" dur="1000" fill="hold"/>
                                        <p:tgtEl>
                                          <p:spTgt spid="95"/>
                                        </p:tgtEl>
                                        <p:attrNameLst>
                                          <p:attrName>ppt_x</p:attrName>
                                        </p:attrNameLst>
                                      </p:cBhvr>
                                      <p:tavLst>
                                        <p:tav tm="0">
                                          <p:val>
                                            <p:strVal val="#ppt_x"/>
                                          </p:val>
                                        </p:tav>
                                        <p:tav tm="100000">
                                          <p:val>
                                            <p:strVal val="#ppt_x"/>
                                          </p:val>
                                        </p:tav>
                                      </p:tavLst>
                                    </p:anim>
                                    <p:anim calcmode="lin" valueType="num">
                                      <p:cBhvr>
                                        <p:cTn id="73" dur="1000" fill="hold"/>
                                        <p:tgtEl>
                                          <p:spTgt spid="9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1000"/>
                                  </p:stCondLst>
                                  <p:childTnLst>
                                    <p:set>
                                      <p:cBhvr>
                                        <p:cTn id="75" dur="1" fill="hold">
                                          <p:stCondLst>
                                            <p:cond delay="0"/>
                                          </p:stCondLst>
                                        </p:cTn>
                                        <p:tgtEl>
                                          <p:spTgt spid="96"/>
                                        </p:tgtEl>
                                        <p:attrNameLst>
                                          <p:attrName>style.visibility</p:attrName>
                                        </p:attrNameLst>
                                      </p:cBhvr>
                                      <p:to>
                                        <p:strVal val="visible"/>
                                      </p:to>
                                    </p:set>
                                    <p:animEffect transition="in" filter="fade">
                                      <p:cBhvr>
                                        <p:cTn id="76" dur="1000"/>
                                        <p:tgtEl>
                                          <p:spTgt spid="96"/>
                                        </p:tgtEl>
                                      </p:cBhvr>
                                    </p:animEffect>
                                    <p:anim calcmode="lin" valueType="num">
                                      <p:cBhvr>
                                        <p:cTn id="77" dur="1000" fill="hold"/>
                                        <p:tgtEl>
                                          <p:spTgt spid="96"/>
                                        </p:tgtEl>
                                        <p:attrNameLst>
                                          <p:attrName>ppt_x</p:attrName>
                                        </p:attrNameLst>
                                      </p:cBhvr>
                                      <p:tavLst>
                                        <p:tav tm="0">
                                          <p:val>
                                            <p:strVal val="#ppt_x"/>
                                          </p:val>
                                        </p:tav>
                                        <p:tav tm="100000">
                                          <p:val>
                                            <p:strVal val="#ppt_x"/>
                                          </p:val>
                                        </p:tav>
                                      </p:tavLst>
                                    </p:anim>
                                    <p:anim calcmode="lin" valueType="num">
                                      <p:cBhvr>
                                        <p:cTn id="78" dur="1000" fill="hold"/>
                                        <p:tgtEl>
                                          <p:spTgt spid="96"/>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1000"/>
                                  </p:stCondLst>
                                  <p:childTnLst>
                                    <p:set>
                                      <p:cBhvr>
                                        <p:cTn id="80" dur="1" fill="hold">
                                          <p:stCondLst>
                                            <p:cond delay="0"/>
                                          </p:stCondLst>
                                        </p:cTn>
                                        <p:tgtEl>
                                          <p:spTgt spid="97"/>
                                        </p:tgtEl>
                                        <p:attrNameLst>
                                          <p:attrName>style.visibility</p:attrName>
                                        </p:attrNameLst>
                                      </p:cBhvr>
                                      <p:to>
                                        <p:strVal val="visible"/>
                                      </p:to>
                                    </p:set>
                                    <p:animEffect transition="in" filter="fade">
                                      <p:cBhvr>
                                        <p:cTn id="81" dur="1000"/>
                                        <p:tgtEl>
                                          <p:spTgt spid="97"/>
                                        </p:tgtEl>
                                      </p:cBhvr>
                                    </p:animEffect>
                                    <p:anim calcmode="lin" valueType="num">
                                      <p:cBhvr>
                                        <p:cTn id="82" dur="1000" fill="hold"/>
                                        <p:tgtEl>
                                          <p:spTgt spid="97"/>
                                        </p:tgtEl>
                                        <p:attrNameLst>
                                          <p:attrName>ppt_x</p:attrName>
                                        </p:attrNameLst>
                                      </p:cBhvr>
                                      <p:tavLst>
                                        <p:tav tm="0">
                                          <p:val>
                                            <p:strVal val="#ppt_x"/>
                                          </p:val>
                                        </p:tav>
                                        <p:tav tm="100000">
                                          <p:val>
                                            <p:strVal val="#ppt_x"/>
                                          </p:val>
                                        </p:tav>
                                      </p:tavLst>
                                    </p:anim>
                                    <p:anim calcmode="lin" valueType="num">
                                      <p:cBhvr>
                                        <p:cTn id="83" dur="1000" fill="hold"/>
                                        <p:tgtEl>
                                          <p:spTgt spid="97"/>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1000"/>
                                  </p:stCondLst>
                                  <p:childTnLst>
                                    <p:set>
                                      <p:cBhvr>
                                        <p:cTn id="85" dur="1" fill="hold">
                                          <p:stCondLst>
                                            <p:cond delay="0"/>
                                          </p:stCondLst>
                                        </p:cTn>
                                        <p:tgtEl>
                                          <p:spTgt spid="98"/>
                                        </p:tgtEl>
                                        <p:attrNameLst>
                                          <p:attrName>style.visibility</p:attrName>
                                        </p:attrNameLst>
                                      </p:cBhvr>
                                      <p:to>
                                        <p:strVal val="visible"/>
                                      </p:to>
                                    </p:set>
                                    <p:animEffect transition="in" filter="fade">
                                      <p:cBhvr>
                                        <p:cTn id="86" dur="1000"/>
                                        <p:tgtEl>
                                          <p:spTgt spid="98"/>
                                        </p:tgtEl>
                                      </p:cBhvr>
                                    </p:animEffect>
                                    <p:anim calcmode="lin" valueType="num">
                                      <p:cBhvr>
                                        <p:cTn id="87" dur="1000" fill="hold"/>
                                        <p:tgtEl>
                                          <p:spTgt spid="98"/>
                                        </p:tgtEl>
                                        <p:attrNameLst>
                                          <p:attrName>ppt_x</p:attrName>
                                        </p:attrNameLst>
                                      </p:cBhvr>
                                      <p:tavLst>
                                        <p:tav tm="0">
                                          <p:val>
                                            <p:strVal val="#ppt_x"/>
                                          </p:val>
                                        </p:tav>
                                        <p:tav tm="100000">
                                          <p:val>
                                            <p:strVal val="#ppt_x"/>
                                          </p:val>
                                        </p:tav>
                                      </p:tavLst>
                                    </p:anim>
                                    <p:anim calcmode="lin" valueType="num">
                                      <p:cBhvr>
                                        <p:cTn id="88" dur="1000" fill="hold"/>
                                        <p:tgtEl>
                                          <p:spTgt spid="98"/>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1000"/>
                                  </p:stCondLst>
                                  <p:childTnLst>
                                    <p:set>
                                      <p:cBhvr>
                                        <p:cTn id="90" dur="1" fill="hold">
                                          <p:stCondLst>
                                            <p:cond delay="0"/>
                                          </p:stCondLst>
                                        </p:cTn>
                                        <p:tgtEl>
                                          <p:spTgt spid="99"/>
                                        </p:tgtEl>
                                        <p:attrNameLst>
                                          <p:attrName>style.visibility</p:attrName>
                                        </p:attrNameLst>
                                      </p:cBhvr>
                                      <p:to>
                                        <p:strVal val="visible"/>
                                      </p:to>
                                    </p:set>
                                    <p:animEffect transition="in" filter="fade">
                                      <p:cBhvr>
                                        <p:cTn id="91" dur="1000"/>
                                        <p:tgtEl>
                                          <p:spTgt spid="99"/>
                                        </p:tgtEl>
                                      </p:cBhvr>
                                    </p:animEffect>
                                    <p:anim calcmode="lin" valueType="num">
                                      <p:cBhvr>
                                        <p:cTn id="92" dur="1000" fill="hold"/>
                                        <p:tgtEl>
                                          <p:spTgt spid="99"/>
                                        </p:tgtEl>
                                        <p:attrNameLst>
                                          <p:attrName>ppt_x</p:attrName>
                                        </p:attrNameLst>
                                      </p:cBhvr>
                                      <p:tavLst>
                                        <p:tav tm="0">
                                          <p:val>
                                            <p:strVal val="#ppt_x"/>
                                          </p:val>
                                        </p:tav>
                                        <p:tav tm="100000">
                                          <p:val>
                                            <p:strVal val="#ppt_x"/>
                                          </p:val>
                                        </p:tav>
                                      </p:tavLst>
                                    </p:anim>
                                    <p:anim calcmode="lin" valueType="num">
                                      <p:cBhvr>
                                        <p:cTn id="93" dur="1000" fill="hold"/>
                                        <p:tgtEl>
                                          <p:spTgt spid="99"/>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1000"/>
                                  </p:stCondLst>
                                  <p:childTnLst>
                                    <p:set>
                                      <p:cBhvr>
                                        <p:cTn id="95" dur="1" fill="hold">
                                          <p:stCondLst>
                                            <p:cond delay="0"/>
                                          </p:stCondLst>
                                        </p:cTn>
                                        <p:tgtEl>
                                          <p:spTgt spid="100"/>
                                        </p:tgtEl>
                                        <p:attrNameLst>
                                          <p:attrName>style.visibility</p:attrName>
                                        </p:attrNameLst>
                                      </p:cBhvr>
                                      <p:to>
                                        <p:strVal val="visible"/>
                                      </p:to>
                                    </p:set>
                                    <p:animEffect transition="in" filter="fade">
                                      <p:cBhvr>
                                        <p:cTn id="96" dur="1000"/>
                                        <p:tgtEl>
                                          <p:spTgt spid="100"/>
                                        </p:tgtEl>
                                      </p:cBhvr>
                                    </p:animEffect>
                                    <p:anim calcmode="lin" valueType="num">
                                      <p:cBhvr>
                                        <p:cTn id="97" dur="1000" fill="hold"/>
                                        <p:tgtEl>
                                          <p:spTgt spid="100"/>
                                        </p:tgtEl>
                                        <p:attrNameLst>
                                          <p:attrName>ppt_x</p:attrName>
                                        </p:attrNameLst>
                                      </p:cBhvr>
                                      <p:tavLst>
                                        <p:tav tm="0">
                                          <p:val>
                                            <p:strVal val="#ppt_x"/>
                                          </p:val>
                                        </p:tav>
                                        <p:tav tm="100000">
                                          <p:val>
                                            <p:strVal val="#ppt_x"/>
                                          </p:val>
                                        </p:tav>
                                      </p:tavLst>
                                    </p:anim>
                                    <p:anim calcmode="lin" valueType="num">
                                      <p:cBhvr>
                                        <p:cTn id="98" dur="1000" fill="hold"/>
                                        <p:tgtEl>
                                          <p:spTgt spid="100"/>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1000"/>
                                  </p:stCondLst>
                                  <p:childTnLst>
                                    <p:set>
                                      <p:cBhvr>
                                        <p:cTn id="100" dur="1" fill="hold">
                                          <p:stCondLst>
                                            <p:cond delay="0"/>
                                          </p:stCondLst>
                                        </p:cTn>
                                        <p:tgtEl>
                                          <p:spTgt spid="101"/>
                                        </p:tgtEl>
                                        <p:attrNameLst>
                                          <p:attrName>style.visibility</p:attrName>
                                        </p:attrNameLst>
                                      </p:cBhvr>
                                      <p:to>
                                        <p:strVal val="visible"/>
                                      </p:to>
                                    </p:set>
                                    <p:animEffect transition="in" filter="fade">
                                      <p:cBhvr>
                                        <p:cTn id="101" dur="1000"/>
                                        <p:tgtEl>
                                          <p:spTgt spid="101"/>
                                        </p:tgtEl>
                                      </p:cBhvr>
                                    </p:animEffect>
                                    <p:anim calcmode="lin" valueType="num">
                                      <p:cBhvr>
                                        <p:cTn id="102" dur="1000" fill="hold"/>
                                        <p:tgtEl>
                                          <p:spTgt spid="101"/>
                                        </p:tgtEl>
                                        <p:attrNameLst>
                                          <p:attrName>ppt_x</p:attrName>
                                        </p:attrNameLst>
                                      </p:cBhvr>
                                      <p:tavLst>
                                        <p:tav tm="0">
                                          <p:val>
                                            <p:strVal val="#ppt_x"/>
                                          </p:val>
                                        </p:tav>
                                        <p:tav tm="100000">
                                          <p:val>
                                            <p:strVal val="#ppt_x"/>
                                          </p:val>
                                        </p:tav>
                                      </p:tavLst>
                                    </p:anim>
                                    <p:anim calcmode="lin" valueType="num">
                                      <p:cBhvr>
                                        <p:cTn id="103" dur="1000" fill="hold"/>
                                        <p:tgtEl>
                                          <p:spTgt spid="101"/>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1000"/>
                                  </p:stCondLst>
                                  <p:childTnLst>
                                    <p:set>
                                      <p:cBhvr>
                                        <p:cTn id="105" dur="1" fill="hold">
                                          <p:stCondLst>
                                            <p:cond delay="0"/>
                                          </p:stCondLst>
                                        </p:cTn>
                                        <p:tgtEl>
                                          <p:spTgt spid="102"/>
                                        </p:tgtEl>
                                        <p:attrNameLst>
                                          <p:attrName>style.visibility</p:attrName>
                                        </p:attrNameLst>
                                      </p:cBhvr>
                                      <p:to>
                                        <p:strVal val="visible"/>
                                      </p:to>
                                    </p:set>
                                    <p:animEffect transition="in" filter="fade">
                                      <p:cBhvr>
                                        <p:cTn id="106" dur="1000"/>
                                        <p:tgtEl>
                                          <p:spTgt spid="102"/>
                                        </p:tgtEl>
                                      </p:cBhvr>
                                    </p:animEffect>
                                    <p:anim calcmode="lin" valueType="num">
                                      <p:cBhvr>
                                        <p:cTn id="107" dur="1000" fill="hold"/>
                                        <p:tgtEl>
                                          <p:spTgt spid="102"/>
                                        </p:tgtEl>
                                        <p:attrNameLst>
                                          <p:attrName>ppt_x</p:attrName>
                                        </p:attrNameLst>
                                      </p:cBhvr>
                                      <p:tavLst>
                                        <p:tav tm="0">
                                          <p:val>
                                            <p:strVal val="#ppt_x"/>
                                          </p:val>
                                        </p:tav>
                                        <p:tav tm="100000">
                                          <p:val>
                                            <p:strVal val="#ppt_x"/>
                                          </p:val>
                                        </p:tav>
                                      </p:tavLst>
                                    </p:anim>
                                    <p:anim calcmode="lin" valueType="num">
                                      <p:cBhvr>
                                        <p:cTn id="108" dur="1000" fill="hold"/>
                                        <p:tgtEl>
                                          <p:spTgt spid="102"/>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1000"/>
                                  </p:stCondLst>
                                  <p:childTnLst>
                                    <p:set>
                                      <p:cBhvr>
                                        <p:cTn id="110" dur="1" fill="hold">
                                          <p:stCondLst>
                                            <p:cond delay="0"/>
                                          </p:stCondLst>
                                        </p:cTn>
                                        <p:tgtEl>
                                          <p:spTgt spid="103"/>
                                        </p:tgtEl>
                                        <p:attrNameLst>
                                          <p:attrName>style.visibility</p:attrName>
                                        </p:attrNameLst>
                                      </p:cBhvr>
                                      <p:to>
                                        <p:strVal val="visible"/>
                                      </p:to>
                                    </p:set>
                                    <p:animEffect transition="in" filter="fade">
                                      <p:cBhvr>
                                        <p:cTn id="111" dur="1000"/>
                                        <p:tgtEl>
                                          <p:spTgt spid="103"/>
                                        </p:tgtEl>
                                      </p:cBhvr>
                                    </p:animEffect>
                                    <p:anim calcmode="lin" valueType="num">
                                      <p:cBhvr>
                                        <p:cTn id="112" dur="1000" fill="hold"/>
                                        <p:tgtEl>
                                          <p:spTgt spid="103"/>
                                        </p:tgtEl>
                                        <p:attrNameLst>
                                          <p:attrName>ppt_x</p:attrName>
                                        </p:attrNameLst>
                                      </p:cBhvr>
                                      <p:tavLst>
                                        <p:tav tm="0">
                                          <p:val>
                                            <p:strVal val="#ppt_x"/>
                                          </p:val>
                                        </p:tav>
                                        <p:tav tm="100000">
                                          <p:val>
                                            <p:strVal val="#ppt_x"/>
                                          </p:val>
                                        </p:tav>
                                      </p:tavLst>
                                    </p:anim>
                                    <p:anim calcmode="lin" valueType="num">
                                      <p:cBhvr>
                                        <p:cTn id="113" dur="1000" fill="hold"/>
                                        <p:tgtEl>
                                          <p:spTgt spid="103"/>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1000"/>
                                  </p:stCondLst>
                                  <p:childTnLst>
                                    <p:set>
                                      <p:cBhvr>
                                        <p:cTn id="115" dur="1" fill="hold">
                                          <p:stCondLst>
                                            <p:cond delay="0"/>
                                          </p:stCondLst>
                                        </p:cTn>
                                        <p:tgtEl>
                                          <p:spTgt spid="104"/>
                                        </p:tgtEl>
                                        <p:attrNameLst>
                                          <p:attrName>style.visibility</p:attrName>
                                        </p:attrNameLst>
                                      </p:cBhvr>
                                      <p:to>
                                        <p:strVal val="visible"/>
                                      </p:to>
                                    </p:set>
                                    <p:animEffect transition="in" filter="fade">
                                      <p:cBhvr>
                                        <p:cTn id="116" dur="1000"/>
                                        <p:tgtEl>
                                          <p:spTgt spid="104"/>
                                        </p:tgtEl>
                                      </p:cBhvr>
                                    </p:animEffect>
                                    <p:anim calcmode="lin" valueType="num">
                                      <p:cBhvr>
                                        <p:cTn id="117" dur="1000" fill="hold"/>
                                        <p:tgtEl>
                                          <p:spTgt spid="104"/>
                                        </p:tgtEl>
                                        <p:attrNameLst>
                                          <p:attrName>ppt_x</p:attrName>
                                        </p:attrNameLst>
                                      </p:cBhvr>
                                      <p:tavLst>
                                        <p:tav tm="0">
                                          <p:val>
                                            <p:strVal val="#ppt_x"/>
                                          </p:val>
                                        </p:tav>
                                        <p:tav tm="100000">
                                          <p:val>
                                            <p:strVal val="#ppt_x"/>
                                          </p:val>
                                        </p:tav>
                                      </p:tavLst>
                                    </p:anim>
                                    <p:anim calcmode="lin" valueType="num">
                                      <p:cBhvr>
                                        <p:cTn id="118"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P spid="103" grpId="0"/>
      <p:bldP spid="10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Fed Creates Money</a:t>
            </a:r>
            <a:endParaRPr lang="en-US" dirty="0">
              <a:latin typeface="Century Gothic" charset="0"/>
              <a:ea typeface="ＭＳ Ｐゴシック" charset="0"/>
              <a:cs typeface="ＭＳ Ｐゴシック" charset="0"/>
            </a:endParaRPr>
          </a:p>
        </p:txBody>
      </p:sp>
      <p:sp>
        <p:nvSpPr>
          <p:cNvPr id="77082" name="Rectangle 282"/>
          <p:cNvSpPr>
            <a:spLocks noChangeArrowheads="1"/>
          </p:cNvSpPr>
          <p:nvPr/>
        </p:nvSpPr>
        <p:spPr bwMode="auto">
          <a:xfrm>
            <a:off x="152400" y="936625"/>
            <a:ext cx="8839200" cy="369332"/>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800" b="1" dirty="0" smtClean="0"/>
              <a:t>THE MONETARY BASE AND THE MONEY SUPPLY</a:t>
            </a:r>
          </a:p>
        </p:txBody>
      </p:sp>
      <p:sp>
        <p:nvSpPr>
          <p:cNvPr id="2" name="TextBox 1"/>
          <p:cNvSpPr txBox="1"/>
          <p:nvPr/>
        </p:nvSpPr>
        <p:spPr>
          <a:xfrm>
            <a:off x="76200" y="2514600"/>
            <a:ext cx="2362200" cy="1169551"/>
          </a:xfrm>
          <a:prstGeom prst="rect">
            <a:avLst/>
          </a:prstGeom>
          <a:noFill/>
        </p:spPr>
        <p:txBody>
          <a:bodyPr wrap="square" rtlCol="0">
            <a:spAutoFit/>
          </a:bodyPr>
          <a:lstStyle/>
          <a:p>
            <a:pPr algn="just"/>
            <a:r>
              <a:rPr lang="en-US" sz="1400" dirty="0" smtClean="0"/>
              <a:t>The monetary base consists of money controlled by the Federal Reserve.  It is equal to cash plus bank reserves.</a:t>
            </a:r>
            <a:endParaRPr lang="en-US" sz="1400" dirty="0"/>
          </a:p>
        </p:txBody>
      </p:sp>
      <p:graphicFrame>
        <p:nvGraphicFramePr>
          <p:cNvPr id="8" name="Group 78"/>
          <p:cNvGraphicFramePr>
            <a:graphicFrameLocks noGrp="1"/>
          </p:cNvGraphicFramePr>
          <p:nvPr>
            <p:extLst>
              <p:ext uri="{D42A27DB-BD31-4B8C-83A1-F6EECF244321}">
                <p14:modId xmlns:p14="http://schemas.microsoft.com/office/powerpoint/2010/main" val="1224104549"/>
              </p:ext>
            </p:extLst>
          </p:nvPr>
        </p:nvGraphicFramePr>
        <p:xfrm>
          <a:off x="2516371" y="2590800"/>
          <a:ext cx="6475229" cy="3048000"/>
        </p:xfrm>
        <a:graphic>
          <a:graphicData uri="http://schemas.openxmlformats.org/drawingml/2006/table">
            <a:tbl>
              <a:tblPr firstRow="1" firstCol="1" bandRow="1">
                <a:tableStyleId>{6E25E649-3F16-4E02-A733-19D2CDBF48F0}</a:tableStyleId>
              </a:tblPr>
              <a:tblGrid>
                <a:gridCol w="289808"/>
                <a:gridCol w="2089173"/>
                <a:gridCol w="591048"/>
                <a:gridCol w="914400"/>
                <a:gridCol w="542676"/>
                <a:gridCol w="600324"/>
                <a:gridCol w="914400"/>
                <a:gridCol w="53340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Round Description</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Monetary Base</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Money Supply</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Reserves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Total</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Deposits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Total</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The Starting Situation</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Consumers Deposit Money</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Banks Issue 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Open-Market Purchase</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Banks Issue New 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Consumers Deposit Money</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Open-Market Sale</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Banks Call in 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15" name="Rectangle 14"/>
          <p:cNvSpPr/>
          <p:nvPr/>
        </p:nvSpPr>
        <p:spPr bwMode="auto">
          <a:xfrm>
            <a:off x="152400" y="914400"/>
            <a:ext cx="8839200" cy="1295400"/>
          </a:xfrm>
          <a:prstGeom prst="rect">
            <a:avLst/>
          </a:prstGeom>
          <a:noFill/>
          <a:ln w="38100">
            <a:solidFill>
              <a:schemeClr val="tx1"/>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Rectangle 282"/>
          <p:cNvSpPr>
            <a:spLocks noChangeArrowheads="1"/>
          </p:cNvSpPr>
          <p:nvPr/>
        </p:nvSpPr>
        <p:spPr bwMode="auto">
          <a:xfrm>
            <a:off x="152400" y="1258669"/>
            <a:ext cx="8839200" cy="923330"/>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800" dirty="0" smtClean="0"/>
              <a:t>Use the data tables on the front side to calculate the monetary base and the money supply for each round.  Note that T-bills are not part of the monetary base or the money supply.</a:t>
            </a:r>
          </a:p>
        </p:txBody>
      </p:sp>
      <p:sp>
        <p:nvSpPr>
          <p:cNvPr id="105" name="TextBox 104"/>
          <p:cNvSpPr txBox="1"/>
          <p:nvPr/>
        </p:nvSpPr>
        <p:spPr>
          <a:xfrm>
            <a:off x="76200" y="4193977"/>
            <a:ext cx="2362200" cy="1169551"/>
          </a:xfrm>
          <a:prstGeom prst="rect">
            <a:avLst/>
          </a:prstGeom>
          <a:noFill/>
        </p:spPr>
        <p:txBody>
          <a:bodyPr wrap="square" rtlCol="0">
            <a:spAutoFit/>
          </a:bodyPr>
          <a:lstStyle/>
          <a:p>
            <a:pPr algn="just"/>
            <a:r>
              <a:rPr lang="en-US" sz="1400" dirty="0" smtClean="0"/>
              <a:t>The money supply consists of money available for spending.  It is equal to cash plus checkable bank deposits.</a:t>
            </a:r>
            <a:endParaRPr lang="en-US" sz="1400" dirty="0"/>
          </a:p>
        </p:txBody>
      </p:sp>
      <p:sp>
        <p:nvSpPr>
          <p:cNvPr id="106" name="TextBox 105"/>
          <p:cNvSpPr txBox="1"/>
          <p:nvPr/>
        </p:nvSpPr>
        <p:spPr>
          <a:xfrm>
            <a:off x="76200" y="3962400"/>
            <a:ext cx="2362200" cy="307777"/>
          </a:xfrm>
          <a:prstGeom prst="rect">
            <a:avLst/>
          </a:prstGeom>
          <a:noFill/>
        </p:spPr>
        <p:txBody>
          <a:bodyPr wrap="square" rtlCol="0">
            <a:spAutoFit/>
          </a:bodyPr>
          <a:lstStyle/>
          <a:p>
            <a:pPr algn="just"/>
            <a:r>
              <a:rPr lang="en-US" sz="1400" b="1" dirty="0" smtClean="0"/>
              <a:t>Money Supply</a:t>
            </a:r>
          </a:p>
        </p:txBody>
      </p:sp>
      <p:sp>
        <p:nvSpPr>
          <p:cNvPr id="107" name="TextBox 106"/>
          <p:cNvSpPr txBox="1"/>
          <p:nvPr/>
        </p:nvSpPr>
        <p:spPr>
          <a:xfrm>
            <a:off x="76200" y="2283023"/>
            <a:ext cx="2362200" cy="307777"/>
          </a:xfrm>
          <a:prstGeom prst="rect">
            <a:avLst/>
          </a:prstGeom>
          <a:noFill/>
        </p:spPr>
        <p:txBody>
          <a:bodyPr wrap="square" rtlCol="0">
            <a:spAutoFit/>
          </a:bodyPr>
          <a:lstStyle/>
          <a:p>
            <a:pPr algn="just"/>
            <a:r>
              <a:rPr lang="en-US" sz="1400" b="1" dirty="0" smtClean="0"/>
              <a:t>Monetary Base</a:t>
            </a:r>
          </a:p>
        </p:txBody>
      </p:sp>
      <p:sp>
        <p:nvSpPr>
          <p:cNvPr id="108" name="Bevel 107">
            <a:hlinkClick r:id="rId3" action="ppaction://hlinksldjump"/>
          </p:cNvPr>
          <p:cNvSpPr/>
          <p:nvPr/>
        </p:nvSpPr>
        <p:spPr bwMode="auto">
          <a:xfrm>
            <a:off x="1371600" y="5486400"/>
            <a:ext cx="609600" cy="533400"/>
          </a:xfrm>
          <a:prstGeom prst="bevel">
            <a:avLst/>
          </a:prstGeom>
          <a:solidFill>
            <a:schemeClr val="accent1"/>
          </a:soli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Comic Sans MS"/>
                <a:ea typeface="ＭＳ Ｐゴシック" charset="0"/>
                <a:cs typeface="Comic Sans MS"/>
              </a:rPr>
              <a:t>Show</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Comic Sans MS"/>
                <a:ea typeface="ＭＳ Ｐゴシック" charset="0"/>
                <a:cs typeface="Comic Sans MS"/>
              </a:rPr>
              <a:t>Answers</a:t>
            </a:r>
            <a:endParaRPr kumimoji="0" lang="en-US" sz="9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Comic Sans MS"/>
              <a:ea typeface="ＭＳ Ｐゴシック" charset="0"/>
              <a:cs typeface="Comic Sans MS"/>
            </a:endParaRPr>
          </a:p>
        </p:txBody>
      </p:sp>
      <p:sp>
        <p:nvSpPr>
          <p:cNvPr id="109" name="Bevel 108">
            <a:hlinkClick r:id="rId4" action="ppaction://hlinksldjump"/>
          </p:cNvPr>
          <p:cNvSpPr/>
          <p:nvPr/>
        </p:nvSpPr>
        <p:spPr bwMode="auto">
          <a:xfrm>
            <a:off x="457200" y="5486400"/>
            <a:ext cx="609600" cy="533400"/>
          </a:xfrm>
          <a:prstGeom prst="bevel">
            <a:avLst/>
          </a:prstGeom>
          <a:solidFill>
            <a:schemeClr val="accent1"/>
          </a:soli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Comic Sans MS"/>
                <a:ea typeface="ＭＳ Ｐゴシック" charset="0"/>
                <a:cs typeface="Comic Sans MS"/>
              </a:rPr>
              <a:t>Skip</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Comic Sans MS"/>
                <a:ea typeface="ＭＳ Ｐゴシック" charset="0"/>
                <a:cs typeface="Comic Sans MS"/>
              </a:rPr>
              <a:t>Answers</a:t>
            </a:r>
            <a:endParaRPr kumimoji="0" lang="en-US" sz="9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Comic Sans MS"/>
              <a:ea typeface="ＭＳ Ｐゴシック" charset="0"/>
              <a:cs typeface="Comic Sans MS"/>
            </a:endParaRPr>
          </a:p>
        </p:txBody>
      </p:sp>
    </p:spTree>
    <p:extLst>
      <p:ext uri="{BB962C8B-B14F-4D97-AF65-F5344CB8AC3E}">
        <p14:creationId xmlns:p14="http://schemas.microsoft.com/office/powerpoint/2010/main" val="1899897486"/>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7082"/>
                                        </p:tgtEl>
                                        <p:attrNameLst>
                                          <p:attrName>style.visibility</p:attrName>
                                        </p:attrNameLst>
                                      </p:cBhvr>
                                      <p:to>
                                        <p:strVal val="visible"/>
                                      </p:to>
                                    </p:set>
                                    <p:animEffect transition="in" filter="wipe(left)">
                                      <p:cBhvr>
                                        <p:cTn id="7" dur="1000"/>
                                        <p:tgtEl>
                                          <p:spTgt spid="7708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2000"/>
                                        <p:tgtEl>
                                          <p:spTgt spid="12"/>
                                        </p:tgtEl>
                                      </p:cBhvr>
                                    </p:animEffect>
                                  </p:childTnLst>
                                </p:cTn>
                              </p:par>
                            </p:childTnLst>
                          </p:cTn>
                        </p:par>
                        <p:par>
                          <p:cTn id="12" fill="hold">
                            <p:stCondLst>
                              <p:cond delay="3000"/>
                            </p:stCondLst>
                            <p:childTnLst>
                              <p:par>
                                <p:cTn id="13" presetID="22" presetClass="entr" presetSubtype="8" fill="hold" grpId="0" nodeType="afterEffect">
                                  <p:stCondLst>
                                    <p:cond delay="1000"/>
                                  </p:stCondLst>
                                  <p:childTnLst>
                                    <p:set>
                                      <p:cBhvr>
                                        <p:cTn id="14" dur="1" fill="hold">
                                          <p:stCondLst>
                                            <p:cond delay="0"/>
                                          </p:stCondLst>
                                        </p:cTn>
                                        <p:tgtEl>
                                          <p:spTgt spid="107"/>
                                        </p:tgtEl>
                                        <p:attrNameLst>
                                          <p:attrName>style.visibility</p:attrName>
                                        </p:attrNameLst>
                                      </p:cBhvr>
                                      <p:to>
                                        <p:strVal val="visible"/>
                                      </p:to>
                                    </p:set>
                                    <p:animEffect transition="in" filter="wipe(left)">
                                      <p:cBhvr>
                                        <p:cTn id="15" dur="1000"/>
                                        <p:tgtEl>
                                          <p:spTgt spid="107"/>
                                        </p:tgtEl>
                                      </p:cBhvr>
                                    </p:animEffect>
                                  </p:childTnLst>
                                </p:cTn>
                              </p:par>
                            </p:childTnLst>
                          </p:cTn>
                        </p:par>
                        <p:par>
                          <p:cTn id="16" fill="hold">
                            <p:stCondLst>
                              <p:cond delay="5000"/>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1000"/>
                                        <p:tgtEl>
                                          <p:spTgt spid="2"/>
                                        </p:tgtEl>
                                      </p:cBhvr>
                                    </p:animEffect>
                                  </p:childTnLst>
                                </p:cTn>
                              </p:par>
                            </p:childTnLst>
                          </p:cTn>
                        </p:par>
                        <p:par>
                          <p:cTn id="20" fill="hold">
                            <p:stCondLst>
                              <p:cond delay="6000"/>
                            </p:stCondLst>
                            <p:childTnLst>
                              <p:par>
                                <p:cTn id="21" presetID="22" presetClass="entr" presetSubtype="8" fill="hold" grpId="0" nodeType="afterEffect">
                                  <p:stCondLst>
                                    <p:cond delay="1000"/>
                                  </p:stCondLst>
                                  <p:childTnLst>
                                    <p:set>
                                      <p:cBhvr>
                                        <p:cTn id="22" dur="1" fill="hold">
                                          <p:stCondLst>
                                            <p:cond delay="0"/>
                                          </p:stCondLst>
                                        </p:cTn>
                                        <p:tgtEl>
                                          <p:spTgt spid="106"/>
                                        </p:tgtEl>
                                        <p:attrNameLst>
                                          <p:attrName>style.visibility</p:attrName>
                                        </p:attrNameLst>
                                      </p:cBhvr>
                                      <p:to>
                                        <p:strVal val="visible"/>
                                      </p:to>
                                    </p:set>
                                    <p:animEffect transition="in" filter="wipe(left)">
                                      <p:cBhvr>
                                        <p:cTn id="23" dur="1000"/>
                                        <p:tgtEl>
                                          <p:spTgt spid="106"/>
                                        </p:tgtEl>
                                      </p:cBhvr>
                                    </p:animEffect>
                                  </p:childTnLst>
                                </p:cTn>
                              </p:par>
                            </p:childTnLst>
                          </p:cTn>
                        </p:par>
                        <p:par>
                          <p:cTn id="24" fill="hold">
                            <p:stCondLst>
                              <p:cond delay="8000"/>
                            </p:stCondLst>
                            <p:childTnLst>
                              <p:par>
                                <p:cTn id="25" presetID="22" presetClass="entr" presetSubtype="8" fill="hold" grpId="0" nodeType="afterEffect">
                                  <p:stCondLst>
                                    <p:cond delay="0"/>
                                  </p:stCondLst>
                                  <p:childTnLst>
                                    <p:set>
                                      <p:cBhvr>
                                        <p:cTn id="26" dur="1" fill="hold">
                                          <p:stCondLst>
                                            <p:cond delay="0"/>
                                          </p:stCondLst>
                                        </p:cTn>
                                        <p:tgtEl>
                                          <p:spTgt spid="105"/>
                                        </p:tgtEl>
                                        <p:attrNameLst>
                                          <p:attrName>style.visibility</p:attrName>
                                        </p:attrNameLst>
                                      </p:cBhvr>
                                      <p:to>
                                        <p:strVal val="visible"/>
                                      </p:to>
                                    </p:set>
                                    <p:animEffect transition="in" filter="wipe(left)">
                                      <p:cBhvr>
                                        <p:cTn id="27" dur="1000"/>
                                        <p:tgtEl>
                                          <p:spTgt spid="105"/>
                                        </p:tgtEl>
                                      </p:cBhvr>
                                    </p:animEffect>
                                  </p:childTnLst>
                                </p:cTn>
                              </p:par>
                            </p:childTnLst>
                          </p:cTn>
                        </p:par>
                        <p:par>
                          <p:cTn id="28" fill="hold">
                            <p:stCondLst>
                              <p:cond delay="9000"/>
                            </p:stCondLst>
                            <p:childTnLst>
                              <p:par>
                                <p:cTn id="29" presetID="22" presetClass="entr" presetSubtype="1" fill="hold" nodeType="afterEffect">
                                  <p:stCondLst>
                                    <p:cond delay="100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2000"/>
                                        <p:tgtEl>
                                          <p:spTgt spid="8"/>
                                        </p:tgtEl>
                                      </p:cBhvr>
                                    </p:animEffect>
                                  </p:childTnLst>
                                </p:cTn>
                              </p:par>
                            </p:childTnLst>
                          </p:cTn>
                        </p:par>
                        <p:par>
                          <p:cTn id="32" fill="hold">
                            <p:stCondLst>
                              <p:cond delay="12000"/>
                            </p:stCondLst>
                            <p:childTnLst>
                              <p:par>
                                <p:cTn id="33" presetID="10" presetClass="entr" presetSubtype="0" fill="hold" grpId="0" nodeType="afterEffect">
                                  <p:stCondLst>
                                    <p:cond delay="1000"/>
                                  </p:stCondLst>
                                  <p:childTnLst>
                                    <p:set>
                                      <p:cBhvr>
                                        <p:cTn id="34" dur="1" fill="hold">
                                          <p:stCondLst>
                                            <p:cond delay="0"/>
                                          </p:stCondLst>
                                        </p:cTn>
                                        <p:tgtEl>
                                          <p:spTgt spid="109"/>
                                        </p:tgtEl>
                                        <p:attrNameLst>
                                          <p:attrName>style.visibility</p:attrName>
                                        </p:attrNameLst>
                                      </p:cBhvr>
                                      <p:to>
                                        <p:strVal val="visible"/>
                                      </p:to>
                                    </p:set>
                                    <p:animEffect transition="in" filter="fade">
                                      <p:cBhvr>
                                        <p:cTn id="35" dur="2000"/>
                                        <p:tgtEl>
                                          <p:spTgt spid="109"/>
                                        </p:tgtEl>
                                      </p:cBhvr>
                                    </p:animEffect>
                                  </p:childTnLst>
                                </p:cTn>
                              </p:par>
                              <p:par>
                                <p:cTn id="36" presetID="10" presetClass="entr" presetSubtype="0" fill="hold" grpId="0" nodeType="withEffect">
                                  <p:stCondLst>
                                    <p:cond delay="1000"/>
                                  </p:stCondLst>
                                  <p:childTnLst>
                                    <p:set>
                                      <p:cBhvr>
                                        <p:cTn id="37" dur="1" fill="hold">
                                          <p:stCondLst>
                                            <p:cond delay="0"/>
                                          </p:stCondLst>
                                        </p:cTn>
                                        <p:tgtEl>
                                          <p:spTgt spid="108"/>
                                        </p:tgtEl>
                                        <p:attrNameLst>
                                          <p:attrName>style.visibility</p:attrName>
                                        </p:attrNameLst>
                                      </p:cBhvr>
                                      <p:to>
                                        <p:strVal val="visible"/>
                                      </p:to>
                                    </p:set>
                                    <p:animEffect transition="in" filter="fade">
                                      <p:cBhvr>
                                        <p:cTn id="38" dur="2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82" grpId="0"/>
      <p:bldP spid="2" grpId="0"/>
      <p:bldP spid="12" grpId="0"/>
      <p:bldP spid="105" grpId="0"/>
      <p:bldP spid="106" grpId="0"/>
      <p:bldP spid="107" grpId="0"/>
      <p:bldP spid="108" grpId="0" animBg="1"/>
      <p:bldP spid="10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oup 78"/>
          <p:cNvGraphicFramePr>
            <a:graphicFrameLocks noGrp="1"/>
          </p:cNvGraphicFramePr>
          <p:nvPr>
            <p:extLst>
              <p:ext uri="{D42A27DB-BD31-4B8C-83A1-F6EECF244321}">
                <p14:modId xmlns:p14="http://schemas.microsoft.com/office/powerpoint/2010/main" val="3545021722"/>
              </p:ext>
            </p:extLst>
          </p:nvPr>
        </p:nvGraphicFramePr>
        <p:xfrm>
          <a:off x="2514600" y="2590800"/>
          <a:ext cx="6475229" cy="3048000"/>
        </p:xfrm>
        <a:graphic>
          <a:graphicData uri="http://schemas.openxmlformats.org/drawingml/2006/table">
            <a:tbl>
              <a:tblPr firstRow="1" firstCol="1" bandRow="1">
                <a:tableStyleId>{6E25E649-3F16-4E02-A733-19D2CDBF48F0}</a:tableStyleId>
              </a:tblPr>
              <a:tblGrid>
                <a:gridCol w="289808"/>
                <a:gridCol w="2089173"/>
                <a:gridCol w="591048"/>
                <a:gridCol w="914400"/>
                <a:gridCol w="542676"/>
                <a:gridCol w="600324"/>
                <a:gridCol w="914400"/>
                <a:gridCol w="53340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ＭＳ Ｐゴシック" charset="0"/>
                          <a:cs typeface="ＭＳ Ｐゴシック" charset="0"/>
                        </a:rPr>
                        <a:t>Round Description</a:t>
                      </a: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ＭＳ Ｐゴシック" charset="0"/>
                          <a:cs typeface="ＭＳ Ｐゴシック" charset="0"/>
                        </a:rPr>
                        <a:t>Monetary Base</a:t>
                      </a: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Money Supply</a:t>
                      </a: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Reserves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Total</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Deposits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Total</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The Starting Situation</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1</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Consumers Deposit Money</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2</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Banks Issue 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Open-Market Purchase</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4</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Banks Issue New 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5</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Consumers Deposit Money</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Open-Market Sale</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7</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Banks Call in 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9217"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Fed Creates Money</a:t>
            </a:r>
            <a:endParaRPr lang="en-US" dirty="0">
              <a:latin typeface="Century Gothic" charset="0"/>
              <a:ea typeface="ＭＳ Ｐゴシック" charset="0"/>
              <a:cs typeface="ＭＳ Ｐゴシック" charset="0"/>
            </a:endParaRPr>
          </a:p>
        </p:txBody>
      </p:sp>
      <p:sp>
        <p:nvSpPr>
          <p:cNvPr id="77082" name="Rectangle 282"/>
          <p:cNvSpPr>
            <a:spLocks noChangeArrowheads="1"/>
          </p:cNvSpPr>
          <p:nvPr/>
        </p:nvSpPr>
        <p:spPr bwMode="auto">
          <a:xfrm>
            <a:off x="152400" y="936625"/>
            <a:ext cx="8839200" cy="369332"/>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800" b="1" dirty="0" smtClean="0"/>
              <a:t>THE MONETARY BASE AND THE MONEY SUPPLY</a:t>
            </a:r>
          </a:p>
        </p:txBody>
      </p:sp>
      <p:graphicFrame>
        <p:nvGraphicFramePr>
          <p:cNvPr id="8" name="Group 78"/>
          <p:cNvGraphicFramePr>
            <a:graphicFrameLocks noGrp="1"/>
          </p:cNvGraphicFramePr>
          <p:nvPr>
            <p:extLst>
              <p:ext uri="{D42A27DB-BD31-4B8C-83A1-F6EECF244321}">
                <p14:modId xmlns:p14="http://schemas.microsoft.com/office/powerpoint/2010/main" val="907333584"/>
              </p:ext>
            </p:extLst>
          </p:nvPr>
        </p:nvGraphicFramePr>
        <p:xfrm>
          <a:off x="2516371" y="2590800"/>
          <a:ext cx="6475229" cy="3048000"/>
        </p:xfrm>
        <a:graphic>
          <a:graphicData uri="http://schemas.openxmlformats.org/drawingml/2006/table">
            <a:tbl>
              <a:tblPr firstRow="1" firstCol="1" bandRow="1">
                <a:tableStyleId>{6E25E649-3F16-4E02-A733-19D2CDBF48F0}</a:tableStyleId>
              </a:tblPr>
              <a:tblGrid>
                <a:gridCol w="289808"/>
                <a:gridCol w="2089173"/>
                <a:gridCol w="591048"/>
                <a:gridCol w="914400"/>
                <a:gridCol w="542676"/>
                <a:gridCol w="600324"/>
                <a:gridCol w="914400"/>
                <a:gridCol w="53340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Round Description</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Monetary Base</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Money Supply</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Reserves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Total</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Deposits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Total</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The Starting Situation</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Consumers Deposit Money</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Banks Issue 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Open-Market Purchase</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Banks Issue New 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9</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Consumers Deposit Money</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9</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Open-Market Sale</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9</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Banks Call in 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15" name="Rectangle 14"/>
          <p:cNvSpPr/>
          <p:nvPr/>
        </p:nvSpPr>
        <p:spPr bwMode="auto">
          <a:xfrm>
            <a:off x="152400" y="914400"/>
            <a:ext cx="8839200" cy="1295400"/>
          </a:xfrm>
          <a:prstGeom prst="rect">
            <a:avLst/>
          </a:prstGeom>
          <a:noFill/>
          <a:ln w="38100">
            <a:solidFill>
              <a:schemeClr val="tx1"/>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Rectangle 282"/>
          <p:cNvSpPr>
            <a:spLocks noChangeArrowheads="1"/>
          </p:cNvSpPr>
          <p:nvPr/>
        </p:nvSpPr>
        <p:spPr bwMode="auto">
          <a:xfrm>
            <a:off x="152400" y="1258669"/>
            <a:ext cx="8839200" cy="923330"/>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800" dirty="0" smtClean="0"/>
              <a:t>Use the data tables on the front side to calculate the monetary base and the money supply for each round.  Note that T-bills are not part of the monetary base or the money supply.</a:t>
            </a:r>
          </a:p>
        </p:txBody>
      </p:sp>
      <p:sp>
        <p:nvSpPr>
          <p:cNvPr id="14" name="TextBox 13"/>
          <p:cNvSpPr txBox="1"/>
          <p:nvPr/>
        </p:nvSpPr>
        <p:spPr>
          <a:xfrm>
            <a:off x="76200" y="2514600"/>
            <a:ext cx="2362200" cy="1169551"/>
          </a:xfrm>
          <a:prstGeom prst="rect">
            <a:avLst/>
          </a:prstGeom>
          <a:noFill/>
        </p:spPr>
        <p:txBody>
          <a:bodyPr wrap="square" rtlCol="0">
            <a:spAutoFit/>
          </a:bodyPr>
          <a:lstStyle/>
          <a:p>
            <a:pPr algn="just"/>
            <a:r>
              <a:rPr lang="en-US" sz="1400" dirty="0" smtClean="0"/>
              <a:t>The monetary base consists of money controlled by the Federal Reserve.  It is equal to cash plus bank reserves.</a:t>
            </a:r>
            <a:endParaRPr lang="en-US" sz="1400" dirty="0"/>
          </a:p>
        </p:txBody>
      </p:sp>
      <p:sp>
        <p:nvSpPr>
          <p:cNvPr id="16" name="TextBox 15"/>
          <p:cNvSpPr txBox="1"/>
          <p:nvPr/>
        </p:nvSpPr>
        <p:spPr>
          <a:xfrm>
            <a:off x="76200" y="4193977"/>
            <a:ext cx="2362200" cy="1169551"/>
          </a:xfrm>
          <a:prstGeom prst="rect">
            <a:avLst/>
          </a:prstGeom>
          <a:noFill/>
        </p:spPr>
        <p:txBody>
          <a:bodyPr wrap="square" rtlCol="0">
            <a:spAutoFit/>
          </a:bodyPr>
          <a:lstStyle/>
          <a:p>
            <a:pPr algn="just"/>
            <a:r>
              <a:rPr lang="en-US" sz="1400" dirty="0" smtClean="0"/>
              <a:t>The money supply consists of money available for spending.  It is equal to cash plus checkable bank deposits.</a:t>
            </a:r>
            <a:endParaRPr lang="en-US" sz="1400" dirty="0"/>
          </a:p>
        </p:txBody>
      </p:sp>
      <p:sp>
        <p:nvSpPr>
          <p:cNvPr id="17" name="TextBox 16"/>
          <p:cNvSpPr txBox="1"/>
          <p:nvPr/>
        </p:nvSpPr>
        <p:spPr>
          <a:xfrm>
            <a:off x="76200" y="3962400"/>
            <a:ext cx="2362200" cy="307777"/>
          </a:xfrm>
          <a:prstGeom prst="rect">
            <a:avLst/>
          </a:prstGeom>
          <a:noFill/>
        </p:spPr>
        <p:txBody>
          <a:bodyPr wrap="square" rtlCol="0">
            <a:spAutoFit/>
          </a:bodyPr>
          <a:lstStyle/>
          <a:p>
            <a:pPr algn="just"/>
            <a:r>
              <a:rPr lang="en-US" sz="1400" b="1" dirty="0" smtClean="0"/>
              <a:t>Money Supply</a:t>
            </a:r>
          </a:p>
        </p:txBody>
      </p:sp>
      <p:sp>
        <p:nvSpPr>
          <p:cNvPr id="18" name="TextBox 17"/>
          <p:cNvSpPr txBox="1"/>
          <p:nvPr/>
        </p:nvSpPr>
        <p:spPr>
          <a:xfrm>
            <a:off x="76200" y="2283023"/>
            <a:ext cx="2362200" cy="307777"/>
          </a:xfrm>
          <a:prstGeom prst="rect">
            <a:avLst/>
          </a:prstGeom>
          <a:noFill/>
        </p:spPr>
        <p:txBody>
          <a:bodyPr wrap="square" rtlCol="0">
            <a:spAutoFit/>
          </a:bodyPr>
          <a:lstStyle/>
          <a:p>
            <a:pPr algn="just"/>
            <a:r>
              <a:rPr lang="en-US" sz="1400" b="1" dirty="0" smtClean="0"/>
              <a:t>Monetary Base</a:t>
            </a:r>
          </a:p>
        </p:txBody>
      </p:sp>
    </p:spTree>
    <p:extLst>
      <p:ext uri="{BB962C8B-B14F-4D97-AF65-F5344CB8AC3E}">
        <p14:creationId xmlns:p14="http://schemas.microsoft.com/office/powerpoint/2010/main" val="3420338485"/>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78"/>
          <p:cNvGraphicFramePr>
            <a:graphicFrameLocks noGrp="1"/>
          </p:cNvGraphicFramePr>
          <p:nvPr>
            <p:extLst>
              <p:ext uri="{D42A27DB-BD31-4B8C-83A1-F6EECF244321}">
                <p14:modId xmlns:p14="http://schemas.microsoft.com/office/powerpoint/2010/main" val="863336007"/>
              </p:ext>
            </p:extLst>
          </p:nvPr>
        </p:nvGraphicFramePr>
        <p:xfrm>
          <a:off x="2516371" y="2590800"/>
          <a:ext cx="6475229" cy="3048000"/>
        </p:xfrm>
        <a:graphic>
          <a:graphicData uri="http://schemas.openxmlformats.org/drawingml/2006/table">
            <a:tbl>
              <a:tblPr firstRow="1" firstCol="1" bandRow="1">
                <a:tableStyleId>{6E25E649-3F16-4E02-A733-19D2CDBF48F0}</a:tableStyleId>
              </a:tblPr>
              <a:tblGrid>
                <a:gridCol w="289808"/>
                <a:gridCol w="2089173"/>
                <a:gridCol w="591048"/>
                <a:gridCol w="914400"/>
                <a:gridCol w="542676"/>
                <a:gridCol w="600324"/>
                <a:gridCol w="914400"/>
                <a:gridCol w="53340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Round Description</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Monetary Base</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Money Supply</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Reserves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Total</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Deposits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Total</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The Starting Situation</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Consumers Deposit Money</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Banks Issue 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Open-Market Purchase</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Banks Issue New 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9</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Consumers Deposit Money</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9</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Open-Market Sale</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9</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Banks Call in 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9217"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Fed Creates Money</a:t>
            </a:r>
            <a:endParaRPr lang="en-US" dirty="0">
              <a:latin typeface="Century Gothic" charset="0"/>
              <a:ea typeface="ＭＳ Ｐゴシック" charset="0"/>
              <a:cs typeface="ＭＳ Ｐゴシック" charset="0"/>
            </a:endParaRPr>
          </a:p>
        </p:txBody>
      </p:sp>
      <p:sp>
        <p:nvSpPr>
          <p:cNvPr id="77082" name="Rectangle 282"/>
          <p:cNvSpPr>
            <a:spLocks noChangeArrowheads="1"/>
          </p:cNvSpPr>
          <p:nvPr/>
        </p:nvSpPr>
        <p:spPr bwMode="auto">
          <a:xfrm>
            <a:off x="152400" y="936625"/>
            <a:ext cx="8839200" cy="369332"/>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800" b="1" dirty="0" smtClean="0"/>
              <a:t>CONCLUSION QUESTIONS</a:t>
            </a:r>
          </a:p>
        </p:txBody>
      </p:sp>
      <p:sp>
        <p:nvSpPr>
          <p:cNvPr id="15" name="Rectangle 14"/>
          <p:cNvSpPr/>
          <p:nvPr/>
        </p:nvSpPr>
        <p:spPr bwMode="auto">
          <a:xfrm>
            <a:off x="152400" y="914400"/>
            <a:ext cx="8839200" cy="1295400"/>
          </a:xfrm>
          <a:prstGeom prst="rect">
            <a:avLst/>
          </a:prstGeom>
          <a:noFill/>
          <a:ln w="38100">
            <a:solidFill>
              <a:schemeClr val="tx1"/>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Rectangle 282"/>
          <p:cNvSpPr>
            <a:spLocks noChangeArrowheads="1"/>
          </p:cNvSpPr>
          <p:nvPr/>
        </p:nvSpPr>
        <p:spPr bwMode="auto">
          <a:xfrm>
            <a:off x="152400" y="1258669"/>
            <a:ext cx="8839200" cy="646331"/>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800" dirty="0" smtClean="0"/>
              <a:t>Use the data collected during this exercise (and your prior knowledge) to answer the following questions.</a:t>
            </a:r>
          </a:p>
        </p:txBody>
      </p:sp>
      <p:sp>
        <p:nvSpPr>
          <p:cNvPr id="108" name="Bevel 107">
            <a:hlinkClick r:id="rId3" action="ppaction://hlinksldjump"/>
          </p:cNvPr>
          <p:cNvSpPr/>
          <p:nvPr/>
        </p:nvSpPr>
        <p:spPr bwMode="auto">
          <a:xfrm>
            <a:off x="1371600" y="5486400"/>
            <a:ext cx="609600" cy="533400"/>
          </a:xfrm>
          <a:prstGeom prst="bevel">
            <a:avLst/>
          </a:prstGeom>
          <a:solidFill>
            <a:schemeClr val="accent1"/>
          </a:soli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Comic Sans MS"/>
                <a:ea typeface="ＭＳ Ｐゴシック" charset="0"/>
                <a:cs typeface="Comic Sans MS"/>
              </a:rPr>
              <a:t>Show</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Comic Sans MS"/>
                <a:ea typeface="ＭＳ Ｐゴシック" charset="0"/>
                <a:cs typeface="Comic Sans MS"/>
              </a:rPr>
              <a:t>Answers</a:t>
            </a:r>
            <a:endParaRPr kumimoji="0" lang="en-US" sz="9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Comic Sans MS"/>
              <a:ea typeface="ＭＳ Ｐゴシック" charset="0"/>
              <a:cs typeface="Comic Sans MS"/>
            </a:endParaRPr>
          </a:p>
        </p:txBody>
      </p:sp>
      <p:sp>
        <p:nvSpPr>
          <p:cNvPr id="109" name="Bevel 108">
            <a:hlinkClick r:id="rId4" action="ppaction://hlinksldjump"/>
          </p:cNvPr>
          <p:cNvSpPr/>
          <p:nvPr/>
        </p:nvSpPr>
        <p:spPr bwMode="auto">
          <a:xfrm>
            <a:off x="457200" y="5486400"/>
            <a:ext cx="609600" cy="533400"/>
          </a:xfrm>
          <a:prstGeom prst="bevel">
            <a:avLst/>
          </a:prstGeom>
          <a:solidFill>
            <a:schemeClr val="accent1"/>
          </a:soli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Comic Sans MS"/>
                <a:ea typeface="ＭＳ Ｐゴシック" charset="0"/>
                <a:cs typeface="Comic Sans MS"/>
              </a:rPr>
              <a:t>Skip</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Comic Sans MS"/>
                <a:ea typeface="ＭＳ Ｐゴシック" charset="0"/>
                <a:cs typeface="Comic Sans MS"/>
              </a:rPr>
              <a:t>Answers</a:t>
            </a:r>
            <a:endParaRPr kumimoji="0" lang="en-US" sz="9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Comic Sans MS"/>
              <a:ea typeface="ＭＳ Ｐゴシック" charset="0"/>
              <a:cs typeface="Comic Sans MS"/>
            </a:endParaRPr>
          </a:p>
        </p:txBody>
      </p:sp>
      <p:sp>
        <p:nvSpPr>
          <p:cNvPr id="19" name="TextBox 18"/>
          <p:cNvSpPr txBox="1"/>
          <p:nvPr/>
        </p:nvSpPr>
        <p:spPr>
          <a:xfrm>
            <a:off x="76200" y="2514600"/>
            <a:ext cx="2362200" cy="954107"/>
          </a:xfrm>
          <a:prstGeom prst="rect">
            <a:avLst/>
          </a:prstGeom>
          <a:noFill/>
        </p:spPr>
        <p:txBody>
          <a:bodyPr wrap="square" rtlCol="0">
            <a:spAutoFit/>
          </a:bodyPr>
          <a:lstStyle/>
          <a:p>
            <a:pPr algn="just"/>
            <a:r>
              <a:rPr lang="en-US" sz="1400" dirty="0" smtClean="0"/>
              <a:t>a) The monetary base increased once during this exercise.  What caused it to increase?</a:t>
            </a:r>
            <a:endParaRPr lang="en-US" sz="1400" dirty="0"/>
          </a:p>
        </p:txBody>
      </p:sp>
      <p:sp>
        <p:nvSpPr>
          <p:cNvPr id="20" name="TextBox 19"/>
          <p:cNvSpPr txBox="1"/>
          <p:nvPr/>
        </p:nvSpPr>
        <p:spPr>
          <a:xfrm>
            <a:off x="76200" y="4193977"/>
            <a:ext cx="2362200" cy="954107"/>
          </a:xfrm>
          <a:prstGeom prst="rect">
            <a:avLst/>
          </a:prstGeom>
          <a:noFill/>
        </p:spPr>
        <p:txBody>
          <a:bodyPr wrap="square" rtlCol="0">
            <a:spAutoFit/>
          </a:bodyPr>
          <a:lstStyle/>
          <a:p>
            <a:pPr algn="just"/>
            <a:r>
              <a:rPr lang="en-US" sz="1400" dirty="0" smtClean="0"/>
              <a:t>b) The monetary base decreased once during this exercise.  What caused it to decrease?</a:t>
            </a:r>
            <a:endParaRPr lang="en-US" sz="1400" dirty="0"/>
          </a:p>
        </p:txBody>
      </p:sp>
      <p:sp>
        <p:nvSpPr>
          <p:cNvPr id="22" name="TextBox 21"/>
          <p:cNvSpPr txBox="1"/>
          <p:nvPr/>
        </p:nvSpPr>
        <p:spPr>
          <a:xfrm>
            <a:off x="76200" y="2283023"/>
            <a:ext cx="2362200" cy="307777"/>
          </a:xfrm>
          <a:prstGeom prst="rect">
            <a:avLst/>
          </a:prstGeom>
          <a:noFill/>
        </p:spPr>
        <p:txBody>
          <a:bodyPr wrap="square" rtlCol="0">
            <a:spAutoFit/>
          </a:bodyPr>
          <a:lstStyle/>
          <a:p>
            <a:pPr algn="just"/>
            <a:r>
              <a:rPr lang="en-US" sz="1400" b="1" dirty="0" smtClean="0"/>
              <a:t>1) Monetary Base</a:t>
            </a:r>
          </a:p>
        </p:txBody>
      </p:sp>
    </p:spTree>
    <p:extLst>
      <p:ext uri="{BB962C8B-B14F-4D97-AF65-F5344CB8AC3E}">
        <p14:creationId xmlns:p14="http://schemas.microsoft.com/office/powerpoint/2010/main" val="2568549562"/>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7082"/>
                                        </p:tgtEl>
                                        <p:attrNameLst>
                                          <p:attrName>style.visibility</p:attrName>
                                        </p:attrNameLst>
                                      </p:cBhvr>
                                      <p:to>
                                        <p:strVal val="visible"/>
                                      </p:to>
                                    </p:set>
                                    <p:animEffect transition="in" filter="wipe(left)">
                                      <p:cBhvr>
                                        <p:cTn id="7" dur="1000"/>
                                        <p:tgtEl>
                                          <p:spTgt spid="7708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2000"/>
                                        <p:tgtEl>
                                          <p:spTgt spid="12"/>
                                        </p:tgtEl>
                                      </p:cBhvr>
                                    </p:animEffect>
                                  </p:childTnLst>
                                </p:cTn>
                              </p:par>
                            </p:childTnLst>
                          </p:cTn>
                        </p:par>
                        <p:par>
                          <p:cTn id="12" fill="hold">
                            <p:stCondLst>
                              <p:cond delay="3000"/>
                            </p:stCondLst>
                            <p:childTnLst>
                              <p:par>
                                <p:cTn id="13" presetID="22" presetClass="entr" presetSubtype="8" fill="hold" grpId="0" nodeType="afterEffect">
                                  <p:stCondLst>
                                    <p:cond delay="100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1000"/>
                                        <p:tgtEl>
                                          <p:spTgt spid="22"/>
                                        </p:tgtEl>
                                      </p:cBhvr>
                                    </p:animEffect>
                                  </p:childTnLst>
                                </p:cTn>
                              </p:par>
                            </p:childTnLst>
                          </p:cTn>
                        </p:par>
                        <p:par>
                          <p:cTn id="16" fill="hold">
                            <p:stCondLst>
                              <p:cond delay="50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1000"/>
                                        <p:tgtEl>
                                          <p:spTgt spid="19"/>
                                        </p:tgtEl>
                                      </p:cBhvr>
                                    </p:animEffect>
                                  </p:childTnLst>
                                </p:cTn>
                              </p:par>
                            </p:childTnLst>
                          </p:cTn>
                        </p:par>
                        <p:par>
                          <p:cTn id="20" fill="hold">
                            <p:stCondLst>
                              <p:cond delay="6000"/>
                            </p:stCondLst>
                            <p:childTnLst>
                              <p:par>
                                <p:cTn id="21" presetID="2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1000"/>
                                        <p:tgtEl>
                                          <p:spTgt spid="20"/>
                                        </p:tgtEl>
                                      </p:cBhvr>
                                    </p:animEffect>
                                  </p:childTnLst>
                                </p:cTn>
                              </p:par>
                            </p:childTnLst>
                          </p:cTn>
                        </p:par>
                        <p:par>
                          <p:cTn id="24" fill="hold">
                            <p:stCondLst>
                              <p:cond delay="7000"/>
                            </p:stCondLst>
                            <p:childTnLst>
                              <p:par>
                                <p:cTn id="25" presetID="10" presetClass="entr" presetSubtype="0" fill="hold" grpId="0" nodeType="afterEffect">
                                  <p:stCondLst>
                                    <p:cond delay="1000"/>
                                  </p:stCondLst>
                                  <p:childTnLst>
                                    <p:set>
                                      <p:cBhvr>
                                        <p:cTn id="26" dur="1" fill="hold">
                                          <p:stCondLst>
                                            <p:cond delay="0"/>
                                          </p:stCondLst>
                                        </p:cTn>
                                        <p:tgtEl>
                                          <p:spTgt spid="109"/>
                                        </p:tgtEl>
                                        <p:attrNameLst>
                                          <p:attrName>style.visibility</p:attrName>
                                        </p:attrNameLst>
                                      </p:cBhvr>
                                      <p:to>
                                        <p:strVal val="visible"/>
                                      </p:to>
                                    </p:set>
                                    <p:animEffect transition="in" filter="fade">
                                      <p:cBhvr>
                                        <p:cTn id="27" dur="2000"/>
                                        <p:tgtEl>
                                          <p:spTgt spid="109"/>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108"/>
                                        </p:tgtEl>
                                        <p:attrNameLst>
                                          <p:attrName>style.visibility</p:attrName>
                                        </p:attrNameLst>
                                      </p:cBhvr>
                                      <p:to>
                                        <p:strVal val="visible"/>
                                      </p:to>
                                    </p:set>
                                    <p:animEffect transition="in" filter="fade">
                                      <p:cBhvr>
                                        <p:cTn id="30" dur="2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82" grpId="0"/>
      <p:bldP spid="12" grpId="0"/>
      <p:bldP spid="108" grpId="0" animBg="1"/>
      <p:bldP spid="109" grpId="0" animBg="1"/>
      <p:bldP spid="19" grpId="0"/>
      <p:bldP spid="20"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78"/>
          <p:cNvGraphicFramePr>
            <a:graphicFrameLocks noGrp="1"/>
          </p:cNvGraphicFramePr>
          <p:nvPr>
            <p:extLst>
              <p:ext uri="{D42A27DB-BD31-4B8C-83A1-F6EECF244321}">
                <p14:modId xmlns:p14="http://schemas.microsoft.com/office/powerpoint/2010/main" val="229678935"/>
              </p:ext>
            </p:extLst>
          </p:nvPr>
        </p:nvGraphicFramePr>
        <p:xfrm>
          <a:off x="2516371" y="2590800"/>
          <a:ext cx="6475229" cy="3048000"/>
        </p:xfrm>
        <a:graphic>
          <a:graphicData uri="http://schemas.openxmlformats.org/drawingml/2006/table">
            <a:tbl>
              <a:tblPr firstRow="1" firstCol="1" bandRow="1">
                <a:tableStyleId>{6E25E649-3F16-4E02-A733-19D2CDBF48F0}</a:tableStyleId>
              </a:tblPr>
              <a:tblGrid>
                <a:gridCol w="289808"/>
                <a:gridCol w="2089173"/>
                <a:gridCol w="591048"/>
                <a:gridCol w="914400"/>
                <a:gridCol w="542676"/>
                <a:gridCol w="600324"/>
                <a:gridCol w="914400"/>
                <a:gridCol w="53340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Round Description</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Monetary Base</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Money Supply</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Reserves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Total</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Deposits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Total</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The Starting Situation</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Consumers Deposit Money</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Banks Issue 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Open-Market Purchase</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Banks Issue New 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9</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Consumers Deposit Money</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9</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Open-Market Sale</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9</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Banks Call in 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9217"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Fed Creates Money</a:t>
            </a:r>
            <a:endParaRPr lang="en-US" dirty="0">
              <a:latin typeface="Century Gothic" charset="0"/>
              <a:ea typeface="ＭＳ Ｐゴシック" charset="0"/>
              <a:cs typeface="ＭＳ Ｐゴシック" charset="0"/>
            </a:endParaRPr>
          </a:p>
        </p:txBody>
      </p:sp>
      <p:sp>
        <p:nvSpPr>
          <p:cNvPr id="77082" name="Rectangle 282"/>
          <p:cNvSpPr>
            <a:spLocks noChangeArrowheads="1"/>
          </p:cNvSpPr>
          <p:nvPr/>
        </p:nvSpPr>
        <p:spPr bwMode="auto">
          <a:xfrm>
            <a:off x="152400" y="936625"/>
            <a:ext cx="8839200" cy="369332"/>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800" b="1" dirty="0" smtClean="0"/>
              <a:t>CONCLUSION QUESTIONS</a:t>
            </a:r>
          </a:p>
        </p:txBody>
      </p:sp>
      <p:sp>
        <p:nvSpPr>
          <p:cNvPr id="15" name="Rectangle 14"/>
          <p:cNvSpPr/>
          <p:nvPr/>
        </p:nvSpPr>
        <p:spPr bwMode="auto">
          <a:xfrm>
            <a:off x="152400" y="914400"/>
            <a:ext cx="8839200" cy="1295400"/>
          </a:xfrm>
          <a:prstGeom prst="rect">
            <a:avLst/>
          </a:prstGeom>
          <a:noFill/>
          <a:ln w="38100">
            <a:solidFill>
              <a:schemeClr val="tx1"/>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Rectangle 282"/>
          <p:cNvSpPr>
            <a:spLocks noChangeArrowheads="1"/>
          </p:cNvSpPr>
          <p:nvPr/>
        </p:nvSpPr>
        <p:spPr bwMode="auto">
          <a:xfrm>
            <a:off x="152400" y="1258669"/>
            <a:ext cx="8839200" cy="646331"/>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800" dirty="0" smtClean="0"/>
              <a:t>Use the data collected during this exercise (and your prior knowledge) to answer the following questions.</a:t>
            </a:r>
          </a:p>
        </p:txBody>
      </p:sp>
      <p:sp>
        <p:nvSpPr>
          <p:cNvPr id="19" name="TextBox 18"/>
          <p:cNvSpPr txBox="1"/>
          <p:nvPr/>
        </p:nvSpPr>
        <p:spPr>
          <a:xfrm>
            <a:off x="76200" y="2514600"/>
            <a:ext cx="2362200" cy="954107"/>
          </a:xfrm>
          <a:prstGeom prst="rect">
            <a:avLst/>
          </a:prstGeom>
          <a:noFill/>
        </p:spPr>
        <p:txBody>
          <a:bodyPr wrap="square" rtlCol="0">
            <a:spAutoFit/>
          </a:bodyPr>
          <a:lstStyle/>
          <a:p>
            <a:pPr algn="just"/>
            <a:r>
              <a:rPr lang="en-US" sz="1400" dirty="0" smtClean="0"/>
              <a:t>a) The monetary base increased once during this exercise.  What caused it to increase?</a:t>
            </a:r>
            <a:endParaRPr lang="en-US" sz="1400" dirty="0"/>
          </a:p>
        </p:txBody>
      </p:sp>
      <p:sp>
        <p:nvSpPr>
          <p:cNvPr id="20" name="TextBox 19"/>
          <p:cNvSpPr txBox="1"/>
          <p:nvPr/>
        </p:nvSpPr>
        <p:spPr>
          <a:xfrm>
            <a:off x="76200" y="4193977"/>
            <a:ext cx="2362200" cy="954107"/>
          </a:xfrm>
          <a:prstGeom prst="rect">
            <a:avLst/>
          </a:prstGeom>
          <a:noFill/>
        </p:spPr>
        <p:txBody>
          <a:bodyPr wrap="square" rtlCol="0">
            <a:spAutoFit/>
          </a:bodyPr>
          <a:lstStyle/>
          <a:p>
            <a:pPr algn="just"/>
            <a:r>
              <a:rPr lang="en-US" sz="1400" dirty="0" smtClean="0"/>
              <a:t>b) The monetary base decreased once during this exercise.  What caused it to decrease?</a:t>
            </a:r>
            <a:endParaRPr lang="en-US" sz="1400" dirty="0"/>
          </a:p>
        </p:txBody>
      </p:sp>
      <p:sp>
        <p:nvSpPr>
          <p:cNvPr id="22" name="TextBox 21"/>
          <p:cNvSpPr txBox="1"/>
          <p:nvPr/>
        </p:nvSpPr>
        <p:spPr>
          <a:xfrm>
            <a:off x="76200" y="2283023"/>
            <a:ext cx="2362200" cy="307777"/>
          </a:xfrm>
          <a:prstGeom prst="rect">
            <a:avLst/>
          </a:prstGeom>
          <a:noFill/>
        </p:spPr>
        <p:txBody>
          <a:bodyPr wrap="square" rtlCol="0">
            <a:spAutoFit/>
          </a:bodyPr>
          <a:lstStyle/>
          <a:p>
            <a:pPr algn="just"/>
            <a:r>
              <a:rPr lang="en-US" sz="1400" b="1" dirty="0" smtClean="0"/>
              <a:t>1) Monetary Base</a:t>
            </a:r>
          </a:p>
        </p:txBody>
      </p:sp>
      <p:sp>
        <p:nvSpPr>
          <p:cNvPr id="13" name="TextBox 12"/>
          <p:cNvSpPr txBox="1"/>
          <p:nvPr/>
        </p:nvSpPr>
        <p:spPr>
          <a:xfrm>
            <a:off x="76200" y="3389293"/>
            <a:ext cx="2362200" cy="738664"/>
          </a:xfrm>
          <a:prstGeom prst="rect">
            <a:avLst/>
          </a:prstGeom>
          <a:noFill/>
        </p:spPr>
        <p:txBody>
          <a:bodyPr wrap="square" rtlCol="0">
            <a:spAutoFit/>
          </a:bodyPr>
          <a:lstStyle/>
          <a:p>
            <a:pPr algn="just"/>
            <a:r>
              <a:rPr lang="en-US" sz="1400" dirty="0" smtClean="0">
                <a:solidFill>
                  <a:srgbClr val="FF0000"/>
                </a:solidFill>
              </a:rPr>
              <a:t>The Federal Reserve made an open-market purchase of T-bills (Round 3).</a:t>
            </a:r>
            <a:endParaRPr lang="en-US" sz="1400" dirty="0">
              <a:solidFill>
                <a:srgbClr val="FF0000"/>
              </a:solidFill>
            </a:endParaRPr>
          </a:p>
        </p:txBody>
      </p:sp>
      <p:sp>
        <p:nvSpPr>
          <p:cNvPr id="14" name="TextBox 13"/>
          <p:cNvSpPr txBox="1"/>
          <p:nvPr/>
        </p:nvSpPr>
        <p:spPr>
          <a:xfrm>
            <a:off x="76200" y="5052536"/>
            <a:ext cx="2362200" cy="738664"/>
          </a:xfrm>
          <a:prstGeom prst="rect">
            <a:avLst/>
          </a:prstGeom>
          <a:noFill/>
        </p:spPr>
        <p:txBody>
          <a:bodyPr wrap="square" rtlCol="0">
            <a:spAutoFit/>
          </a:bodyPr>
          <a:lstStyle/>
          <a:p>
            <a:pPr algn="just"/>
            <a:r>
              <a:rPr lang="en-US" sz="1400" dirty="0" smtClean="0">
                <a:solidFill>
                  <a:srgbClr val="FF0000"/>
                </a:solidFill>
              </a:rPr>
              <a:t>The Federal Reserve made an open-market sale of T-bills (Round 6).</a:t>
            </a:r>
            <a:endParaRPr lang="en-US" sz="1400" dirty="0">
              <a:solidFill>
                <a:srgbClr val="FF0000"/>
              </a:solidFill>
            </a:endParaRPr>
          </a:p>
        </p:txBody>
      </p:sp>
    </p:spTree>
    <p:extLst>
      <p:ext uri="{BB962C8B-B14F-4D97-AF65-F5344CB8AC3E}">
        <p14:creationId xmlns:p14="http://schemas.microsoft.com/office/powerpoint/2010/main" val="3166275356"/>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78"/>
          <p:cNvGraphicFramePr>
            <a:graphicFrameLocks noGrp="1"/>
          </p:cNvGraphicFramePr>
          <p:nvPr>
            <p:extLst>
              <p:ext uri="{D42A27DB-BD31-4B8C-83A1-F6EECF244321}">
                <p14:modId xmlns:p14="http://schemas.microsoft.com/office/powerpoint/2010/main" val="245558826"/>
              </p:ext>
            </p:extLst>
          </p:nvPr>
        </p:nvGraphicFramePr>
        <p:xfrm>
          <a:off x="2516371" y="2590800"/>
          <a:ext cx="6475229" cy="3048000"/>
        </p:xfrm>
        <a:graphic>
          <a:graphicData uri="http://schemas.openxmlformats.org/drawingml/2006/table">
            <a:tbl>
              <a:tblPr firstRow="1" firstCol="1" bandRow="1">
                <a:tableStyleId>{6E25E649-3F16-4E02-A733-19D2CDBF48F0}</a:tableStyleId>
              </a:tblPr>
              <a:tblGrid>
                <a:gridCol w="289808"/>
                <a:gridCol w="2089173"/>
                <a:gridCol w="591048"/>
                <a:gridCol w="914400"/>
                <a:gridCol w="542676"/>
                <a:gridCol w="600324"/>
                <a:gridCol w="914400"/>
                <a:gridCol w="53340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Round Description</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Monetary Base</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Money Supply</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Reserves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Total</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Deposits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Total</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The Starting Situation</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Consumers Deposit Money</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Banks Issue 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Open-Market Purchase</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Banks Issue New 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9</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Consumers Deposit Money</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9</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Open-Market Sale</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9</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Banks Call in 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9217"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Fed Creates Money</a:t>
            </a:r>
            <a:endParaRPr lang="en-US" dirty="0">
              <a:latin typeface="Century Gothic" charset="0"/>
              <a:ea typeface="ＭＳ Ｐゴシック" charset="0"/>
              <a:cs typeface="ＭＳ Ｐゴシック" charset="0"/>
            </a:endParaRPr>
          </a:p>
        </p:txBody>
      </p:sp>
      <p:sp>
        <p:nvSpPr>
          <p:cNvPr id="77082" name="Rectangle 282"/>
          <p:cNvSpPr>
            <a:spLocks noChangeArrowheads="1"/>
          </p:cNvSpPr>
          <p:nvPr/>
        </p:nvSpPr>
        <p:spPr bwMode="auto">
          <a:xfrm>
            <a:off x="152400" y="936625"/>
            <a:ext cx="8839200" cy="369332"/>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800" b="1" dirty="0" smtClean="0"/>
              <a:t>CONCLUSION QUESTIONS</a:t>
            </a:r>
          </a:p>
        </p:txBody>
      </p:sp>
      <p:sp>
        <p:nvSpPr>
          <p:cNvPr id="15" name="Rectangle 14"/>
          <p:cNvSpPr/>
          <p:nvPr/>
        </p:nvSpPr>
        <p:spPr bwMode="auto">
          <a:xfrm>
            <a:off x="152400" y="914400"/>
            <a:ext cx="8839200" cy="1295400"/>
          </a:xfrm>
          <a:prstGeom prst="rect">
            <a:avLst/>
          </a:prstGeom>
          <a:noFill/>
          <a:ln w="38100">
            <a:solidFill>
              <a:schemeClr val="tx1"/>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Rectangle 282"/>
          <p:cNvSpPr>
            <a:spLocks noChangeArrowheads="1"/>
          </p:cNvSpPr>
          <p:nvPr/>
        </p:nvSpPr>
        <p:spPr bwMode="auto">
          <a:xfrm>
            <a:off x="152400" y="1258669"/>
            <a:ext cx="8839200" cy="646331"/>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800" dirty="0" smtClean="0"/>
              <a:t>Use the data collected during this exercise (and your prior knowledge) to answer the following questions.</a:t>
            </a:r>
          </a:p>
        </p:txBody>
      </p:sp>
      <p:sp>
        <p:nvSpPr>
          <p:cNvPr id="108" name="Bevel 107">
            <a:hlinkClick r:id="rId3" action="ppaction://hlinksldjump"/>
          </p:cNvPr>
          <p:cNvSpPr/>
          <p:nvPr/>
        </p:nvSpPr>
        <p:spPr bwMode="auto">
          <a:xfrm>
            <a:off x="1371600" y="5486400"/>
            <a:ext cx="609600" cy="533400"/>
          </a:xfrm>
          <a:prstGeom prst="bevel">
            <a:avLst/>
          </a:prstGeom>
          <a:solidFill>
            <a:schemeClr val="accent1"/>
          </a:soli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Comic Sans MS"/>
                <a:ea typeface="ＭＳ Ｐゴシック" charset="0"/>
                <a:cs typeface="Comic Sans MS"/>
              </a:rPr>
              <a:t>Show</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Comic Sans MS"/>
                <a:ea typeface="ＭＳ Ｐゴシック" charset="0"/>
                <a:cs typeface="Comic Sans MS"/>
              </a:rPr>
              <a:t>Answers</a:t>
            </a:r>
            <a:endParaRPr kumimoji="0" lang="en-US" sz="9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Comic Sans MS"/>
              <a:ea typeface="ＭＳ Ｐゴシック" charset="0"/>
              <a:cs typeface="Comic Sans MS"/>
            </a:endParaRPr>
          </a:p>
        </p:txBody>
      </p:sp>
      <p:sp>
        <p:nvSpPr>
          <p:cNvPr id="109" name="Bevel 108">
            <a:hlinkClick r:id="rId4" action="ppaction://hlinksldjump"/>
          </p:cNvPr>
          <p:cNvSpPr/>
          <p:nvPr/>
        </p:nvSpPr>
        <p:spPr bwMode="auto">
          <a:xfrm>
            <a:off x="457200" y="5486400"/>
            <a:ext cx="609600" cy="533400"/>
          </a:xfrm>
          <a:prstGeom prst="bevel">
            <a:avLst/>
          </a:prstGeom>
          <a:solidFill>
            <a:schemeClr val="accent1"/>
          </a:soli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Comic Sans MS"/>
                <a:ea typeface="ＭＳ Ｐゴシック" charset="0"/>
                <a:cs typeface="Comic Sans MS"/>
              </a:rPr>
              <a:t>Skip</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Comic Sans MS"/>
                <a:ea typeface="ＭＳ Ｐゴシック" charset="0"/>
                <a:cs typeface="Comic Sans MS"/>
              </a:rPr>
              <a:t>Answers</a:t>
            </a:r>
            <a:endParaRPr kumimoji="0" lang="en-US" sz="9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Comic Sans MS"/>
              <a:ea typeface="ＭＳ Ｐゴシック" charset="0"/>
              <a:cs typeface="Comic Sans MS"/>
            </a:endParaRPr>
          </a:p>
        </p:txBody>
      </p:sp>
      <p:sp>
        <p:nvSpPr>
          <p:cNvPr id="16" name="TextBox 15"/>
          <p:cNvSpPr txBox="1"/>
          <p:nvPr/>
        </p:nvSpPr>
        <p:spPr>
          <a:xfrm>
            <a:off x="76200" y="2514600"/>
            <a:ext cx="2362200" cy="954107"/>
          </a:xfrm>
          <a:prstGeom prst="rect">
            <a:avLst/>
          </a:prstGeom>
          <a:noFill/>
        </p:spPr>
        <p:txBody>
          <a:bodyPr wrap="square" rtlCol="0">
            <a:spAutoFit/>
          </a:bodyPr>
          <a:lstStyle/>
          <a:p>
            <a:pPr algn="just"/>
            <a:r>
              <a:rPr lang="en-US" sz="1400" dirty="0" smtClean="0"/>
              <a:t>a) The money supply increased twice during this exercise.  What caused it to increase each time?</a:t>
            </a:r>
            <a:endParaRPr lang="en-US" sz="1400" dirty="0"/>
          </a:p>
        </p:txBody>
      </p:sp>
      <p:sp>
        <p:nvSpPr>
          <p:cNvPr id="17" name="TextBox 16"/>
          <p:cNvSpPr txBox="1"/>
          <p:nvPr/>
        </p:nvSpPr>
        <p:spPr>
          <a:xfrm>
            <a:off x="76200" y="4193977"/>
            <a:ext cx="2362200" cy="954107"/>
          </a:xfrm>
          <a:prstGeom prst="rect">
            <a:avLst/>
          </a:prstGeom>
          <a:noFill/>
        </p:spPr>
        <p:txBody>
          <a:bodyPr wrap="square" rtlCol="0">
            <a:spAutoFit/>
          </a:bodyPr>
          <a:lstStyle/>
          <a:p>
            <a:pPr algn="just"/>
            <a:r>
              <a:rPr lang="en-US" sz="1400" dirty="0" smtClean="0"/>
              <a:t>b) The money supply decreased once during this exercise.  What caused it to decrease?</a:t>
            </a:r>
            <a:endParaRPr lang="en-US" sz="1400" dirty="0"/>
          </a:p>
        </p:txBody>
      </p:sp>
      <p:sp>
        <p:nvSpPr>
          <p:cNvPr id="18" name="TextBox 17"/>
          <p:cNvSpPr txBox="1"/>
          <p:nvPr/>
        </p:nvSpPr>
        <p:spPr>
          <a:xfrm>
            <a:off x="76200" y="2283023"/>
            <a:ext cx="2362200" cy="307777"/>
          </a:xfrm>
          <a:prstGeom prst="rect">
            <a:avLst/>
          </a:prstGeom>
          <a:noFill/>
        </p:spPr>
        <p:txBody>
          <a:bodyPr wrap="square" rtlCol="0">
            <a:spAutoFit/>
          </a:bodyPr>
          <a:lstStyle/>
          <a:p>
            <a:pPr algn="just"/>
            <a:r>
              <a:rPr lang="en-US" sz="1400" b="1" dirty="0" smtClean="0"/>
              <a:t>2) Money Supply</a:t>
            </a:r>
          </a:p>
        </p:txBody>
      </p:sp>
    </p:spTree>
    <p:extLst>
      <p:ext uri="{BB962C8B-B14F-4D97-AF65-F5344CB8AC3E}">
        <p14:creationId xmlns:p14="http://schemas.microsoft.com/office/powerpoint/2010/main" val="1139020691"/>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000"/>
                                        <p:tgtEl>
                                          <p:spTgt spid="16"/>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1000"/>
                                        <p:tgtEl>
                                          <p:spTgt spid="17"/>
                                        </p:tgtEl>
                                      </p:cBhvr>
                                    </p:animEffect>
                                  </p:childTnLst>
                                </p:cTn>
                              </p:par>
                            </p:childTnLst>
                          </p:cTn>
                        </p:par>
                        <p:par>
                          <p:cTn id="16" fill="hold">
                            <p:stCondLst>
                              <p:cond delay="3000"/>
                            </p:stCondLst>
                            <p:childTnLst>
                              <p:par>
                                <p:cTn id="17" presetID="10" presetClass="entr" presetSubtype="0" fill="hold" grpId="0" nodeType="afterEffect">
                                  <p:stCondLst>
                                    <p:cond delay="100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2000"/>
                                        <p:tgtEl>
                                          <p:spTgt spid="109"/>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08"/>
                                        </p:tgtEl>
                                        <p:attrNameLst>
                                          <p:attrName>style.visibility</p:attrName>
                                        </p:attrNameLst>
                                      </p:cBhvr>
                                      <p:to>
                                        <p:strVal val="visible"/>
                                      </p:to>
                                    </p:set>
                                    <p:animEffect transition="in" filter="fade">
                                      <p:cBhvr>
                                        <p:cTn id="22" dur="2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78"/>
          <p:cNvGraphicFramePr>
            <a:graphicFrameLocks noGrp="1"/>
          </p:cNvGraphicFramePr>
          <p:nvPr>
            <p:extLst>
              <p:ext uri="{D42A27DB-BD31-4B8C-83A1-F6EECF244321}">
                <p14:modId xmlns:p14="http://schemas.microsoft.com/office/powerpoint/2010/main" val="2476653478"/>
              </p:ext>
            </p:extLst>
          </p:nvPr>
        </p:nvGraphicFramePr>
        <p:xfrm>
          <a:off x="2516371" y="2590800"/>
          <a:ext cx="6475229" cy="3048000"/>
        </p:xfrm>
        <a:graphic>
          <a:graphicData uri="http://schemas.openxmlformats.org/drawingml/2006/table">
            <a:tbl>
              <a:tblPr firstRow="1" firstCol="1" bandRow="1">
                <a:tableStyleId>{6E25E649-3F16-4E02-A733-19D2CDBF48F0}</a:tableStyleId>
              </a:tblPr>
              <a:tblGrid>
                <a:gridCol w="289808"/>
                <a:gridCol w="2089173"/>
                <a:gridCol w="591048"/>
                <a:gridCol w="914400"/>
                <a:gridCol w="542676"/>
                <a:gridCol w="600324"/>
                <a:gridCol w="914400"/>
                <a:gridCol w="53340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Round Description</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Monetary Base</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Money Supply</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Reserves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Total</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Deposits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Total</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The Starting Situation</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Consumers Deposit Money</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Banks Issue 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Open-Market Purchase</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Banks Issue New 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9</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Consumers Deposit Money</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9</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Open-Market Sale</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9</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Banks Call in 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9217"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Fed Creates Money</a:t>
            </a:r>
            <a:endParaRPr lang="en-US" dirty="0">
              <a:latin typeface="Century Gothic" charset="0"/>
              <a:ea typeface="ＭＳ Ｐゴシック" charset="0"/>
              <a:cs typeface="ＭＳ Ｐゴシック" charset="0"/>
            </a:endParaRPr>
          </a:p>
        </p:txBody>
      </p:sp>
      <p:sp>
        <p:nvSpPr>
          <p:cNvPr id="77082" name="Rectangle 282"/>
          <p:cNvSpPr>
            <a:spLocks noChangeArrowheads="1"/>
          </p:cNvSpPr>
          <p:nvPr/>
        </p:nvSpPr>
        <p:spPr bwMode="auto">
          <a:xfrm>
            <a:off x="152400" y="936625"/>
            <a:ext cx="8839200" cy="369332"/>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800" b="1" dirty="0" smtClean="0"/>
              <a:t>CONCLUSION QUESTIONS</a:t>
            </a:r>
          </a:p>
        </p:txBody>
      </p:sp>
      <p:sp>
        <p:nvSpPr>
          <p:cNvPr id="15" name="Rectangle 14"/>
          <p:cNvSpPr/>
          <p:nvPr/>
        </p:nvSpPr>
        <p:spPr bwMode="auto">
          <a:xfrm>
            <a:off x="152400" y="914400"/>
            <a:ext cx="8839200" cy="1295400"/>
          </a:xfrm>
          <a:prstGeom prst="rect">
            <a:avLst/>
          </a:prstGeom>
          <a:noFill/>
          <a:ln w="38100">
            <a:solidFill>
              <a:schemeClr val="tx1"/>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Rectangle 282"/>
          <p:cNvSpPr>
            <a:spLocks noChangeArrowheads="1"/>
          </p:cNvSpPr>
          <p:nvPr/>
        </p:nvSpPr>
        <p:spPr bwMode="auto">
          <a:xfrm>
            <a:off x="152400" y="1258669"/>
            <a:ext cx="8839200" cy="646331"/>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800" dirty="0" smtClean="0"/>
              <a:t>Use the data collected during this exercise (and your prior knowledge) to answer the following questions.</a:t>
            </a:r>
          </a:p>
        </p:txBody>
      </p:sp>
      <p:sp>
        <p:nvSpPr>
          <p:cNvPr id="16" name="TextBox 15"/>
          <p:cNvSpPr txBox="1"/>
          <p:nvPr/>
        </p:nvSpPr>
        <p:spPr>
          <a:xfrm>
            <a:off x="76200" y="2514600"/>
            <a:ext cx="2362200" cy="954107"/>
          </a:xfrm>
          <a:prstGeom prst="rect">
            <a:avLst/>
          </a:prstGeom>
          <a:noFill/>
        </p:spPr>
        <p:txBody>
          <a:bodyPr wrap="square" rtlCol="0">
            <a:spAutoFit/>
          </a:bodyPr>
          <a:lstStyle/>
          <a:p>
            <a:pPr algn="just"/>
            <a:r>
              <a:rPr lang="en-US" sz="1400" dirty="0" smtClean="0"/>
              <a:t>a) The money supply increased twice during this exercise.  What caused it to increase each time?</a:t>
            </a:r>
            <a:endParaRPr lang="en-US" sz="1400" dirty="0"/>
          </a:p>
        </p:txBody>
      </p:sp>
      <p:sp>
        <p:nvSpPr>
          <p:cNvPr id="17" name="TextBox 16"/>
          <p:cNvSpPr txBox="1"/>
          <p:nvPr/>
        </p:nvSpPr>
        <p:spPr>
          <a:xfrm>
            <a:off x="76200" y="4193977"/>
            <a:ext cx="2362200" cy="954107"/>
          </a:xfrm>
          <a:prstGeom prst="rect">
            <a:avLst/>
          </a:prstGeom>
          <a:noFill/>
        </p:spPr>
        <p:txBody>
          <a:bodyPr wrap="square" rtlCol="0">
            <a:spAutoFit/>
          </a:bodyPr>
          <a:lstStyle/>
          <a:p>
            <a:pPr algn="just"/>
            <a:r>
              <a:rPr lang="en-US" sz="1400" dirty="0" smtClean="0"/>
              <a:t>b) The money supply decreased once during this exercise.  What caused it to decrease?</a:t>
            </a:r>
            <a:endParaRPr lang="en-US" sz="1400" dirty="0"/>
          </a:p>
        </p:txBody>
      </p:sp>
      <p:sp>
        <p:nvSpPr>
          <p:cNvPr id="18" name="TextBox 17"/>
          <p:cNvSpPr txBox="1"/>
          <p:nvPr/>
        </p:nvSpPr>
        <p:spPr>
          <a:xfrm>
            <a:off x="76200" y="2283023"/>
            <a:ext cx="2362200" cy="307777"/>
          </a:xfrm>
          <a:prstGeom prst="rect">
            <a:avLst/>
          </a:prstGeom>
          <a:noFill/>
        </p:spPr>
        <p:txBody>
          <a:bodyPr wrap="square" rtlCol="0">
            <a:spAutoFit/>
          </a:bodyPr>
          <a:lstStyle/>
          <a:p>
            <a:pPr algn="just"/>
            <a:r>
              <a:rPr lang="en-US" sz="1400" b="1" dirty="0" smtClean="0"/>
              <a:t>2) Money Supply</a:t>
            </a:r>
          </a:p>
        </p:txBody>
      </p:sp>
      <p:sp>
        <p:nvSpPr>
          <p:cNvPr id="13" name="TextBox 12"/>
          <p:cNvSpPr txBox="1"/>
          <p:nvPr/>
        </p:nvSpPr>
        <p:spPr>
          <a:xfrm>
            <a:off x="76200" y="3389293"/>
            <a:ext cx="2362200" cy="523220"/>
          </a:xfrm>
          <a:prstGeom prst="rect">
            <a:avLst/>
          </a:prstGeom>
          <a:noFill/>
        </p:spPr>
        <p:txBody>
          <a:bodyPr wrap="square" rtlCol="0">
            <a:spAutoFit/>
          </a:bodyPr>
          <a:lstStyle/>
          <a:p>
            <a:pPr algn="just"/>
            <a:r>
              <a:rPr lang="en-US" sz="1400" dirty="0" smtClean="0">
                <a:solidFill>
                  <a:srgbClr val="FF0000"/>
                </a:solidFill>
              </a:rPr>
              <a:t>Banks issued loans (Round 2 and Round 4).</a:t>
            </a:r>
            <a:endParaRPr lang="en-US" sz="1400" dirty="0">
              <a:solidFill>
                <a:srgbClr val="FF0000"/>
              </a:solidFill>
            </a:endParaRPr>
          </a:p>
        </p:txBody>
      </p:sp>
      <p:sp>
        <p:nvSpPr>
          <p:cNvPr id="14" name="TextBox 13"/>
          <p:cNvSpPr txBox="1"/>
          <p:nvPr/>
        </p:nvSpPr>
        <p:spPr>
          <a:xfrm>
            <a:off x="76200" y="5052536"/>
            <a:ext cx="2362200" cy="523220"/>
          </a:xfrm>
          <a:prstGeom prst="rect">
            <a:avLst/>
          </a:prstGeom>
          <a:noFill/>
        </p:spPr>
        <p:txBody>
          <a:bodyPr wrap="square" rtlCol="0">
            <a:spAutoFit/>
          </a:bodyPr>
          <a:lstStyle/>
          <a:p>
            <a:pPr algn="just"/>
            <a:r>
              <a:rPr lang="en-US" sz="1400" dirty="0" smtClean="0">
                <a:solidFill>
                  <a:srgbClr val="FF0000"/>
                </a:solidFill>
              </a:rPr>
              <a:t>Banks called in loans (Round 7).</a:t>
            </a:r>
            <a:endParaRPr lang="en-US" sz="1400" dirty="0">
              <a:solidFill>
                <a:srgbClr val="FF0000"/>
              </a:solidFill>
            </a:endParaRPr>
          </a:p>
        </p:txBody>
      </p:sp>
    </p:spTree>
    <p:extLst>
      <p:ext uri="{BB962C8B-B14F-4D97-AF65-F5344CB8AC3E}">
        <p14:creationId xmlns:p14="http://schemas.microsoft.com/office/powerpoint/2010/main" val="1424490671"/>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78"/>
          <p:cNvGraphicFramePr>
            <a:graphicFrameLocks noGrp="1"/>
          </p:cNvGraphicFramePr>
          <p:nvPr>
            <p:extLst>
              <p:ext uri="{D42A27DB-BD31-4B8C-83A1-F6EECF244321}">
                <p14:modId xmlns:p14="http://schemas.microsoft.com/office/powerpoint/2010/main" val="1904932866"/>
              </p:ext>
            </p:extLst>
          </p:nvPr>
        </p:nvGraphicFramePr>
        <p:xfrm>
          <a:off x="2516371" y="2590800"/>
          <a:ext cx="6475229" cy="3048000"/>
        </p:xfrm>
        <a:graphic>
          <a:graphicData uri="http://schemas.openxmlformats.org/drawingml/2006/table">
            <a:tbl>
              <a:tblPr firstRow="1" firstCol="1" bandRow="1">
                <a:tableStyleId>{6E25E649-3F16-4E02-A733-19D2CDBF48F0}</a:tableStyleId>
              </a:tblPr>
              <a:tblGrid>
                <a:gridCol w="289808"/>
                <a:gridCol w="2089173"/>
                <a:gridCol w="591048"/>
                <a:gridCol w="914400"/>
                <a:gridCol w="542676"/>
                <a:gridCol w="600324"/>
                <a:gridCol w="914400"/>
                <a:gridCol w="53340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Round Description</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Monetary Base</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Money Supply</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Reserves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Total</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Deposits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Total</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The Starting Situation</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Consumers Deposit Money</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Banks Issue 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Open-Market Purchase</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Banks Issue New 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9</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Consumers Deposit Money</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9</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Open-Market Sale</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9</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Banks Call in 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9217"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Fed Creates Money</a:t>
            </a:r>
            <a:endParaRPr lang="en-US" dirty="0">
              <a:latin typeface="Century Gothic" charset="0"/>
              <a:ea typeface="ＭＳ Ｐゴシック" charset="0"/>
              <a:cs typeface="ＭＳ Ｐゴシック" charset="0"/>
            </a:endParaRPr>
          </a:p>
        </p:txBody>
      </p:sp>
      <p:sp>
        <p:nvSpPr>
          <p:cNvPr id="77082" name="Rectangle 282"/>
          <p:cNvSpPr>
            <a:spLocks noChangeArrowheads="1"/>
          </p:cNvSpPr>
          <p:nvPr/>
        </p:nvSpPr>
        <p:spPr bwMode="auto">
          <a:xfrm>
            <a:off x="152400" y="936625"/>
            <a:ext cx="8839200" cy="369332"/>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800" b="1" dirty="0" smtClean="0"/>
              <a:t>CONCLUSION QUESTIONS</a:t>
            </a:r>
          </a:p>
        </p:txBody>
      </p:sp>
      <p:sp>
        <p:nvSpPr>
          <p:cNvPr id="15" name="Rectangle 14"/>
          <p:cNvSpPr/>
          <p:nvPr/>
        </p:nvSpPr>
        <p:spPr bwMode="auto">
          <a:xfrm>
            <a:off x="152400" y="914400"/>
            <a:ext cx="8839200" cy="1295400"/>
          </a:xfrm>
          <a:prstGeom prst="rect">
            <a:avLst/>
          </a:prstGeom>
          <a:noFill/>
          <a:ln w="38100">
            <a:solidFill>
              <a:schemeClr val="tx1"/>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Rectangle 282"/>
          <p:cNvSpPr>
            <a:spLocks noChangeArrowheads="1"/>
          </p:cNvSpPr>
          <p:nvPr/>
        </p:nvSpPr>
        <p:spPr bwMode="auto">
          <a:xfrm>
            <a:off x="152400" y="1258669"/>
            <a:ext cx="8839200" cy="646331"/>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800" dirty="0" smtClean="0"/>
              <a:t>Use the data collected during this exercise (and your prior knowledge) to answer the following questions.</a:t>
            </a:r>
          </a:p>
        </p:txBody>
      </p:sp>
      <p:sp>
        <p:nvSpPr>
          <p:cNvPr id="108" name="Bevel 107">
            <a:hlinkClick r:id="rId3" action="ppaction://hlinksldjump"/>
          </p:cNvPr>
          <p:cNvSpPr/>
          <p:nvPr/>
        </p:nvSpPr>
        <p:spPr bwMode="auto">
          <a:xfrm>
            <a:off x="1371600" y="5486400"/>
            <a:ext cx="609600" cy="533400"/>
          </a:xfrm>
          <a:prstGeom prst="bevel">
            <a:avLst/>
          </a:prstGeom>
          <a:solidFill>
            <a:schemeClr val="accent1"/>
          </a:soli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Comic Sans MS"/>
                <a:ea typeface="ＭＳ Ｐゴシック" charset="0"/>
                <a:cs typeface="Comic Sans MS"/>
              </a:rPr>
              <a:t>Show</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Comic Sans MS"/>
                <a:ea typeface="ＭＳ Ｐゴシック" charset="0"/>
                <a:cs typeface="Comic Sans MS"/>
              </a:rPr>
              <a:t>Answers</a:t>
            </a:r>
            <a:endParaRPr kumimoji="0" lang="en-US" sz="9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Comic Sans MS"/>
              <a:ea typeface="ＭＳ Ｐゴシック" charset="0"/>
              <a:cs typeface="Comic Sans MS"/>
            </a:endParaRPr>
          </a:p>
        </p:txBody>
      </p:sp>
      <p:sp>
        <p:nvSpPr>
          <p:cNvPr id="109" name="Bevel 108">
            <a:hlinkClick r:id="rId4" action="ppaction://hlinksldjump"/>
          </p:cNvPr>
          <p:cNvSpPr/>
          <p:nvPr/>
        </p:nvSpPr>
        <p:spPr bwMode="auto">
          <a:xfrm>
            <a:off x="457200" y="5486400"/>
            <a:ext cx="609600" cy="533400"/>
          </a:xfrm>
          <a:prstGeom prst="bevel">
            <a:avLst/>
          </a:prstGeom>
          <a:solidFill>
            <a:schemeClr val="accent1"/>
          </a:solidFill>
          <a:ln>
            <a:solidFill>
              <a:schemeClr val="accent1"/>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Comic Sans MS"/>
                <a:ea typeface="ＭＳ Ｐゴシック" charset="0"/>
                <a:cs typeface="Comic Sans MS"/>
              </a:rPr>
              <a:t>Skip</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Comic Sans MS"/>
                <a:ea typeface="ＭＳ Ｐゴシック" charset="0"/>
                <a:cs typeface="Comic Sans MS"/>
              </a:rPr>
              <a:t>Answers</a:t>
            </a:r>
            <a:endParaRPr kumimoji="0" lang="en-US" sz="9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Comic Sans MS"/>
              <a:ea typeface="ＭＳ Ｐゴシック" charset="0"/>
              <a:cs typeface="Comic Sans MS"/>
            </a:endParaRPr>
          </a:p>
        </p:txBody>
      </p:sp>
      <p:sp>
        <p:nvSpPr>
          <p:cNvPr id="19" name="TextBox 18"/>
          <p:cNvSpPr txBox="1"/>
          <p:nvPr/>
        </p:nvSpPr>
        <p:spPr>
          <a:xfrm>
            <a:off x="76200" y="2514600"/>
            <a:ext cx="2362200" cy="1169551"/>
          </a:xfrm>
          <a:prstGeom prst="rect">
            <a:avLst/>
          </a:prstGeom>
          <a:noFill/>
        </p:spPr>
        <p:txBody>
          <a:bodyPr wrap="square" rtlCol="0">
            <a:spAutoFit/>
          </a:bodyPr>
          <a:lstStyle/>
          <a:p>
            <a:pPr algn="just"/>
            <a:r>
              <a:rPr lang="en-US" sz="1400" dirty="0" smtClean="0"/>
              <a:t>a) Strictly speaking, does the Federal Reserve control the monetary base?  Or does it control the money supply?</a:t>
            </a:r>
            <a:endParaRPr lang="en-US" sz="1400" dirty="0"/>
          </a:p>
        </p:txBody>
      </p:sp>
      <p:sp>
        <p:nvSpPr>
          <p:cNvPr id="20" name="TextBox 19"/>
          <p:cNvSpPr txBox="1"/>
          <p:nvPr/>
        </p:nvSpPr>
        <p:spPr>
          <a:xfrm>
            <a:off x="76200" y="4193977"/>
            <a:ext cx="2362200" cy="954107"/>
          </a:xfrm>
          <a:prstGeom prst="rect">
            <a:avLst/>
          </a:prstGeom>
          <a:noFill/>
        </p:spPr>
        <p:txBody>
          <a:bodyPr wrap="square" rtlCol="0">
            <a:spAutoFit/>
          </a:bodyPr>
          <a:lstStyle/>
          <a:p>
            <a:pPr algn="just"/>
            <a:r>
              <a:rPr lang="en-US" sz="1400" dirty="0" smtClean="0"/>
              <a:t>b) How can the Federal Reserve alter the amount of money in the economy?  Explain.</a:t>
            </a:r>
            <a:endParaRPr lang="en-US" sz="1400" dirty="0"/>
          </a:p>
        </p:txBody>
      </p:sp>
      <p:sp>
        <p:nvSpPr>
          <p:cNvPr id="21" name="TextBox 20"/>
          <p:cNvSpPr txBox="1"/>
          <p:nvPr/>
        </p:nvSpPr>
        <p:spPr>
          <a:xfrm>
            <a:off x="76200" y="2283023"/>
            <a:ext cx="2362200" cy="307777"/>
          </a:xfrm>
          <a:prstGeom prst="rect">
            <a:avLst/>
          </a:prstGeom>
          <a:noFill/>
        </p:spPr>
        <p:txBody>
          <a:bodyPr wrap="square" rtlCol="0">
            <a:spAutoFit/>
          </a:bodyPr>
          <a:lstStyle/>
          <a:p>
            <a:pPr algn="just"/>
            <a:r>
              <a:rPr lang="en-US" sz="1400" b="1" dirty="0" smtClean="0"/>
              <a:t>3) The Federal Reserve</a:t>
            </a:r>
          </a:p>
        </p:txBody>
      </p:sp>
    </p:spTree>
    <p:extLst>
      <p:ext uri="{BB962C8B-B14F-4D97-AF65-F5344CB8AC3E}">
        <p14:creationId xmlns:p14="http://schemas.microsoft.com/office/powerpoint/2010/main" val="3195971482"/>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000"/>
                                        <p:tgtEl>
                                          <p:spTgt spid="19"/>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1000"/>
                                        <p:tgtEl>
                                          <p:spTgt spid="20"/>
                                        </p:tgtEl>
                                      </p:cBhvr>
                                    </p:animEffect>
                                  </p:childTnLst>
                                </p:cTn>
                              </p:par>
                            </p:childTnLst>
                          </p:cTn>
                        </p:par>
                        <p:par>
                          <p:cTn id="16" fill="hold">
                            <p:stCondLst>
                              <p:cond delay="3000"/>
                            </p:stCondLst>
                            <p:childTnLst>
                              <p:par>
                                <p:cTn id="17" presetID="10" presetClass="entr" presetSubtype="0" fill="hold" grpId="0" nodeType="afterEffect">
                                  <p:stCondLst>
                                    <p:cond delay="100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2000"/>
                                        <p:tgtEl>
                                          <p:spTgt spid="109"/>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08"/>
                                        </p:tgtEl>
                                        <p:attrNameLst>
                                          <p:attrName>style.visibility</p:attrName>
                                        </p:attrNameLst>
                                      </p:cBhvr>
                                      <p:to>
                                        <p:strVal val="visible"/>
                                      </p:to>
                                    </p:set>
                                    <p:animEffect transition="in" filter="fade">
                                      <p:cBhvr>
                                        <p:cTn id="22" dur="2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78"/>
          <p:cNvGraphicFramePr>
            <a:graphicFrameLocks noGrp="1"/>
          </p:cNvGraphicFramePr>
          <p:nvPr>
            <p:extLst>
              <p:ext uri="{D42A27DB-BD31-4B8C-83A1-F6EECF244321}">
                <p14:modId xmlns:p14="http://schemas.microsoft.com/office/powerpoint/2010/main" val="4281234401"/>
              </p:ext>
            </p:extLst>
          </p:nvPr>
        </p:nvGraphicFramePr>
        <p:xfrm>
          <a:off x="2516371" y="2590800"/>
          <a:ext cx="6475229" cy="3048000"/>
        </p:xfrm>
        <a:graphic>
          <a:graphicData uri="http://schemas.openxmlformats.org/drawingml/2006/table">
            <a:tbl>
              <a:tblPr firstRow="1" firstCol="1" bandRow="1">
                <a:tableStyleId>{6E25E649-3F16-4E02-A733-19D2CDBF48F0}</a:tableStyleId>
              </a:tblPr>
              <a:tblGrid>
                <a:gridCol w="289808"/>
                <a:gridCol w="2089173"/>
                <a:gridCol w="591048"/>
                <a:gridCol w="914400"/>
                <a:gridCol w="542676"/>
                <a:gridCol w="600324"/>
                <a:gridCol w="914400"/>
                <a:gridCol w="53340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Round Description</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Monetary Base</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Money Supply</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Reserves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Total</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Deposits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Total</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The Starting Situation</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Consumers Deposit Money</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Banks Issue 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Open-Market Purchase</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Banks Issue New 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9</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Consumers Deposit Money</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9</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Open-Market Sale</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9</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Banks Call in 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9217"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Fed Creates Money</a:t>
            </a:r>
            <a:endParaRPr lang="en-US" dirty="0">
              <a:latin typeface="Century Gothic" charset="0"/>
              <a:ea typeface="ＭＳ Ｐゴシック" charset="0"/>
              <a:cs typeface="ＭＳ Ｐゴシック" charset="0"/>
            </a:endParaRPr>
          </a:p>
        </p:txBody>
      </p:sp>
      <p:sp>
        <p:nvSpPr>
          <p:cNvPr id="77082" name="Rectangle 282"/>
          <p:cNvSpPr>
            <a:spLocks noChangeArrowheads="1"/>
          </p:cNvSpPr>
          <p:nvPr/>
        </p:nvSpPr>
        <p:spPr bwMode="auto">
          <a:xfrm>
            <a:off x="152400" y="936625"/>
            <a:ext cx="8839200" cy="369332"/>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800" b="1" dirty="0" smtClean="0"/>
              <a:t>CONCLUSION QUESTIONS</a:t>
            </a:r>
          </a:p>
        </p:txBody>
      </p:sp>
      <p:sp>
        <p:nvSpPr>
          <p:cNvPr id="15" name="Rectangle 14"/>
          <p:cNvSpPr/>
          <p:nvPr/>
        </p:nvSpPr>
        <p:spPr bwMode="auto">
          <a:xfrm>
            <a:off x="152400" y="914400"/>
            <a:ext cx="8839200" cy="1295400"/>
          </a:xfrm>
          <a:prstGeom prst="rect">
            <a:avLst/>
          </a:prstGeom>
          <a:noFill/>
          <a:ln w="38100">
            <a:solidFill>
              <a:schemeClr val="tx1"/>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Rectangle 282"/>
          <p:cNvSpPr>
            <a:spLocks noChangeArrowheads="1"/>
          </p:cNvSpPr>
          <p:nvPr/>
        </p:nvSpPr>
        <p:spPr bwMode="auto">
          <a:xfrm>
            <a:off x="152400" y="1258669"/>
            <a:ext cx="8839200" cy="646331"/>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800" dirty="0" smtClean="0"/>
              <a:t>Use the data collected during this exercise (and your prior knowledge) to answer the following questions.</a:t>
            </a:r>
          </a:p>
        </p:txBody>
      </p:sp>
      <p:sp>
        <p:nvSpPr>
          <p:cNvPr id="19" name="TextBox 18"/>
          <p:cNvSpPr txBox="1"/>
          <p:nvPr/>
        </p:nvSpPr>
        <p:spPr>
          <a:xfrm>
            <a:off x="76200" y="2514600"/>
            <a:ext cx="2362200" cy="1169551"/>
          </a:xfrm>
          <a:prstGeom prst="rect">
            <a:avLst/>
          </a:prstGeom>
          <a:noFill/>
        </p:spPr>
        <p:txBody>
          <a:bodyPr wrap="square" rtlCol="0">
            <a:spAutoFit/>
          </a:bodyPr>
          <a:lstStyle/>
          <a:p>
            <a:pPr algn="just"/>
            <a:r>
              <a:rPr lang="en-US" sz="1400" dirty="0" smtClean="0"/>
              <a:t>a) Strictly speaking, does the Federal Reserve control the monetary base?  Or does it control the money supply?</a:t>
            </a:r>
            <a:endParaRPr lang="en-US" sz="1400" dirty="0"/>
          </a:p>
        </p:txBody>
      </p:sp>
      <p:sp>
        <p:nvSpPr>
          <p:cNvPr id="20" name="TextBox 19"/>
          <p:cNvSpPr txBox="1"/>
          <p:nvPr/>
        </p:nvSpPr>
        <p:spPr>
          <a:xfrm>
            <a:off x="76200" y="4193977"/>
            <a:ext cx="2362200" cy="954107"/>
          </a:xfrm>
          <a:prstGeom prst="rect">
            <a:avLst/>
          </a:prstGeom>
          <a:noFill/>
        </p:spPr>
        <p:txBody>
          <a:bodyPr wrap="square" rtlCol="0">
            <a:spAutoFit/>
          </a:bodyPr>
          <a:lstStyle/>
          <a:p>
            <a:pPr algn="just"/>
            <a:r>
              <a:rPr lang="en-US" sz="1400" dirty="0" smtClean="0"/>
              <a:t>b) How can the Federal Reserve alter the amount of money in the economy?  Explain.</a:t>
            </a:r>
            <a:endParaRPr lang="en-US" sz="1400" dirty="0"/>
          </a:p>
        </p:txBody>
      </p:sp>
      <p:sp>
        <p:nvSpPr>
          <p:cNvPr id="21" name="TextBox 20"/>
          <p:cNvSpPr txBox="1"/>
          <p:nvPr/>
        </p:nvSpPr>
        <p:spPr>
          <a:xfrm>
            <a:off x="76200" y="2283023"/>
            <a:ext cx="2362200" cy="307777"/>
          </a:xfrm>
          <a:prstGeom prst="rect">
            <a:avLst/>
          </a:prstGeom>
          <a:noFill/>
        </p:spPr>
        <p:txBody>
          <a:bodyPr wrap="square" rtlCol="0">
            <a:spAutoFit/>
          </a:bodyPr>
          <a:lstStyle/>
          <a:p>
            <a:pPr algn="just"/>
            <a:r>
              <a:rPr lang="en-US" sz="1400" b="1" dirty="0" smtClean="0"/>
              <a:t>3) The Federal Reserve</a:t>
            </a:r>
          </a:p>
        </p:txBody>
      </p:sp>
      <p:sp>
        <p:nvSpPr>
          <p:cNvPr id="13" name="TextBox 12"/>
          <p:cNvSpPr txBox="1"/>
          <p:nvPr/>
        </p:nvSpPr>
        <p:spPr>
          <a:xfrm>
            <a:off x="76200" y="3654623"/>
            <a:ext cx="2362200" cy="307777"/>
          </a:xfrm>
          <a:prstGeom prst="rect">
            <a:avLst/>
          </a:prstGeom>
          <a:noFill/>
        </p:spPr>
        <p:txBody>
          <a:bodyPr wrap="square" rtlCol="0">
            <a:spAutoFit/>
          </a:bodyPr>
          <a:lstStyle/>
          <a:p>
            <a:pPr algn="just"/>
            <a:r>
              <a:rPr lang="en-US" sz="1400" dirty="0" smtClean="0">
                <a:solidFill>
                  <a:srgbClr val="FF0000"/>
                </a:solidFill>
              </a:rPr>
              <a:t>Monetary Base</a:t>
            </a:r>
            <a:endParaRPr lang="en-US" sz="1400" dirty="0">
              <a:solidFill>
                <a:srgbClr val="FF0000"/>
              </a:solidFill>
            </a:endParaRPr>
          </a:p>
        </p:txBody>
      </p:sp>
      <p:sp>
        <p:nvSpPr>
          <p:cNvPr id="14" name="TextBox 13"/>
          <p:cNvSpPr txBox="1"/>
          <p:nvPr/>
        </p:nvSpPr>
        <p:spPr>
          <a:xfrm>
            <a:off x="76200" y="5052536"/>
            <a:ext cx="2362200" cy="954107"/>
          </a:xfrm>
          <a:prstGeom prst="rect">
            <a:avLst/>
          </a:prstGeom>
          <a:noFill/>
        </p:spPr>
        <p:txBody>
          <a:bodyPr wrap="square" rtlCol="0">
            <a:spAutoFit/>
          </a:bodyPr>
          <a:lstStyle/>
          <a:p>
            <a:pPr algn="just"/>
            <a:r>
              <a:rPr lang="en-US" sz="1400" dirty="0" smtClean="0">
                <a:solidFill>
                  <a:srgbClr val="FF0000"/>
                </a:solidFill>
              </a:rPr>
              <a:t>The Fed can buy or sell T-bills.  The Fed influences the money supply by altering the monetary base.</a:t>
            </a:r>
            <a:endParaRPr lang="en-US" sz="1400" dirty="0">
              <a:solidFill>
                <a:srgbClr val="FF0000"/>
              </a:solidFill>
            </a:endParaRPr>
          </a:p>
        </p:txBody>
      </p:sp>
    </p:spTree>
    <p:extLst>
      <p:ext uri="{BB962C8B-B14F-4D97-AF65-F5344CB8AC3E}">
        <p14:creationId xmlns:p14="http://schemas.microsoft.com/office/powerpoint/2010/main" val="2447215784"/>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Table of Contents</a:t>
            </a:r>
          </a:p>
        </p:txBody>
      </p:sp>
      <p:sp>
        <p:nvSpPr>
          <p:cNvPr id="7189" name="Rectangle 21"/>
          <p:cNvSpPr>
            <a:spLocks noChangeArrowheads="1"/>
          </p:cNvSpPr>
          <p:nvPr/>
        </p:nvSpPr>
        <p:spPr bwMode="auto">
          <a:xfrm>
            <a:off x="76200" y="992187"/>
            <a:ext cx="13716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b="1" dirty="0">
                <a:latin typeface="Georgia" charset="0"/>
              </a:rPr>
              <a:t>Access Prior Knowledge</a:t>
            </a:r>
          </a:p>
          <a:p>
            <a:pPr>
              <a:defRPr/>
            </a:pPr>
            <a:r>
              <a:rPr lang="en-US" sz="1000" dirty="0">
                <a:latin typeface="Georgia" charset="0"/>
              </a:rPr>
              <a:t>(Warm Up)</a:t>
            </a:r>
            <a:endParaRPr lang="en-US" sz="1000" b="1" dirty="0">
              <a:latin typeface="Georgia" charset="0"/>
            </a:endParaRPr>
          </a:p>
        </p:txBody>
      </p:sp>
      <p:sp>
        <p:nvSpPr>
          <p:cNvPr id="7198" name="Rectangle 30"/>
          <p:cNvSpPr>
            <a:spLocks noChangeArrowheads="1"/>
          </p:cNvSpPr>
          <p:nvPr/>
        </p:nvSpPr>
        <p:spPr bwMode="auto">
          <a:xfrm>
            <a:off x="1600200" y="990600"/>
            <a:ext cx="13716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b="1" dirty="0">
                <a:latin typeface="Georgia" charset="0"/>
              </a:rPr>
              <a:t>Set Goals</a:t>
            </a:r>
          </a:p>
          <a:p>
            <a:pPr>
              <a:defRPr/>
            </a:pPr>
            <a:endParaRPr lang="en-US" sz="1400" b="1" dirty="0">
              <a:latin typeface="Georgia" charset="0"/>
            </a:endParaRPr>
          </a:p>
          <a:p>
            <a:pPr>
              <a:defRPr/>
            </a:pPr>
            <a:r>
              <a:rPr lang="en-US" sz="1000" dirty="0">
                <a:latin typeface="Georgia" charset="0"/>
              </a:rPr>
              <a:t>(Learning Targets)</a:t>
            </a:r>
            <a:endParaRPr lang="en-US" sz="1000" b="1" dirty="0">
              <a:latin typeface="Georgia" charset="0"/>
            </a:endParaRPr>
          </a:p>
        </p:txBody>
      </p:sp>
      <p:sp>
        <p:nvSpPr>
          <p:cNvPr id="7199" name="Rectangle 31"/>
          <p:cNvSpPr>
            <a:spLocks noChangeArrowheads="1"/>
          </p:cNvSpPr>
          <p:nvPr/>
        </p:nvSpPr>
        <p:spPr bwMode="auto">
          <a:xfrm>
            <a:off x="3124200" y="992187"/>
            <a:ext cx="13716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b="1" dirty="0">
                <a:latin typeface="Georgia" charset="0"/>
              </a:rPr>
              <a:t>Provide New Information</a:t>
            </a:r>
          </a:p>
          <a:p>
            <a:pPr>
              <a:defRPr/>
            </a:pPr>
            <a:r>
              <a:rPr lang="en-US" sz="1000" dirty="0">
                <a:latin typeface="Georgia" charset="0"/>
              </a:rPr>
              <a:t>(Lecture)</a:t>
            </a:r>
          </a:p>
        </p:txBody>
      </p:sp>
      <p:sp>
        <p:nvSpPr>
          <p:cNvPr id="7200" name="Rectangle 32"/>
          <p:cNvSpPr>
            <a:spLocks noChangeArrowheads="1"/>
          </p:cNvSpPr>
          <p:nvPr/>
        </p:nvSpPr>
        <p:spPr bwMode="auto">
          <a:xfrm>
            <a:off x="4648200" y="992187"/>
            <a:ext cx="13716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b="1" dirty="0">
                <a:latin typeface="Georgia" charset="0"/>
              </a:rPr>
              <a:t>Analyze New Information</a:t>
            </a:r>
          </a:p>
          <a:p>
            <a:pPr>
              <a:defRPr/>
            </a:pPr>
            <a:r>
              <a:rPr lang="en-US" sz="1000" dirty="0">
                <a:latin typeface="Georgia" charset="0"/>
              </a:rPr>
              <a:t>(Class Activity)</a:t>
            </a:r>
            <a:endParaRPr lang="en-US" sz="1000" b="1" dirty="0">
              <a:latin typeface="Georgia" charset="0"/>
            </a:endParaRPr>
          </a:p>
        </p:txBody>
      </p:sp>
      <p:sp>
        <p:nvSpPr>
          <p:cNvPr id="7201" name="Rectangle 33"/>
          <p:cNvSpPr>
            <a:spLocks noChangeArrowheads="1"/>
          </p:cNvSpPr>
          <p:nvPr/>
        </p:nvSpPr>
        <p:spPr bwMode="auto">
          <a:xfrm>
            <a:off x="6172200" y="990600"/>
            <a:ext cx="13716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b="1">
                <a:latin typeface="Georgia" charset="0"/>
              </a:rPr>
              <a:t>Generalize</a:t>
            </a:r>
          </a:p>
          <a:p>
            <a:pPr>
              <a:defRPr/>
            </a:pPr>
            <a:endParaRPr lang="en-US" sz="1400" b="1">
              <a:latin typeface="Georgia" charset="0"/>
            </a:endParaRPr>
          </a:p>
          <a:p>
            <a:pPr>
              <a:defRPr/>
            </a:pPr>
            <a:r>
              <a:rPr lang="en-US" sz="1000">
                <a:latin typeface="Georgia" charset="0"/>
              </a:rPr>
              <a:t>(Conclusion)</a:t>
            </a:r>
            <a:endParaRPr lang="en-US" sz="1000" b="1">
              <a:latin typeface="Georgia" charset="0"/>
            </a:endParaRPr>
          </a:p>
        </p:txBody>
      </p:sp>
      <p:sp>
        <p:nvSpPr>
          <p:cNvPr id="7208" name="Rectangle 40"/>
          <p:cNvSpPr>
            <a:spLocks noChangeArrowheads="1"/>
          </p:cNvSpPr>
          <p:nvPr/>
        </p:nvSpPr>
        <p:spPr bwMode="auto">
          <a:xfrm>
            <a:off x="7696200" y="992187"/>
            <a:ext cx="13716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b="1">
                <a:latin typeface="Georgia" charset="0"/>
              </a:rPr>
              <a:t>Homework</a:t>
            </a:r>
          </a:p>
          <a:p>
            <a:pPr>
              <a:defRPr/>
            </a:pPr>
            <a:endParaRPr lang="en-US" sz="1400" b="1">
              <a:latin typeface="Georgia" charset="0"/>
            </a:endParaRPr>
          </a:p>
          <a:p>
            <a:pPr>
              <a:defRPr/>
            </a:pPr>
            <a:r>
              <a:rPr lang="en-US" sz="1000">
                <a:latin typeface="Georgia" charset="0"/>
              </a:rPr>
              <a:t>(Extension Activity)</a:t>
            </a:r>
            <a:endParaRPr lang="en-US" sz="1000" b="1">
              <a:latin typeface="Georgia" charset="0"/>
            </a:endParaRPr>
          </a:p>
        </p:txBody>
      </p:sp>
      <p:sp>
        <p:nvSpPr>
          <p:cNvPr id="2" name="Bevel 1">
            <a:hlinkClick r:id="rId3" action="ppaction://hlinksldjump"/>
          </p:cNvPr>
          <p:cNvSpPr/>
          <p:nvPr/>
        </p:nvSpPr>
        <p:spPr bwMode="auto">
          <a:xfrm>
            <a:off x="76200" y="1738312"/>
            <a:ext cx="1371600" cy="533400"/>
          </a:xfrm>
          <a:prstGeom prst="bevel">
            <a:avLst/>
          </a:prstGeom>
          <a:solidFill>
            <a:schemeClr val="bg2">
              <a:lumMod val="60000"/>
              <a:lumOff val="40000"/>
            </a:schemeClr>
          </a:solidFill>
          <a:ln>
            <a:solidFill>
              <a:schemeClr val="bg2">
                <a:lumMod val="60000"/>
                <a:lumOff val="40000"/>
              </a:schemeClr>
            </a:solidFill>
          </a:ln>
          <a:effectLst/>
          <a:extLst/>
        </p:spPr>
        <p:txBody>
          <a:bodyPr wrap="none" anchor="ctr"/>
          <a:lstStyle/>
          <a:p>
            <a:pPr>
              <a:defRPr/>
            </a:pPr>
            <a:r>
              <a:rPr lang="en-US" sz="1200" dirty="0" smtClean="0">
                <a:solidFill>
                  <a:srgbClr val="000000"/>
                </a:solidFill>
                <a:latin typeface="Comic Sans MS"/>
                <a:cs typeface="Comic Sans MS"/>
              </a:rPr>
              <a:t>The Fed</a:t>
            </a:r>
            <a:endParaRPr lang="en-US" sz="1200" dirty="0">
              <a:solidFill>
                <a:srgbClr val="000000"/>
              </a:solidFill>
              <a:latin typeface="Comic Sans MS"/>
              <a:cs typeface="Comic Sans MS"/>
            </a:endParaRPr>
          </a:p>
          <a:p>
            <a:pPr>
              <a:defRPr/>
            </a:pPr>
            <a:r>
              <a:rPr lang="en-US" sz="1200" dirty="0" smtClean="0">
                <a:solidFill>
                  <a:srgbClr val="000000"/>
                </a:solidFill>
                <a:latin typeface="Comic Sans MS"/>
                <a:cs typeface="Comic Sans MS"/>
              </a:rPr>
              <a:t>Creates Money</a:t>
            </a:r>
            <a:endParaRPr lang="en-US" sz="1200" dirty="0">
              <a:solidFill>
                <a:srgbClr val="000000"/>
              </a:solidFill>
              <a:latin typeface="Comic Sans MS"/>
              <a:cs typeface="Comic Sans MS"/>
            </a:endParaRPr>
          </a:p>
        </p:txBody>
      </p:sp>
      <p:sp>
        <p:nvSpPr>
          <p:cNvPr id="22" name="Bevel 21">
            <a:hlinkClick r:id="rId4" action="ppaction://hlinksldjump"/>
          </p:cNvPr>
          <p:cNvSpPr/>
          <p:nvPr/>
        </p:nvSpPr>
        <p:spPr bwMode="auto">
          <a:xfrm>
            <a:off x="1600200" y="1738312"/>
            <a:ext cx="1371600" cy="533400"/>
          </a:xfrm>
          <a:prstGeom prst="bevel">
            <a:avLst/>
          </a:prstGeom>
          <a:solidFill>
            <a:schemeClr val="bg2">
              <a:lumMod val="60000"/>
              <a:lumOff val="40000"/>
            </a:schemeClr>
          </a:solidFill>
          <a:ln>
            <a:solidFill>
              <a:schemeClr val="bg2">
                <a:lumMod val="60000"/>
                <a:lumOff val="40000"/>
              </a:schemeClr>
            </a:solidFill>
          </a:ln>
          <a:effectLst/>
          <a:extLst/>
        </p:spPr>
        <p:txBody>
          <a:bodyPr wrap="none" anchor="ctr"/>
          <a:lstStyle/>
          <a:p>
            <a:pPr>
              <a:defRPr/>
            </a:pPr>
            <a:r>
              <a:rPr lang="en-US" sz="1200" dirty="0">
                <a:solidFill>
                  <a:srgbClr val="000000"/>
                </a:solidFill>
                <a:latin typeface="Comic Sans MS"/>
                <a:cs typeface="Comic Sans MS"/>
              </a:rPr>
              <a:t>Learning</a:t>
            </a:r>
          </a:p>
          <a:p>
            <a:pPr>
              <a:defRPr/>
            </a:pPr>
            <a:r>
              <a:rPr lang="en-US" sz="1200" dirty="0">
                <a:solidFill>
                  <a:srgbClr val="000000"/>
                </a:solidFill>
                <a:latin typeface="Comic Sans MS"/>
                <a:cs typeface="Comic Sans MS"/>
              </a:rPr>
              <a:t>Targets</a:t>
            </a:r>
          </a:p>
        </p:txBody>
      </p:sp>
      <p:sp>
        <p:nvSpPr>
          <p:cNvPr id="23" name="Bevel 22">
            <a:hlinkClick r:id="rId5" action="ppaction://hlinksldjump"/>
          </p:cNvPr>
          <p:cNvSpPr/>
          <p:nvPr/>
        </p:nvSpPr>
        <p:spPr bwMode="auto">
          <a:xfrm>
            <a:off x="3124200" y="1738312"/>
            <a:ext cx="1371600" cy="533400"/>
          </a:xfrm>
          <a:prstGeom prst="bevel">
            <a:avLst/>
          </a:prstGeom>
          <a:solidFill>
            <a:schemeClr val="bg2">
              <a:lumMod val="60000"/>
              <a:lumOff val="40000"/>
            </a:schemeClr>
          </a:solidFill>
          <a:ln>
            <a:solidFill>
              <a:schemeClr val="bg2">
                <a:lumMod val="60000"/>
                <a:lumOff val="40000"/>
              </a:schemeClr>
            </a:solidFill>
          </a:ln>
          <a:effectLst/>
          <a:extLst/>
        </p:spPr>
        <p:txBody>
          <a:bodyPr wrap="none" anchor="ctr"/>
          <a:lstStyle/>
          <a:p>
            <a:pPr>
              <a:defRPr/>
            </a:pPr>
            <a:r>
              <a:rPr lang="en-US" sz="1200" dirty="0" smtClean="0">
                <a:solidFill>
                  <a:srgbClr val="000000"/>
                </a:solidFill>
                <a:latin typeface="Comic Sans MS"/>
                <a:cs typeface="Comic Sans MS"/>
              </a:rPr>
              <a:t>The Supply</a:t>
            </a:r>
          </a:p>
          <a:p>
            <a:pPr>
              <a:defRPr/>
            </a:pPr>
            <a:r>
              <a:rPr lang="en-US" sz="1200" dirty="0" smtClean="0">
                <a:solidFill>
                  <a:srgbClr val="000000"/>
                </a:solidFill>
                <a:latin typeface="Comic Sans MS"/>
                <a:cs typeface="Comic Sans MS"/>
              </a:rPr>
              <a:t>Of Money</a:t>
            </a:r>
            <a:endParaRPr lang="en-US" sz="1200" dirty="0">
              <a:solidFill>
                <a:srgbClr val="000000"/>
              </a:solidFill>
              <a:latin typeface="Comic Sans MS"/>
              <a:cs typeface="Comic Sans MS"/>
            </a:endParaRPr>
          </a:p>
        </p:txBody>
      </p:sp>
      <p:sp>
        <p:nvSpPr>
          <p:cNvPr id="24" name="Bevel 23">
            <a:hlinkClick r:id="rId6" action="ppaction://hlinksldjump"/>
          </p:cNvPr>
          <p:cNvSpPr/>
          <p:nvPr/>
        </p:nvSpPr>
        <p:spPr bwMode="auto">
          <a:xfrm>
            <a:off x="3124200" y="2424112"/>
            <a:ext cx="1371600" cy="533400"/>
          </a:xfrm>
          <a:prstGeom prst="bevel">
            <a:avLst/>
          </a:prstGeom>
          <a:solidFill>
            <a:schemeClr val="bg2">
              <a:lumMod val="60000"/>
              <a:lumOff val="40000"/>
            </a:schemeClr>
          </a:solidFill>
          <a:ln>
            <a:solidFill>
              <a:schemeClr val="bg2">
                <a:lumMod val="60000"/>
                <a:lumOff val="40000"/>
              </a:schemeClr>
            </a:solidFill>
          </a:ln>
          <a:effectLst/>
          <a:extLst/>
        </p:spPr>
        <p:txBody>
          <a:bodyPr wrap="none" anchor="ctr"/>
          <a:lstStyle/>
          <a:p>
            <a:pPr>
              <a:defRPr/>
            </a:pPr>
            <a:r>
              <a:rPr lang="en-US" sz="1200" dirty="0" smtClean="0">
                <a:solidFill>
                  <a:srgbClr val="000000"/>
                </a:solidFill>
                <a:latin typeface="Comic Sans MS"/>
                <a:cs typeface="Comic Sans MS"/>
              </a:rPr>
              <a:t>The Demand</a:t>
            </a:r>
            <a:endParaRPr lang="en-US" sz="1200" dirty="0">
              <a:solidFill>
                <a:srgbClr val="000000"/>
              </a:solidFill>
              <a:latin typeface="Comic Sans MS"/>
              <a:cs typeface="Comic Sans MS"/>
            </a:endParaRPr>
          </a:p>
          <a:p>
            <a:pPr>
              <a:defRPr/>
            </a:pPr>
            <a:r>
              <a:rPr lang="en-US" sz="1200" dirty="0" smtClean="0">
                <a:solidFill>
                  <a:srgbClr val="000000"/>
                </a:solidFill>
                <a:latin typeface="Comic Sans MS"/>
                <a:cs typeface="Comic Sans MS"/>
              </a:rPr>
              <a:t>For Money</a:t>
            </a:r>
            <a:endParaRPr lang="en-US" sz="1200" dirty="0">
              <a:solidFill>
                <a:srgbClr val="000000"/>
              </a:solidFill>
              <a:latin typeface="Comic Sans MS"/>
              <a:cs typeface="Comic Sans MS"/>
            </a:endParaRPr>
          </a:p>
        </p:txBody>
      </p:sp>
      <p:sp>
        <p:nvSpPr>
          <p:cNvPr id="25" name="Bevel 24">
            <a:hlinkClick r:id="rId7" action="ppaction://hlinksldjump"/>
          </p:cNvPr>
          <p:cNvSpPr/>
          <p:nvPr/>
        </p:nvSpPr>
        <p:spPr bwMode="auto">
          <a:xfrm>
            <a:off x="3124200" y="3795712"/>
            <a:ext cx="1371600" cy="533400"/>
          </a:xfrm>
          <a:prstGeom prst="bevel">
            <a:avLst/>
          </a:prstGeom>
          <a:solidFill>
            <a:schemeClr val="bg2">
              <a:lumMod val="60000"/>
              <a:lumOff val="40000"/>
            </a:schemeClr>
          </a:solidFill>
          <a:ln>
            <a:solidFill>
              <a:schemeClr val="bg2">
                <a:lumMod val="60000"/>
                <a:lumOff val="40000"/>
              </a:schemeClr>
            </a:solidFill>
          </a:ln>
          <a:effectLst/>
          <a:extLst/>
        </p:spPr>
        <p:txBody>
          <a:bodyPr wrap="none" anchor="ctr"/>
          <a:lstStyle/>
          <a:p>
            <a:pPr>
              <a:defRPr/>
            </a:pPr>
            <a:r>
              <a:rPr lang="en-US" sz="1200" dirty="0" smtClean="0">
                <a:solidFill>
                  <a:srgbClr val="000000"/>
                </a:solidFill>
                <a:latin typeface="Comic Sans MS"/>
                <a:cs typeface="Comic Sans MS"/>
              </a:rPr>
              <a:t>The Velocity</a:t>
            </a:r>
            <a:endParaRPr lang="en-US" sz="1200" dirty="0">
              <a:solidFill>
                <a:srgbClr val="000000"/>
              </a:solidFill>
              <a:latin typeface="Comic Sans MS"/>
              <a:cs typeface="Comic Sans MS"/>
            </a:endParaRPr>
          </a:p>
          <a:p>
            <a:pPr>
              <a:defRPr/>
            </a:pPr>
            <a:r>
              <a:rPr lang="en-US" sz="1200" dirty="0" smtClean="0">
                <a:solidFill>
                  <a:srgbClr val="000000"/>
                </a:solidFill>
                <a:latin typeface="Comic Sans MS"/>
                <a:cs typeface="Comic Sans MS"/>
              </a:rPr>
              <a:t>Of Money</a:t>
            </a:r>
            <a:endParaRPr lang="en-US" sz="1200" dirty="0">
              <a:solidFill>
                <a:srgbClr val="000000"/>
              </a:solidFill>
              <a:latin typeface="Comic Sans MS"/>
              <a:cs typeface="Comic Sans MS"/>
            </a:endParaRPr>
          </a:p>
        </p:txBody>
      </p:sp>
      <p:sp>
        <p:nvSpPr>
          <p:cNvPr id="26" name="Bevel 25">
            <a:hlinkClick r:id="rId8" action="ppaction://hlinksldjump"/>
          </p:cNvPr>
          <p:cNvSpPr/>
          <p:nvPr/>
        </p:nvSpPr>
        <p:spPr bwMode="auto">
          <a:xfrm>
            <a:off x="3124200" y="3109912"/>
            <a:ext cx="1371600" cy="533400"/>
          </a:xfrm>
          <a:prstGeom prst="bevel">
            <a:avLst/>
          </a:prstGeom>
          <a:solidFill>
            <a:schemeClr val="bg2">
              <a:lumMod val="60000"/>
              <a:lumOff val="40000"/>
            </a:schemeClr>
          </a:solidFill>
          <a:ln>
            <a:solidFill>
              <a:schemeClr val="bg2">
                <a:lumMod val="60000"/>
                <a:lumOff val="40000"/>
              </a:schemeClr>
            </a:solidFill>
          </a:ln>
          <a:effectLst/>
          <a:extLst/>
        </p:spPr>
        <p:txBody>
          <a:bodyPr wrap="none" anchor="ctr"/>
          <a:lstStyle/>
          <a:p>
            <a:pPr>
              <a:defRPr/>
            </a:pPr>
            <a:r>
              <a:rPr lang="en-US" sz="1200" dirty="0" smtClean="0">
                <a:solidFill>
                  <a:srgbClr val="000000"/>
                </a:solidFill>
                <a:latin typeface="Comic Sans MS"/>
                <a:cs typeface="Comic Sans MS"/>
              </a:rPr>
              <a:t>Changes in Real</a:t>
            </a:r>
            <a:endParaRPr lang="en-US" sz="1200" dirty="0">
              <a:solidFill>
                <a:srgbClr val="000000"/>
              </a:solidFill>
              <a:latin typeface="Comic Sans MS"/>
              <a:cs typeface="Comic Sans MS"/>
            </a:endParaRPr>
          </a:p>
          <a:p>
            <a:pPr>
              <a:defRPr/>
            </a:pPr>
            <a:r>
              <a:rPr lang="en-US" sz="1200" dirty="0" smtClean="0">
                <a:solidFill>
                  <a:srgbClr val="000000"/>
                </a:solidFill>
                <a:latin typeface="Comic Sans MS"/>
                <a:cs typeface="Comic Sans MS"/>
              </a:rPr>
              <a:t>Money Demand</a:t>
            </a:r>
            <a:endParaRPr lang="en-US" sz="1200" dirty="0">
              <a:solidFill>
                <a:srgbClr val="000000"/>
              </a:solidFill>
              <a:latin typeface="Comic Sans MS"/>
              <a:cs typeface="Comic Sans MS"/>
            </a:endParaRPr>
          </a:p>
        </p:txBody>
      </p:sp>
      <p:sp>
        <p:nvSpPr>
          <p:cNvPr id="27" name="Bevel 26">
            <a:hlinkClick r:id="rId9" action="ppaction://hlinksldjump"/>
          </p:cNvPr>
          <p:cNvSpPr/>
          <p:nvPr/>
        </p:nvSpPr>
        <p:spPr bwMode="auto">
          <a:xfrm>
            <a:off x="3124200" y="4481512"/>
            <a:ext cx="1371600" cy="533400"/>
          </a:xfrm>
          <a:prstGeom prst="bevel">
            <a:avLst/>
          </a:prstGeom>
          <a:solidFill>
            <a:schemeClr val="bg2">
              <a:lumMod val="60000"/>
              <a:lumOff val="40000"/>
            </a:schemeClr>
          </a:solidFill>
          <a:ln>
            <a:solidFill>
              <a:schemeClr val="bg2">
                <a:lumMod val="60000"/>
                <a:lumOff val="40000"/>
              </a:schemeClr>
            </a:solidFill>
          </a:ln>
          <a:effectLst/>
          <a:extLst/>
        </p:spPr>
        <p:txBody>
          <a:bodyPr wrap="none" anchor="ctr"/>
          <a:lstStyle/>
          <a:p>
            <a:pPr>
              <a:defRPr/>
            </a:pPr>
            <a:r>
              <a:rPr lang="en-US" sz="1200" dirty="0" smtClean="0">
                <a:solidFill>
                  <a:srgbClr val="000000"/>
                </a:solidFill>
                <a:latin typeface="Comic Sans MS"/>
                <a:cs typeface="Comic Sans MS"/>
              </a:rPr>
              <a:t>Equilibrium in the</a:t>
            </a:r>
            <a:endParaRPr lang="en-US" sz="1200" dirty="0">
              <a:solidFill>
                <a:srgbClr val="000000"/>
              </a:solidFill>
              <a:latin typeface="Comic Sans MS"/>
              <a:cs typeface="Comic Sans MS"/>
            </a:endParaRPr>
          </a:p>
          <a:p>
            <a:pPr>
              <a:defRPr/>
            </a:pPr>
            <a:r>
              <a:rPr lang="en-US" sz="1200" dirty="0" smtClean="0">
                <a:solidFill>
                  <a:srgbClr val="000000"/>
                </a:solidFill>
                <a:latin typeface="Comic Sans MS"/>
                <a:cs typeface="Comic Sans MS"/>
              </a:rPr>
              <a:t>Money Market</a:t>
            </a:r>
            <a:endParaRPr lang="en-US" sz="1200" dirty="0">
              <a:solidFill>
                <a:srgbClr val="000000"/>
              </a:solidFill>
              <a:latin typeface="Comic Sans MS"/>
              <a:cs typeface="Comic Sans MS"/>
            </a:endParaRPr>
          </a:p>
        </p:txBody>
      </p:sp>
      <p:sp>
        <p:nvSpPr>
          <p:cNvPr id="28" name="Bevel 27">
            <a:hlinkClick r:id="rId10" action="ppaction://hlinksldjump"/>
          </p:cNvPr>
          <p:cNvSpPr/>
          <p:nvPr/>
        </p:nvSpPr>
        <p:spPr bwMode="auto">
          <a:xfrm>
            <a:off x="3124200" y="5167312"/>
            <a:ext cx="1371600" cy="533400"/>
          </a:xfrm>
          <a:prstGeom prst="bevel">
            <a:avLst/>
          </a:prstGeom>
          <a:solidFill>
            <a:schemeClr val="bg2">
              <a:lumMod val="60000"/>
              <a:lumOff val="40000"/>
            </a:schemeClr>
          </a:solidFill>
          <a:ln>
            <a:solidFill>
              <a:schemeClr val="bg2">
                <a:lumMod val="60000"/>
                <a:lumOff val="40000"/>
              </a:schemeClr>
            </a:solidFill>
          </a:ln>
          <a:effectLst/>
          <a:extLst/>
        </p:spPr>
        <p:txBody>
          <a:bodyPr wrap="none" anchor="ctr"/>
          <a:lstStyle/>
          <a:p>
            <a:pPr>
              <a:defRPr/>
            </a:pPr>
            <a:r>
              <a:rPr lang="en-US" sz="1200" dirty="0" smtClean="0">
                <a:solidFill>
                  <a:srgbClr val="000000"/>
                </a:solidFill>
                <a:latin typeface="Comic Sans MS"/>
                <a:cs typeface="Comic Sans MS"/>
              </a:rPr>
              <a:t>The Different</a:t>
            </a:r>
          </a:p>
          <a:p>
            <a:pPr>
              <a:defRPr/>
            </a:pPr>
            <a:r>
              <a:rPr lang="en-US" sz="1200" dirty="0" smtClean="0">
                <a:solidFill>
                  <a:srgbClr val="000000"/>
                </a:solidFill>
                <a:latin typeface="Comic Sans MS"/>
                <a:cs typeface="Comic Sans MS"/>
              </a:rPr>
              <a:t>Interest Rates</a:t>
            </a:r>
            <a:endParaRPr lang="en-US" sz="1200" dirty="0">
              <a:solidFill>
                <a:srgbClr val="000000"/>
              </a:solidFill>
              <a:latin typeface="Comic Sans MS"/>
              <a:cs typeface="Comic Sans MS"/>
            </a:endParaRPr>
          </a:p>
        </p:txBody>
      </p:sp>
      <p:sp>
        <p:nvSpPr>
          <p:cNvPr id="29" name="Bevel 28">
            <a:hlinkClick r:id="rId11" action="ppaction://hlinksldjump"/>
          </p:cNvPr>
          <p:cNvSpPr/>
          <p:nvPr/>
        </p:nvSpPr>
        <p:spPr bwMode="auto">
          <a:xfrm>
            <a:off x="4648200" y="1738312"/>
            <a:ext cx="1371600" cy="533400"/>
          </a:xfrm>
          <a:prstGeom prst="bevel">
            <a:avLst/>
          </a:prstGeom>
          <a:solidFill>
            <a:schemeClr val="bg2">
              <a:lumMod val="60000"/>
              <a:lumOff val="40000"/>
            </a:schemeClr>
          </a:solidFill>
          <a:ln>
            <a:solidFill>
              <a:schemeClr val="bg2">
                <a:lumMod val="60000"/>
                <a:lumOff val="40000"/>
              </a:schemeClr>
            </a:solidFill>
          </a:ln>
          <a:effectLst/>
          <a:extLst/>
        </p:spPr>
        <p:txBody>
          <a:bodyPr wrap="none" anchor="ctr"/>
          <a:lstStyle/>
          <a:p>
            <a:pPr>
              <a:defRPr/>
            </a:pPr>
            <a:r>
              <a:rPr lang="en-US" sz="1200" dirty="0" smtClean="0">
                <a:solidFill>
                  <a:srgbClr val="000000"/>
                </a:solidFill>
                <a:latin typeface="Comic Sans MS"/>
                <a:cs typeface="Comic Sans MS"/>
              </a:rPr>
              <a:t>The</a:t>
            </a:r>
          </a:p>
          <a:p>
            <a:pPr>
              <a:defRPr/>
            </a:pPr>
            <a:r>
              <a:rPr lang="en-US" sz="1200" dirty="0" smtClean="0">
                <a:solidFill>
                  <a:srgbClr val="000000"/>
                </a:solidFill>
                <a:latin typeface="Comic Sans MS"/>
                <a:cs typeface="Comic Sans MS"/>
              </a:rPr>
              <a:t>Money Market</a:t>
            </a:r>
            <a:endParaRPr lang="en-US" sz="1200" dirty="0">
              <a:solidFill>
                <a:srgbClr val="000000"/>
              </a:solidFill>
              <a:latin typeface="Comic Sans MS"/>
              <a:cs typeface="Comic Sans MS"/>
            </a:endParaRPr>
          </a:p>
        </p:txBody>
      </p:sp>
      <p:sp>
        <p:nvSpPr>
          <p:cNvPr id="30" name="Bevel 29">
            <a:hlinkClick r:id="rId12" action="ppaction://hlinksldjump"/>
          </p:cNvPr>
          <p:cNvSpPr/>
          <p:nvPr/>
        </p:nvSpPr>
        <p:spPr bwMode="auto">
          <a:xfrm>
            <a:off x="6172200" y="1738312"/>
            <a:ext cx="1371600" cy="533400"/>
          </a:xfrm>
          <a:prstGeom prst="bevel">
            <a:avLst/>
          </a:prstGeom>
          <a:solidFill>
            <a:schemeClr val="bg2">
              <a:lumMod val="60000"/>
              <a:lumOff val="40000"/>
            </a:schemeClr>
          </a:solidFill>
          <a:ln>
            <a:solidFill>
              <a:schemeClr val="bg2">
                <a:lumMod val="60000"/>
                <a:lumOff val="40000"/>
              </a:schemeClr>
            </a:solidFill>
          </a:ln>
          <a:effectLst/>
          <a:extLst/>
        </p:spPr>
        <p:txBody>
          <a:bodyPr wrap="none" anchor="ctr"/>
          <a:lstStyle/>
          <a:p>
            <a:pPr>
              <a:defRPr/>
            </a:pPr>
            <a:r>
              <a:rPr lang="en-US" sz="1200" dirty="0">
                <a:solidFill>
                  <a:srgbClr val="000000"/>
                </a:solidFill>
                <a:latin typeface="Comic Sans MS"/>
                <a:cs typeface="Comic Sans MS"/>
              </a:rPr>
              <a:t>Learning</a:t>
            </a:r>
          </a:p>
          <a:p>
            <a:pPr>
              <a:defRPr/>
            </a:pPr>
            <a:r>
              <a:rPr lang="en-US" sz="1200" dirty="0">
                <a:solidFill>
                  <a:srgbClr val="000000"/>
                </a:solidFill>
                <a:latin typeface="Comic Sans MS"/>
                <a:cs typeface="Comic Sans MS"/>
              </a:rPr>
              <a:t>Targets</a:t>
            </a:r>
          </a:p>
        </p:txBody>
      </p:sp>
      <p:sp>
        <p:nvSpPr>
          <p:cNvPr id="31" name="Bevel 30">
            <a:hlinkClick r:id="rId13" action="ppaction://hlinksldjump"/>
          </p:cNvPr>
          <p:cNvSpPr/>
          <p:nvPr/>
        </p:nvSpPr>
        <p:spPr bwMode="auto">
          <a:xfrm>
            <a:off x="6172200" y="2424112"/>
            <a:ext cx="1371600" cy="533400"/>
          </a:xfrm>
          <a:prstGeom prst="bevel">
            <a:avLst/>
          </a:prstGeom>
          <a:solidFill>
            <a:schemeClr val="bg2">
              <a:lumMod val="60000"/>
              <a:lumOff val="40000"/>
            </a:schemeClr>
          </a:solidFill>
          <a:ln>
            <a:solidFill>
              <a:schemeClr val="bg2">
                <a:lumMod val="60000"/>
                <a:lumOff val="40000"/>
              </a:schemeClr>
            </a:solidFill>
          </a:ln>
          <a:effectLst/>
          <a:extLst/>
        </p:spPr>
        <p:txBody>
          <a:bodyPr wrap="none" anchor="ctr"/>
          <a:lstStyle/>
          <a:p>
            <a:pPr>
              <a:defRPr/>
            </a:pPr>
            <a:r>
              <a:rPr lang="en-US" sz="1200" dirty="0">
                <a:solidFill>
                  <a:srgbClr val="000000"/>
                </a:solidFill>
                <a:latin typeface="Comic Sans MS"/>
                <a:cs typeface="Comic Sans MS"/>
              </a:rPr>
              <a:t>Quiz</a:t>
            </a:r>
          </a:p>
        </p:txBody>
      </p:sp>
      <p:sp>
        <p:nvSpPr>
          <p:cNvPr id="32" name="Bevel 31">
            <a:hlinkClick r:id="rId14" action="ppaction://hlinksldjump"/>
          </p:cNvPr>
          <p:cNvSpPr/>
          <p:nvPr/>
        </p:nvSpPr>
        <p:spPr bwMode="auto">
          <a:xfrm>
            <a:off x="7696200" y="1738312"/>
            <a:ext cx="1371600" cy="533400"/>
          </a:xfrm>
          <a:prstGeom prst="bevel">
            <a:avLst/>
          </a:prstGeom>
          <a:solidFill>
            <a:schemeClr val="bg2">
              <a:lumMod val="60000"/>
              <a:lumOff val="40000"/>
            </a:schemeClr>
          </a:solidFill>
          <a:ln>
            <a:solidFill>
              <a:schemeClr val="bg2">
                <a:lumMod val="60000"/>
                <a:lumOff val="40000"/>
              </a:schemeClr>
            </a:solidFill>
          </a:ln>
          <a:effectLst/>
          <a:extLst/>
        </p:spPr>
        <p:txBody>
          <a:bodyPr wrap="none" anchor="ctr"/>
          <a:lstStyle/>
          <a:p>
            <a:pPr>
              <a:defRPr/>
            </a:pPr>
            <a:r>
              <a:rPr lang="en-US" sz="1200" dirty="0" smtClean="0">
                <a:solidFill>
                  <a:srgbClr val="000000"/>
                </a:solidFill>
                <a:latin typeface="Comic Sans MS"/>
                <a:cs typeface="Comic Sans MS"/>
              </a:rPr>
              <a:t>Money Velocity</a:t>
            </a:r>
            <a:endParaRPr lang="en-US" sz="1200" dirty="0">
              <a:solidFill>
                <a:srgbClr val="000000"/>
              </a:solidFill>
              <a:latin typeface="Comic Sans MS"/>
              <a:cs typeface="Comic Sans MS"/>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Learning Targets</a:t>
            </a:r>
          </a:p>
        </p:txBody>
      </p:sp>
      <p:sp>
        <p:nvSpPr>
          <p:cNvPr id="2" name="TextBox 1"/>
          <p:cNvSpPr txBox="1"/>
          <p:nvPr/>
        </p:nvSpPr>
        <p:spPr>
          <a:xfrm>
            <a:off x="228600" y="990600"/>
            <a:ext cx="2743200" cy="3416320"/>
          </a:xfrm>
          <a:prstGeom prst="rect">
            <a:avLst/>
          </a:prstGeom>
          <a:gradFill flip="none" rotWithShape="1">
            <a:gsLst>
              <a:gs pos="95000">
                <a:srgbClr val="C3FFC1"/>
              </a:gs>
              <a:gs pos="100000">
                <a:schemeClr val="bg1"/>
              </a:gs>
            </a:gsLst>
            <a:path path="shape">
              <a:fillToRect l="50000" t="50000" r="50000" b="50000"/>
            </a:path>
            <a:tileRect/>
          </a:gradFill>
          <a:ln w="12700">
            <a:noFill/>
          </a:ln>
        </p:spPr>
        <p:txBody>
          <a:bodyPr wrap="square" rtlCol="0">
            <a:spAutoFit/>
          </a:bodyPr>
          <a:lstStyle/>
          <a:p>
            <a:r>
              <a:rPr lang="en-US" sz="1800" b="1" dirty="0" smtClean="0"/>
              <a:t>Knowledge</a:t>
            </a:r>
          </a:p>
          <a:p>
            <a:pPr algn="just"/>
            <a:endParaRPr lang="en-US" sz="1800" dirty="0" smtClean="0"/>
          </a:p>
          <a:p>
            <a:pPr algn="just"/>
            <a:r>
              <a:rPr lang="en-US" sz="1800" dirty="0" smtClean="0"/>
              <a:t>None</a:t>
            </a:r>
          </a:p>
          <a:p>
            <a:pPr algn="just"/>
            <a:endParaRPr lang="en-US" sz="1800" dirty="0"/>
          </a:p>
          <a:p>
            <a:pPr algn="just"/>
            <a:endParaRPr lang="en-US" sz="1800" dirty="0" smtClean="0"/>
          </a:p>
          <a:p>
            <a:pPr algn="just"/>
            <a:endParaRPr lang="en-US" sz="1800" dirty="0"/>
          </a:p>
          <a:p>
            <a:pPr algn="just"/>
            <a:endParaRPr lang="en-US" sz="1800" dirty="0" smtClean="0"/>
          </a:p>
          <a:p>
            <a:pPr algn="just"/>
            <a:endParaRPr lang="en-US" sz="1800" dirty="0"/>
          </a:p>
          <a:p>
            <a:pPr algn="just"/>
            <a:endParaRPr lang="en-US" sz="1800" dirty="0" smtClean="0"/>
          </a:p>
          <a:p>
            <a:pPr algn="just"/>
            <a:endParaRPr lang="en-US" sz="1800" dirty="0"/>
          </a:p>
          <a:p>
            <a:pPr algn="just"/>
            <a:endParaRPr lang="en-US" sz="1800" dirty="0" smtClean="0"/>
          </a:p>
          <a:p>
            <a:pPr algn="just"/>
            <a:endParaRPr lang="en-US" sz="1800" dirty="0" smtClean="0"/>
          </a:p>
        </p:txBody>
      </p:sp>
      <p:sp>
        <p:nvSpPr>
          <p:cNvPr id="13" name="TextBox 12"/>
          <p:cNvSpPr txBox="1"/>
          <p:nvPr/>
        </p:nvSpPr>
        <p:spPr>
          <a:xfrm>
            <a:off x="3200400" y="990600"/>
            <a:ext cx="2743200" cy="3416320"/>
          </a:xfrm>
          <a:prstGeom prst="rect">
            <a:avLst/>
          </a:prstGeom>
          <a:gradFill flip="none" rotWithShape="1">
            <a:gsLst>
              <a:gs pos="95000">
                <a:srgbClr val="C2E0FF"/>
              </a:gs>
              <a:gs pos="100000">
                <a:schemeClr val="bg1"/>
              </a:gs>
            </a:gsLst>
            <a:path path="shape">
              <a:fillToRect l="50000" t="50000" r="50000" b="50000"/>
            </a:path>
            <a:tileRect/>
          </a:gradFill>
          <a:ln w="12700">
            <a:noFill/>
          </a:ln>
        </p:spPr>
        <p:txBody>
          <a:bodyPr wrap="square" rtlCol="0">
            <a:spAutoFit/>
          </a:bodyPr>
          <a:lstStyle/>
          <a:p>
            <a:r>
              <a:rPr lang="en-US" sz="1800" b="1" dirty="0" smtClean="0"/>
              <a:t>Reasoning</a:t>
            </a:r>
          </a:p>
          <a:p>
            <a:pPr algn="just"/>
            <a:endParaRPr lang="en-US" sz="1800" dirty="0" smtClean="0"/>
          </a:p>
          <a:p>
            <a:pPr algn="just"/>
            <a:r>
              <a:rPr lang="en-US" sz="1800" dirty="0" smtClean="0"/>
              <a:t>Explain how the supply and demand of money determine the equilibrium interest rate.</a:t>
            </a:r>
          </a:p>
          <a:p>
            <a:pPr algn="just"/>
            <a:endParaRPr lang="en-US" sz="1800" dirty="0"/>
          </a:p>
          <a:p>
            <a:pPr algn="just"/>
            <a:r>
              <a:rPr lang="en-US" sz="1800" dirty="0" smtClean="0"/>
              <a:t>Explain how the Federal Reserve uses open-market operations to achieve a target federal funds rate.</a:t>
            </a:r>
          </a:p>
        </p:txBody>
      </p:sp>
      <p:sp>
        <p:nvSpPr>
          <p:cNvPr id="14" name="TextBox 13"/>
          <p:cNvSpPr txBox="1"/>
          <p:nvPr/>
        </p:nvSpPr>
        <p:spPr>
          <a:xfrm>
            <a:off x="6172200" y="990600"/>
            <a:ext cx="2743200" cy="3416320"/>
          </a:xfrm>
          <a:prstGeom prst="rect">
            <a:avLst/>
          </a:prstGeom>
          <a:gradFill flip="none" rotWithShape="1">
            <a:gsLst>
              <a:gs pos="95000">
                <a:srgbClr val="FEC0C1"/>
              </a:gs>
              <a:gs pos="100000">
                <a:schemeClr val="bg1"/>
              </a:gs>
            </a:gsLst>
            <a:path path="shape">
              <a:fillToRect l="50000" t="50000" r="50000" b="50000"/>
            </a:path>
            <a:tileRect/>
          </a:gradFill>
          <a:ln w="12700">
            <a:noFill/>
          </a:ln>
        </p:spPr>
        <p:txBody>
          <a:bodyPr wrap="square" rtlCol="0">
            <a:spAutoFit/>
          </a:bodyPr>
          <a:lstStyle/>
          <a:p>
            <a:r>
              <a:rPr lang="en-US" sz="1800" b="1" dirty="0" smtClean="0"/>
              <a:t>Skill</a:t>
            </a:r>
          </a:p>
          <a:p>
            <a:pPr algn="just"/>
            <a:endParaRPr lang="en-US" sz="1800" dirty="0"/>
          </a:p>
          <a:p>
            <a:pPr algn="just"/>
            <a:r>
              <a:rPr lang="en-US" sz="1800" dirty="0" smtClean="0"/>
              <a:t>Calculate data using the velocity approach to money demand.</a:t>
            </a:r>
          </a:p>
          <a:p>
            <a:pPr algn="just"/>
            <a:endParaRPr lang="en-US" sz="1800" dirty="0"/>
          </a:p>
          <a:p>
            <a:pPr algn="just"/>
            <a:endParaRPr lang="en-US" sz="1800" dirty="0" smtClean="0"/>
          </a:p>
          <a:p>
            <a:pPr algn="just"/>
            <a:endParaRPr lang="en-US" sz="1800" dirty="0"/>
          </a:p>
          <a:p>
            <a:pPr algn="just"/>
            <a:endParaRPr lang="en-US" sz="1800" dirty="0" smtClean="0"/>
          </a:p>
          <a:p>
            <a:pPr algn="just"/>
            <a:endParaRPr lang="en-US" sz="1800" dirty="0" smtClean="0"/>
          </a:p>
          <a:p>
            <a:pPr algn="just"/>
            <a:endParaRPr lang="en-US" sz="1800" dirty="0"/>
          </a:p>
          <a:p>
            <a:pPr algn="just"/>
            <a:endParaRPr lang="en-US" sz="1800" dirty="0" smtClean="0"/>
          </a:p>
        </p:txBody>
      </p:sp>
      <p:sp>
        <p:nvSpPr>
          <p:cNvPr id="15" name="TextBox 14"/>
          <p:cNvSpPr txBox="1"/>
          <p:nvPr/>
        </p:nvSpPr>
        <p:spPr>
          <a:xfrm>
            <a:off x="1600200" y="4558605"/>
            <a:ext cx="5943600" cy="1384995"/>
          </a:xfrm>
          <a:prstGeom prst="rect">
            <a:avLst/>
          </a:prstGeom>
          <a:gradFill flip="none" rotWithShape="1">
            <a:gsLst>
              <a:gs pos="95000">
                <a:srgbClr val="FFE1C1"/>
              </a:gs>
              <a:gs pos="100000">
                <a:schemeClr val="bg1"/>
              </a:gs>
            </a:gsLst>
            <a:path path="shape">
              <a:fillToRect l="50000" t="50000" r="50000" b="50000"/>
            </a:path>
            <a:tileRect/>
          </a:gradFill>
          <a:ln w="12700">
            <a:noFill/>
          </a:ln>
        </p:spPr>
        <p:txBody>
          <a:bodyPr wrap="square" rtlCol="0">
            <a:spAutoFit/>
          </a:bodyPr>
          <a:lstStyle/>
          <a:p>
            <a:r>
              <a:rPr lang="en-US" sz="1400" b="1" dirty="0" smtClean="0"/>
              <a:t>Essential Questions</a:t>
            </a:r>
          </a:p>
          <a:p>
            <a:pPr algn="just"/>
            <a:endParaRPr lang="en-US" sz="1400" dirty="0" smtClean="0"/>
          </a:p>
          <a:p>
            <a:pPr algn="just"/>
            <a:r>
              <a:rPr lang="en-US" sz="1400" dirty="0" smtClean="0"/>
              <a:t>How do interest rates get determined?</a:t>
            </a:r>
          </a:p>
          <a:p>
            <a:pPr algn="just"/>
            <a:endParaRPr lang="en-US" sz="1400" dirty="0"/>
          </a:p>
          <a:p>
            <a:pPr algn="just"/>
            <a:r>
              <a:rPr lang="en-US" sz="1400" dirty="0" smtClean="0"/>
              <a:t>Why is the Federal Reserve considered such an important part of the United States economy?</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20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2000"/>
                                        <p:tgtEl>
                                          <p:spTgt spid="14"/>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Supply of Money</a:t>
            </a:r>
            <a:endParaRPr lang="en-US" dirty="0">
              <a:latin typeface="Century Gothic" charset="0"/>
              <a:ea typeface="ＭＳ Ｐゴシック" charset="0"/>
              <a:cs typeface="ＭＳ Ｐゴシック" charset="0"/>
            </a:endParaRPr>
          </a:p>
        </p:txBody>
      </p:sp>
      <p:sp>
        <p:nvSpPr>
          <p:cNvPr id="12592" name="Rectangle 304"/>
          <p:cNvSpPr>
            <a:spLocks noChangeArrowheads="1"/>
          </p:cNvSpPr>
          <p:nvPr/>
        </p:nvSpPr>
        <p:spPr bwMode="auto">
          <a:xfrm>
            <a:off x="0" y="914400"/>
            <a:ext cx="9144000"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dirty="0" smtClean="0">
                <a:solidFill>
                  <a:srgbClr val="000000"/>
                </a:solidFill>
              </a:rPr>
              <a:t>We have just witnessed how the Fed can increase or decrease the money supply.  Let’s take a closer look at the supply and demand for money.</a:t>
            </a:r>
            <a:endParaRPr lang="en-US" sz="2000" dirty="0">
              <a:solidFill>
                <a:srgbClr val="000000"/>
              </a:solidFill>
            </a:endParaRPr>
          </a:p>
        </p:txBody>
      </p:sp>
      <p:sp>
        <p:nvSpPr>
          <p:cNvPr id="2" name="Rectangle 1"/>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We have just witnessed how the Fed can increase or decrease the money supply.  Let’s take a closer look at the supply and demand for money.</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754551107"/>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592"/>
                                        </p:tgtEl>
                                        <p:attrNameLst>
                                          <p:attrName>style.visibility</p:attrName>
                                        </p:attrNameLst>
                                      </p:cBhvr>
                                      <p:to>
                                        <p:strVal val="visible"/>
                                      </p:to>
                                    </p:set>
                                    <p:animEffect transition="in" filter="wipe(left)">
                                      <p:cBhvr>
                                        <p:cTn id="7" dur="1000"/>
                                        <p:tgtEl>
                                          <p:spTgt spid="1259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2" grpId="0"/>
      <p:bldP spid="2"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Supply of Money</a:t>
            </a:r>
            <a:endParaRPr lang="en-US" dirty="0">
              <a:latin typeface="Century Gothic" charset="0"/>
              <a:ea typeface="ＭＳ Ｐゴシック" charset="0"/>
              <a:cs typeface="ＭＳ Ｐゴシック" charset="0"/>
            </a:endParaRPr>
          </a:p>
        </p:txBody>
      </p:sp>
      <p:sp>
        <p:nvSpPr>
          <p:cNvPr id="5" name="Rectangle 6"/>
          <p:cNvSpPr>
            <a:spLocks noChangeArrowheads="1"/>
          </p:cNvSpPr>
          <p:nvPr/>
        </p:nvSpPr>
        <p:spPr bwMode="auto">
          <a:xfrm>
            <a:off x="762000" y="1902508"/>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A) When discussing monetary policy, money refers to M1.</a:t>
            </a:r>
            <a:endParaRPr lang="en-US" sz="1800" dirty="0"/>
          </a:p>
        </p:txBody>
      </p:sp>
      <p:sp>
        <p:nvSpPr>
          <p:cNvPr id="6" name="Rectangle 7"/>
          <p:cNvSpPr>
            <a:spLocks noChangeArrowheads="1"/>
          </p:cNvSpPr>
          <p:nvPr/>
        </p:nvSpPr>
        <p:spPr bwMode="auto">
          <a:xfrm>
            <a:off x="381000" y="1611866"/>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1) Definition of the Money Supply</a:t>
            </a:r>
            <a:endParaRPr lang="en-US" sz="1800" b="1" dirty="0"/>
          </a:p>
        </p:txBody>
      </p:sp>
      <p:sp>
        <p:nvSpPr>
          <p:cNvPr id="7" name="Rectangle 8"/>
          <p:cNvSpPr>
            <a:spLocks noChangeArrowheads="1"/>
          </p:cNvSpPr>
          <p:nvPr/>
        </p:nvSpPr>
        <p:spPr bwMode="auto">
          <a:xfrm>
            <a:off x="4572000" y="5132943"/>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M1 monies are currency in circulation, checkable bank deposits, and traveler’s checks.  We can omit traveler’s checks for simplicity.</a:t>
            </a:r>
          </a:p>
        </p:txBody>
      </p:sp>
      <p:pic>
        <p:nvPicPr>
          <p:cNvPr id="8" name="Picture 7" descr="M1 Money Suppl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981200"/>
            <a:ext cx="4425696" cy="3024009"/>
          </a:xfrm>
          <a:prstGeom prst="rect">
            <a:avLst/>
          </a:prstGeom>
        </p:spPr>
      </p:pic>
      <p:sp>
        <p:nvSpPr>
          <p:cNvPr id="9" name="Rectangle 8"/>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We have just witnessed how the Fed can increase or decrease the money supply.  Let’s take a closer look at the supply and demand for money.</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499699970"/>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5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Supply of Money</a:t>
            </a:r>
            <a:endParaRPr lang="en-US" dirty="0">
              <a:latin typeface="Century Gothic" charset="0"/>
              <a:ea typeface="ＭＳ Ｐゴシック" charset="0"/>
              <a:cs typeface="ＭＳ Ｐゴシック" charset="0"/>
            </a:endParaRPr>
          </a:p>
        </p:txBody>
      </p:sp>
      <p:sp>
        <p:nvSpPr>
          <p:cNvPr id="5" name="Rectangle 6"/>
          <p:cNvSpPr>
            <a:spLocks noChangeArrowheads="1"/>
          </p:cNvSpPr>
          <p:nvPr/>
        </p:nvSpPr>
        <p:spPr bwMode="auto">
          <a:xfrm>
            <a:off x="762000" y="1902508"/>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A) When discussing monetary policy, money refers to M1.</a:t>
            </a:r>
            <a:endParaRPr lang="en-US" sz="1800" dirty="0"/>
          </a:p>
        </p:txBody>
      </p:sp>
      <p:sp>
        <p:nvSpPr>
          <p:cNvPr id="6" name="Rectangle 7"/>
          <p:cNvSpPr>
            <a:spLocks noChangeArrowheads="1"/>
          </p:cNvSpPr>
          <p:nvPr/>
        </p:nvSpPr>
        <p:spPr bwMode="auto">
          <a:xfrm>
            <a:off x="381000" y="1611866"/>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1) Definition of the Money Supply</a:t>
            </a:r>
            <a:endParaRPr lang="en-US" sz="1800" b="1" dirty="0"/>
          </a:p>
        </p:txBody>
      </p:sp>
      <p:sp>
        <p:nvSpPr>
          <p:cNvPr id="7" name="Rectangle 8"/>
          <p:cNvSpPr>
            <a:spLocks noChangeArrowheads="1"/>
          </p:cNvSpPr>
          <p:nvPr/>
        </p:nvSpPr>
        <p:spPr bwMode="auto">
          <a:xfrm>
            <a:off x="4572000" y="5132943"/>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Interest-bearing assets (except checking accounts) are not considered money because they cannot be immediately used for purchases.</a:t>
            </a:r>
          </a:p>
        </p:txBody>
      </p:sp>
      <p:sp>
        <p:nvSpPr>
          <p:cNvPr id="8" name="Rectangle 6"/>
          <p:cNvSpPr>
            <a:spLocks noChangeArrowheads="1"/>
          </p:cNvSpPr>
          <p:nvPr/>
        </p:nvSpPr>
        <p:spPr bwMode="auto">
          <a:xfrm>
            <a:off x="762000" y="2477867"/>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B) Interest-bearing assets are not money, but are a close substitute.</a:t>
            </a:r>
            <a:endParaRPr lang="en-US" sz="1800" dirty="0"/>
          </a:p>
        </p:txBody>
      </p:sp>
      <p:pic>
        <p:nvPicPr>
          <p:cNvPr id="2" name="Picture 1" descr="Interest Bearing Asse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981200"/>
            <a:ext cx="4429581" cy="3026664"/>
          </a:xfrm>
          <a:prstGeom prst="rect">
            <a:avLst/>
          </a:prstGeom>
        </p:spPr>
      </p:pic>
      <p:sp>
        <p:nvSpPr>
          <p:cNvPr id="10" name="Rectangle 9"/>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We have just witnessed how the Fed can increase or decrease the money supply.  Let’s take a closer look at the supply and demand for money.</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060381055"/>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Supply of Money</a:t>
            </a:r>
            <a:endParaRPr lang="en-US" dirty="0">
              <a:latin typeface="Century Gothic" charset="0"/>
              <a:ea typeface="ＭＳ Ｐゴシック" charset="0"/>
              <a:cs typeface="ＭＳ Ｐゴシック" charset="0"/>
            </a:endParaRPr>
          </a:p>
        </p:txBody>
      </p:sp>
      <p:sp>
        <p:nvSpPr>
          <p:cNvPr id="5" name="Rectangle 6"/>
          <p:cNvSpPr>
            <a:spLocks noChangeArrowheads="1"/>
          </p:cNvSpPr>
          <p:nvPr/>
        </p:nvSpPr>
        <p:spPr bwMode="auto">
          <a:xfrm>
            <a:off x="762000" y="1902508"/>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A) When discussing monetary policy, money refers to M1.</a:t>
            </a:r>
            <a:endParaRPr lang="en-US" sz="1800" dirty="0"/>
          </a:p>
        </p:txBody>
      </p:sp>
      <p:sp>
        <p:nvSpPr>
          <p:cNvPr id="6" name="Rectangle 7"/>
          <p:cNvSpPr>
            <a:spLocks noChangeArrowheads="1"/>
          </p:cNvSpPr>
          <p:nvPr/>
        </p:nvSpPr>
        <p:spPr bwMode="auto">
          <a:xfrm>
            <a:off x="381000" y="1611866"/>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1) Definition of the Money Supply</a:t>
            </a:r>
            <a:endParaRPr lang="en-US" sz="1800" b="1" dirty="0"/>
          </a:p>
        </p:txBody>
      </p:sp>
      <p:sp>
        <p:nvSpPr>
          <p:cNvPr id="7" name="Rectangle 8"/>
          <p:cNvSpPr>
            <a:spLocks noChangeArrowheads="1"/>
          </p:cNvSpPr>
          <p:nvPr/>
        </p:nvSpPr>
        <p:spPr bwMode="auto">
          <a:xfrm>
            <a:off x="4572000" y="5132943"/>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Remember that “nominal” means the quantity of money is not adjusted for inflation.  If it was adjusted for inflation, it would be the “real” quantity of money.</a:t>
            </a:r>
          </a:p>
        </p:txBody>
      </p:sp>
      <p:sp>
        <p:nvSpPr>
          <p:cNvPr id="8" name="Rectangle 6"/>
          <p:cNvSpPr>
            <a:spLocks noChangeArrowheads="1"/>
          </p:cNvSpPr>
          <p:nvPr/>
        </p:nvSpPr>
        <p:spPr bwMode="auto">
          <a:xfrm>
            <a:off x="762000" y="2477867"/>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B) Interest-bearing assets are not money, but are a close substitute.</a:t>
            </a:r>
            <a:endParaRPr lang="en-US" sz="1800" dirty="0"/>
          </a:p>
        </p:txBody>
      </p:sp>
      <p:sp>
        <p:nvSpPr>
          <p:cNvPr id="9" name="Rectangle 6"/>
          <p:cNvSpPr>
            <a:spLocks noChangeArrowheads="1"/>
          </p:cNvSpPr>
          <p:nvPr/>
        </p:nvSpPr>
        <p:spPr bwMode="auto">
          <a:xfrm>
            <a:off x="762000" y="3350308"/>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A) The nominal quantity of money, </a:t>
            </a:r>
            <a:r>
              <a:rPr lang="en-US" sz="1800" i="1" dirty="0"/>
              <a:t>M</a:t>
            </a:r>
            <a:r>
              <a:rPr lang="en-US" sz="1800" dirty="0"/>
              <a:t>, goes on the x-axis.</a:t>
            </a:r>
          </a:p>
        </p:txBody>
      </p:sp>
      <p:sp>
        <p:nvSpPr>
          <p:cNvPr id="10" name="Rectangle 7"/>
          <p:cNvSpPr>
            <a:spLocks noChangeArrowheads="1"/>
          </p:cNvSpPr>
          <p:nvPr/>
        </p:nvSpPr>
        <p:spPr bwMode="auto">
          <a:xfrm>
            <a:off x="381000" y="3059666"/>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2) Money Market Graph</a:t>
            </a:r>
            <a:endParaRPr lang="en-US" sz="1800" b="1" dirty="0"/>
          </a:p>
        </p:txBody>
      </p:sp>
      <p:pic>
        <p:nvPicPr>
          <p:cNvPr id="2" name="Picture 1" descr="image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984248"/>
            <a:ext cx="4429581" cy="3026664"/>
          </a:xfrm>
          <a:prstGeom prst="rect">
            <a:avLst/>
          </a:prstGeom>
        </p:spPr>
      </p:pic>
      <p:pic>
        <p:nvPicPr>
          <p:cNvPr id="3" name="Picture 2" descr="image0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1" y="1984248"/>
            <a:ext cx="4429581" cy="3026664"/>
          </a:xfrm>
          <a:prstGeom prst="rect">
            <a:avLst/>
          </a:prstGeom>
        </p:spPr>
      </p:pic>
      <p:sp>
        <p:nvSpPr>
          <p:cNvPr id="13" name="Rectangle 12"/>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We have just witnessed how the Fed can increase or decrease the money supply.  Let’s take a closer look at the supply and demand for money.</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257148662"/>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par>
                          <p:cTn id="16" fill="hold">
                            <p:stCondLst>
                              <p:cond delay="5000"/>
                            </p:stCondLst>
                            <p:childTnLst>
                              <p:par>
                                <p:cTn id="17" presetID="22" presetClass="entr" presetSubtype="8" fill="hold" nodeType="afterEffect">
                                  <p:stCondLst>
                                    <p:cond delay="100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3000"/>
                                        <p:tgtEl>
                                          <p:spTgt spid="3"/>
                                        </p:tgtEl>
                                      </p:cBhvr>
                                    </p:animEffect>
                                  </p:childTnLst>
                                </p:cTn>
                              </p:par>
                            </p:childTnLst>
                          </p:cTn>
                        </p:par>
                        <p:par>
                          <p:cTn id="20" fill="hold">
                            <p:stCondLst>
                              <p:cond delay="9000"/>
                            </p:stCondLst>
                            <p:childTnLst>
                              <p:par>
                                <p:cTn id="21" presetID="22" presetClass="entr" presetSubtype="8" fill="hold" grpId="0" nodeType="afterEffect">
                                  <p:stCondLst>
                                    <p:cond delay="100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Supply of Money</a:t>
            </a:r>
            <a:endParaRPr lang="en-US" dirty="0">
              <a:latin typeface="Century Gothic" charset="0"/>
              <a:ea typeface="ＭＳ Ｐゴシック" charset="0"/>
              <a:cs typeface="ＭＳ Ｐゴシック" charset="0"/>
            </a:endParaRPr>
          </a:p>
        </p:txBody>
      </p:sp>
      <p:sp>
        <p:nvSpPr>
          <p:cNvPr id="5" name="Rectangle 6"/>
          <p:cNvSpPr>
            <a:spLocks noChangeArrowheads="1"/>
          </p:cNvSpPr>
          <p:nvPr/>
        </p:nvSpPr>
        <p:spPr bwMode="auto">
          <a:xfrm>
            <a:off x="762000" y="1902508"/>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A) When discussing monetary policy, money refers to M1.</a:t>
            </a:r>
            <a:endParaRPr lang="en-US" sz="1800" dirty="0"/>
          </a:p>
        </p:txBody>
      </p:sp>
      <p:sp>
        <p:nvSpPr>
          <p:cNvPr id="6" name="Rectangle 7"/>
          <p:cNvSpPr>
            <a:spLocks noChangeArrowheads="1"/>
          </p:cNvSpPr>
          <p:nvPr/>
        </p:nvSpPr>
        <p:spPr bwMode="auto">
          <a:xfrm>
            <a:off x="381000" y="1611866"/>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1) Definition of the Money Supply</a:t>
            </a:r>
            <a:endParaRPr lang="en-US" sz="1800" b="1" dirty="0"/>
          </a:p>
        </p:txBody>
      </p:sp>
      <p:sp>
        <p:nvSpPr>
          <p:cNvPr id="7" name="Rectangle 8"/>
          <p:cNvSpPr>
            <a:spLocks noChangeArrowheads="1"/>
          </p:cNvSpPr>
          <p:nvPr/>
        </p:nvSpPr>
        <p:spPr bwMode="auto">
          <a:xfrm>
            <a:off x="4572000" y="5132943"/>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The interest rate combines all short-term interest rates on liquid assets.  We can use just one interest rate because they all tend to be similar.</a:t>
            </a:r>
          </a:p>
        </p:txBody>
      </p:sp>
      <p:sp>
        <p:nvSpPr>
          <p:cNvPr id="8" name="Rectangle 6"/>
          <p:cNvSpPr>
            <a:spLocks noChangeArrowheads="1"/>
          </p:cNvSpPr>
          <p:nvPr/>
        </p:nvSpPr>
        <p:spPr bwMode="auto">
          <a:xfrm>
            <a:off x="762000" y="2477867"/>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B) Interest-bearing assets are not money, but are a close substitute.</a:t>
            </a:r>
            <a:endParaRPr lang="en-US" sz="1800" dirty="0"/>
          </a:p>
        </p:txBody>
      </p:sp>
      <p:sp>
        <p:nvSpPr>
          <p:cNvPr id="9" name="Rectangle 6"/>
          <p:cNvSpPr>
            <a:spLocks noChangeArrowheads="1"/>
          </p:cNvSpPr>
          <p:nvPr/>
        </p:nvSpPr>
        <p:spPr bwMode="auto">
          <a:xfrm>
            <a:off x="762000" y="3350308"/>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A) The nominal quantity of money, </a:t>
            </a:r>
            <a:r>
              <a:rPr lang="en-US" sz="1800" i="1" dirty="0"/>
              <a:t>M</a:t>
            </a:r>
            <a:r>
              <a:rPr lang="en-US" sz="1800" dirty="0"/>
              <a:t>, goes on the x-axis.</a:t>
            </a:r>
          </a:p>
        </p:txBody>
      </p:sp>
      <p:sp>
        <p:nvSpPr>
          <p:cNvPr id="10" name="Rectangle 7"/>
          <p:cNvSpPr>
            <a:spLocks noChangeArrowheads="1"/>
          </p:cNvSpPr>
          <p:nvPr/>
        </p:nvSpPr>
        <p:spPr bwMode="auto">
          <a:xfrm>
            <a:off x="381000" y="3059666"/>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2) Money Market Graph</a:t>
            </a:r>
            <a:endParaRPr lang="en-US" sz="1800" b="1" dirty="0"/>
          </a:p>
        </p:txBody>
      </p:sp>
      <p:sp>
        <p:nvSpPr>
          <p:cNvPr id="11" name="Rectangle 6"/>
          <p:cNvSpPr>
            <a:spLocks noChangeArrowheads="1"/>
          </p:cNvSpPr>
          <p:nvPr/>
        </p:nvSpPr>
        <p:spPr bwMode="auto">
          <a:xfrm>
            <a:off x="762000" y="3925669"/>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B) The interest rate, </a:t>
            </a:r>
            <a:r>
              <a:rPr lang="en-US" sz="1800" i="1" dirty="0"/>
              <a:t>r</a:t>
            </a:r>
            <a:r>
              <a:rPr lang="en-US" sz="1800" dirty="0"/>
              <a:t>, goes on the y-axis.</a:t>
            </a:r>
          </a:p>
        </p:txBody>
      </p:sp>
      <p:pic>
        <p:nvPicPr>
          <p:cNvPr id="12" name="Picture 11" descr="image0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1984248"/>
            <a:ext cx="4429581" cy="3026664"/>
          </a:xfrm>
          <a:prstGeom prst="rect">
            <a:avLst/>
          </a:prstGeom>
        </p:spPr>
      </p:pic>
      <p:pic>
        <p:nvPicPr>
          <p:cNvPr id="2" name="Picture 1" descr="image0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984248"/>
            <a:ext cx="4429581" cy="3026664"/>
          </a:xfrm>
          <a:prstGeom prst="rect">
            <a:avLst/>
          </a:prstGeom>
        </p:spPr>
      </p:pic>
      <p:sp>
        <p:nvSpPr>
          <p:cNvPr id="14" name="Rectangle 13"/>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We have just witnessed how the Fed can increase or decrease the money supply.  Let’s take a closer look at the supply and demand for money.</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45325090"/>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4"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3000"/>
                                        <p:tgtEl>
                                          <p:spTgt spid="2"/>
                                        </p:tgtEl>
                                      </p:cBhvr>
                                    </p:animEffect>
                                  </p:childTnLst>
                                </p:cTn>
                              </p:par>
                            </p:childTnLst>
                          </p:cTn>
                        </p:par>
                        <p:par>
                          <p:cTn id="12" fill="hold">
                            <p:stCondLst>
                              <p:cond delay="5000"/>
                            </p:stCondLst>
                            <p:childTnLst>
                              <p:par>
                                <p:cTn id="13" presetID="22" presetClass="entr" presetSubtype="8" fill="hold" grpId="0"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Supply of Money</a:t>
            </a:r>
            <a:endParaRPr lang="en-US" dirty="0">
              <a:latin typeface="Century Gothic" charset="0"/>
              <a:ea typeface="ＭＳ Ｐゴシック" charset="0"/>
              <a:cs typeface="ＭＳ Ｐゴシック" charset="0"/>
            </a:endParaRPr>
          </a:p>
        </p:txBody>
      </p:sp>
      <p:sp>
        <p:nvSpPr>
          <p:cNvPr id="5" name="Rectangle 6"/>
          <p:cNvSpPr>
            <a:spLocks noChangeArrowheads="1"/>
          </p:cNvSpPr>
          <p:nvPr/>
        </p:nvSpPr>
        <p:spPr bwMode="auto">
          <a:xfrm>
            <a:off x="762000" y="1902508"/>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A) When discussing monetary policy, money refers to M1.</a:t>
            </a:r>
            <a:endParaRPr lang="en-US" sz="1800" dirty="0"/>
          </a:p>
        </p:txBody>
      </p:sp>
      <p:sp>
        <p:nvSpPr>
          <p:cNvPr id="6" name="Rectangle 7"/>
          <p:cNvSpPr>
            <a:spLocks noChangeArrowheads="1"/>
          </p:cNvSpPr>
          <p:nvPr/>
        </p:nvSpPr>
        <p:spPr bwMode="auto">
          <a:xfrm>
            <a:off x="381000" y="1611866"/>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1) Definition of the Money Supply</a:t>
            </a:r>
            <a:endParaRPr lang="en-US" sz="1800" b="1" dirty="0"/>
          </a:p>
        </p:txBody>
      </p:sp>
      <p:sp>
        <p:nvSpPr>
          <p:cNvPr id="7" name="Rectangle 8"/>
          <p:cNvSpPr>
            <a:spLocks noChangeArrowheads="1"/>
          </p:cNvSpPr>
          <p:nvPr/>
        </p:nvSpPr>
        <p:spPr bwMode="auto">
          <a:xfrm>
            <a:off x="4572000" y="5132943"/>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In practice, the Federal Reserve chooses an interest rate target.  Then, they increase or decrease the money supply to achieve that target.</a:t>
            </a:r>
          </a:p>
        </p:txBody>
      </p:sp>
      <p:sp>
        <p:nvSpPr>
          <p:cNvPr id="8" name="Rectangle 6"/>
          <p:cNvSpPr>
            <a:spLocks noChangeArrowheads="1"/>
          </p:cNvSpPr>
          <p:nvPr/>
        </p:nvSpPr>
        <p:spPr bwMode="auto">
          <a:xfrm>
            <a:off x="762000" y="2477867"/>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B) Interest-bearing assets are not money, but are a close substitute.</a:t>
            </a:r>
            <a:endParaRPr lang="en-US" sz="1800" dirty="0"/>
          </a:p>
        </p:txBody>
      </p:sp>
      <p:sp>
        <p:nvSpPr>
          <p:cNvPr id="9" name="Rectangle 6"/>
          <p:cNvSpPr>
            <a:spLocks noChangeArrowheads="1"/>
          </p:cNvSpPr>
          <p:nvPr/>
        </p:nvSpPr>
        <p:spPr bwMode="auto">
          <a:xfrm>
            <a:off x="762000" y="3350308"/>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A) The nominal quantity of money, </a:t>
            </a:r>
            <a:r>
              <a:rPr lang="en-US" sz="1800" i="1" dirty="0"/>
              <a:t>M</a:t>
            </a:r>
            <a:r>
              <a:rPr lang="en-US" sz="1800" dirty="0"/>
              <a:t>, goes on the x-axis.</a:t>
            </a:r>
          </a:p>
        </p:txBody>
      </p:sp>
      <p:sp>
        <p:nvSpPr>
          <p:cNvPr id="10" name="Rectangle 7"/>
          <p:cNvSpPr>
            <a:spLocks noChangeArrowheads="1"/>
          </p:cNvSpPr>
          <p:nvPr/>
        </p:nvSpPr>
        <p:spPr bwMode="auto">
          <a:xfrm>
            <a:off x="381000" y="3059666"/>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2) Money Market Graph</a:t>
            </a:r>
            <a:endParaRPr lang="en-US" sz="1800" b="1" dirty="0"/>
          </a:p>
        </p:txBody>
      </p:sp>
      <p:sp>
        <p:nvSpPr>
          <p:cNvPr id="11" name="Rectangle 6"/>
          <p:cNvSpPr>
            <a:spLocks noChangeArrowheads="1"/>
          </p:cNvSpPr>
          <p:nvPr/>
        </p:nvSpPr>
        <p:spPr bwMode="auto">
          <a:xfrm>
            <a:off x="762000" y="3925669"/>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B) The interest rate, </a:t>
            </a:r>
            <a:r>
              <a:rPr lang="en-US" sz="1800" i="1" dirty="0"/>
              <a:t>r</a:t>
            </a:r>
            <a:r>
              <a:rPr lang="en-US" sz="1800" dirty="0"/>
              <a:t>, goes on the y-axis.</a:t>
            </a:r>
          </a:p>
        </p:txBody>
      </p:sp>
      <p:sp>
        <p:nvSpPr>
          <p:cNvPr id="12" name="Rectangle 6"/>
          <p:cNvSpPr>
            <a:spLocks noChangeArrowheads="1"/>
          </p:cNvSpPr>
          <p:nvPr/>
        </p:nvSpPr>
        <p:spPr bwMode="auto">
          <a:xfrm>
            <a:off x="762000" y="4798108"/>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A) Amount of money supplied by the Fed at each interest rate.</a:t>
            </a:r>
            <a:endParaRPr lang="en-US" sz="1800" dirty="0"/>
          </a:p>
        </p:txBody>
      </p:sp>
      <p:sp>
        <p:nvSpPr>
          <p:cNvPr id="13" name="Rectangle 7"/>
          <p:cNvSpPr>
            <a:spLocks noChangeArrowheads="1"/>
          </p:cNvSpPr>
          <p:nvPr/>
        </p:nvSpPr>
        <p:spPr bwMode="auto">
          <a:xfrm>
            <a:off x="381000" y="4507466"/>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3) The Money Supply Curve</a:t>
            </a:r>
            <a:endParaRPr lang="en-US" sz="1800" b="1" dirty="0"/>
          </a:p>
        </p:txBody>
      </p:sp>
      <p:pic>
        <p:nvPicPr>
          <p:cNvPr id="14" name="Picture 13" descr="image0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984248"/>
            <a:ext cx="4429581" cy="3026664"/>
          </a:xfrm>
          <a:prstGeom prst="rect">
            <a:avLst/>
          </a:prstGeom>
        </p:spPr>
      </p:pic>
      <p:pic>
        <p:nvPicPr>
          <p:cNvPr id="2" name="Picture 1" descr="image00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1" y="1984248"/>
            <a:ext cx="4429581" cy="3026664"/>
          </a:xfrm>
          <a:prstGeom prst="rect">
            <a:avLst/>
          </a:prstGeom>
        </p:spPr>
      </p:pic>
      <p:sp>
        <p:nvSpPr>
          <p:cNvPr id="16" name="Rectangle 15"/>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We have just witnessed how the Fed can increase or decrease the money supply.  Let’s take a closer look at the supply and demand for money.</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767224531"/>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22" presetClass="entr" presetSubtype="4" fill="hold" nodeType="after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3000"/>
                                        <p:tgtEl>
                                          <p:spTgt spid="2"/>
                                        </p:tgtEl>
                                      </p:cBhvr>
                                    </p:animEffect>
                                  </p:childTnLst>
                                </p:cTn>
                              </p:par>
                            </p:childTnLst>
                          </p:cTn>
                        </p:par>
                        <p:par>
                          <p:cTn id="16" fill="hold">
                            <p:stCondLst>
                              <p:cond delay="6000"/>
                            </p:stCondLst>
                            <p:childTnLst>
                              <p:par>
                                <p:cTn id="17" presetID="22" presetClass="entr" presetSubtype="8" fill="hold" grpId="0"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Supply of Money</a:t>
            </a:r>
            <a:endParaRPr lang="en-US" dirty="0">
              <a:latin typeface="Century Gothic" charset="0"/>
              <a:ea typeface="ＭＳ Ｐゴシック" charset="0"/>
              <a:cs typeface="ＭＳ Ｐゴシック" charset="0"/>
            </a:endParaRPr>
          </a:p>
        </p:txBody>
      </p:sp>
      <p:sp>
        <p:nvSpPr>
          <p:cNvPr id="5" name="Rectangle 6"/>
          <p:cNvSpPr>
            <a:spLocks noChangeArrowheads="1"/>
          </p:cNvSpPr>
          <p:nvPr/>
        </p:nvSpPr>
        <p:spPr bwMode="auto">
          <a:xfrm>
            <a:off x="762000" y="1902508"/>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A) When discussing monetary policy, money refers to M1.</a:t>
            </a:r>
            <a:endParaRPr lang="en-US" sz="1800" dirty="0"/>
          </a:p>
        </p:txBody>
      </p:sp>
      <p:sp>
        <p:nvSpPr>
          <p:cNvPr id="6" name="Rectangle 7"/>
          <p:cNvSpPr>
            <a:spLocks noChangeArrowheads="1"/>
          </p:cNvSpPr>
          <p:nvPr/>
        </p:nvSpPr>
        <p:spPr bwMode="auto">
          <a:xfrm>
            <a:off x="381000" y="1611866"/>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1) Definition of the Money Supply</a:t>
            </a:r>
            <a:endParaRPr lang="en-US" sz="1800" b="1" dirty="0"/>
          </a:p>
        </p:txBody>
      </p:sp>
      <p:sp>
        <p:nvSpPr>
          <p:cNvPr id="7" name="Rectangle 8"/>
          <p:cNvSpPr>
            <a:spLocks noChangeArrowheads="1"/>
          </p:cNvSpPr>
          <p:nvPr/>
        </p:nvSpPr>
        <p:spPr bwMode="auto">
          <a:xfrm>
            <a:off x="4572000" y="5132943"/>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Strictly speaking, the Fed only controls the monetary base.  But by controlling the monetary base, they exert a great deal of influence over the money supply.</a:t>
            </a:r>
          </a:p>
        </p:txBody>
      </p:sp>
      <p:sp>
        <p:nvSpPr>
          <p:cNvPr id="8" name="Rectangle 6"/>
          <p:cNvSpPr>
            <a:spLocks noChangeArrowheads="1"/>
          </p:cNvSpPr>
          <p:nvPr/>
        </p:nvSpPr>
        <p:spPr bwMode="auto">
          <a:xfrm>
            <a:off x="762000" y="2477867"/>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B) Interest-bearing assets are not money, but are a close substitute.</a:t>
            </a:r>
            <a:endParaRPr lang="en-US" sz="1800" dirty="0"/>
          </a:p>
        </p:txBody>
      </p:sp>
      <p:sp>
        <p:nvSpPr>
          <p:cNvPr id="9" name="Rectangle 6"/>
          <p:cNvSpPr>
            <a:spLocks noChangeArrowheads="1"/>
          </p:cNvSpPr>
          <p:nvPr/>
        </p:nvSpPr>
        <p:spPr bwMode="auto">
          <a:xfrm>
            <a:off x="762000" y="3350308"/>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A) The nominal quantity of money, </a:t>
            </a:r>
            <a:r>
              <a:rPr lang="en-US" sz="1800" i="1" dirty="0"/>
              <a:t>M</a:t>
            </a:r>
            <a:r>
              <a:rPr lang="en-US" sz="1800" dirty="0"/>
              <a:t>, goes on the x-axis.</a:t>
            </a:r>
          </a:p>
        </p:txBody>
      </p:sp>
      <p:sp>
        <p:nvSpPr>
          <p:cNvPr id="10" name="Rectangle 7"/>
          <p:cNvSpPr>
            <a:spLocks noChangeArrowheads="1"/>
          </p:cNvSpPr>
          <p:nvPr/>
        </p:nvSpPr>
        <p:spPr bwMode="auto">
          <a:xfrm>
            <a:off x="381000" y="3059666"/>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2) Money Market Graph</a:t>
            </a:r>
            <a:endParaRPr lang="en-US" sz="1800" b="1" dirty="0"/>
          </a:p>
        </p:txBody>
      </p:sp>
      <p:sp>
        <p:nvSpPr>
          <p:cNvPr id="11" name="Rectangle 6"/>
          <p:cNvSpPr>
            <a:spLocks noChangeArrowheads="1"/>
          </p:cNvSpPr>
          <p:nvPr/>
        </p:nvSpPr>
        <p:spPr bwMode="auto">
          <a:xfrm>
            <a:off x="762000" y="3925669"/>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B) The interest rate, </a:t>
            </a:r>
            <a:r>
              <a:rPr lang="en-US" sz="1800" i="1" dirty="0"/>
              <a:t>r</a:t>
            </a:r>
            <a:r>
              <a:rPr lang="en-US" sz="1800" dirty="0"/>
              <a:t>, goes on the y-axis.</a:t>
            </a:r>
          </a:p>
        </p:txBody>
      </p:sp>
      <p:sp>
        <p:nvSpPr>
          <p:cNvPr id="12" name="Rectangle 6"/>
          <p:cNvSpPr>
            <a:spLocks noChangeArrowheads="1"/>
          </p:cNvSpPr>
          <p:nvPr/>
        </p:nvSpPr>
        <p:spPr bwMode="auto">
          <a:xfrm>
            <a:off x="762000" y="4798108"/>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A) Amount of money supplied by the Fed at each interest rate.</a:t>
            </a:r>
            <a:endParaRPr lang="en-US" sz="1800" dirty="0"/>
          </a:p>
        </p:txBody>
      </p:sp>
      <p:sp>
        <p:nvSpPr>
          <p:cNvPr id="13" name="Rectangle 7"/>
          <p:cNvSpPr>
            <a:spLocks noChangeArrowheads="1"/>
          </p:cNvSpPr>
          <p:nvPr/>
        </p:nvSpPr>
        <p:spPr bwMode="auto">
          <a:xfrm>
            <a:off x="381000" y="4507466"/>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3) The Money Supply Curve</a:t>
            </a:r>
            <a:endParaRPr lang="en-US" sz="1800" b="1" dirty="0"/>
          </a:p>
        </p:txBody>
      </p:sp>
      <p:sp>
        <p:nvSpPr>
          <p:cNvPr id="14" name="Rectangle 6"/>
          <p:cNvSpPr>
            <a:spLocks noChangeArrowheads="1"/>
          </p:cNvSpPr>
          <p:nvPr/>
        </p:nvSpPr>
        <p:spPr bwMode="auto">
          <a:xfrm>
            <a:off x="762000" y="5373469"/>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B) Because the Fed chooses a money supply, it is a vertical line.</a:t>
            </a:r>
            <a:endParaRPr lang="en-US" sz="1800" dirty="0"/>
          </a:p>
        </p:txBody>
      </p:sp>
      <p:pic>
        <p:nvPicPr>
          <p:cNvPr id="15" name="Picture 14" descr="image0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1984248"/>
            <a:ext cx="4429581" cy="3026664"/>
          </a:xfrm>
          <a:prstGeom prst="rect">
            <a:avLst/>
          </a:prstGeom>
        </p:spPr>
      </p:pic>
      <p:pic>
        <p:nvPicPr>
          <p:cNvPr id="2" name="Picture 1" descr="image0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984248"/>
            <a:ext cx="4429581" cy="3026664"/>
          </a:xfrm>
          <a:prstGeom prst="rect">
            <a:avLst/>
          </a:prstGeom>
        </p:spPr>
      </p:pic>
      <p:sp>
        <p:nvSpPr>
          <p:cNvPr id="17" name="Rectangle 16"/>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We have just witnessed how the Fed can increase or decrease the money supply.  Let’s take a closer look at the supply and demand for money.</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378089105"/>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4"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3000"/>
                                        <p:tgtEl>
                                          <p:spTgt spid="2"/>
                                        </p:tgtEl>
                                      </p:cBhvr>
                                    </p:animEffect>
                                  </p:childTnLst>
                                </p:cTn>
                              </p:par>
                            </p:childTnLst>
                          </p:cTn>
                        </p:par>
                        <p:par>
                          <p:cTn id="12" fill="hold">
                            <p:stCondLst>
                              <p:cond delay="5000"/>
                            </p:stCondLst>
                            <p:childTnLst>
                              <p:par>
                                <p:cTn id="13" presetID="22" presetClass="entr" presetSubtype="8" fill="hold" grpId="0"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Demand for Money</a:t>
            </a:r>
            <a:endParaRPr lang="en-US" dirty="0">
              <a:latin typeface="Century Gothic" charset="0"/>
              <a:ea typeface="ＭＳ Ｐゴシック" charset="0"/>
              <a:cs typeface="ＭＳ Ｐゴシック" charset="0"/>
            </a:endParaRPr>
          </a:p>
        </p:txBody>
      </p:sp>
      <p:sp>
        <p:nvSpPr>
          <p:cNvPr id="7" name="Rectangle 6"/>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People hold wealth either as money or as less liquid assets.  The demand for money refers to how much M1 money people hold based on the interest rate.</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Demand for Money</a:t>
            </a:r>
            <a:endParaRPr lang="en-US" dirty="0">
              <a:latin typeface="Century Gothic" charset="0"/>
              <a:ea typeface="ＭＳ Ｐゴシック" charset="0"/>
              <a:cs typeface="ＭＳ Ｐゴシック" charset="0"/>
            </a:endParaRPr>
          </a:p>
        </p:txBody>
      </p:sp>
      <p:sp>
        <p:nvSpPr>
          <p:cNvPr id="7" name="Rectangle 6"/>
          <p:cNvSpPr>
            <a:spLocks noChangeArrowheads="1"/>
          </p:cNvSpPr>
          <p:nvPr/>
        </p:nvSpPr>
        <p:spPr bwMode="auto">
          <a:xfrm>
            <a:off x="762000" y="1853624"/>
            <a:ext cx="3657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dirty="0" smtClean="0"/>
              <a:t>A) The opportunity cost of holding M1 money is the lost interest.</a:t>
            </a:r>
            <a:endParaRPr lang="en-US" sz="1600" dirty="0"/>
          </a:p>
        </p:txBody>
      </p:sp>
      <p:sp>
        <p:nvSpPr>
          <p:cNvPr id="8" name="Rectangle 7"/>
          <p:cNvSpPr>
            <a:spLocks noChangeArrowheads="1"/>
          </p:cNvSpPr>
          <p:nvPr/>
        </p:nvSpPr>
        <p:spPr bwMode="auto">
          <a:xfrm>
            <a:off x="381000" y="1600200"/>
            <a:ext cx="4038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b="1" dirty="0" smtClean="0"/>
              <a:t>1) Money and Opportunity Cost</a:t>
            </a:r>
            <a:endParaRPr lang="en-US" sz="1600" b="1" dirty="0"/>
          </a:p>
        </p:txBody>
      </p:sp>
      <p:sp>
        <p:nvSpPr>
          <p:cNvPr id="9" name="Rectangle 8"/>
          <p:cNvSpPr>
            <a:spLocks noChangeArrowheads="1"/>
          </p:cNvSpPr>
          <p:nvPr/>
        </p:nvSpPr>
        <p:spPr bwMode="auto">
          <a:xfrm>
            <a:off x="4572000" y="5132944"/>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While some checking accounts earn interest, cash clearly pays no interest.  By holding cash, people are losing out on the interest it could have earned.</a:t>
            </a:r>
          </a:p>
        </p:txBody>
      </p:sp>
      <p:graphicFrame>
        <p:nvGraphicFramePr>
          <p:cNvPr id="11" name="Group 78"/>
          <p:cNvGraphicFramePr>
            <a:graphicFrameLocks noGrp="1"/>
          </p:cNvGraphicFramePr>
          <p:nvPr>
            <p:extLst>
              <p:ext uri="{D42A27DB-BD31-4B8C-83A1-F6EECF244321}">
                <p14:modId xmlns:p14="http://schemas.microsoft.com/office/powerpoint/2010/main" val="846406549"/>
              </p:ext>
            </p:extLst>
          </p:nvPr>
        </p:nvGraphicFramePr>
        <p:xfrm>
          <a:off x="4572000" y="1969008"/>
          <a:ext cx="3124200" cy="2602992"/>
        </p:xfrm>
        <a:graphic>
          <a:graphicData uri="http://schemas.openxmlformats.org/drawingml/2006/table">
            <a:tbl>
              <a:tblPr firstRow="1" firstCol="1" bandRow="1">
                <a:tableStyleId>{6E25E649-3F16-4E02-A733-19D2CDBF48F0}</a:tableStyleId>
              </a:tblPr>
              <a:tblGrid>
                <a:gridCol w="707872"/>
                <a:gridCol w="1190892"/>
                <a:gridCol w="1225436"/>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Asset</a:t>
                      </a: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ＭＳ Ｐゴシック" charset="0"/>
                          <a:cs typeface="ＭＳ Ｐゴシック" charset="0"/>
                        </a:rPr>
                        <a:t>Interest Rate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ＭＳ Ｐゴシック" charset="0"/>
                          <a:cs typeface="ＭＳ Ｐゴシック" charset="0"/>
                        </a:rPr>
                        <a:t>(Opportunity Cost of Holding Cash)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ＭＳ Ｐゴシック" charset="0"/>
                          <a:cs typeface="ＭＳ Ｐゴシック" charset="0"/>
                        </a:rPr>
                        <a:t>2010</a:t>
                      </a: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solidFill>
                      <a:schemeClr val="accent1"/>
                    </a:solidFill>
                  </a:tcPr>
                </a:tc>
              </a:tr>
              <a:tr h="3048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ＭＳ Ｐゴシック" charset="0"/>
                          <a:cs typeface="ＭＳ Ｐゴシック" charset="0"/>
                        </a:rPr>
                        <a:t>M1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ＭＳ Ｐゴシック" charset="0"/>
                          <a:cs typeface="ＭＳ Ｐゴシック" charset="0"/>
                        </a:rPr>
                        <a:t>Monies</a:t>
                      </a: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Checking Acct.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0.13%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Less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Liquid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Assets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Savings Acct.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0.21%</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6-Month CD</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0.60%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6-Month T-Bill</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0.15%</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10" name="Rectangle 9"/>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People hold wealth either as money or as less liquid assets.  The demand for money refers to how much M1 money people hold based on the interest rate.</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787492496"/>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par>
                          <p:cTn id="16" fill="hold">
                            <p:stCondLst>
                              <p:cond delay="5000"/>
                            </p:stCondLst>
                            <p:childTnLst>
                              <p:par>
                                <p:cTn id="17" presetID="22" presetClass="entr" presetSubtype="8"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Fed Creates Money</a:t>
            </a:r>
            <a:endParaRPr lang="en-US" dirty="0">
              <a:latin typeface="Century Gothic" charset="0"/>
              <a:ea typeface="ＭＳ Ｐゴシック" charset="0"/>
              <a:cs typeface="ＭＳ Ｐゴシック" charset="0"/>
            </a:endParaRPr>
          </a:p>
        </p:txBody>
      </p:sp>
      <p:sp>
        <p:nvSpPr>
          <p:cNvPr id="77082" name="Rectangle 282"/>
          <p:cNvSpPr>
            <a:spLocks noChangeArrowheads="1"/>
          </p:cNvSpPr>
          <p:nvPr/>
        </p:nvSpPr>
        <p:spPr bwMode="auto">
          <a:xfrm>
            <a:off x="152400" y="936625"/>
            <a:ext cx="8839200" cy="1169551"/>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400" b="1" dirty="0" smtClean="0"/>
              <a:t>DIRECTIONS</a:t>
            </a:r>
          </a:p>
          <a:p>
            <a:pPr algn="just"/>
            <a:r>
              <a:rPr lang="en-US" sz="1400" dirty="0" smtClean="0"/>
              <a:t>Three students are consumers, three are bankers, and one is the Federal Reserve.  Each consumer starts with a $1 bill and each banker holds one T-Bill, which is a short-term financial security.  For simplicity, assets and liabilities do not begin equal to each other; however, be sure they stay balanced as we calculate each round.  (Assume banks hold all reserves with the Fed and there is no reserve requirement.)</a:t>
            </a:r>
            <a:endParaRPr lang="en-US" sz="1400" dirty="0"/>
          </a:p>
        </p:txBody>
      </p:sp>
      <p:graphicFrame>
        <p:nvGraphicFramePr>
          <p:cNvPr id="5" name="Group 78"/>
          <p:cNvGraphicFramePr>
            <a:graphicFrameLocks noGrp="1"/>
          </p:cNvGraphicFramePr>
          <p:nvPr>
            <p:extLst>
              <p:ext uri="{D42A27DB-BD31-4B8C-83A1-F6EECF244321}">
                <p14:modId xmlns:p14="http://schemas.microsoft.com/office/powerpoint/2010/main" val="616747543"/>
              </p:ext>
            </p:extLst>
          </p:nvPr>
        </p:nvGraphicFramePr>
        <p:xfrm>
          <a:off x="2895599" y="2590800"/>
          <a:ext cx="3352801" cy="3352800"/>
        </p:xfrm>
        <a:graphic>
          <a:graphicData uri="http://schemas.openxmlformats.org/drawingml/2006/table">
            <a:tbl>
              <a:tblPr firstRow="1" firstCol="1" lastRow="1" bandRow="1">
                <a:tableStyleId>{6E25E649-3F16-4E02-A733-19D2CDBF48F0}</a:tableStyleId>
              </a:tblPr>
              <a:tblGrid>
                <a:gridCol w="293662"/>
                <a:gridCol w="630592"/>
                <a:gridCol w="630592"/>
                <a:gridCol w="870057"/>
                <a:gridCol w="927898"/>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Assets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Liabilities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T-Bills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Reserves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Deposits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2" name="TextBox 1"/>
          <p:cNvSpPr txBox="1"/>
          <p:nvPr/>
        </p:nvSpPr>
        <p:spPr>
          <a:xfrm>
            <a:off x="152400" y="2283023"/>
            <a:ext cx="2590800" cy="307777"/>
          </a:xfrm>
          <a:prstGeom prst="rect">
            <a:avLst/>
          </a:prstGeom>
          <a:noFill/>
        </p:spPr>
        <p:txBody>
          <a:bodyPr wrap="square" rtlCol="0">
            <a:spAutoFit/>
          </a:bodyPr>
          <a:lstStyle/>
          <a:p>
            <a:pPr algn="l"/>
            <a:r>
              <a:rPr lang="en-US" sz="1400" b="1" dirty="0" smtClean="0"/>
              <a:t>Consumers</a:t>
            </a:r>
            <a:endParaRPr lang="en-US" sz="1400" b="1" dirty="0"/>
          </a:p>
        </p:txBody>
      </p:sp>
      <p:graphicFrame>
        <p:nvGraphicFramePr>
          <p:cNvPr id="7" name="Group 78"/>
          <p:cNvGraphicFramePr>
            <a:graphicFrameLocks noGrp="1"/>
          </p:cNvGraphicFramePr>
          <p:nvPr>
            <p:extLst>
              <p:ext uri="{D42A27DB-BD31-4B8C-83A1-F6EECF244321}">
                <p14:modId xmlns:p14="http://schemas.microsoft.com/office/powerpoint/2010/main" val="72820651"/>
              </p:ext>
            </p:extLst>
          </p:nvPr>
        </p:nvGraphicFramePr>
        <p:xfrm>
          <a:off x="152400" y="2590800"/>
          <a:ext cx="2590800" cy="3352800"/>
        </p:xfrm>
        <a:graphic>
          <a:graphicData uri="http://schemas.openxmlformats.org/drawingml/2006/table">
            <a:tbl>
              <a:tblPr firstRow="1" firstCol="1" lastRow="1" bandRow="1">
                <a:tableStyleId>{6E25E649-3F16-4E02-A733-19D2CDBF48F0}</a:tableStyleId>
              </a:tblPr>
              <a:tblGrid>
                <a:gridCol w="292324"/>
                <a:gridCol w="561685"/>
                <a:gridCol w="813121"/>
                <a:gridCol w="92367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Assets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Liabilities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Deposits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graphicFrame>
        <p:nvGraphicFramePr>
          <p:cNvPr id="8" name="Group 78"/>
          <p:cNvGraphicFramePr>
            <a:graphicFrameLocks noGrp="1"/>
          </p:cNvGraphicFramePr>
          <p:nvPr>
            <p:extLst>
              <p:ext uri="{D42A27DB-BD31-4B8C-83A1-F6EECF244321}">
                <p14:modId xmlns:p14="http://schemas.microsoft.com/office/powerpoint/2010/main" val="3095716024"/>
              </p:ext>
            </p:extLst>
          </p:nvPr>
        </p:nvGraphicFramePr>
        <p:xfrm>
          <a:off x="6400799" y="2590800"/>
          <a:ext cx="2573593" cy="3352800"/>
        </p:xfrm>
        <a:graphic>
          <a:graphicData uri="http://schemas.openxmlformats.org/drawingml/2006/table">
            <a:tbl>
              <a:tblPr firstRow="1" firstCol="1" lastRow="1" bandRow="1">
                <a:tableStyleId>{6E25E649-3F16-4E02-A733-19D2CDBF48F0}</a:tableStyleId>
              </a:tblPr>
              <a:tblGrid>
                <a:gridCol w="307667"/>
                <a:gridCol w="763213"/>
                <a:gridCol w="591164"/>
                <a:gridCol w="911549"/>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Assets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Liabilities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T-Bills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Reserves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9" name="TextBox 8"/>
          <p:cNvSpPr txBox="1"/>
          <p:nvPr/>
        </p:nvSpPr>
        <p:spPr>
          <a:xfrm>
            <a:off x="2895600" y="2286000"/>
            <a:ext cx="3352800" cy="307777"/>
          </a:xfrm>
          <a:prstGeom prst="rect">
            <a:avLst/>
          </a:prstGeom>
          <a:noFill/>
        </p:spPr>
        <p:txBody>
          <a:bodyPr wrap="square" rtlCol="0">
            <a:spAutoFit/>
          </a:bodyPr>
          <a:lstStyle/>
          <a:p>
            <a:pPr algn="l"/>
            <a:r>
              <a:rPr lang="en-US" sz="1400" b="1" dirty="0" smtClean="0"/>
              <a:t>Bankers</a:t>
            </a:r>
            <a:endParaRPr lang="en-US" sz="1400" b="1" dirty="0"/>
          </a:p>
        </p:txBody>
      </p:sp>
      <p:sp>
        <p:nvSpPr>
          <p:cNvPr id="10" name="TextBox 9"/>
          <p:cNvSpPr txBox="1"/>
          <p:nvPr/>
        </p:nvSpPr>
        <p:spPr>
          <a:xfrm>
            <a:off x="6400800" y="2286000"/>
            <a:ext cx="2590800" cy="307777"/>
          </a:xfrm>
          <a:prstGeom prst="rect">
            <a:avLst/>
          </a:prstGeom>
          <a:noFill/>
        </p:spPr>
        <p:txBody>
          <a:bodyPr wrap="square" rtlCol="0">
            <a:spAutoFit/>
          </a:bodyPr>
          <a:lstStyle/>
          <a:p>
            <a:pPr algn="l"/>
            <a:r>
              <a:rPr lang="en-US" sz="1400" b="1" dirty="0" smtClean="0"/>
              <a:t>The Federal Reserve</a:t>
            </a:r>
            <a:endParaRPr lang="en-US" sz="1400" b="1" dirty="0"/>
          </a:p>
        </p:txBody>
      </p:sp>
      <p:sp>
        <p:nvSpPr>
          <p:cNvPr id="15" name="Rectangle 14"/>
          <p:cNvSpPr/>
          <p:nvPr/>
        </p:nvSpPr>
        <p:spPr bwMode="auto">
          <a:xfrm>
            <a:off x="152400" y="914400"/>
            <a:ext cx="8839200" cy="1295400"/>
          </a:xfrm>
          <a:prstGeom prst="rect">
            <a:avLst/>
          </a:prstGeom>
          <a:noFill/>
          <a:ln w="38100">
            <a:solidFill>
              <a:schemeClr val="tx1"/>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16309981"/>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7082"/>
                                        </p:tgtEl>
                                        <p:attrNameLst>
                                          <p:attrName>style.visibility</p:attrName>
                                        </p:attrNameLst>
                                      </p:cBhvr>
                                      <p:to>
                                        <p:strVal val="visible"/>
                                      </p:to>
                                    </p:set>
                                    <p:animEffect transition="in" filter="wipe(left)">
                                      <p:cBhvr>
                                        <p:cTn id="7" dur="2000"/>
                                        <p:tgtEl>
                                          <p:spTgt spid="77082"/>
                                        </p:tgtEl>
                                      </p:cBhvr>
                                    </p:animEffect>
                                  </p:childTnLst>
                                </p:cTn>
                              </p:par>
                            </p:childTnLst>
                          </p:cTn>
                        </p:par>
                        <p:par>
                          <p:cTn id="8" fill="hold">
                            <p:stCondLst>
                              <p:cond delay="2000"/>
                            </p:stCondLst>
                            <p:childTnLst>
                              <p:par>
                                <p:cTn id="9" presetID="22" presetClass="entr" presetSubtype="1"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par>
                          <p:cTn id="12" fill="hold">
                            <p:stCondLst>
                              <p:cond delay="4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2000"/>
                                        <p:tgtEl>
                                          <p:spTgt spid="7"/>
                                        </p:tgtEl>
                                      </p:cBhvr>
                                    </p:animEffect>
                                  </p:childTnLst>
                                </p:cTn>
                              </p:par>
                            </p:childTnLst>
                          </p:cTn>
                        </p:par>
                        <p:par>
                          <p:cTn id="16" fill="hold">
                            <p:stCondLst>
                              <p:cond delay="60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par>
                          <p:cTn id="20" fill="hold">
                            <p:stCondLst>
                              <p:cond delay="7000"/>
                            </p:stCondLst>
                            <p:childTnLst>
                              <p:par>
                                <p:cTn id="21" presetID="22" presetClass="entr" presetSubtype="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2000"/>
                                        <p:tgtEl>
                                          <p:spTgt spid="5"/>
                                        </p:tgtEl>
                                      </p:cBhvr>
                                    </p:animEffect>
                                  </p:childTnLst>
                                </p:cTn>
                              </p:par>
                            </p:childTnLst>
                          </p:cTn>
                        </p:par>
                        <p:par>
                          <p:cTn id="24" fill="hold">
                            <p:stCondLst>
                              <p:cond delay="90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1000"/>
                                        <p:tgtEl>
                                          <p:spTgt spid="10"/>
                                        </p:tgtEl>
                                      </p:cBhvr>
                                    </p:animEffect>
                                  </p:childTnLst>
                                </p:cTn>
                              </p:par>
                            </p:childTnLst>
                          </p:cTn>
                        </p:par>
                        <p:par>
                          <p:cTn id="28" fill="hold">
                            <p:stCondLst>
                              <p:cond delay="10000"/>
                            </p:stCondLst>
                            <p:childTnLst>
                              <p:par>
                                <p:cTn id="29" presetID="22" presetClass="entr" presetSubtype="1"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82" grpId="0"/>
      <p:bldP spid="2"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oup 78"/>
          <p:cNvGraphicFramePr>
            <a:graphicFrameLocks noGrp="1"/>
          </p:cNvGraphicFramePr>
          <p:nvPr>
            <p:extLst>
              <p:ext uri="{D42A27DB-BD31-4B8C-83A1-F6EECF244321}">
                <p14:modId xmlns:p14="http://schemas.microsoft.com/office/powerpoint/2010/main" val="1287650769"/>
              </p:ext>
            </p:extLst>
          </p:nvPr>
        </p:nvGraphicFramePr>
        <p:xfrm>
          <a:off x="4572000" y="1969008"/>
          <a:ext cx="3124200" cy="2602992"/>
        </p:xfrm>
        <a:graphic>
          <a:graphicData uri="http://schemas.openxmlformats.org/drawingml/2006/table">
            <a:tbl>
              <a:tblPr firstRow="1" firstCol="1" bandRow="1">
                <a:tableStyleId>{6E25E649-3F16-4E02-A733-19D2CDBF48F0}</a:tableStyleId>
              </a:tblPr>
              <a:tblGrid>
                <a:gridCol w="707872"/>
                <a:gridCol w="1190892"/>
                <a:gridCol w="1225436"/>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Asset</a:t>
                      </a: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ＭＳ Ｐゴシック" charset="0"/>
                          <a:cs typeface="ＭＳ Ｐゴシック" charset="0"/>
                        </a:rPr>
                        <a:t>Interest Rate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ＭＳ Ｐゴシック" charset="0"/>
                          <a:cs typeface="ＭＳ Ｐゴシック" charset="0"/>
                        </a:rPr>
                        <a:t>(Opportunity Cost of Holding Cash)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ＭＳ Ｐゴシック" charset="0"/>
                          <a:cs typeface="ＭＳ Ｐゴシック" charset="0"/>
                        </a:rPr>
                        <a:t>2010</a:t>
                      </a: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solidFill>
                      <a:schemeClr val="accent1"/>
                    </a:solidFill>
                  </a:tcPr>
                </a:tc>
              </a:tr>
              <a:tr h="3048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ＭＳ Ｐゴシック" charset="0"/>
                          <a:cs typeface="ＭＳ Ｐゴシック" charset="0"/>
                        </a:rPr>
                        <a:t>M1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ＭＳ Ｐゴシック" charset="0"/>
                          <a:cs typeface="ＭＳ Ｐゴシック" charset="0"/>
                        </a:rPr>
                        <a:t>Monies</a:t>
                      </a: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Checking Acct.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0.13%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Less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Liquid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Assets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Savings Acct.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0.21%</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6-Month CD</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0.60%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6-Month T-Bill</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0.15%</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35841"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Demand for Money</a:t>
            </a:r>
            <a:endParaRPr lang="en-US" dirty="0">
              <a:latin typeface="Century Gothic" charset="0"/>
              <a:ea typeface="ＭＳ Ｐゴシック" charset="0"/>
              <a:cs typeface="ＭＳ Ｐゴシック" charset="0"/>
            </a:endParaRPr>
          </a:p>
        </p:txBody>
      </p:sp>
      <p:sp>
        <p:nvSpPr>
          <p:cNvPr id="7" name="Rectangle 6"/>
          <p:cNvSpPr>
            <a:spLocks noChangeArrowheads="1"/>
          </p:cNvSpPr>
          <p:nvPr/>
        </p:nvSpPr>
        <p:spPr bwMode="auto">
          <a:xfrm>
            <a:off x="762000" y="1853624"/>
            <a:ext cx="3657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dirty="0" smtClean="0"/>
              <a:t>A) The opportunity cost of holding M1 money is the lost interest.</a:t>
            </a:r>
            <a:endParaRPr lang="en-US" sz="1600" dirty="0"/>
          </a:p>
        </p:txBody>
      </p:sp>
      <p:sp>
        <p:nvSpPr>
          <p:cNvPr id="8" name="Rectangle 7"/>
          <p:cNvSpPr>
            <a:spLocks noChangeArrowheads="1"/>
          </p:cNvSpPr>
          <p:nvPr/>
        </p:nvSpPr>
        <p:spPr bwMode="auto">
          <a:xfrm>
            <a:off x="381000" y="1600200"/>
            <a:ext cx="4038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b="1" dirty="0" smtClean="0"/>
              <a:t>1) Money and Opportunity Cost</a:t>
            </a:r>
            <a:endParaRPr lang="en-US" sz="1600" b="1" dirty="0"/>
          </a:p>
        </p:txBody>
      </p:sp>
      <p:sp>
        <p:nvSpPr>
          <p:cNvPr id="9" name="Rectangle 8"/>
          <p:cNvSpPr>
            <a:spLocks noChangeArrowheads="1"/>
          </p:cNvSpPr>
          <p:nvPr/>
        </p:nvSpPr>
        <p:spPr bwMode="auto">
          <a:xfrm>
            <a:off x="4572000" y="5132944"/>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If interest rates are high, people pay a high cost for holding money.  Thus, they will only hold a small amount.  If interest rates are low, the reverse is true.</a:t>
            </a:r>
          </a:p>
        </p:txBody>
      </p:sp>
      <p:sp>
        <p:nvSpPr>
          <p:cNvPr id="10" name="Rectangle 6"/>
          <p:cNvSpPr>
            <a:spLocks noChangeArrowheads="1"/>
          </p:cNvSpPr>
          <p:nvPr/>
        </p:nvSpPr>
        <p:spPr bwMode="auto">
          <a:xfrm>
            <a:off x="762000" y="2362200"/>
            <a:ext cx="3657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dirty="0" smtClean="0"/>
              <a:t>B) The size of the interest rate affects how much M1 money is held.</a:t>
            </a:r>
            <a:endParaRPr lang="en-US" sz="1600" dirty="0"/>
          </a:p>
        </p:txBody>
      </p:sp>
      <p:graphicFrame>
        <p:nvGraphicFramePr>
          <p:cNvPr id="13" name="Group 78"/>
          <p:cNvGraphicFramePr>
            <a:graphicFrameLocks noGrp="1"/>
          </p:cNvGraphicFramePr>
          <p:nvPr>
            <p:extLst>
              <p:ext uri="{D42A27DB-BD31-4B8C-83A1-F6EECF244321}">
                <p14:modId xmlns:p14="http://schemas.microsoft.com/office/powerpoint/2010/main" val="4222517822"/>
              </p:ext>
            </p:extLst>
          </p:nvPr>
        </p:nvGraphicFramePr>
        <p:xfrm>
          <a:off x="4572000" y="1969008"/>
          <a:ext cx="4419600" cy="2602992"/>
        </p:xfrm>
        <a:graphic>
          <a:graphicData uri="http://schemas.openxmlformats.org/drawingml/2006/table">
            <a:tbl>
              <a:tblPr firstRow="1" firstCol="1" bandRow="1">
                <a:tableStyleId>{6E25E649-3F16-4E02-A733-19D2CDBF48F0}</a:tableStyleId>
              </a:tblPr>
              <a:tblGrid>
                <a:gridCol w="707872"/>
                <a:gridCol w="1190892"/>
                <a:gridCol w="1225436"/>
                <a:gridCol w="1295400"/>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Asset</a:t>
                      </a: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ＭＳ Ｐゴシック" charset="0"/>
                          <a:cs typeface="ＭＳ Ｐゴシック" charset="0"/>
                        </a:rPr>
                        <a:t>Interest Rate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ＭＳ Ｐゴシック" charset="0"/>
                          <a:cs typeface="ＭＳ Ｐゴシック" charset="0"/>
                        </a:rPr>
                        <a:t>(Opportunity Cost of Holding Cash)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ＭＳ Ｐゴシック" charset="0"/>
                          <a:cs typeface="ＭＳ Ｐゴシック" charset="0"/>
                        </a:rPr>
                        <a:t>2010</a:t>
                      </a: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Interest Rate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ＭＳ Ｐゴシック" charset="0"/>
                          <a:cs typeface="ＭＳ Ｐゴシック" charset="0"/>
                        </a:rPr>
                        <a:t>(Opportunity Cost of Holding Cash)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ＭＳ Ｐゴシック" charset="0"/>
                          <a:cs typeface="ＭＳ Ｐゴシック" charset="0"/>
                        </a:rPr>
                        <a:t>2014</a:t>
                      </a: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solidFill>
                      <a:schemeClr val="accent1"/>
                    </a:solidFill>
                  </a:tcPr>
                </a:tc>
              </a:tr>
              <a:tr h="3048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ＭＳ Ｐゴシック" charset="0"/>
                          <a:cs typeface="ＭＳ Ｐゴシック" charset="0"/>
                        </a:rPr>
                        <a:t>M1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ＭＳ Ｐゴシック" charset="0"/>
                          <a:cs typeface="ＭＳ Ｐゴシック" charset="0"/>
                        </a:rPr>
                        <a:t>Monies</a:t>
                      </a: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Checking Acct.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0.13%</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0.04%</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Less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Liquid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Assets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Savings Acct.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0.21%</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0.06%</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6-Month CD</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0.60%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0.12%</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6-Month T-Bill</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0.15%</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0.07%</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11" name="Rectangle 10"/>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People hold wealth either as money or as less liquid assets.  The demand for money refers to how much M1 money people hold based on the interest rate.</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000420846"/>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1"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2000"/>
                                        <p:tgtEl>
                                          <p:spTgt spid="13"/>
                                        </p:tgtEl>
                                      </p:cBhvr>
                                    </p:animEffect>
                                  </p:childTnLst>
                                </p:cTn>
                              </p:par>
                            </p:childTnLst>
                          </p:cTn>
                        </p:par>
                        <p:par>
                          <p:cTn id="12" fill="hold">
                            <p:stCondLst>
                              <p:cond delay="4000"/>
                            </p:stCondLst>
                            <p:childTnLst>
                              <p:par>
                                <p:cTn id="13" presetID="22" presetClass="entr" presetSubtype="8" fill="hold" grpId="0"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Demand for Money</a:t>
            </a:r>
            <a:endParaRPr lang="en-US" dirty="0">
              <a:latin typeface="Century Gothic" charset="0"/>
              <a:ea typeface="ＭＳ Ｐゴシック" charset="0"/>
              <a:cs typeface="ＭＳ Ｐゴシック" charset="0"/>
            </a:endParaRPr>
          </a:p>
        </p:txBody>
      </p:sp>
      <p:sp>
        <p:nvSpPr>
          <p:cNvPr id="7" name="Rectangle 6"/>
          <p:cNvSpPr>
            <a:spLocks noChangeArrowheads="1"/>
          </p:cNvSpPr>
          <p:nvPr/>
        </p:nvSpPr>
        <p:spPr bwMode="auto">
          <a:xfrm>
            <a:off x="762000" y="1853624"/>
            <a:ext cx="3657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dirty="0" smtClean="0"/>
              <a:t>A) The opportunity cost of holding M1 money is the lost interest.</a:t>
            </a:r>
            <a:endParaRPr lang="en-US" sz="1600" dirty="0"/>
          </a:p>
        </p:txBody>
      </p:sp>
      <p:sp>
        <p:nvSpPr>
          <p:cNvPr id="8" name="Rectangle 7"/>
          <p:cNvSpPr>
            <a:spLocks noChangeArrowheads="1"/>
          </p:cNvSpPr>
          <p:nvPr/>
        </p:nvSpPr>
        <p:spPr bwMode="auto">
          <a:xfrm>
            <a:off x="381000" y="1600200"/>
            <a:ext cx="4038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b="1" dirty="0" smtClean="0"/>
              <a:t>1) Money and Opportunity Cost</a:t>
            </a:r>
            <a:endParaRPr lang="en-US" sz="1600" b="1" dirty="0"/>
          </a:p>
        </p:txBody>
      </p:sp>
      <p:sp>
        <p:nvSpPr>
          <p:cNvPr id="9" name="Rectangle 8"/>
          <p:cNvSpPr>
            <a:spLocks noChangeArrowheads="1"/>
          </p:cNvSpPr>
          <p:nvPr/>
        </p:nvSpPr>
        <p:spPr bwMode="auto">
          <a:xfrm>
            <a:off x="4572000" y="5132944"/>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Less money is held when interest rates are high, and more money is held when interest rates are low.  Thus, the money demand curve is downward sloping.</a:t>
            </a:r>
          </a:p>
        </p:txBody>
      </p:sp>
      <p:sp>
        <p:nvSpPr>
          <p:cNvPr id="10" name="Rectangle 6"/>
          <p:cNvSpPr>
            <a:spLocks noChangeArrowheads="1"/>
          </p:cNvSpPr>
          <p:nvPr/>
        </p:nvSpPr>
        <p:spPr bwMode="auto">
          <a:xfrm>
            <a:off x="762000" y="2362200"/>
            <a:ext cx="3657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dirty="0" smtClean="0"/>
              <a:t>B) The size of the interest rate affects how much M1 money is held.</a:t>
            </a:r>
            <a:endParaRPr lang="en-US" sz="1600" dirty="0"/>
          </a:p>
        </p:txBody>
      </p:sp>
      <p:sp>
        <p:nvSpPr>
          <p:cNvPr id="11" name="Rectangle 10"/>
          <p:cNvSpPr>
            <a:spLocks noChangeArrowheads="1"/>
          </p:cNvSpPr>
          <p:nvPr/>
        </p:nvSpPr>
        <p:spPr bwMode="auto">
          <a:xfrm>
            <a:off x="762000" y="3149024"/>
            <a:ext cx="3657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dirty="0" smtClean="0"/>
              <a:t>A) It is the amount of M1 money the public wants to hold.</a:t>
            </a:r>
            <a:endParaRPr lang="en-US" sz="1600" dirty="0"/>
          </a:p>
        </p:txBody>
      </p:sp>
      <p:sp>
        <p:nvSpPr>
          <p:cNvPr id="12" name="Rectangle 11"/>
          <p:cNvSpPr>
            <a:spLocks noChangeArrowheads="1"/>
          </p:cNvSpPr>
          <p:nvPr/>
        </p:nvSpPr>
        <p:spPr bwMode="auto">
          <a:xfrm>
            <a:off x="381000" y="2895600"/>
            <a:ext cx="4038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b="1" dirty="0" smtClean="0"/>
              <a:t>2) Nominal Money Demand</a:t>
            </a:r>
            <a:endParaRPr lang="en-US" sz="1600" b="1" dirty="0"/>
          </a:p>
        </p:txBody>
      </p:sp>
      <p:grpSp>
        <p:nvGrpSpPr>
          <p:cNvPr id="35847" name="Group 35846"/>
          <p:cNvGrpSpPr/>
          <p:nvPr/>
        </p:nvGrpSpPr>
        <p:grpSpPr>
          <a:xfrm>
            <a:off x="4572001" y="1984248"/>
            <a:ext cx="4429581" cy="3026664"/>
            <a:chOff x="4572001" y="1984248"/>
            <a:chExt cx="4429581" cy="3026664"/>
          </a:xfrm>
        </p:grpSpPr>
        <p:pic>
          <p:nvPicPr>
            <p:cNvPr id="2" name="Picture 1" descr="image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1984248"/>
              <a:ext cx="4429581" cy="3026664"/>
            </a:xfrm>
            <a:prstGeom prst="rect">
              <a:avLst/>
            </a:prstGeom>
          </p:spPr>
        </p:pic>
        <p:sp>
          <p:nvSpPr>
            <p:cNvPr id="3" name="TextBox 2"/>
            <p:cNvSpPr txBox="1"/>
            <p:nvPr/>
          </p:nvSpPr>
          <p:spPr>
            <a:xfrm>
              <a:off x="7848600" y="4267200"/>
              <a:ext cx="481046" cy="276999"/>
            </a:xfrm>
            <a:prstGeom prst="rect">
              <a:avLst/>
            </a:prstGeom>
            <a:noFill/>
          </p:spPr>
          <p:txBody>
            <a:bodyPr wrap="none" rtlCol="0">
              <a:spAutoFit/>
            </a:bodyPr>
            <a:lstStyle/>
            <a:p>
              <a:r>
                <a:rPr lang="en-US" sz="1200" dirty="0" smtClean="0"/>
                <a:t>MD</a:t>
              </a:r>
              <a:r>
                <a:rPr lang="en-US" sz="1200" baseline="-25000" dirty="0" smtClean="0"/>
                <a:t>1</a:t>
              </a:r>
              <a:endParaRPr lang="en-US" sz="1200" baseline="-25000" dirty="0"/>
            </a:p>
          </p:txBody>
        </p:sp>
      </p:grpSp>
      <p:sp>
        <p:nvSpPr>
          <p:cNvPr id="14" name="Rectangle 13"/>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People hold wealth either as money or as less liquid assets.  The demand for money refers to how much M1 money people hold based on the interest rate.</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644290431"/>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35847"/>
                                        </p:tgtEl>
                                        <p:attrNameLst>
                                          <p:attrName>style.visibility</p:attrName>
                                        </p:attrNameLst>
                                      </p:cBhvr>
                                      <p:to>
                                        <p:strVal val="visible"/>
                                      </p:to>
                                    </p:set>
                                    <p:animEffect transition="in" filter="fade">
                                      <p:cBhvr>
                                        <p:cTn id="15" dur="2000"/>
                                        <p:tgtEl>
                                          <p:spTgt spid="35847"/>
                                        </p:tgtEl>
                                      </p:cBhvr>
                                    </p:animEffect>
                                  </p:childTnLst>
                                </p:cTn>
                              </p:par>
                            </p:childTnLst>
                          </p:cTn>
                        </p:par>
                        <p:par>
                          <p:cTn id="16" fill="hold">
                            <p:stCondLst>
                              <p:cond delay="5000"/>
                            </p:stCondLst>
                            <p:childTnLst>
                              <p:par>
                                <p:cTn id="17" presetID="22" presetClass="entr" presetSubtype="8"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Demand for Money</a:t>
            </a:r>
            <a:endParaRPr lang="en-US" dirty="0">
              <a:latin typeface="Century Gothic" charset="0"/>
              <a:ea typeface="ＭＳ Ｐゴシック" charset="0"/>
              <a:cs typeface="ＭＳ Ｐゴシック" charset="0"/>
            </a:endParaRPr>
          </a:p>
        </p:txBody>
      </p:sp>
      <p:sp>
        <p:nvSpPr>
          <p:cNvPr id="7" name="Rectangle 6"/>
          <p:cNvSpPr>
            <a:spLocks noChangeArrowheads="1"/>
          </p:cNvSpPr>
          <p:nvPr/>
        </p:nvSpPr>
        <p:spPr bwMode="auto">
          <a:xfrm>
            <a:off x="762000" y="1853624"/>
            <a:ext cx="3657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dirty="0" smtClean="0"/>
              <a:t>A) The opportunity cost of holding M1 money is the lost interest.</a:t>
            </a:r>
            <a:endParaRPr lang="en-US" sz="1600" dirty="0"/>
          </a:p>
        </p:txBody>
      </p:sp>
      <p:sp>
        <p:nvSpPr>
          <p:cNvPr id="8" name="Rectangle 7"/>
          <p:cNvSpPr>
            <a:spLocks noChangeArrowheads="1"/>
          </p:cNvSpPr>
          <p:nvPr/>
        </p:nvSpPr>
        <p:spPr bwMode="auto">
          <a:xfrm>
            <a:off x="381000" y="1600200"/>
            <a:ext cx="4038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b="1" dirty="0" smtClean="0"/>
              <a:t>1) Money and Opportunity Cost</a:t>
            </a:r>
            <a:endParaRPr lang="en-US" sz="1600" b="1" dirty="0"/>
          </a:p>
        </p:txBody>
      </p:sp>
      <p:sp>
        <p:nvSpPr>
          <p:cNvPr id="9" name="Rectangle 8"/>
          <p:cNvSpPr>
            <a:spLocks noChangeArrowheads="1"/>
          </p:cNvSpPr>
          <p:nvPr/>
        </p:nvSpPr>
        <p:spPr bwMode="auto">
          <a:xfrm>
            <a:off x="4572000" y="5132944"/>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When the interest rate changes, the nominal money demand curve does not shift.  We simply move from one quantity on the curve to another quantity.</a:t>
            </a:r>
          </a:p>
        </p:txBody>
      </p:sp>
      <p:sp>
        <p:nvSpPr>
          <p:cNvPr id="10" name="Rectangle 6"/>
          <p:cNvSpPr>
            <a:spLocks noChangeArrowheads="1"/>
          </p:cNvSpPr>
          <p:nvPr/>
        </p:nvSpPr>
        <p:spPr bwMode="auto">
          <a:xfrm>
            <a:off x="762000" y="2362200"/>
            <a:ext cx="3657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dirty="0" smtClean="0"/>
              <a:t>B) The size of the interest rate affects how much M1 money is held.</a:t>
            </a:r>
            <a:endParaRPr lang="en-US" sz="1600" dirty="0"/>
          </a:p>
        </p:txBody>
      </p:sp>
      <p:sp>
        <p:nvSpPr>
          <p:cNvPr id="11" name="Rectangle 10"/>
          <p:cNvSpPr>
            <a:spLocks noChangeArrowheads="1"/>
          </p:cNvSpPr>
          <p:nvPr/>
        </p:nvSpPr>
        <p:spPr bwMode="auto">
          <a:xfrm>
            <a:off x="762000" y="3149024"/>
            <a:ext cx="3657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dirty="0" smtClean="0"/>
              <a:t>A) It is the amount of M1 money the public wants to hold.</a:t>
            </a:r>
            <a:endParaRPr lang="en-US" sz="1600" dirty="0"/>
          </a:p>
        </p:txBody>
      </p:sp>
      <p:sp>
        <p:nvSpPr>
          <p:cNvPr id="12" name="Rectangle 11"/>
          <p:cNvSpPr>
            <a:spLocks noChangeArrowheads="1"/>
          </p:cNvSpPr>
          <p:nvPr/>
        </p:nvSpPr>
        <p:spPr bwMode="auto">
          <a:xfrm>
            <a:off x="381000" y="2895600"/>
            <a:ext cx="4038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b="1" dirty="0" smtClean="0"/>
              <a:t>2) Nominal Money Demand</a:t>
            </a:r>
            <a:endParaRPr lang="en-US" sz="1600" b="1" dirty="0"/>
          </a:p>
        </p:txBody>
      </p:sp>
      <p:sp>
        <p:nvSpPr>
          <p:cNvPr id="13" name="Rectangle 6"/>
          <p:cNvSpPr>
            <a:spLocks noChangeArrowheads="1"/>
          </p:cNvSpPr>
          <p:nvPr/>
        </p:nvSpPr>
        <p:spPr bwMode="auto">
          <a:xfrm>
            <a:off x="762000" y="3657600"/>
            <a:ext cx="3657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dirty="0" smtClean="0"/>
              <a:t>B) </a:t>
            </a:r>
            <a:r>
              <a:rPr lang="en-US" sz="1600" dirty="0"/>
              <a:t>Q</a:t>
            </a:r>
            <a:r>
              <a:rPr lang="en-US" sz="1600" dirty="0" smtClean="0"/>
              <a:t>uantity of money demanded changes with the interest rate. </a:t>
            </a:r>
            <a:endParaRPr lang="en-US" sz="1600" dirty="0"/>
          </a:p>
        </p:txBody>
      </p:sp>
      <p:grpSp>
        <p:nvGrpSpPr>
          <p:cNvPr id="2" name="Group 1"/>
          <p:cNvGrpSpPr/>
          <p:nvPr/>
        </p:nvGrpSpPr>
        <p:grpSpPr>
          <a:xfrm>
            <a:off x="4572001" y="1984248"/>
            <a:ext cx="4429581" cy="3026664"/>
            <a:chOff x="4572001" y="1984248"/>
            <a:chExt cx="4429581" cy="3026664"/>
          </a:xfrm>
        </p:grpSpPr>
        <p:pic>
          <p:nvPicPr>
            <p:cNvPr id="15" name="Picture 14" descr="image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1984248"/>
              <a:ext cx="4429581" cy="3026664"/>
            </a:xfrm>
            <a:prstGeom prst="rect">
              <a:avLst/>
            </a:prstGeom>
          </p:spPr>
        </p:pic>
        <p:sp>
          <p:nvSpPr>
            <p:cNvPr id="16" name="TextBox 15"/>
            <p:cNvSpPr txBox="1"/>
            <p:nvPr/>
          </p:nvSpPr>
          <p:spPr>
            <a:xfrm>
              <a:off x="7848600" y="4267200"/>
              <a:ext cx="481046" cy="276999"/>
            </a:xfrm>
            <a:prstGeom prst="rect">
              <a:avLst/>
            </a:prstGeom>
            <a:noFill/>
          </p:spPr>
          <p:txBody>
            <a:bodyPr wrap="none" rtlCol="0">
              <a:spAutoFit/>
            </a:bodyPr>
            <a:lstStyle/>
            <a:p>
              <a:r>
                <a:rPr lang="en-US" sz="1200" dirty="0" smtClean="0"/>
                <a:t>MD</a:t>
              </a:r>
              <a:r>
                <a:rPr lang="en-US" sz="1200" baseline="-25000" dirty="0" smtClean="0"/>
                <a:t>1</a:t>
              </a:r>
              <a:endParaRPr lang="en-US" sz="1200" baseline="-25000" dirty="0"/>
            </a:p>
          </p:txBody>
        </p:sp>
      </p:grpSp>
      <p:cxnSp>
        <p:nvCxnSpPr>
          <p:cNvPr id="17" name="Straight Connector 16"/>
          <p:cNvCxnSpPr/>
          <p:nvPr/>
        </p:nvCxnSpPr>
        <p:spPr bwMode="auto">
          <a:xfrm>
            <a:off x="5105400" y="3666671"/>
            <a:ext cx="609600" cy="0"/>
          </a:xfrm>
          <a:prstGeom prst="line">
            <a:avLst/>
          </a:prstGeom>
          <a:solidFill>
            <a:srgbClr val="FFFFFF"/>
          </a:solidFill>
          <a:ln w="12700"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8" name="Straight Connector 17"/>
          <p:cNvCxnSpPr/>
          <p:nvPr/>
        </p:nvCxnSpPr>
        <p:spPr bwMode="auto">
          <a:xfrm flipV="1">
            <a:off x="5724071" y="3657601"/>
            <a:ext cx="0" cy="914399"/>
          </a:xfrm>
          <a:prstGeom prst="line">
            <a:avLst/>
          </a:prstGeom>
          <a:solidFill>
            <a:srgbClr val="FFFFFF"/>
          </a:solidFill>
          <a:ln w="12700"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9" name="Oval 18"/>
          <p:cNvSpPr/>
          <p:nvPr/>
        </p:nvSpPr>
        <p:spPr bwMode="auto">
          <a:xfrm>
            <a:off x="5672547" y="3617684"/>
            <a:ext cx="91440" cy="91440"/>
          </a:xfrm>
          <a:prstGeom prst="ellipse">
            <a:avLst/>
          </a:prstGeom>
          <a:solidFill>
            <a:schemeClr val="tx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20" name="Straight Connector 19"/>
          <p:cNvCxnSpPr/>
          <p:nvPr/>
        </p:nvCxnSpPr>
        <p:spPr bwMode="auto">
          <a:xfrm>
            <a:off x="5105400" y="4114800"/>
            <a:ext cx="1524000" cy="0"/>
          </a:xfrm>
          <a:prstGeom prst="line">
            <a:avLst/>
          </a:prstGeom>
          <a:solidFill>
            <a:srgbClr val="FFFFFF"/>
          </a:solidFill>
          <a:ln w="12700"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21" name="Straight Connector 20"/>
          <p:cNvCxnSpPr/>
          <p:nvPr/>
        </p:nvCxnSpPr>
        <p:spPr bwMode="auto">
          <a:xfrm flipV="1">
            <a:off x="6656613" y="4114801"/>
            <a:ext cx="0" cy="457199"/>
          </a:xfrm>
          <a:prstGeom prst="line">
            <a:avLst/>
          </a:prstGeom>
          <a:solidFill>
            <a:srgbClr val="FFFFFF"/>
          </a:solidFill>
          <a:ln w="12700"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22" name="Oval 21"/>
          <p:cNvSpPr/>
          <p:nvPr/>
        </p:nvSpPr>
        <p:spPr bwMode="auto">
          <a:xfrm>
            <a:off x="6611258" y="4065813"/>
            <a:ext cx="91440" cy="91440"/>
          </a:xfrm>
          <a:prstGeom prst="ellipse">
            <a:avLst/>
          </a:prstGeom>
          <a:solidFill>
            <a:schemeClr val="tx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23" name="Straight Arrow Connector 22"/>
          <p:cNvCxnSpPr/>
          <p:nvPr/>
        </p:nvCxnSpPr>
        <p:spPr bwMode="auto">
          <a:xfrm>
            <a:off x="5791200" y="3657600"/>
            <a:ext cx="838200" cy="381000"/>
          </a:xfrm>
          <a:prstGeom prst="straightConnector1">
            <a:avLst/>
          </a:prstGeom>
          <a:solidFill>
            <a:srgbClr val="FFFFFF"/>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24" name="Straight Arrow Connector 23"/>
          <p:cNvCxnSpPr/>
          <p:nvPr/>
        </p:nvCxnSpPr>
        <p:spPr bwMode="auto">
          <a:xfrm>
            <a:off x="5181600" y="3733800"/>
            <a:ext cx="0" cy="304800"/>
          </a:xfrm>
          <a:prstGeom prst="straightConnector1">
            <a:avLst/>
          </a:prstGeom>
          <a:solidFill>
            <a:srgbClr val="FFFFFF"/>
          </a:solidFill>
          <a:ln w="127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25" name="Rectangle 24"/>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People hold wealth either as money or as less liquid assets.  The demand for money refers to how much M1 money people hold based on the interest rate.</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366614382"/>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2000"/>
                                        <p:tgtEl>
                                          <p:spTgt spid="17"/>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000"/>
                                        <p:tgtEl>
                                          <p:spTgt spid="19"/>
                                        </p:tgtEl>
                                      </p:cBhvr>
                                    </p:animEffect>
                                  </p:childTnLst>
                                </p:cTn>
                              </p:par>
                            </p:childTnLst>
                          </p:cTn>
                        </p:par>
                        <p:par>
                          <p:cTn id="16" fill="hold">
                            <p:stCondLst>
                              <p:cond delay="6000"/>
                            </p:stCondLst>
                            <p:childTnLst>
                              <p:par>
                                <p:cTn id="17" presetID="22" presetClass="entr" presetSubtype="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2000"/>
                                        <p:tgtEl>
                                          <p:spTgt spid="18"/>
                                        </p:tgtEl>
                                      </p:cBhvr>
                                    </p:animEffect>
                                  </p:childTnLst>
                                </p:cTn>
                              </p:par>
                            </p:childTnLst>
                          </p:cTn>
                        </p:par>
                        <p:par>
                          <p:cTn id="20" fill="hold">
                            <p:stCondLst>
                              <p:cond delay="8000"/>
                            </p:stCondLst>
                            <p:childTnLst>
                              <p:par>
                                <p:cTn id="21" presetID="22" presetClass="entr" presetSubtype="1"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2000"/>
                                        <p:tgtEl>
                                          <p:spTgt spid="24"/>
                                        </p:tgtEl>
                                      </p:cBhvr>
                                    </p:animEffect>
                                  </p:childTnLst>
                                </p:cTn>
                              </p:par>
                            </p:childTnLst>
                          </p:cTn>
                        </p:par>
                        <p:par>
                          <p:cTn id="24" fill="hold">
                            <p:stCondLst>
                              <p:cond delay="10000"/>
                            </p:stCondLst>
                            <p:childTnLst>
                              <p:par>
                                <p:cTn id="25" presetID="22" presetClass="entr" presetSubtype="8"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2000"/>
                                        <p:tgtEl>
                                          <p:spTgt spid="20"/>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2000"/>
                                        <p:tgtEl>
                                          <p:spTgt spid="22"/>
                                        </p:tgtEl>
                                      </p:cBhvr>
                                    </p:animEffect>
                                  </p:childTnLst>
                                </p:cTn>
                              </p:par>
                              <p:par>
                                <p:cTn id="32" presetID="22" presetClass="entr" presetSubtype="8"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2000"/>
                                        <p:tgtEl>
                                          <p:spTgt spid="23"/>
                                        </p:tgtEl>
                                      </p:cBhvr>
                                    </p:animEffect>
                                  </p:childTnLst>
                                </p:cTn>
                              </p:par>
                            </p:childTnLst>
                          </p:cTn>
                        </p:par>
                        <p:par>
                          <p:cTn id="35" fill="hold">
                            <p:stCondLst>
                              <p:cond delay="14000"/>
                            </p:stCondLst>
                            <p:childTnLst>
                              <p:par>
                                <p:cTn id="36" presetID="22" presetClass="entr" presetSubtype="1"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2000"/>
                                        <p:tgtEl>
                                          <p:spTgt spid="21"/>
                                        </p:tgtEl>
                                      </p:cBhvr>
                                    </p:animEffect>
                                  </p:childTnLst>
                                </p:cTn>
                              </p:par>
                            </p:childTnLst>
                          </p:cTn>
                        </p:par>
                        <p:par>
                          <p:cTn id="39" fill="hold">
                            <p:stCondLst>
                              <p:cond delay="16000"/>
                            </p:stCondLst>
                            <p:childTnLst>
                              <p:par>
                                <p:cTn id="40" presetID="22" presetClass="entr" presetSubtype="8" fill="hold" grpId="0" nodeType="afterEffect">
                                  <p:stCondLst>
                                    <p:cond delay="100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3" grpId="0"/>
      <p:bldP spid="19" grpId="0" animBg="1"/>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72001" y="1984248"/>
            <a:ext cx="4429581" cy="3026664"/>
            <a:chOff x="4572001" y="1984248"/>
            <a:chExt cx="4429581" cy="3026664"/>
          </a:xfrm>
        </p:grpSpPr>
        <p:pic>
          <p:nvPicPr>
            <p:cNvPr id="17" name="Picture 16" descr="image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1984248"/>
              <a:ext cx="4429581" cy="3026664"/>
            </a:xfrm>
            <a:prstGeom prst="rect">
              <a:avLst/>
            </a:prstGeom>
          </p:spPr>
        </p:pic>
        <p:sp>
          <p:nvSpPr>
            <p:cNvPr id="18" name="TextBox 17"/>
            <p:cNvSpPr txBox="1"/>
            <p:nvPr/>
          </p:nvSpPr>
          <p:spPr>
            <a:xfrm>
              <a:off x="7848600" y="4267200"/>
              <a:ext cx="481046" cy="276999"/>
            </a:xfrm>
            <a:prstGeom prst="rect">
              <a:avLst/>
            </a:prstGeom>
            <a:noFill/>
          </p:spPr>
          <p:txBody>
            <a:bodyPr wrap="none" rtlCol="0">
              <a:spAutoFit/>
            </a:bodyPr>
            <a:lstStyle/>
            <a:p>
              <a:r>
                <a:rPr lang="en-US" sz="1200" dirty="0" smtClean="0"/>
                <a:t>MD</a:t>
              </a:r>
              <a:r>
                <a:rPr lang="en-US" sz="1200" baseline="-25000" dirty="0" smtClean="0"/>
                <a:t>1</a:t>
              </a:r>
              <a:endParaRPr lang="en-US" sz="1200" baseline="-25000" dirty="0"/>
            </a:p>
          </p:txBody>
        </p:sp>
      </p:grpSp>
      <p:grpSp>
        <p:nvGrpSpPr>
          <p:cNvPr id="3" name="Group 2"/>
          <p:cNvGrpSpPr/>
          <p:nvPr/>
        </p:nvGrpSpPr>
        <p:grpSpPr>
          <a:xfrm>
            <a:off x="4572000" y="1984248"/>
            <a:ext cx="4429581" cy="3026664"/>
            <a:chOff x="4572000" y="1984248"/>
            <a:chExt cx="4429581" cy="3026664"/>
          </a:xfrm>
        </p:grpSpPr>
        <p:pic>
          <p:nvPicPr>
            <p:cNvPr id="2" name="Picture 1" descr="image0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984248"/>
              <a:ext cx="4429581" cy="3026664"/>
            </a:xfrm>
            <a:prstGeom prst="rect">
              <a:avLst/>
            </a:prstGeom>
          </p:spPr>
        </p:pic>
        <p:sp>
          <p:nvSpPr>
            <p:cNvPr id="19" name="TextBox 18"/>
            <p:cNvSpPr txBox="1"/>
            <p:nvPr/>
          </p:nvSpPr>
          <p:spPr>
            <a:xfrm>
              <a:off x="7848600" y="4267200"/>
              <a:ext cx="481046" cy="276999"/>
            </a:xfrm>
            <a:prstGeom prst="rect">
              <a:avLst/>
            </a:prstGeom>
            <a:noFill/>
          </p:spPr>
          <p:txBody>
            <a:bodyPr wrap="none" rtlCol="0">
              <a:spAutoFit/>
            </a:bodyPr>
            <a:lstStyle/>
            <a:p>
              <a:r>
                <a:rPr lang="en-US" sz="1200" dirty="0" smtClean="0"/>
                <a:t>MD</a:t>
              </a:r>
              <a:r>
                <a:rPr lang="en-US" sz="1200" baseline="-25000" dirty="0" smtClean="0"/>
                <a:t>1</a:t>
              </a:r>
              <a:endParaRPr lang="en-US" sz="1200" baseline="-25000" dirty="0"/>
            </a:p>
          </p:txBody>
        </p:sp>
        <p:sp>
          <p:nvSpPr>
            <p:cNvPr id="20" name="TextBox 19"/>
            <p:cNvSpPr txBox="1"/>
            <p:nvPr/>
          </p:nvSpPr>
          <p:spPr>
            <a:xfrm>
              <a:off x="8458200" y="4267200"/>
              <a:ext cx="481046" cy="276999"/>
            </a:xfrm>
            <a:prstGeom prst="rect">
              <a:avLst/>
            </a:prstGeom>
            <a:noFill/>
          </p:spPr>
          <p:txBody>
            <a:bodyPr wrap="none" rtlCol="0">
              <a:spAutoFit/>
            </a:bodyPr>
            <a:lstStyle/>
            <a:p>
              <a:r>
                <a:rPr lang="en-US" sz="1200" dirty="0" smtClean="0"/>
                <a:t>MD</a:t>
              </a:r>
              <a:r>
                <a:rPr lang="en-US" sz="1200" baseline="-25000" dirty="0" smtClean="0"/>
                <a:t>2</a:t>
              </a:r>
              <a:endParaRPr lang="en-US" sz="1200" baseline="-25000" dirty="0"/>
            </a:p>
          </p:txBody>
        </p:sp>
      </p:grpSp>
      <p:sp>
        <p:nvSpPr>
          <p:cNvPr id="35841"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Demand for Money</a:t>
            </a:r>
            <a:endParaRPr lang="en-US" dirty="0">
              <a:latin typeface="Century Gothic" charset="0"/>
              <a:ea typeface="ＭＳ Ｐゴシック" charset="0"/>
              <a:cs typeface="ＭＳ Ｐゴシック" charset="0"/>
            </a:endParaRPr>
          </a:p>
        </p:txBody>
      </p:sp>
      <p:sp>
        <p:nvSpPr>
          <p:cNvPr id="7" name="Rectangle 6"/>
          <p:cNvSpPr>
            <a:spLocks noChangeArrowheads="1"/>
          </p:cNvSpPr>
          <p:nvPr/>
        </p:nvSpPr>
        <p:spPr bwMode="auto">
          <a:xfrm>
            <a:off x="762000" y="1853624"/>
            <a:ext cx="3657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dirty="0" smtClean="0"/>
              <a:t>A) The opportunity cost of holding M1 money is the lost interest.</a:t>
            </a:r>
            <a:endParaRPr lang="en-US" sz="1600" dirty="0"/>
          </a:p>
        </p:txBody>
      </p:sp>
      <p:sp>
        <p:nvSpPr>
          <p:cNvPr id="8" name="Rectangle 7"/>
          <p:cNvSpPr>
            <a:spLocks noChangeArrowheads="1"/>
          </p:cNvSpPr>
          <p:nvPr/>
        </p:nvSpPr>
        <p:spPr bwMode="auto">
          <a:xfrm>
            <a:off x="381000" y="1600200"/>
            <a:ext cx="4038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b="1" dirty="0" smtClean="0"/>
              <a:t>1) Money and Opportunity Cost</a:t>
            </a:r>
            <a:endParaRPr lang="en-US" sz="1600" b="1" dirty="0"/>
          </a:p>
        </p:txBody>
      </p:sp>
      <p:sp>
        <p:nvSpPr>
          <p:cNvPr id="9" name="Rectangle 8"/>
          <p:cNvSpPr>
            <a:spLocks noChangeArrowheads="1"/>
          </p:cNvSpPr>
          <p:nvPr/>
        </p:nvSpPr>
        <p:spPr bwMode="auto">
          <a:xfrm>
            <a:off x="4572000" y="5132944"/>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smtClean="0"/>
              <a:t>A rise in the aggregate price level, such as inflation, shifts the nominal demand for money to the right.  This shift is proportional to the change in prices.</a:t>
            </a:r>
            <a:endParaRPr lang="en-US" sz="1400" dirty="0"/>
          </a:p>
        </p:txBody>
      </p:sp>
      <p:sp>
        <p:nvSpPr>
          <p:cNvPr id="10" name="Rectangle 6"/>
          <p:cNvSpPr>
            <a:spLocks noChangeArrowheads="1"/>
          </p:cNvSpPr>
          <p:nvPr/>
        </p:nvSpPr>
        <p:spPr bwMode="auto">
          <a:xfrm>
            <a:off x="762000" y="2362200"/>
            <a:ext cx="3657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dirty="0" smtClean="0"/>
              <a:t>B) The size of the interest rate affects how much M1 money is held.</a:t>
            </a:r>
            <a:endParaRPr lang="en-US" sz="1600" dirty="0"/>
          </a:p>
        </p:txBody>
      </p:sp>
      <p:sp>
        <p:nvSpPr>
          <p:cNvPr id="11" name="Rectangle 10"/>
          <p:cNvSpPr>
            <a:spLocks noChangeArrowheads="1"/>
          </p:cNvSpPr>
          <p:nvPr/>
        </p:nvSpPr>
        <p:spPr bwMode="auto">
          <a:xfrm>
            <a:off x="762000" y="3149024"/>
            <a:ext cx="3657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dirty="0" smtClean="0"/>
              <a:t>A) It is the amount of M1 money the public wants to hold.</a:t>
            </a:r>
            <a:endParaRPr lang="en-US" sz="1600" dirty="0"/>
          </a:p>
        </p:txBody>
      </p:sp>
      <p:sp>
        <p:nvSpPr>
          <p:cNvPr id="12" name="Rectangle 11"/>
          <p:cNvSpPr>
            <a:spLocks noChangeArrowheads="1"/>
          </p:cNvSpPr>
          <p:nvPr/>
        </p:nvSpPr>
        <p:spPr bwMode="auto">
          <a:xfrm>
            <a:off x="381000" y="2895600"/>
            <a:ext cx="4038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b="1" dirty="0" smtClean="0"/>
              <a:t>2) Nominal Money Demand</a:t>
            </a:r>
            <a:endParaRPr lang="en-US" sz="1600" b="1" dirty="0"/>
          </a:p>
        </p:txBody>
      </p:sp>
      <p:sp>
        <p:nvSpPr>
          <p:cNvPr id="13" name="Rectangle 6"/>
          <p:cNvSpPr>
            <a:spLocks noChangeArrowheads="1"/>
          </p:cNvSpPr>
          <p:nvPr/>
        </p:nvSpPr>
        <p:spPr bwMode="auto">
          <a:xfrm>
            <a:off x="762000" y="3657600"/>
            <a:ext cx="3657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dirty="0" smtClean="0"/>
              <a:t>B) </a:t>
            </a:r>
            <a:r>
              <a:rPr lang="en-US" sz="1600" dirty="0"/>
              <a:t>Q</a:t>
            </a:r>
            <a:r>
              <a:rPr lang="en-US" sz="1600" dirty="0" smtClean="0"/>
              <a:t>uantity of money demanded changes with the interest rate. </a:t>
            </a:r>
            <a:endParaRPr lang="en-US" sz="1600" dirty="0"/>
          </a:p>
        </p:txBody>
      </p:sp>
      <p:sp>
        <p:nvSpPr>
          <p:cNvPr id="14" name="Rectangle 6"/>
          <p:cNvSpPr>
            <a:spLocks noChangeArrowheads="1"/>
          </p:cNvSpPr>
          <p:nvPr/>
        </p:nvSpPr>
        <p:spPr bwMode="auto">
          <a:xfrm>
            <a:off x="762000" y="4172596"/>
            <a:ext cx="3657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dirty="0" smtClean="0"/>
              <a:t>C) Quantity of money demanded matches changes in the price level.</a:t>
            </a:r>
            <a:endParaRPr lang="en-US" sz="1600" dirty="0"/>
          </a:p>
        </p:txBody>
      </p:sp>
      <p:cxnSp>
        <p:nvCxnSpPr>
          <p:cNvPr id="22" name="Straight Arrow Connector 21"/>
          <p:cNvCxnSpPr/>
          <p:nvPr/>
        </p:nvCxnSpPr>
        <p:spPr bwMode="auto">
          <a:xfrm>
            <a:off x="5562600" y="3124200"/>
            <a:ext cx="457200" cy="0"/>
          </a:xfrm>
          <a:prstGeom prst="straightConnector1">
            <a:avLst/>
          </a:prstGeom>
          <a:solidFill>
            <a:srgbClr val="FFFFFF"/>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28" name="Straight Connector 27"/>
          <p:cNvCxnSpPr/>
          <p:nvPr/>
        </p:nvCxnSpPr>
        <p:spPr bwMode="auto">
          <a:xfrm flipV="1">
            <a:off x="5105400" y="3666671"/>
            <a:ext cx="1219200" cy="0"/>
          </a:xfrm>
          <a:prstGeom prst="line">
            <a:avLst/>
          </a:prstGeom>
          <a:solidFill>
            <a:srgbClr val="FFFFFF"/>
          </a:solidFill>
          <a:ln w="12700"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33" name="Straight Connector 32"/>
          <p:cNvCxnSpPr/>
          <p:nvPr/>
        </p:nvCxnSpPr>
        <p:spPr bwMode="auto">
          <a:xfrm flipV="1">
            <a:off x="5724071" y="3657601"/>
            <a:ext cx="0" cy="914399"/>
          </a:xfrm>
          <a:prstGeom prst="line">
            <a:avLst/>
          </a:prstGeom>
          <a:solidFill>
            <a:srgbClr val="FFFFFF"/>
          </a:solidFill>
          <a:ln w="12700"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34" name="Straight Connector 33"/>
          <p:cNvCxnSpPr/>
          <p:nvPr/>
        </p:nvCxnSpPr>
        <p:spPr bwMode="auto">
          <a:xfrm flipV="1">
            <a:off x="6342742" y="3657600"/>
            <a:ext cx="0" cy="914399"/>
          </a:xfrm>
          <a:prstGeom prst="line">
            <a:avLst/>
          </a:prstGeom>
          <a:solidFill>
            <a:srgbClr val="FFFFFF"/>
          </a:solidFill>
          <a:ln w="12700"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35" name="Oval 34"/>
          <p:cNvSpPr/>
          <p:nvPr/>
        </p:nvSpPr>
        <p:spPr bwMode="auto">
          <a:xfrm>
            <a:off x="5672547" y="3617684"/>
            <a:ext cx="91440" cy="91440"/>
          </a:xfrm>
          <a:prstGeom prst="ellipse">
            <a:avLst/>
          </a:prstGeom>
          <a:solidFill>
            <a:schemeClr val="tx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6" name="Oval 35"/>
          <p:cNvSpPr/>
          <p:nvPr/>
        </p:nvSpPr>
        <p:spPr bwMode="auto">
          <a:xfrm>
            <a:off x="6297387" y="3621316"/>
            <a:ext cx="91440" cy="91440"/>
          </a:xfrm>
          <a:prstGeom prst="ellipse">
            <a:avLst/>
          </a:prstGeom>
          <a:solidFill>
            <a:schemeClr val="tx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26" name="Rectangle 25"/>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People hold wealth either as money or as less liquid assets.  The demand for money refers to how much M1 money people hold based on the interest rate.</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535831644"/>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2000"/>
                                        <p:tgtEl>
                                          <p:spTgt spid="22"/>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3000"/>
                                        <p:tgtEl>
                                          <p:spTgt spid="3"/>
                                        </p:tgtEl>
                                      </p:cBhvr>
                                    </p:animEffect>
                                  </p:childTnLst>
                                </p:cTn>
                              </p:par>
                            </p:childTnLst>
                          </p:cTn>
                        </p:par>
                        <p:par>
                          <p:cTn id="16" fill="hold">
                            <p:stCondLst>
                              <p:cond delay="7000"/>
                            </p:stCondLst>
                            <p:childTnLst>
                              <p:par>
                                <p:cTn id="17" presetID="22" presetClass="entr" presetSubtype="8"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2000"/>
                                        <p:tgtEl>
                                          <p:spTgt spid="28"/>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childTnLst>
                                </p:cTn>
                              </p:par>
                            </p:childTnLst>
                          </p:cTn>
                        </p:par>
                        <p:par>
                          <p:cTn id="23" fill="hold">
                            <p:stCondLst>
                              <p:cond delay="9000"/>
                            </p:stCondLst>
                            <p:childTnLst>
                              <p:par>
                                <p:cTn id="24" presetID="22" presetClass="entr" presetSubtype="1"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2000"/>
                                        <p:tgtEl>
                                          <p:spTgt spid="3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childTnLst>
                                </p:cTn>
                              </p:par>
                            </p:childTnLst>
                          </p:cTn>
                        </p:par>
                        <p:par>
                          <p:cTn id="30" fill="hold">
                            <p:stCondLst>
                              <p:cond delay="11000"/>
                            </p:stCondLst>
                            <p:childTnLst>
                              <p:par>
                                <p:cTn id="31" presetID="22" presetClass="entr" presetSubtype="1"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up)">
                                      <p:cBhvr>
                                        <p:cTn id="33" dur="2000"/>
                                        <p:tgtEl>
                                          <p:spTgt spid="34"/>
                                        </p:tgtEl>
                                      </p:cBhvr>
                                    </p:animEffect>
                                  </p:childTnLst>
                                </p:cTn>
                              </p:par>
                            </p:childTnLst>
                          </p:cTn>
                        </p:par>
                        <p:par>
                          <p:cTn id="34" fill="hold">
                            <p:stCondLst>
                              <p:cond delay="13000"/>
                            </p:stCondLst>
                            <p:childTnLst>
                              <p:par>
                                <p:cTn id="35" presetID="22" presetClass="entr" presetSubtype="8" fill="hold" grpId="0" nodeType="afterEffect">
                                  <p:stCondLst>
                                    <p:cond delay="100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4" grpId="0"/>
      <p:bldP spid="35" grpId="0" animBg="1"/>
      <p:bldP spid="3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Demand for Money</a:t>
            </a:r>
            <a:endParaRPr lang="en-US" dirty="0">
              <a:latin typeface="Century Gothic" charset="0"/>
              <a:ea typeface="ＭＳ Ｐゴシック" charset="0"/>
              <a:cs typeface="ＭＳ Ｐゴシック" charset="0"/>
            </a:endParaRPr>
          </a:p>
        </p:txBody>
      </p:sp>
      <p:sp>
        <p:nvSpPr>
          <p:cNvPr id="7" name="Rectangle 6"/>
          <p:cNvSpPr>
            <a:spLocks noChangeArrowheads="1"/>
          </p:cNvSpPr>
          <p:nvPr/>
        </p:nvSpPr>
        <p:spPr bwMode="auto">
          <a:xfrm>
            <a:off x="762000" y="1853624"/>
            <a:ext cx="3657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dirty="0" smtClean="0"/>
              <a:t>A) The opportunity cost of holding M1 money is the lost interest.</a:t>
            </a:r>
            <a:endParaRPr lang="en-US" sz="1600" dirty="0"/>
          </a:p>
        </p:txBody>
      </p:sp>
      <p:sp>
        <p:nvSpPr>
          <p:cNvPr id="8" name="Rectangle 7"/>
          <p:cNvSpPr>
            <a:spLocks noChangeArrowheads="1"/>
          </p:cNvSpPr>
          <p:nvPr/>
        </p:nvSpPr>
        <p:spPr bwMode="auto">
          <a:xfrm>
            <a:off x="381000" y="1600200"/>
            <a:ext cx="4038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b="1" dirty="0" smtClean="0"/>
              <a:t>1) Money and Opportunity Cost</a:t>
            </a:r>
            <a:endParaRPr lang="en-US" sz="1600" b="1" dirty="0"/>
          </a:p>
        </p:txBody>
      </p:sp>
      <p:sp>
        <p:nvSpPr>
          <p:cNvPr id="9" name="Rectangle 8"/>
          <p:cNvSpPr>
            <a:spLocks noChangeArrowheads="1"/>
          </p:cNvSpPr>
          <p:nvPr/>
        </p:nvSpPr>
        <p:spPr bwMode="auto">
          <a:xfrm>
            <a:off x="4572000" y="5132944"/>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smtClean="0"/>
              <a:t>Because changes in the nominal demand for money are proportionate to changes in the price level, we can set these two proportions equal to each other.</a:t>
            </a:r>
            <a:endParaRPr lang="en-US" sz="1400" dirty="0"/>
          </a:p>
        </p:txBody>
      </p:sp>
      <p:sp>
        <p:nvSpPr>
          <p:cNvPr id="10" name="Rectangle 6"/>
          <p:cNvSpPr>
            <a:spLocks noChangeArrowheads="1"/>
          </p:cNvSpPr>
          <p:nvPr/>
        </p:nvSpPr>
        <p:spPr bwMode="auto">
          <a:xfrm>
            <a:off x="762000" y="2362200"/>
            <a:ext cx="3657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dirty="0" smtClean="0"/>
              <a:t>B) The size of the interest rate affects how much M1 money is held.</a:t>
            </a:r>
            <a:endParaRPr lang="en-US" sz="1600" dirty="0"/>
          </a:p>
        </p:txBody>
      </p:sp>
      <p:sp>
        <p:nvSpPr>
          <p:cNvPr id="11" name="Rectangle 10"/>
          <p:cNvSpPr>
            <a:spLocks noChangeArrowheads="1"/>
          </p:cNvSpPr>
          <p:nvPr/>
        </p:nvSpPr>
        <p:spPr bwMode="auto">
          <a:xfrm>
            <a:off x="762000" y="3149024"/>
            <a:ext cx="3657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dirty="0" smtClean="0"/>
              <a:t>A) It is the amount of M1 money the public wants to hold.</a:t>
            </a:r>
            <a:endParaRPr lang="en-US" sz="1600" dirty="0"/>
          </a:p>
        </p:txBody>
      </p:sp>
      <p:sp>
        <p:nvSpPr>
          <p:cNvPr id="12" name="Rectangle 11"/>
          <p:cNvSpPr>
            <a:spLocks noChangeArrowheads="1"/>
          </p:cNvSpPr>
          <p:nvPr/>
        </p:nvSpPr>
        <p:spPr bwMode="auto">
          <a:xfrm>
            <a:off x="381000" y="2895600"/>
            <a:ext cx="4038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b="1" dirty="0" smtClean="0"/>
              <a:t>2) Nominal Money Demand</a:t>
            </a:r>
            <a:endParaRPr lang="en-US" sz="1600" b="1" dirty="0"/>
          </a:p>
        </p:txBody>
      </p:sp>
      <p:sp>
        <p:nvSpPr>
          <p:cNvPr id="13" name="Rectangle 6"/>
          <p:cNvSpPr>
            <a:spLocks noChangeArrowheads="1"/>
          </p:cNvSpPr>
          <p:nvPr/>
        </p:nvSpPr>
        <p:spPr bwMode="auto">
          <a:xfrm>
            <a:off x="762000" y="3657600"/>
            <a:ext cx="3657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dirty="0" smtClean="0"/>
              <a:t>B) </a:t>
            </a:r>
            <a:r>
              <a:rPr lang="en-US" sz="1600" dirty="0"/>
              <a:t>Q</a:t>
            </a:r>
            <a:r>
              <a:rPr lang="en-US" sz="1600" dirty="0" smtClean="0"/>
              <a:t>uantity of money demanded changes with the interest rate. </a:t>
            </a:r>
            <a:endParaRPr lang="en-US" sz="1600" dirty="0"/>
          </a:p>
        </p:txBody>
      </p:sp>
      <p:sp>
        <p:nvSpPr>
          <p:cNvPr id="14" name="Rectangle 6"/>
          <p:cNvSpPr>
            <a:spLocks noChangeArrowheads="1"/>
          </p:cNvSpPr>
          <p:nvPr/>
        </p:nvSpPr>
        <p:spPr bwMode="auto">
          <a:xfrm>
            <a:off x="762000" y="4172596"/>
            <a:ext cx="3657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dirty="0" smtClean="0"/>
              <a:t>C) Quantity of money demanded matches changes in the price level.</a:t>
            </a:r>
            <a:endParaRPr lang="en-US" sz="1600" dirty="0"/>
          </a:p>
        </p:txBody>
      </p:sp>
      <p:sp>
        <p:nvSpPr>
          <p:cNvPr id="15" name="Rectangle 14"/>
          <p:cNvSpPr>
            <a:spLocks noChangeArrowheads="1"/>
          </p:cNvSpPr>
          <p:nvPr/>
        </p:nvSpPr>
        <p:spPr bwMode="auto">
          <a:xfrm>
            <a:off x="762000" y="4977824"/>
            <a:ext cx="3657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dirty="0" smtClean="0"/>
              <a:t>A) Equals the nominal quantity of money divided by the price level.</a:t>
            </a:r>
            <a:endParaRPr lang="en-US" sz="1600" dirty="0"/>
          </a:p>
        </p:txBody>
      </p:sp>
      <p:sp>
        <p:nvSpPr>
          <p:cNvPr id="16" name="Rectangle 15"/>
          <p:cNvSpPr>
            <a:spLocks noChangeArrowheads="1"/>
          </p:cNvSpPr>
          <p:nvPr/>
        </p:nvSpPr>
        <p:spPr bwMode="auto">
          <a:xfrm>
            <a:off x="381000" y="4724400"/>
            <a:ext cx="4038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b="1" dirty="0" smtClean="0"/>
              <a:t>3) Real Money Demand</a:t>
            </a:r>
            <a:endParaRPr lang="en-US" sz="1600" b="1" dirty="0"/>
          </a:p>
        </p:txBody>
      </p:sp>
      <p:graphicFrame>
        <p:nvGraphicFramePr>
          <p:cNvPr id="17" name="Group 78"/>
          <p:cNvGraphicFramePr>
            <a:graphicFrameLocks noGrp="1"/>
          </p:cNvGraphicFramePr>
          <p:nvPr>
            <p:extLst>
              <p:ext uri="{D42A27DB-BD31-4B8C-83A1-F6EECF244321}">
                <p14:modId xmlns:p14="http://schemas.microsoft.com/office/powerpoint/2010/main" val="3823898921"/>
              </p:ext>
            </p:extLst>
          </p:nvPr>
        </p:nvGraphicFramePr>
        <p:xfrm>
          <a:off x="4572000" y="1969008"/>
          <a:ext cx="4419600" cy="1493520"/>
        </p:xfrm>
        <a:graphic>
          <a:graphicData uri="http://schemas.openxmlformats.org/drawingml/2006/table">
            <a:tbl>
              <a:tblPr firstRow="1" bandRow="1">
                <a:tableStyleId>{6E25E649-3F16-4E02-A733-19D2CDBF48F0}</a:tableStyleId>
              </a:tblPr>
              <a:tblGrid>
                <a:gridCol w="3505200"/>
                <a:gridCol w="914400"/>
              </a:tblGrid>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Description</a:t>
                      </a: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ＭＳ Ｐゴシック" charset="0"/>
                          <a:cs typeface="ＭＳ Ｐゴシック" charset="0"/>
                        </a:rPr>
                        <a:t>Variable</a:t>
                      </a: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solidFill>
                      <a:schemeClr val="accent1"/>
                    </a:solid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Nominal Quantity of Money, Initial</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M</a:t>
                      </a:r>
                      <a:r>
                        <a:rPr kumimoji="0" lang="en-US" sz="1200" u="none" strike="noStrike" cap="none" normalizeH="0" baseline="-25000" dirty="0" smtClean="0">
                          <a:ln>
                            <a:noFill/>
                          </a:ln>
                          <a:effectLst/>
                        </a:rPr>
                        <a:t>1</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Aggregate Price Level, Initial</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P</a:t>
                      </a:r>
                      <a:r>
                        <a:rPr kumimoji="0" lang="en-US" sz="1200" b="0" i="0" u="none" strike="noStrike" cap="none" normalizeH="0" baseline="-25000" dirty="0" smtClean="0">
                          <a:ln>
                            <a:noFill/>
                          </a:ln>
                          <a:solidFill>
                            <a:schemeClr val="tx1"/>
                          </a:solidFill>
                          <a:effectLst/>
                          <a:latin typeface="Arial" charset="0"/>
                          <a:ea typeface="ＭＳ Ｐゴシック" charset="0"/>
                          <a:cs typeface="ＭＳ Ｐゴシック" charset="0"/>
                        </a:rPr>
                        <a:t>1</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Nominal Quantity of Money, New</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u="none" strike="noStrike" cap="none" normalizeH="0" baseline="0" dirty="0" smtClean="0">
                          <a:ln>
                            <a:noFill/>
                          </a:ln>
                          <a:effectLst/>
                        </a:rPr>
                        <a:t>M</a:t>
                      </a:r>
                      <a:r>
                        <a:rPr kumimoji="0" lang="en-US" sz="1200" u="none" strike="noStrike" cap="none" normalizeH="0" baseline="-25000" dirty="0" smtClean="0">
                          <a:ln>
                            <a:noFill/>
                          </a:ln>
                          <a:effectLst/>
                        </a:rPr>
                        <a:t>2</a:t>
                      </a:r>
                      <a:endPar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Aggregate Price Level, New</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P</a:t>
                      </a:r>
                      <a:r>
                        <a:rPr kumimoji="0" lang="en-US" sz="1200" b="0" i="0" u="none" strike="noStrike" cap="none" normalizeH="0" baseline="-25000" dirty="0" smtClean="0">
                          <a:ln>
                            <a:noFill/>
                          </a:ln>
                          <a:solidFill>
                            <a:schemeClr val="tx1"/>
                          </a:solidFill>
                          <a:effectLst/>
                          <a:latin typeface="Arial" charset="0"/>
                          <a:ea typeface="ＭＳ Ｐゴシック" charset="0"/>
                          <a:cs typeface="ＭＳ Ｐゴシック" charset="0"/>
                        </a:rPr>
                        <a:t>2</a:t>
                      </a:r>
                      <a:endPar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grpSp>
        <p:nvGrpSpPr>
          <p:cNvPr id="35842" name="Group 35841"/>
          <p:cNvGrpSpPr/>
          <p:nvPr/>
        </p:nvGrpSpPr>
        <p:grpSpPr>
          <a:xfrm>
            <a:off x="4572000" y="3657600"/>
            <a:ext cx="4419600" cy="914400"/>
            <a:chOff x="4572000" y="3657600"/>
            <a:chExt cx="4419600" cy="914400"/>
          </a:xfrm>
        </p:grpSpPr>
        <p:sp>
          <p:nvSpPr>
            <p:cNvPr id="35840" name="Rectangle 35839"/>
            <p:cNvSpPr/>
            <p:nvPr/>
          </p:nvSpPr>
          <p:spPr bwMode="auto">
            <a:xfrm>
              <a:off x="4572000" y="3657600"/>
              <a:ext cx="4419600" cy="914400"/>
            </a:xfrm>
            <a:prstGeom prst="rect">
              <a:avLst/>
            </a:pr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nvGrpSpPr>
            <p:cNvPr id="30" name="Group 29"/>
            <p:cNvGrpSpPr/>
            <p:nvPr/>
          </p:nvGrpSpPr>
          <p:grpSpPr>
            <a:xfrm>
              <a:off x="4572000" y="3657600"/>
              <a:ext cx="4419600" cy="914400"/>
              <a:chOff x="4572000" y="3657600"/>
              <a:chExt cx="4419600" cy="914400"/>
            </a:xfrm>
          </p:grpSpPr>
          <p:sp>
            <p:nvSpPr>
              <p:cNvPr id="2" name="Rectangle 1"/>
              <p:cNvSpPr/>
              <p:nvPr/>
            </p:nvSpPr>
            <p:spPr bwMode="auto">
              <a:xfrm>
                <a:off x="4572000" y="3657600"/>
                <a:ext cx="2667000" cy="9144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Real Money Demand  =</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18" name="Rectangle 17"/>
              <p:cNvSpPr/>
              <p:nvPr/>
            </p:nvSpPr>
            <p:spPr bwMode="auto">
              <a:xfrm>
                <a:off x="7239000" y="3657600"/>
                <a:ext cx="685800" cy="4572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M</a:t>
                </a:r>
                <a:r>
                  <a:rPr kumimoji="0" lang="en-US" sz="1800" b="0" i="0" u="none" strike="noStrike" cap="none" normalizeH="0" baseline="-25000" dirty="0" smtClean="0">
                    <a:ln>
                      <a:noFill/>
                    </a:ln>
                    <a:solidFill>
                      <a:srgbClr val="000000"/>
                    </a:solidFill>
                    <a:effectLst/>
                    <a:latin typeface="Arial" charset="0"/>
                    <a:ea typeface="ＭＳ Ｐゴシック" charset="0"/>
                    <a:cs typeface="ＭＳ Ｐゴシック" charset="0"/>
                  </a:rPr>
                  <a:t>1</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19" name="Rectangle 18"/>
              <p:cNvSpPr/>
              <p:nvPr/>
            </p:nvSpPr>
            <p:spPr bwMode="auto">
              <a:xfrm>
                <a:off x="7239000" y="4114800"/>
                <a:ext cx="685800" cy="4572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P</a:t>
                </a:r>
                <a:r>
                  <a:rPr kumimoji="0" lang="en-US" sz="1800" b="0" i="0" u="none" strike="noStrike" cap="none" normalizeH="0" baseline="-25000" dirty="0" smtClean="0">
                    <a:ln>
                      <a:noFill/>
                    </a:ln>
                    <a:solidFill>
                      <a:srgbClr val="000000"/>
                    </a:solidFill>
                    <a:effectLst/>
                    <a:latin typeface="Arial" charset="0"/>
                    <a:ea typeface="ＭＳ Ｐゴシック" charset="0"/>
                    <a:cs typeface="ＭＳ Ｐゴシック" charset="0"/>
                  </a:rPr>
                  <a:t>1</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cxnSp>
            <p:nvCxnSpPr>
              <p:cNvPr id="4" name="Straight Connector 3"/>
              <p:cNvCxnSpPr/>
              <p:nvPr/>
            </p:nvCxnSpPr>
            <p:spPr bwMode="auto">
              <a:xfrm>
                <a:off x="7315200" y="4114800"/>
                <a:ext cx="533400" cy="0"/>
              </a:xfrm>
              <a:prstGeom prst="line">
                <a:avLst/>
              </a:prstGeom>
              <a:solidFill>
                <a:srgbClr val="FFFFFF"/>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26" name="Rectangle 25"/>
              <p:cNvSpPr/>
              <p:nvPr/>
            </p:nvSpPr>
            <p:spPr bwMode="auto">
              <a:xfrm>
                <a:off x="7924800" y="3657600"/>
                <a:ext cx="381000" cy="9144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31" name="Rectangle 30"/>
              <p:cNvSpPr/>
              <p:nvPr/>
            </p:nvSpPr>
            <p:spPr bwMode="auto">
              <a:xfrm>
                <a:off x="8305800" y="3657600"/>
                <a:ext cx="685800" cy="4572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M</a:t>
                </a:r>
                <a:r>
                  <a:rPr kumimoji="0" lang="en-US" sz="1800" b="0" i="0" u="none" strike="noStrike" cap="none" normalizeH="0" baseline="-25000" dirty="0" smtClean="0">
                    <a:ln>
                      <a:noFill/>
                    </a:ln>
                    <a:solidFill>
                      <a:srgbClr val="000000"/>
                    </a:solidFill>
                    <a:effectLst/>
                    <a:latin typeface="Arial" charset="0"/>
                    <a:ea typeface="ＭＳ Ｐゴシック" charset="0"/>
                    <a:cs typeface="ＭＳ Ｐゴシック" charset="0"/>
                  </a:rPr>
                  <a:t>2</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32" name="Rectangle 31"/>
              <p:cNvSpPr/>
              <p:nvPr/>
            </p:nvSpPr>
            <p:spPr bwMode="auto">
              <a:xfrm>
                <a:off x="8305800" y="4114800"/>
                <a:ext cx="685800" cy="457200"/>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P</a:t>
                </a:r>
                <a:r>
                  <a:rPr kumimoji="0" lang="en-US" sz="1800" b="0" i="0" u="none" strike="noStrike" cap="none" normalizeH="0" baseline="-25000" dirty="0" smtClean="0">
                    <a:ln>
                      <a:noFill/>
                    </a:ln>
                    <a:solidFill>
                      <a:srgbClr val="000000"/>
                    </a:solidFill>
                    <a:effectLst/>
                    <a:latin typeface="Arial" charset="0"/>
                    <a:ea typeface="ＭＳ Ｐゴシック" charset="0"/>
                    <a:cs typeface="ＭＳ Ｐゴシック" charset="0"/>
                  </a:rPr>
                  <a:t>2</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cxnSp>
            <p:nvCxnSpPr>
              <p:cNvPr id="33" name="Straight Connector 32"/>
              <p:cNvCxnSpPr/>
              <p:nvPr/>
            </p:nvCxnSpPr>
            <p:spPr bwMode="auto">
              <a:xfrm>
                <a:off x="8382000" y="4114800"/>
                <a:ext cx="533400" cy="0"/>
              </a:xfrm>
              <a:prstGeom prst="line">
                <a:avLst/>
              </a:prstGeom>
              <a:solidFill>
                <a:srgbClr val="FFFFFF"/>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grpSp>
      <p:sp>
        <p:nvSpPr>
          <p:cNvPr id="27" name="Rectangle 26"/>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People hold wealth either as money or as less liquid assets.  The demand for money refers to how much M1 money people hold based on the interest rate.</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963065860"/>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childTnLst>
                          </p:cTn>
                        </p:par>
                        <p:par>
                          <p:cTn id="16" fill="hold">
                            <p:stCondLst>
                              <p:cond delay="5000"/>
                            </p:stCondLst>
                            <p:childTnLst>
                              <p:par>
                                <p:cTn id="17" presetID="22" presetClass="entr" presetSubtype="8" fill="hold" nodeType="afterEffect">
                                  <p:stCondLst>
                                    <p:cond delay="0"/>
                                  </p:stCondLst>
                                  <p:childTnLst>
                                    <p:set>
                                      <p:cBhvr>
                                        <p:cTn id="18" dur="1" fill="hold">
                                          <p:stCondLst>
                                            <p:cond delay="0"/>
                                          </p:stCondLst>
                                        </p:cTn>
                                        <p:tgtEl>
                                          <p:spTgt spid="35842"/>
                                        </p:tgtEl>
                                        <p:attrNameLst>
                                          <p:attrName>style.visibility</p:attrName>
                                        </p:attrNameLst>
                                      </p:cBhvr>
                                      <p:to>
                                        <p:strVal val="visible"/>
                                      </p:to>
                                    </p:set>
                                    <p:animEffect transition="in" filter="wipe(left)">
                                      <p:cBhvr>
                                        <p:cTn id="19" dur="3000"/>
                                        <p:tgtEl>
                                          <p:spTgt spid="35842"/>
                                        </p:tgtEl>
                                      </p:cBhvr>
                                    </p:animEffect>
                                  </p:childTnLst>
                                </p:cTn>
                              </p:par>
                            </p:childTnLst>
                          </p:cTn>
                        </p:par>
                        <p:par>
                          <p:cTn id="20" fill="hold">
                            <p:stCondLst>
                              <p:cond delay="8000"/>
                            </p:stCondLst>
                            <p:childTnLst>
                              <p:par>
                                <p:cTn id="21" presetID="22" presetClass="entr" presetSubtype="8" fill="hold" grpId="0" nodeType="afterEffect">
                                  <p:stCondLst>
                                    <p:cond delay="100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Demand for Money</a:t>
            </a:r>
            <a:endParaRPr lang="en-US" dirty="0">
              <a:latin typeface="Century Gothic" charset="0"/>
              <a:ea typeface="ＭＳ Ｐゴシック" charset="0"/>
              <a:cs typeface="ＭＳ Ｐゴシック" charset="0"/>
            </a:endParaRPr>
          </a:p>
        </p:txBody>
      </p:sp>
      <p:sp>
        <p:nvSpPr>
          <p:cNvPr id="7" name="Rectangle 6"/>
          <p:cNvSpPr>
            <a:spLocks noChangeArrowheads="1"/>
          </p:cNvSpPr>
          <p:nvPr/>
        </p:nvSpPr>
        <p:spPr bwMode="auto">
          <a:xfrm>
            <a:off x="762000" y="1853624"/>
            <a:ext cx="3657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dirty="0" smtClean="0"/>
              <a:t>A) The opportunity cost of holding M1 money is the lost interest.</a:t>
            </a:r>
            <a:endParaRPr lang="en-US" sz="1600" dirty="0"/>
          </a:p>
        </p:txBody>
      </p:sp>
      <p:sp>
        <p:nvSpPr>
          <p:cNvPr id="8" name="Rectangle 7"/>
          <p:cNvSpPr>
            <a:spLocks noChangeArrowheads="1"/>
          </p:cNvSpPr>
          <p:nvPr/>
        </p:nvSpPr>
        <p:spPr bwMode="auto">
          <a:xfrm>
            <a:off x="381000" y="1600200"/>
            <a:ext cx="4038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b="1" dirty="0" smtClean="0"/>
              <a:t>1) Money and Opportunity Cost</a:t>
            </a:r>
            <a:endParaRPr lang="en-US" sz="1600" b="1" dirty="0"/>
          </a:p>
        </p:txBody>
      </p:sp>
      <p:sp>
        <p:nvSpPr>
          <p:cNvPr id="9" name="Rectangle 8"/>
          <p:cNvSpPr>
            <a:spLocks noChangeArrowheads="1"/>
          </p:cNvSpPr>
          <p:nvPr/>
        </p:nvSpPr>
        <p:spPr bwMode="auto">
          <a:xfrm>
            <a:off x="4572000" y="5132944"/>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A change in the price level does not </a:t>
            </a:r>
            <a:r>
              <a:rPr lang="en-US" sz="1400" dirty="0" smtClean="0"/>
              <a:t>shift the </a:t>
            </a:r>
            <a:r>
              <a:rPr lang="en-US" sz="1400" dirty="0"/>
              <a:t>real </a:t>
            </a:r>
            <a:r>
              <a:rPr lang="en-US" sz="1400" dirty="0" smtClean="0"/>
              <a:t>money demand curve.  The quantity before a change in prices (M</a:t>
            </a:r>
            <a:r>
              <a:rPr lang="en-US" sz="1400" baseline="-25000" dirty="0" smtClean="0"/>
              <a:t>1</a:t>
            </a:r>
            <a:r>
              <a:rPr lang="en-US" sz="1400" dirty="0" smtClean="0"/>
              <a:t>/P</a:t>
            </a:r>
            <a:r>
              <a:rPr lang="en-US" sz="1400" baseline="-25000" dirty="0" smtClean="0"/>
              <a:t>1</a:t>
            </a:r>
            <a:r>
              <a:rPr lang="en-US" sz="1400" dirty="0" smtClean="0"/>
              <a:t>) </a:t>
            </a:r>
            <a:r>
              <a:rPr lang="en-US" sz="1400" dirty="0"/>
              <a:t>is equal to </a:t>
            </a:r>
            <a:r>
              <a:rPr lang="en-US" sz="1400" dirty="0" smtClean="0"/>
              <a:t>the quantity after (M</a:t>
            </a:r>
            <a:r>
              <a:rPr lang="en-US" sz="1400" baseline="-25000" dirty="0" smtClean="0"/>
              <a:t>2</a:t>
            </a:r>
            <a:r>
              <a:rPr lang="en-US" sz="1400" dirty="0" smtClean="0"/>
              <a:t>/P</a:t>
            </a:r>
            <a:r>
              <a:rPr lang="en-US" sz="1400" baseline="-25000" dirty="0" smtClean="0"/>
              <a:t>2</a:t>
            </a:r>
            <a:r>
              <a:rPr lang="en-US" sz="1400" dirty="0" smtClean="0"/>
              <a:t>).</a:t>
            </a:r>
            <a:endParaRPr lang="en-US" sz="1400" dirty="0"/>
          </a:p>
        </p:txBody>
      </p:sp>
      <p:sp>
        <p:nvSpPr>
          <p:cNvPr id="10" name="Rectangle 6"/>
          <p:cNvSpPr>
            <a:spLocks noChangeArrowheads="1"/>
          </p:cNvSpPr>
          <p:nvPr/>
        </p:nvSpPr>
        <p:spPr bwMode="auto">
          <a:xfrm>
            <a:off x="762000" y="2362200"/>
            <a:ext cx="3657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dirty="0" smtClean="0"/>
              <a:t>B) The size of the interest rate affects how much M1 money is held.</a:t>
            </a:r>
            <a:endParaRPr lang="en-US" sz="1600" dirty="0"/>
          </a:p>
        </p:txBody>
      </p:sp>
      <p:sp>
        <p:nvSpPr>
          <p:cNvPr id="11" name="Rectangle 10"/>
          <p:cNvSpPr>
            <a:spLocks noChangeArrowheads="1"/>
          </p:cNvSpPr>
          <p:nvPr/>
        </p:nvSpPr>
        <p:spPr bwMode="auto">
          <a:xfrm>
            <a:off x="762000" y="3149024"/>
            <a:ext cx="3657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dirty="0" smtClean="0"/>
              <a:t>A) It is the amount of M1 money the public wants to hold.</a:t>
            </a:r>
            <a:endParaRPr lang="en-US" sz="1600" dirty="0"/>
          </a:p>
        </p:txBody>
      </p:sp>
      <p:sp>
        <p:nvSpPr>
          <p:cNvPr id="12" name="Rectangle 11"/>
          <p:cNvSpPr>
            <a:spLocks noChangeArrowheads="1"/>
          </p:cNvSpPr>
          <p:nvPr/>
        </p:nvSpPr>
        <p:spPr bwMode="auto">
          <a:xfrm>
            <a:off x="381000" y="2895600"/>
            <a:ext cx="4038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b="1" dirty="0" smtClean="0"/>
              <a:t>2) Nominal Money Demand</a:t>
            </a:r>
            <a:endParaRPr lang="en-US" sz="1600" b="1" dirty="0"/>
          </a:p>
        </p:txBody>
      </p:sp>
      <p:sp>
        <p:nvSpPr>
          <p:cNvPr id="13" name="Rectangle 6"/>
          <p:cNvSpPr>
            <a:spLocks noChangeArrowheads="1"/>
          </p:cNvSpPr>
          <p:nvPr/>
        </p:nvSpPr>
        <p:spPr bwMode="auto">
          <a:xfrm>
            <a:off x="762000" y="3657600"/>
            <a:ext cx="3657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dirty="0" smtClean="0"/>
              <a:t>B) </a:t>
            </a:r>
            <a:r>
              <a:rPr lang="en-US" sz="1600" dirty="0"/>
              <a:t>Q</a:t>
            </a:r>
            <a:r>
              <a:rPr lang="en-US" sz="1600" dirty="0" smtClean="0"/>
              <a:t>uantity of money demanded changes with the interest rate. </a:t>
            </a:r>
            <a:endParaRPr lang="en-US" sz="1600" dirty="0"/>
          </a:p>
        </p:txBody>
      </p:sp>
      <p:sp>
        <p:nvSpPr>
          <p:cNvPr id="14" name="Rectangle 6"/>
          <p:cNvSpPr>
            <a:spLocks noChangeArrowheads="1"/>
          </p:cNvSpPr>
          <p:nvPr/>
        </p:nvSpPr>
        <p:spPr bwMode="auto">
          <a:xfrm>
            <a:off x="762000" y="4172596"/>
            <a:ext cx="3657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dirty="0" smtClean="0"/>
              <a:t>C) Quantity of money demanded matches changes in the price level.</a:t>
            </a:r>
            <a:endParaRPr lang="en-US" sz="1600" dirty="0"/>
          </a:p>
        </p:txBody>
      </p:sp>
      <p:sp>
        <p:nvSpPr>
          <p:cNvPr id="15" name="Rectangle 14"/>
          <p:cNvSpPr>
            <a:spLocks noChangeArrowheads="1"/>
          </p:cNvSpPr>
          <p:nvPr/>
        </p:nvSpPr>
        <p:spPr bwMode="auto">
          <a:xfrm>
            <a:off x="762000" y="4977824"/>
            <a:ext cx="3657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dirty="0" smtClean="0"/>
              <a:t>A) Equals the nominal quantity of money divided by the price level.</a:t>
            </a:r>
            <a:endParaRPr lang="en-US" sz="1600" dirty="0"/>
          </a:p>
        </p:txBody>
      </p:sp>
      <p:sp>
        <p:nvSpPr>
          <p:cNvPr id="16" name="Rectangle 15"/>
          <p:cNvSpPr>
            <a:spLocks noChangeArrowheads="1"/>
          </p:cNvSpPr>
          <p:nvPr/>
        </p:nvSpPr>
        <p:spPr bwMode="auto">
          <a:xfrm>
            <a:off x="381000" y="4724400"/>
            <a:ext cx="4038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b="1" dirty="0" smtClean="0"/>
              <a:t>3) Real Money Demand</a:t>
            </a:r>
            <a:endParaRPr lang="en-US" sz="1600" b="1" dirty="0"/>
          </a:p>
        </p:txBody>
      </p:sp>
      <p:sp>
        <p:nvSpPr>
          <p:cNvPr id="17" name="Rectangle 6"/>
          <p:cNvSpPr>
            <a:spLocks noChangeArrowheads="1"/>
          </p:cNvSpPr>
          <p:nvPr/>
        </p:nvSpPr>
        <p:spPr bwMode="auto">
          <a:xfrm>
            <a:off x="762000" y="5486400"/>
            <a:ext cx="3657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600" dirty="0" smtClean="0"/>
              <a:t>B) It measures money demand adjusted for inflation.</a:t>
            </a:r>
            <a:endParaRPr lang="en-US" sz="1600" dirty="0"/>
          </a:p>
        </p:txBody>
      </p:sp>
      <p:pic>
        <p:nvPicPr>
          <p:cNvPr id="2" name="Picture 1" descr="image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984248"/>
            <a:ext cx="4429581" cy="3026664"/>
          </a:xfrm>
          <a:prstGeom prst="rect">
            <a:avLst/>
          </a:prstGeom>
        </p:spPr>
      </p:pic>
      <p:sp>
        <p:nvSpPr>
          <p:cNvPr id="3" name="TextBox 2"/>
          <p:cNvSpPr txBox="1"/>
          <p:nvPr/>
        </p:nvSpPr>
        <p:spPr>
          <a:xfrm>
            <a:off x="5334000" y="4532344"/>
            <a:ext cx="1391978" cy="276999"/>
          </a:xfrm>
          <a:prstGeom prst="rect">
            <a:avLst/>
          </a:prstGeom>
          <a:noFill/>
        </p:spPr>
        <p:txBody>
          <a:bodyPr wrap="none" rtlCol="0">
            <a:spAutoFit/>
          </a:bodyPr>
          <a:lstStyle/>
          <a:p>
            <a:r>
              <a:rPr lang="en-US" sz="1200" dirty="0" smtClean="0"/>
              <a:t>M</a:t>
            </a:r>
            <a:r>
              <a:rPr lang="en-US" sz="1200" baseline="-25000" dirty="0" smtClean="0"/>
              <a:t>1</a:t>
            </a:r>
            <a:r>
              <a:rPr lang="en-US" sz="1200" dirty="0" smtClean="0"/>
              <a:t> / P</a:t>
            </a:r>
            <a:r>
              <a:rPr lang="en-US" sz="1200" baseline="-25000" dirty="0" smtClean="0"/>
              <a:t>1</a:t>
            </a:r>
            <a:r>
              <a:rPr lang="en-US" sz="1200" dirty="0" smtClean="0"/>
              <a:t>  =  M</a:t>
            </a:r>
            <a:r>
              <a:rPr lang="en-US" sz="1200" baseline="-25000" dirty="0" smtClean="0"/>
              <a:t>2</a:t>
            </a:r>
            <a:r>
              <a:rPr lang="en-US" sz="1200" dirty="0" smtClean="0"/>
              <a:t> / P</a:t>
            </a:r>
            <a:r>
              <a:rPr lang="en-US" sz="1200" baseline="-25000" dirty="0" smtClean="0"/>
              <a:t>2</a:t>
            </a:r>
            <a:endParaRPr lang="en-US" sz="1200" dirty="0"/>
          </a:p>
        </p:txBody>
      </p:sp>
      <p:cxnSp>
        <p:nvCxnSpPr>
          <p:cNvPr id="18" name="Straight Connector 17"/>
          <p:cNvCxnSpPr/>
          <p:nvPr/>
        </p:nvCxnSpPr>
        <p:spPr bwMode="auto">
          <a:xfrm>
            <a:off x="5105400" y="3886200"/>
            <a:ext cx="914400" cy="0"/>
          </a:xfrm>
          <a:prstGeom prst="line">
            <a:avLst/>
          </a:prstGeom>
          <a:solidFill>
            <a:srgbClr val="FFFFFF"/>
          </a:solidFill>
          <a:ln w="12700"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9" name="Straight Connector 18"/>
          <p:cNvCxnSpPr/>
          <p:nvPr/>
        </p:nvCxnSpPr>
        <p:spPr bwMode="auto">
          <a:xfrm flipV="1">
            <a:off x="6019800" y="3886200"/>
            <a:ext cx="0" cy="685801"/>
          </a:xfrm>
          <a:prstGeom prst="line">
            <a:avLst/>
          </a:prstGeom>
          <a:solidFill>
            <a:srgbClr val="FFFFFF"/>
          </a:solidFill>
          <a:ln w="12700"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20" name="Oval 19"/>
          <p:cNvSpPr/>
          <p:nvPr/>
        </p:nvSpPr>
        <p:spPr bwMode="auto">
          <a:xfrm>
            <a:off x="5974115" y="3837408"/>
            <a:ext cx="91440" cy="91440"/>
          </a:xfrm>
          <a:prstGeom prst="ellipse">
            <a:avLst/>
          </a:prstGeom>
          <a:solidFill>
            <a:schemeClr val="tx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1" name="Rectangle 20"/>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People hold wealth either as money or as less liquid assets.  The demand for money refers to how much M1 money people hold based on the interest rate.</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09491156"/>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childTnLst>
                                </p:cTn>
                              </p:par>
                            </p:childTnLst>
                          </p:cTn>
                        </p:par>
                        <p:par>
                          <p:cTn id="16" fill="hold">
                            <p:stCondLst>
                              <p:cond delay="6000"/>
                            </p:stCondLst>
                            <p:childTnLst>
                              <p:par>
                                <p:cTn id="17" presetID="22" presetClass="entr" presetSubtype="2"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right)">
                                      <p:cBhvr>
                                        <p:cTn id="19" dur="2000"/>
                                        <p:tgtEl>
                                          <p:spTgt spid="18"/>
                                        </p:tgtEl>
                                      </p:cBhvr>
                                    </p:animEffect>
                                  </p:childTnLst>
                                </p:cTn>
                              </p:par>
                              <p:par>
                                <p:cTn id="20" presetID="22" presetClass="entr" presetSubtype="1"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2000"/>
                                        <p:tgtEl>
                                          <p:spTgt spid="19"/>
                                        </p:tgtEl>
                                      </p:cBhvr>
                                    </p:animEffect>
                                  </p:childTnLst>
                                </p:cTn>
                              </p:par>
                            </p:childTnLst>
                          </p:cTn>
                        </p:par>
                        <p:par>
                          <p:cTn id="23" fill="hold">
                            <p:stCondLst>
                              <p:cond delay="8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7" dur="1000" fill="hold"/>
                                        <p:tgtEl>
                                          <p:spTgt spid="3"/>
                                        </p:tgtEl>
                                        <p:attrNameLst>
                                          <p:attrName>ppt_y</p:attrName>
                                        </p:attrNameLst>
                                      </p:cBhvr>
                                      <p:tavLst>
                                        <p:tav tm="0">
                                          <p:val>
                                            <p:strVal val="#ppt_y"/>
                                          </p:val>
                                        </p:tav>
                                        <p:tav tm="100000">
                                          <p:val>
                                            <p:strVal val="#ppt_y"/>
                                          </p:val>
                                        </p:tav>
                                      </p:tavLst>
                                    </p:anim>
                                    <p:anim calcmode="lin" valueType="num">
                                      <p:cBhvr>
                                        <p:cTn id="28"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9"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0" dur="1000" tmFilter="0,0; .5, 1; 1, 1"/>
                                        <p:tgtEl>
                                          <p:spTgt spid="3"/>
                                        </p:tgtEl>
                                      </p:cBhvr>
                                    </p:animEffect>
                                  </p:childTnLst>
                                </p:cTn>
                              </p:par>
                            </p:childTnLst>
                          </p:cTn>
                        </p:par>
                        <p:par>
                          <p:cTn id="31" fill="hold">
                            <p:stCondLst>
                              <p:cond delay="10000"/>
                            </p:stCondLst>
                            <p:childTnLst>
                              <p:par>
                                <p:cTn id="32" presetID="22" presetClass="entr" presetSubtype="8" fill="hold" grpId="0" nodeType="afterEffect">
                                  <p:stCondLst>
                                    <p:cond delay="100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7" grpId="0"/>
      <p:bldP spid="3" grpId="0"/>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Changes in Real Money Demand</a:t>
            </a:r>
            <a:endParaRPr lang="en-US" dirty="0">
              <a:latin typeface="Century Gothic" charset="0"/>
              <a:ea typeface="ＭＳ Ｐゴシック" charset="0"/>
              <a:cs typeface="ＭＳ Ｐゴシック" charset="0"/>
            </a:endParaRPr>
          </a:p>
        </p:txBody>
      </p:sp>
      <p:sp>
        <p:nvSpPr>
          <p:cNvPr id="7" name="Rectangle 6"/>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When prices increase due to inflation, only the nominal demand for money rises.  The following factors cause the real demand for money to change.</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Changes in Real Money Demand</a:t>
            </a:r>
            <a:endParaRPr lang="en-US" dirty="0">
              <a:latin typeface="Century Gothic" charset="0"/>
              <a:ea typeface="ＭＳ Ｐゴシック" charset="0"/>
              <a:cs typeface="ＭＳ Ｐゴシック" charset="0"/>
            </a:endParaRPr>
          </a:p>
        </p:txBody>
      </p:sp>
      <p:sp>
        <p:nvSpPr>
          <p:cNvPr id="7" name="Rectangle 6"/>
          <p:cNvSpPr>
            <a:spLocks noChangeArrowheads="1"/>
          </p:cNvSpPr>
          <p:nvPr/>
        </p:nvSpPr>
        <p:spPr bwMode="auto">
          <a:xfrm>
            <a:off x="762000" y="1868269"/>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Consumers hold enough money to cover any desired purchases.</a:t>
            </a:r>
          </a:p>
        </p:txBody>
      </p:sp>
      <p:sp>
        <p:nvSpPr>
          <p:cNvPr id="8" name="Rectangle 7"/>
          <p:cNvSpPr>
            <a:spLocks noChangeArrowheads="1"/>
          </p:cNvSpPr>
          <p:nvPr/>
        </p:nvSpPr>
        <p:spPr bwMode="auto">
          <a:xfrm>
            <a:off x="381000" y="1600200"/>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1) Consumer Spending</a:t>
            </a:r>
            <a:endParaRPr lang="en-US" sz="1800" b="1" dirty="0"/>
          </a:p>
        </p:txBody>
      </p:sp>
      <p:sp>
        <p:nvSpPr>
          <p:cNvPr id="9" name="Rectangle 8"/>
          <p:cNvSpPr>
            <a:spLocks noChangeArrowheads="1"/>
          </p:cNvSpPr>
          <p:nvPr/>
        </p:nvSpPr>
        <p:spPr bwMode="auto">
          <a:xfrm>
            <a:off x="4572000" y="5132943"/>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smtClean="0"/>
              <a:t>To spend more, consumers must </a:t>
            </a:r>
            <a:r>
              <a:rPr lang="en-US" sz="1400" dirty="0"/>
              <a:t>hold more </a:t>
            </a:r>
            <a:r>
              <a:rPr lang="en-US" sz="1400" dirty="0" smtClean="0"/>
              <a:t>money, which increases real money demand.  If they spend less, they hold less money, which decreases demand.</a:t>
            </a:r>
            <a:endParaRPr lang="en-US" sz="1400" dirty="0"/>
          </a:p>
        </p:txBody>
      </p:sp>
      <p:pic>
        <p:nvPicPr>
          <p:cNvPr id="2" name="Picture 1" descr="image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984248"/>
            <a:ext cx="4429581" cy="3026664"/>
          </a:xfrm>
          <a:prstGeom prst="rect">
            <a:avLst/>
          </a:prstGeom>
        </p:spPr>
      </p:pic>
      <p:pic>
        <p:nvPicPr>
          <p:cNvPr id="3" name="Picture 2" descr="image0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1" y="1984248"/>
            <a:ext cx="4429581" cy="3026664"/>
          </a:xfrm>
          <a:prstGeom prst="rect">
            <a:avLst/>
          </a:prstGeom>
        </p:spPr>
      </p:pic>
      <p:pic>
        <p:nvPicPr>
          <p:cNvPr id="4" name="Picture 3" descr="image00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984248"/>
            <a:ext cx="4429581" cy="3026664"/>
          </a:xfrm>
          <a:prstGeom prst="rect">
            <a:avLst/>
          </a:prstGeom>
        </p:spPr>
      </p:pic>
      <p:cxnSp>
        <p:nvCxnSpPr>
          <p:cNvPr id="11" name="Straight Arrow Connector 10"/>
          <p:cNvCxnSpPr/>
          <p:nvPr/>
        </p:nvCxnSpPr>
        <p:spPr bwMode="auto">
          <a:xfrm>
            <a:off x="6172200" y="3124200"/>
            <a:ext cx="533400" cy="0"/>
          </a:xfrm>
          <a:prstGeom prst="straightConnector1">
            <a:avLst/>
          </a:prstGeom>
          <a:solidFill>
            <a:srgbClr val="FFFFFF"/>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4" name="Straight Arrow Connector 13"/>
          <p:cNvCxnSpPr/>
          <p:nvPr/>
        </p:nvCxnSpPr>
        <p:spPr bwMode="auto">
          <a:xfrm flipH="1">
            <a:off x="5638800" y="3581400"/>
            <a:ext cx="457200" cy="0"/>
          </a:xfrm>
          <a:prstGeom prst="straightConnector1">
            <a:avLst/>
          </a:prstGeom>
          <a:solidFill>
            <a:srgbClr val="FFFFFF"/>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3" name="Rectangle 12"/>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When prices increase due to inflation, only the nominal demand for money rises.  The following factors cause the real demand for money to change.</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096997496"/>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par>
                          <p:cTn id="16" fill="hold">
                            <p:stCondLst>
                              <p:cond delay="50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2000"/>
                                        <p:tgtEl>
                                          <p:spTgt spid="11"/>
                                        </p:tgtEl>
                                      </p:cBhvr>
                                    </p:animEffect>
                                  </p:childTnLst>
                                </p:cTn>
                              </p:par>
                            </p:childTnLst>
                          </p:cTn>
                        </p:par>
                        <p:par>
                          <p:cTn id="20" fill="hold">
                            <p:stCondLst>
                              <p:cond delay="70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3000"/>
                                        <p:tgtEl>
                                          <p:spTgt spid="3"/>
                                        </p:tgtEl>
                                      </p:cBhvr>
                                    </p:animEffect>
                                  </p:childTnLst>
                                </p:cTn>
                              </p:par>
                            </p:childTnLst>
                          </p:cTn>
                        </p:par>
                        <p:par>
                          <p:cTn id="24" fill="hold">
                            <p:stCondLst>
                              <p:cond delay="10000"/>
                            </p:stCondLst>
                            <p:childTnLst>
                              <p:par>
                                <p:cTn id="25" presetID="22" presetClass="entr" presetSubtype="2"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2000"/>
                                        <p:tgtEl>
                                          <p:spTgt spid="14"/>
                                        </p:tgtEl>
                                      </p:cBhvr>
                                    </p:animEffect>
                                  </p:childTnLst>
                                </p:cTn>
                              </p:par>
                            </p:childTnLst>
                          </p:cTn>
                        </p:par>
                        <p:par>
                          <p:cTn id="28" fill="hold">
                            <p:stCondLst>
                              <p:cond delay="1200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3000"/>
                                        <p:tgtEl>
                                          <p:spTgt spid="4"/>
                                        </p:tgtEl>
                                      </p:cBhvr>
                                    </p:animEffect>
                                  </p:childTnLst>
                                </p:cTn>
                              </p:par>
                            </p:childTnLst>
                          </p:cTn>
                        </p:par>
                        <p:par>
                          <p:cTn id="32" fill="hold">
                            <p:stCondLst>
                              <p:cond delay="15000"/>
                            </p:stCondLst>
                            <p:childTnLst>
                              <p:par>
                                <p:cTn id="33" presetID="22" presetClass="entr" presetSubtype="8" fill="hold" grpId="0" nodeType="afterEffect">
                                  <p:stCondLst>
                                    <p:cond delay="100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Changes in Real Money Demand</a:t>
            </a:r>
            <a:endParaRPr lang="en-US" dirty="0">
              <a:latin typeface="Century Gothic" charset="0"/>
              <a:ea typeface="ＭＳ Ｐゴシック" charset="0"/>
              <a:cs typeface="ＭＳ Ｐゴシック" charset="0"/>
            </a:endParaRPr>
          </a:p>
        </p:txBody>
      </p:sp>
      <p:sp>
        <p:nvSpPr>
          <p:cNvPr id="7" name="Rectangle 6"/>
          <p:cNvSpPr>
            <a:spLocks noChangeArrowheads="1"/>
          </p:cNvSpPr>
          <p:nvPr/>
        </p:nvSpPr>
        <p:spPr bwMode="auto">
          <a:xfrm>
            <a:off x="762000" y="1868269"/>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Consumers hold enough money to cover any desired purchases.</a:t>
            </a:r>
          </a:p>
        </p:txBody>
      </p:sp>
      <p:sp>
        <p:nvSpPr>
          <p:cNvPr id="8" name="Rectangle 7"/>
          <p:cNvSpPr>
            <a:spLocks noChangeArrowheads="1"/>
          </p:cNvSpPr>
          <p:nvPr/>
        </p:nvSpPr>
        <p:spPr bwMode="auto">
          <a:xfrm>
            <a:off x="381000" y="1600200"/>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1) Consumer Spending</a:t>
            </a:r>
            <a:endParaRPr lang="en-US" sz="1800" b="1" dirty="0"/>
          </a:p>
        </p:txBody>
      </p:sp>
      <p:sp>
        <p:nvSpPr>
          <p:cNvPr id="9" name="Rectangle 8"/>
          <p:cNvSpPr>
            <a:spLocks noChangeArrowheads="1"/>
          </p:cNvSpPr>
          <p:nvPr/>
        </p:nvSpPr>
        <p:spPr bwMode="auto">
          <a:xfrm>
            <a:off x="4572000" y="5132943"/>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Increases in technology actually tend to have an opposite effect on money demand.  As technology improves, people do not need to hold as much cash.</a:t>
            </a:r>
          </a:p>
        </p:txBody>
      </p:sp>
      <p:sp>
        <p:nvSpPr>
          <p:cNvPr id="10" name="Rectangle 9"/>
          <p:cNvSpPr>
            <a:spLocks noChangeArrowheads="1"/>
          </p:cNvSpPr>
          <p:nvPr/>
        </p:nvSpPr>
        <p:spPr bwMode="auto">
          <a:xfrm>
            <a:off x="762000" y="2743200"/>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Innovations like ATMs and online banking reduce transaction costs.</a:t>
            </a:r>
            <a:endParaRPr lang="en-US" sz="1800" dirty="0"/>
          </a:p>
        </p:txBody>
      </p:sp>
      <p:sp>
        <p:nvSpPr>
          <p:cNvPr id="11" name="Rectangle 10"/>
          <p:cNvSpPr>
            <a:spLocks noChangeArrowheads="1"/>
          </p:cNvSpPr>
          <p:nvPr/>
        </p:nvSpPr>
        <p:spPr bwMode="auto">
          <a:xfrm>
            <a:off x="381000" y="2477869"/>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2) Technology</a:t>
            </a:r>
            <a:endParaRPr lang="en-US" sz="1800" b="1" dirty="0"/>
          </a:p>
        </p:txBody>
      </p:sp>
      <p:pic>
        <p:nvPicPr>
          <p:cNvPr id="2" name="Picture 1" descr="2 Technolog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057400"/>
            <a:ext cx="4114800" cy="2756916"/>
          </a:xfrm>
          <a:prstGeom prst="rect">
            <a:avLst/>
          </a:prstGeom>
          <a:ln>
            <a:noFill/>
          </a:ln>
          <a:effectLst>
            <a:softEdge rad="112500"/>
          </a:effectLst>
        </p:spPr>
      </p:pic>
      <p:sp>
        <p:nvSpPr>
          <p:cNvPr id="12" name="Rectangle 11"/>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When prices increase due to inflation, only the nominal demand for money rises.  The following factors cause the real demand for money to change.</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045714973"/>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par>
                          <p:cTn id="16" fill="hold">
                            <p:stCondLst>
                              <p:cond delay="5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Changes in Real Money Demand</a:t>
            </a:r>
            <a:endParaRPr lang="en-US" dirty="0">
              <a:latin typeface="Century Gothic" charset="0"/>
              <a:ea typeface="ＭＳ Ｐゴシック" charset="0"/>
              <a:cs typeface="ＭＳ Ｐゴシック" charset="0"/>
            </a:endParaRPr>
          </a:p>
        </p:txBody>
      </p:sp>
      <p:sp>
        <p:nvSpPr>
          <p:cNvPr id="7" name="Rectangle 6"/>
          <p:cNvSpPr>
            <a:spLocks noChangeArrowheads="1"/>
          </p:cNvSpPr>
          <p:nvPr/>
        </p:nvSpPr>
        <p:spPr bwMode="auto">
          <a:xfrm>
            <a:off x="762000" y="1868269"/>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Consumers hold enough money to cover any desired purchases.</a:t>
            </a:r>
          </a:p>
        </p:txBody>
      </p:sp>
      <p:sp>
        <p:nvSpPr>
          <p:cNvPr id="8" name="Rectangle 7"/>
          <p:cNvSpPr>
            <a:spLocks noChangeArrowheads="1"/>
          </p:cNvSpPr>
          <p:nvPr/>
        </p:nvSpPr>
        <p:spPr bwMode="auto">
          <a:xfrm>
            <a:off x="381000" y="1600200"/>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1) Consumer Spending</a:t>
            </a:r>
            <a:endParaRPr lang="en-US" sz="1800" b="1" dirty="0"/>
          </a:p>
        </p:txBody>
      </p:sp>
      <p:sp>
        <p:nvSpPr>
          <p:cNvPr id="9" name="Rectangle 8"/>
          <p:cNvSpPr>
            <a:spLocks noChangeArrowheads="1"/>
          </p:cNvSpPr>
          <p:nvPr/>
        </p:nvSpPr>
        <p:spPr bwMode="auto">
          <a:xfrm>
            <a:off x="4572000" y="5132943"/>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In the 1980s, checking accounts became eligible to earn interest.  Holding money in checking accounts became more attractive, increasing money demand.</a:t>
            </a:r>
          </a:p>
        </p:txBody>
      </p:sp>
      <p:sp>
        <p:nvSpPr>
          <p:cNvPr id="10" name="Rectangle 9"/>
          <p:cNvSpPr>
            <a:spLocks noChangeArrowheads="1"/>
          </p:cNvSpPr>
          <p:nvPr/>
        </p:nvSpPr>
        <p:spPr bwMode="auto">
          <a:xfrm>
            <a:off x="762000" y="2743200"/>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Innovations like ATMs and online banking reduce transaction costs.</a:t>
            </a:r>
            <a:endParaRPr lang="en-US" sz="1800" dirty="0"/>
          </a:p>
        </p:txBody>
      </p:sp>
      <p:sp>
        <p:nvSpPr>
          <p:cNvPr id="11" name="Rectangle 10"/>
          <p:cNvSpPr>
            <a:spLocks noChangeArrowheads="1"/>
          </p:cNvSpPr>
          <p:nvPr/>
        </p:nvSpPr>
        <p:spPr bwMode="auto">
          <a:xfrm>
            <a:off x="381000" y="2477869"/>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2) Technology</a:t>
            </a:r>
            <a:endParaRPr lang="en-US" sz="1800" b="1" dirty="0"/>
          </a:p>
        </p:txBody>
      </p:sp>
      <p:sp>
        <p:nvSpPr>
          <p:cNvPr id="12" name="Rectangle 11"/>
          <p:cNvSpPr>
            <a:spLocks noChangeArrowheads="1"/>
          </p:cNvSpPr>
          <p:nvPr/>
        </p:nvSpPr>
        <p:spPr bwMode="auto">
          <a:xfrm>
            <a:off x="762000" y="3620869"/>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Includes improvements to banking regulations and procedures.</a:t>
            </a:r>
            <a:endParaRPr lang="en-US" sz="1800" dirty="0"/>
          </a:p>
        </p:txBody>
      </p:sp>
      <p:sp>
        <p:nvSpPr>
          <p:cNvPr id="13" name="Rectangle 12"/>
          <p:cNvSpPr>
            <a:spLocks noChangeArrowheads="1"/>
          </p:cNvSpPr>
          <p:nvPr/>
        </p:nvSpPr>
        <p:spPr bwMode="auto">
          <a:xfrm>
            <a:off x="381000" y="3352800"/>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3) Financial Innovation</a:t>
            </a:r>
            <a:endParaRPr lang="en-US" sz="1800" b="1" dirty="0"/>
          </a:p>
        </p:txBody>
      </p:sp>
      <p:pic>
        <p:nvPicPr>
          <p:cNvPr id="2" name="Picture 1" descr="3 Financial Innov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590800"/>
            <a:ext cx="4114800" cy="18016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ectangle 13"/>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When prices increase due to inflation, only the nominal demand for money rises.  The following factors cause the real demand for money to change.</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923845224"/>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par>
                          <p:cTn id="16" fill="hold">
                            <p:stCondLst>
                              <p:cond delay="5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Group 78"/>
          <p:cNvGraphicFramePr>
            <a:graphicFrameLocks noGrp="1"/>
          </p:cNvGraphicFramePr>
          <p:nvPr>
            <p:extLst>
              <p:ext uri="{D42A27DB-BD31-4B8C-83A1-F6EECF244321}">
                <p14:modId xmlns:p14="http://schemas.microsoft.com/office/powerpoint/2010/main" val="3543206343"/>
              </p:ext>
            </p:extLst>
          </p:nvPr>
        </p:nvGraphicFramePr>
        <p:xfrm>
          <a:off x="2895599" y="2590800"/>
          <a:ext cx="3352801" cy="3352800"/>
        </p:xfrm>
        <a:graphic>
          <a:graphicData uri="http://schemas.openxmlformats.org/drawingml/2006/table">
            <a:tbl>
              <a:tblPr firstRow="1" firstCol="1" lastRow="1" bandRow="1">
                <a:tableStyleId>{6E25E649-3F16-4E02-A733-19D2CDBF48F0}</a:tableStyleId>
              </a:tblPr>
              <a:tblGrid>
                <a:gridCol w="293662"/>
                <a:gridCol w="630592"/>
                <a:gridCol w="630592"/>
                <a:gridCol w="870057"/>
                <a:gridCol w="927898"/>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Assets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Liabilities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T-Bills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Reserves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Deposits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26" name="TextBox 25"/>
          <p:cNvSpPr txBox="1"/>
          <p:nvPr/>
        </p:nvSpPr>
        <p:spPr>
          <a:xfrm>
            <a:off x="152400" y="2283023"/>
            <a:ext cx="2590800" cy="307777"/>
          </a:xfrm>
          <a:prstGeom prst="rect">
            <a:avLst/>
          </a:prstGeom>
          <a:noFill/>
        </p:spPr>
        <p:txBody>
          <a:bodyPr wrap="square" rtlCol="0">
            <a:spAutoFit/>
          </a:bodyPr>
          <a:lstStyle/>
          <a:p>
            <a:pPr algn="l"/>
            <a:r>
              <a:rPr lang="en-US" sz="1400" b="1" dirty="0" smtClean="0"/>
              <a:t>Consumers</a:t>
            </a:r>
            <a:endParaRPr lang="en-US" sz="1400" b="1" dirty="0"/>
          </a:p>
        </p:txBody>
      </p:sp>
      <p:graphicFrame>
        <p:nvGraphicFramePr>
          <p:cNvPr id="27" name="Group 78"/>
          <p:cNvGraphicFramePr>
            <a:graphicFrameLocks noGrp="1"/>
          </p:cNvGraphicFramePr>
          <p:nvPr>
            <p:extLst>
              <p:ext uri="{D42A27DB-BD31-4B8C-83A1-F6EECF244321}">
                <p14:modId xmlns:p14="http://schemas.microsoft.com/office/powerpoint/2010/main" val="427599179"/>
              </p:ext>
            </p:extLst>
          </p:nvPr>
        </p:nvGraphicFramePr>
        <p:xfrm>
          <a:off x="152400" y="2590800"/>
          <a:ext cx="2590800" cy="3352800"/>
        </p:xfrm>
        <a:graphic>
          <a:graphicData uri="http://schemas.openxmlformats.org/drawingml/2006/table">
            <a:tbl>
              <a:tblPr firstRow="1" firstCol="1" lastRow="1" bandRow="1">
                <a:tableStyleId>{6E25E649-3F16-4E02-A733-19D2CDBF48F0}</a:tableStyleId>
              </a:tblPr>
              <a:tblGrid>
                <a:gridCol w="292324"/>
                <a:gridCol w="561685"/>
                <a:gridCol w="813121"/>
                <a:gridCol w="92367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Assets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Liabilities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Deposits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graphicFrame>
        <p:nvGraphicFramePr>
          <p:cNvPr id="28" name="Group 78"/>
          <p:cNvGraphicFramePr>
            <a:graphicFrameLocks noGrp="1"/>
          </p:cNvGraphicFramePr>
          <p:nvPr>
            <p:extLst>
              <p:ext uri="{D42A27DB-BD31-4B8C-83A1-F6EECF244321}">
                <p14:modId xmlns:p14="http://schemas.microsoft.com/office/powerpoint/2010/main" val="4062471372"/>
              </p:ext>
            </p:extLst>
          </p:nvPr>
        </p:nvGraphicFramePr>
        <p:xfrm>
          <a:off x="6400799" y="2590800"/>
          <a:ext cx="2573593" cy="3352800"/>
        </p:xfrm>
        <a:graphic>
          <a:graphicData uri="http://schemas.openxmlformats.org/drawingml/2006/table">
            <a:tbl>
              <a:tblPr firstRow="1" firstCol="1" lastRow="1" bandRow="1">
                <a:tableStyleId>{6E25E649-3F16-4E02-A733-19D2CDBF48F0}</a:tableStyleId>
              </a:tblPr>
              <a:tblGrid>
                <a:gridCol w="307667"/>
                <a:gridCol w="763213"/>
                <a:gridCol w="591164"/>
                <a:gridCol w="911549"/>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Assets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Liabilities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T-Bills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Reserves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29" name="TextBox 28"/>
          <p:cNvSpPr txBox="1"/>
          <p:nvPr/>
        </p:nvSpPr>
        <p:spPr>
          <a:xfrm>
            <a:off x="2895600" y="2286000"/>
            <a:ext cx="3352800" cy="307777"/>
          </a:xfrm>
          <a:prstGeom prst="rect">
            <a:avLst/>
          </a:prstGeom>
          <a:noFill/>
        </p:spPr>
        <p:txBody>
          <a:bodyPr wrap="square" rtlCol="0">
            <a:spAutoFit/>
          </a:bodyPr>
          <a:lstStyle/>
          <a:p>
            <a:pPr algn="l"/>
            <a:r>
              <a:rPr lang="en-US" sz="1400" b="1" dirty="0" smtClean="0"/>
              <a:t>Bankers</a:t>
            </a:r>
            <a:endParaRPr lang="en-US" sz="1400" b="1" dirty="0"/>
          </a:p>
        </p:txBody>
      </p:sp>
      <p:sp>
        <p:nvSpPr>
          <p:cNvPr id="30" name="TextBox 29"/>
          <p:cNvSpPr txBox="1"/>
          <p:nvPr/>
        </p:nvSpPr>
        <p:spPr>
          <a:xfrm>
            <a:off x="6400800" y="2286000"/>
            <a:ext cx="2590800" cy="307777"/>
          </a:xfrm>
          <a:prstGeom prst="rect">
            <a:avLst/>
          </a:prstGeom>
          <a:noFill/>
        </p:spPr>
        <p:txBody>
          <a:bodyPr wrap="square" rtlCol="0">
            <a:spAutoFit/>
          </a:bodyPr>
          <a:lstStyle/>
          <a:p>
            <a:pPr algn="l"/>
            <a:r>
              <a:rPr lang="en-US" sz="1400" b="1" dirty="0" smtClean="0"/>
              <a:t>The Federal Reserve</a:t>
            </a:r>
            <a:endParaRPr lang="en-US" sz="1400" b="1" dirty="0"/>
          </a:p>
        </p:txBody>
      </p:sp>
      <p:sp>
        <p:nvSpPr>
          <p:cNvPr id="9217"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Fed Creates Money</a:t>
            </a:r>
            <a:endParaRPr lang="en-US" dirty="0">
              <a:latin typeface="Century Gothic" charset="0"/>
              <a:ea typeface="ＭＳ Ｐゴシック" charset="0"/>
              <a:cs typeface="ＭＳ Ｐゴシック" charset="0"/>
            </a:endParaRPr>
          </a:p>
        </p:txBody>
      </p:sp>
      <p:sp>
        <p:nvSpPr>
          <p:cNvPr id="77082" name="Rectangle 282"/>
          <p:cNvSpPr>
            <a:spLocks noChangeArrowheads="1"/>
          </p:cNvSpPr>
          <p:nvPr/>
        </p:nvSpPr>
        <p:spPr bwMode="auto">
          <a:xfrm>
            <a:off x="152400" y="936625"/>
            <a:ext cx="8839200" cy="369332"/>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800" b="1" dirty="0" smtClean="0"/>
              <a:t>ROUND DESCRIPTIONS</a:t>
            </a:r>
          </a:p>
        </p:txBody>
      </p:sp>
      <p:sp>
        <p:nvSpPr>
          <p:cNvPr id="15" name="Rectangle 14"/>
          <p:cNvSpPr/>
          <p:nvPr/>
        </p:nvSpPr>
        <p:spPr bwMode="auto">
          <a:xfrm>
            <a:off x="152400" y="914400"/>
            <a:ext cx="8839200" cy="1295400"/>
          </a:xfrm>
          <a:prstGeom prst="rect">
            <a:avLst/>
          </a:prstGeom>
          <a:noFill/>
          <a:ln w="38100">
            <a:solidFill>
              <a:schemeClr val="tx1"/>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Rectangle 282"/>
          <p:cNvSpPr>
            <a:spLocks noChangeArrowheads="1"/>
          </p:cNvSpPr>
          <p:nvPr/>
        </p:nvSpPr>
        <p:spPr bwMode="auto">
          <a:xfrm>
            <a:off x="152400" y="1258669"/>
            <a:ext cx="8839200" cy="646331"/>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800" b="1" dirty="0" smtClean="0"/>
              <a:t>Round 0 - The Starting Situation</a:t>
            </a:r>
          </a:p>
          <a:p>
            <a:pPr algn="just"/>
            <a:r>
              <a:rPr lang="en-US" sz="1800" dirty="0" smtClean="0"/>
              <a:t>Consumers hold cash, banks hold T-Bills, and the Fed’s balance sheet reflects this.</a:t>
            </a:r>
          </a:p>
        </p:txBody>
      </p:sp>
      <p:sp>
        <p:nvSpPr>
          <p:cNvPr id="3" name="TextBox 2"/>
          <p:cNvSpPr txBox="1"/>
          <p:nvPr/>
        </p:nvSpPr>
        <p:spPr>
          <a:xfrm>
            <a:off x="457200" y="3200400"/>
            <a:ext cx="533400" cy="276999"/>
          </a:xfrm>
          <a:prstGeom prst="rect">
            <a:avLst/>
          </a:prstGeom>
          <a:noFill/>
        </p:spPr>
        <p:txBody>
          <a:bodyPr wrap="square" rtlCol="0">
            <a:spAutoFit/>
          </a:bodyPr>
          <a:lstStyle/>
          <a:p>
            <a:r>
              <a:rPr lang="en-US" sz="1200" b="1" dirty="0" smtClean="0"/>
              <a:t>3</a:t>
            </a:r>
            <a:endParaRPr lang="en-US" sz="1200" b="1" dirty="0"/>
          </a:p>
        </p:txBody>
      </p:sp>
      <p:sp>
        <p:nvSpPr>
          <p:cNvPr id="16" name="TextBox 15"/>
          <p:cNvSpPr txBox="1"/>
          <p:nvPr/>
        </p:nvSpPr>
        <p:spPr>
          <a:xfrm>
            <a:off x="990600" y="3200400"/>
            <a:ext cx="838200" cy="276999"/>
          </a:xfrm>
          <a:prstGeom prst="rect">
            <a:avLst/>
          </a:prstGeom>
          <a:noFill/>
        </p:spPr>
        <p:txBody>
          <a:bodyPr wrap="square" rtlCol="0">
            <a:spAutoFit/>
          </a:bodyPr>
          <a:lstStyle/>
          <a:p>
            <a:r>
              <a:rPr lang="en-US" sz="1200" b="1" dirty="0" smtClean="0"/>
              <a:t>0</a:t>
            </a:r>
            <a:endParaRPr lang="en-US" sz="1200" b="1" dirty="0"/>
          </a:p>
        </p:txBody>
      </p:sp>
      <p:sp>
        <p:nvSpPr>
          <p:cNvPr id="17" name="TextBox 16"/>
          <p:cNvSpPr txBox="1"/>
          <p:nvPr/>
        </p:nvSpPr>
        <p:spPr>
          <a:xfrm>
            <a:off x="1828800" y="3200400"/>
            <a:ext cx="914400" cy="276999"/>
          </a:xfrm>
          <a:prstGeom prst="rect">
            <a:avLst/>
          </a:prstGeom>
          <a:noFill/>
        </p:spPr>
        <p:txBody>
          <a:bodyPr wrap="square" rtlCol="0">
            <a:spAutoFit/>
          </a:bodyPr>
          <a:lstStyle/>
          <a:p>
            <a:r>
              <a:rPr lang="en-US" sz="1200" b="1" dirty="0" smtClean="0"/>
              <a:t>0</a:t>
            </a:r>
            <a:endParaRPr lang="en-US" sz="1200" b="1" dirty="0"/>
          </a:p>
        </p:txBody>
      </p:sp>
      <p:sp>
        <p:nvSpPr>
          <p:cNvPr id="18" name="TextBox 17"/>
          <p:cNvSpPr txBox="1"/>
          <p:nvPr/>
        </p:nvSpPr>
        <p:spPr>
          <a:xfrm>
            <a:off x="3200400" y="3200400"/>
            <a:ext cx="609600" cy="276999"/>
          </a:xfrm>
          <a:prstGeom prst="rect">
            <a:avLst/>
          </a:prstGeom>
          <a:noFill/>
        </p:spPr>
        <p:txBody>
          <a:bodyPr wrap="square" rtlCol="0">
            <a:spAutoFit/>
          </a:bodyPr>
          <a:lstStyle/>
          <a:p>
            <a:r>
              <a:rPr lang="en-US" sz="1200" b="1" dirty="0" smtClean="0"/>
              <a:t>3</a:t>
            </a:r>
            <a:endParaRPr lang="en-US" sz="1200" b="1" dirty="0"/>
          </a:p>
        </p:txBody>
      </p:sp>
      <p:sp>
        <p:nvSpPr>
          <p:cNvPr id="19" name="TextBox 18"/>
          <p:cNvSpPr txBox="1"/>
          <p:nvPr/>
        </p:nvSpPr>
        <p:spPr>
          <a:xfrm>
            <a:off x="3886200" y="3200400"/>
            <a:ext cx="533400" cy="276999"/>
          </a:xfrm>
          <a:prstGeom prst="rect">
            <a:avLst/>
          </a:prstGeom>
          <a:noFill/>
        </p:spPr>
        <p:txBody>
          <a:bodyPr wrap="square" rtlCol="0">
            <a:spAutoFit/>
          </a:bodyPr>
          <a:lstStyle/>
          <a:p>
            <a:r>
              <a:rPr lang="en-US" sz="1200" b="1" dirty="0" smtClean="0"/>
              <a:t>0</a:t>
            </a:r>
            <a:endParaRPr lang="en-US" sz="1200" b="1" dirty="0"/>
          </a:p>
        </p:txBody>
      </p:sp>
      <p:sp>
        <p:nvSpPr>
          <p:cNvPr id="20" name="TextBox 19"/>
          <p:cNvSpPr txBox="1"/>
          <p:nvPr/>
        </p:nvSpPr>
        <p:spPr>
          <a:xfrm>
            <a:off x="4495800" y="3200400"/>
            <a:ext cx="762000" cy="276999"/>
          </a:xfrm>
          <a:prstGeom prst="rect">
            <a:avLst/>
          </a:prstGeom>
          <a:noFill/>
        </p:spPr>
        <p:txBody>
          <a:bodyPr wrap="square" rtlCol="0">
            <a:spAutoFit/>
          </a:bodyPr>
          <a:lstStyle/>
          <a:p>
            <a:r>
              <a:rPr lang="en-US" sz="1200" b="1" dirty="0" smtClean="0"/>
              <a:t>0</a:t>
            </a:r>
            <a:endParaRPr lang="en-US" sz="1200" b="1" dirty="0"/>
          </a:p>
        </p:txBody>
      </p:sp>
      <p:sp>
        <p:nvSpPr>
          <p:cNvPr id="21" name="TextBox 20"/>
          <p:cNvSpPr txBox="1"/>
          <p:nvPr/>
        </p:nvSpPr>
        <p:spPr>
          <a:xfrm>
            <a:off x="5334000" y="3200400"/>
            <a:ext cx="914400" cy="276999"/>
          </a:xfrm>
          <a:prstGeom prst="rect">
            <a:avLst/>
          </a:prstGeom>
          <a:noFill/>
        </p:spPr>
        <p:txBody>
          <a:bodyPr wrap="square" rtlCol="0">
            <a:spAutoFit/>
          </a:bodyPr>
          <a:lstStyle/>
          <a:p>
            <a:r>
              <a:rPr lang="en-US" sz="1200" b="1" dirty="0" smtClean="0"/>
              <a:t>0</a:t>
            </a:r>
            <a:endParaRPr lang="en-US" sz="1200" b="1" dirty="0"/>
          </a:p>
        </p:txBody>
      </p:sp>
      <p:sp>
        <p:nvSpPr>
          <p:cNvPr id="22" name="TextBox 21"/>
          <p:cNvSpPr txBox="1"/>
          <p:nvPr/>
        </p:nvSpPr>
        <p:spPr>
          <a:xfrm>
            <a:off x="6705600" y="3200400"/>
            <a:ext cx="762000" cy="276999"/>
          </a:xfrm>
          <a:prstGeom prst="rect">
            <a:avLst/>
          </a:prstGeom>
          <a:noFill/>
        </p:spPr>
        <p:txBody>
          <a:bodyPr wrap="square" rtlCol="0">
            <a:spAutoFit/>
          </a:bodyPr>
          <a:lstStyle/>
          <a:p>
            <a:r>
              <a:rPr lang="en-US" sz="1200" b="1" dirty="0" smtClean="0"/>
              <a:t>0</a:t>
            </a:r>
            <a:endParaRPr lang="en-US" sz="1200" b="1" dirty="0"/>
          </a:p>
        </p:txBody>
      </p:sp>
      <p:sp>
        <p:nvSpPr>
          <p:cNvPr id="23" name="TextBox 22"/>
          <p:cNvSpPr txBox="1"/>
          <p:nvPr/>
        </p:nvSpPr>
        <p:spPr>
          <a:xfrm>
            <a:off x="7467600" y="3200400"/>
            <a:ext cx="609600" cy="276999"/>
          </a:xfrm>
          <a:prstGeom prst="rect">
            <a:avLst/>
          </a:prstGeom>
          <a:noFill/>
        </p:spPr>
        <p:txBody>
          <a:bodyPr wrap="square" rtlCol="0">
            <a:spAutoFit/>
          </a:bodyPr>
          <a:lstStyle/>
          <a:p>
            <a:r>
              <a:rPr lang="en-US" sz="1200" b="1" dirty="0" smtClean="0"/>
              <a:t>3</a:t>
            </a:r>
            <a:endParaRPr lang="en-US" sz="1200" b="1" dirty="0"/>
          </a:p>
        </p:txBody>
      </p:sp>
      <p:sp>
        <p:nvSpPr>
          <p:cNvPr id="24" name="TextBox 23"/>
          <p:cNvSpPr txBox="1"/>
          <p:nvPr/>
        </p:nvSpPr>
        <p:spPr>
          <a:xfrm>
            <a:off x="8077200" y="3200400"/>
            <a:ext cx="914400" cy="276999"/>
          </a:xfrm>
          <a:prstGeom prst="rect">
            <a:avLst/>
          </a:prstGeom>
          <a:noFill/>
        </p:spPr>
        <p:txBody>
          <a:bodyPr wrap="square" rtlCol="0">
            <a:spAutoFit/>
          </a:bodyPr>
          <a:lstStyle/>
          <a:p>
            <a:r>
              <a:rPr lang="en-US" sz="1200" b="1" dirty="0" smtClean="0"/>
              <a:t>0</a:t>
            </a:r>
            <a:endParaRPr lang="en-US" sz="1200" b="1" dirty="0"/>
          </a:p>
        </p:txBody>
      </p:sp>
    </p:spTree>
    <p:extLst>
      <p:ext uri="{BB962C8B-B14F-4D97-AF65-F5344CB8AC3E}">
        <p14:creationId xmlns:p14="http://schemas.microsoft.com/office/powerpoint/2010/main" val="781133945"/>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7082"/>
                                        </p:tgtEl>
                                        <p:attrNameLst>
                                          <p:attrName>style.visibility</p:attrName>
                                        </p:attrNameLst>
                                      </p:cBhvr>
                                      <p:to>
                                        <p:strVal val="visible"/>
                                      </p:to>
                                    </p:set>
                                    <p:animEffect transition="in" filter="wipe(left)">
                                      <p:cBhvr>
                                        <p:cTn id="7" dur="1000"/>
                                        <p:tgtEl>
                                          <p:spTgt spid="7708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2000"/>
                                        <p:tgtEl>
                                          <p:spTgt spid="12"/>
                                        </p:tgtEl>
                                      </p:cBhvr>
                                    </p:animEffect>
                                  </p:childTnLst>
                                </p:cTn>
                              </p:par>
                            </p:childTnLst>
                          </p:cTn>
                        </p:par>
                        <p:par>
                          <p:cTn id="12" fill="hold">
                            <p:stCondLst>
                              <p:cond delay="3000"/>
                            </p:stCondLst>
                            <p:childTnLst>
                              <p:par>
                                <p:cTn id="13" presetID="42" presetClass="entr" presetSubtype="0" fill="hold" grpId="0"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5000"/>
                            </p:stCondLst>
                            <p:childTnLst>
                              <p:par>
                                <p:cTn id="19" presetID="42"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par>
                          <p:cTn id="24" fill="hold">
                            <p:stCondLst>
                              <p:cond delay="6000"/>
                            </p:stCondLst>
                            <p:childTnLst>
                              <p:par>
                                <p:cTn id="25" presetID="42"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7000"/>
                            </p:stCondLst>
                            <p:childTnLst>
                              <p:par>
                                <p:cTn id="31" presetID="42"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par>
                          <p:cTn id="36" fill="hold">
                            <p:stCondLst>
                              <p:cond delay="8000"/>
                            </p:stCondLst>
                            <p:childTnLst>
                              <p:par>
                                <p:cTn id="37" presetID="42"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90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100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par>
                          <p:cTn id="54" fill="hold">
                            <p:stCondLst>
                              <p:cond delay="11000"/>
                            </p:stCondLst>
                            <p:childTnLst>
                              <p:par>
                                <p:cTn id="55" presetID="42"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childTnLst>
                          </p:cTn>
                        </p:par>
                        <p:par>
                          <p:cTn id="60" fill="hold">
                            <p:stCondLst>
                              <p:cond delay="12000"/>
                            </p:stCondLst>
                            <p:childTnLst>
                              <p:par>
                                <p:cTn id="61" presetID="42" presetClass="entr" presetSubtype="0"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1000" fill="hold"/>
                                        <p:tgtEl>
                                          <p:spTgt spid="23"/>
                                        </p:tgtEl>
                                        <p:attrNameLst>
                                          <p:attrName>ppt_y</p:attrName>
                                        </p:attrNameLst>
                                      </p:cBhvr>
                                      <p:tavLst>
                                        <p:tav tm="0">
                                          <p:val>
                                            <p:strVal val="#ppt_y+.1"/>
                                          </p:val>
                                        </p:tav>
                                        <p:tav tm="100000">
                                          <p:val>
                                            <p:strVal val="#ppt_y"/>
                                          </p:val>
                                        </p:tav>
                                      </p:tavLst>
                                    </p:anim>
                                  </p:childTnLst>
                                </p:cTn>
                              </p:par>
                            </p:childTnLst>
                          </p:cTn>
                        </p:par>
                        <p:par>
                          <p:cTn id="66" fill="hold">
                            <p:stCondLst>
                              <p:cond delay="13000"/>
                            </p:stCondLst>
                            <p:childTnLst>
                              <p:par>
                                <p:cTn id="67" presetID="42" presetClass="entr" presetSubtype="0"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1000"/>
                                        <p:tgtEl>
                                          <p:spTgt spid="24"/>
                                        </p:tgtEl>
                                      </p:cBhvr>
                                    </p:animEffect>
                                    <p:anim calcmode="lin" valueType="num">
                                      <p:cBhvr>
                                        <p:cTn id="70" dur="1000" fill="hold"/>
                                        <p:tgtEl>
                                          <p:spTgt spid="24"/>
                                        </p:tgtEl>
                                        <p:attrNameLst>
                                          <p:attrName>ppt_x</p:attrName>
                                        </p:attrNameLst>
                                      </p:cBhvr>
                                      <p:tavLst>
                                        <p:tav tm="0">
                                          <p:val>
                                            <p:strVal val="#ppt_x"/>
                                          </p:val>
                                        </p:tav>
                                        <p:tav tm="100000">
                                          <p:val>
                                            <p:strVal val="#ppt_x"/>
                                          </p:val>
                                        </p:tav>
                                      </p:tavLst>
                                    </p:anim>
                                    <p:anim calcmode="lin" valueType="num">
                                      <p:cBhvr>
                                        <p:cTn id="7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82" grpId="0"/>
      <p:bldP spid="12" grpId="0"/>
      <p:bldP spid="3" grpId="0"/>
      <p:bldP spid="16" grpId="0"/>
      <p:bldP spid="17" grpId="0"/>
      <p:bldP spid="18" grpId="0"/>
      <p:bldP spid="19" grpId="0"/>
      <p:bldP spid="20" grpId="0"/>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Changes in Real Money Demand</a:t>
            </a:r>
            <a:endParaRPr lang="en-US" dirty="0">
              <a:latin typeface="Century Gothic" charset="0"/>
              <a:ea typeface="ＭＳ Ｐゴシック" charset="0"/>
              <a:cs typeface="ＭＳ Ｐゴシック" charset="0"/>
            </a:endParaRPr>
          </a:p>
        </p:txBody>
      </p:sp>
      <p:sp>
        <p:nvSpPr>
          <p:cNvPr id="7" name="Rectangle 6"/>
          <p:cNvSpPr>
            <a:spLocks noChangeArrowheads="1"/>
          </p:cNvSpPr>
          <p:nvPr/>
        </p:nvSpPr>
        <p:spPr bwMode="auto">
          <a:xfrm>
            <a:off x="762000" y="1868269"/>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Consumers hold enough money to cover any desired purchases.</a:t>
            </a:r>
          </a:p>
        </p:txBody>
      </p:sp>
      <p:sp>
        <p:nvSpPr>
          <p:cNvPr id="8" name="Rectangle 7"/>
          <p:cNvSpPr>
            <a:spLocks noChangeArrowheads="1"/>
          </p:cNvSpPr>
          <p:nvPr/>
        </p:nvSpPr>
        <p:spPr bwMode="auto">
          <a:xfrm>
            <a:off x="381000" y="1600200"/>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1) Consumer Spending</a:t>
            </a:r>
            <a:endParaRPr lang="en-US" sz="1800" b="1" dirty="0"/>
          </a:p>
        </p:txBody>
      </p:sp>
      <p:sp>
        <p:nvSpPr>
          <p:cNvPr id="9" name="Rectangle 8"/>
          <p:cNvSpPr>
            <a:spLocks noChangeArrowheads="1"/>
          </p:cNvSpPr>
          <p:nvPr/>
        </p:nvSpPr>
        <p:spPr bwMode="auto">
          <a:xfrm>
            <a:off x="4572000" y="5132943"/>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When people expect to make purchases in the near future, they will hold onto more </a:t>
            </a:r>
            <a:r>
              <a:rPr lang="en-US" sz="1400" dirty="0" smtClean="0"/>
              <a:t>money.  </a:t>
            </a:r>
            <a:r>
              <a:rPr lang="en-US" sz="1400" dirty="0"/>
              <a:t>This occurs during the holiday shopping season in December.</a:t>
            </a:r>
          </a:p>
        </p:txBody>
      </p:sp>
      <p:sp>
        <p:nvSpPr>
          <p:cNvPr id="10" name="Rectangle 9"/>
          <p:cNvSpPr>
            <a:spLocks noChangeArrowheads="1"/>
          </p:cNvSpPr>
          <p:nvPr/>
        </p:nvSpPr>
        <p:spPr bwMode="auto">
          <a:xfrm>
            <a:off x="762000" y="2743200"/>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Innovations like ATMs and online banking reduce transaction costs.</a:t>
            </a:r>
            <a:endParaRPr lang="en-US" sz="1800" dirty="0"/>
          </a:p>
        </p:txBody>
      </p:sp>
      <p:sp>
        <p:nvSpPr>
          <p:cNvPr id="11" name="Rectangle 10"/>
          <p:cNvSpPr>
            <a:spLocks noChangeArrowheads="1"/>
          </p:cNvSpPr>
          <p:nvPr/>
        </p:nvSpPr>
        <p:spPr bwMode="auto">
          <a:xfrm>
            <a:off x="381000" y="2477869"/>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2) Technology</a:t>
            </a:r>
            <a:endParaRPr lang="en-US" sz="1800" b="1" dirty="0"/>
          </a:p>
        </p:txBody>
      </p:sp>
      <p:sp>
        <p:nvSpPr>
          <p:cNvPr id="12" name="Rectangle 11"/>
          <p:cNvSpPr>
            <a:spLocks noChangeArrowheads="1"/>
          </p:cNvSpPr>
          <p:nvPr/>
        </p:nvSpPr>
        <p:spPr bwMode="auto">
          <a:xfrm>
            <a:off x="762000" y="3620869"/>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Includes improvements to banking regulations and procedures.</a:t>
            </a:r>
            <a:endParaRPr lang="en-US" sz="1800" dirty="0"/>
          </a:p>
        </p:txBody>
      </p:sp>
      <p:sp>
        <p:nvSpPr>
          <p:cNvPr id="13" name="Rectangle 12"/>
          <p:cNvSpPr>
            <a:spLocks noChangeArrowheads="1"/>
          </p:cNvSpPr>
          <p:nvPr/>
        </p:nvSpPr>
        <p:spPr bwMode="auto">
          <a:xfrm>
            <a:off x="381000" y="3352800"/>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3) Financial Innovation</a:t>
            </a:r>
            <a:endParaRPr lang="en-US" sz="1800" b="1" dirty="0"/>
          </a:p>
        </p:txBody>
      </p:sp>
      <p:sp>
        <p:nvSpPr>
          <p:cNvPr id="14" name="Rectangle 13"/>
          <p:cNvSpPr>
            <a:spLocks noChangeArrowheads="1"/>
          </p:cNvSpPr>
          <p:nvPr/>
        </p:nvSpPr>
        <p:spPr bwMode="auto">
          <a:xfrm>
            <a:off x="762000" y="4495800"/>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Expectations about the future can alter a person’s need for money.</a:t>
            </a:r>
            <a:endParaRPr lang="en-US" sz="1800" dirty="0"/>
          </a:p>
        </p:txBody>
      </p:sp>
      <p:sp>
        <p:nvSpPr>
          <p:cNvPr id="15" name="Rectangle 14"/>
          <p:cNvSpPr>
            <a:spLocks noChangeArrowheads="1"/>
          </p:cNvSpPr>
          <p:nvPr/>
        </p:nvSpPr>
        <p:spPr bwMode="auto">
          <a:xfrm>
            <a:off x="381000" y="4230469"/>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4) Precautionary Motives</a:t>
            </a:r>
            <a:endParaRPr lang="en-US" sz="1800" b="1" dirty="0"/>
          </a:p>
        </p:txBody>
      </p:sp>
      <p:pic>
        <p:nvPicPr>
          <p:cNvPr id="2" name="Picture 1" descr="4 Precautionary Motiv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057400"/>
            <a:ext cx="4114800" cy="2744540"/>
          </a:xfrm>
          <a:prstGeom prst="rect">
            <a:avLst/>
          </a:prstGeom>
          <a:ln>
            <a:noFill/>
          </a:ln>
          <a:effectLst>
            <a:softEdge rad="112500"/>
          </a:effectLst>
        </p:spPr>
      </p:pic>
      <p:sp>
        <p:nvSpPr>
          <p:cNvPr id="16" name="Rectangle 15"/>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When prices increase due to inflation, only the nominal demand for money rises.  The following factors cause the real demand for money to change.</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696951616"/>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par>
                          <p:cTn id="16" fill="hold">
                            <p:stCondLst>
                              <p:cond delay="5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4" grpId="0"/>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Changes in Real Money Demand</a:t>
            </a:r>
            <a:endParaRPr lang="en-US" dirty="0">
              <a:latin typeface="Century Gothic" charset="0"/>
              <a:ea typeface="ＭＳ Ｐゴシック" charset="0"/>
              <a:cs typeface="ＭＳ Ｐゴシック" charset="0"/>
            </a:endParaRPr>
          </a:p>
        </p:txBody>
      </p:sp>
      <p:sp>
        <p:nvSpPr>
          <p:cNvPr id="7" name="Rectangle 6"/>
          <p:cNvSpPr>
            <a:spLocks noChangeArrowheads="1"/>
          </p:cNvSpPr>
          <p:nvPr/>
        </p:nvSpPr>
        <p:spPr bwMode="auto">
          <a:xfrm>
            <a:off x="762000" y="1868269"/>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Consumers hold enough money to cover any desired purchases.</a:t>
            </a:r>
          </a:p>
        </p:txBody>
      </p:sp>
      <p:sp>
        <p:nvSpPr>
          <p:cNvPr id="8" name="Rectangle 7"/>
          <p:cNvSpPr>
            <a:spLocks noChangeArrowheads="1"/>
          </p:cNvSpPr>
          <p:nvPr/>
        </p:nvSpPr>
        <p:spPr bwMode="auto">
          <a:xfrm>
            <a:off x="381000" y="1600200"/>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1) Consumer Spending</a:t>
            </a:r>
            <a:endParaRPr lang="en-US" sz="1800" b="1" dirty="0"/>
          </a:p>
        </p:txBody>
      </p:sp>
      <p:sp>
        <p:nvSpPr>
          <p:cNvPr id="9" name="Rectangle 8"/>
          <p:cNvSpPr>
            <a:spLocks noChangeArrowheads="1"/>
          </p:cNvSpPr>
          <p:nvPr/>
        </p:nvSpPr>
        <p:spPr bwMode="auto">
          <a:xfrm>
            <a:off x="4572000" y="5132943"/>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The demand for U.S. dollars by foreigners will rise if American products become more popular abroad, or if the exchange rate is expected to improve.</a:t>
            </a:r>
          </a:p>
        </p:txBody>
      </p:sp>
      <p:sp>
        <p:nvSpPr>
          <p:cNvPr id="10" name="Rectangle 9"/>
          <p:cNvSpPr>
            <a:spLocks noChangeArrowheads="1"/>
          </p:cNvSpPr>
          <p:nvPr/>
        </p:nvSpPr>
        <p:spPr bwMode="auto">
          <a:xfrm>
            <a:off x="762000" y="2743200"/>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Innovations like ATMs and online banking reduce transaction costs.</a:t>
            </a:r>
            <a:endParaRPr lang="en-US" sz="1800" dirty="0"/>
          </a:p>
        </p:txBody>
      </p:sp>
      <p:sp>
        <p:nvSpPr>
          <p:cNvPr id="11" name="Rectangle 10"/>
          <p:cNvSpPr>
            <a:spLocks noChangeArrowheads="1"/>
          </p:cNvSpPr>
          <p:nvPr/>
        </p:nvSpPr>
        <p:spPr bwMode="auto">
          <a:xfrm>
            <a:off x="381000" y="2477869"/>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2) Technology</a:t>
            </a:r>
            <a:endParaRPr lang="en-US" sz="1800" b="1" dirty="0"/>
          </a:p>
        </p:txBody>
      </p:sp>
      <p:sp>
        <p:nvSpPr>
          <p:cNvPr id="12" name="Rectangle 11"/>
          <p:cNvSpPr>
            <a:spLocks noChangeArrowheads="1"/>
          </p:cNvSpPr>
          <p:nvPr/>
        </p:nvSpPr>
        <p:spPr bwMode="auto">
          <a:xfrm>
            <a:off x="762000" y="3620869"/>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Includes improvements to banking regulations and procedures.</a:t>
            </a:r>
            <a:endParaRPr lang="en-US" sz="1800" dirty="0"/>
          </a:p>
        </p:txBody>
      </p:sp>
      <p:sp>
        <p:nvSpPr>
          <p:cNvPr id="13" name="Rectangle 12"/>
          <p:cNvSpPr>
            <a:spLocks noChangeArrowheads="1"/>
          </p:cNvSpPr>
          <p:nvPr/>
        </p:nvSpPr>
        <p:spPr bwMode="auto">
          <a:xfrm>
            <a:off x="381000" y="3352800"/>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3) Financial Innovation</a:t>
            </a:r>
            <a:endParaRPr lang="en-US" sz="1800" b="1" dirty="0"/>
          </a:p>
        </p:txBody>
      </p:sp>
      <p:sp>
        <p:nvSpPr>
          <p:cNvPr id="14" name="Rectangle 13"/>
          <p:cNvSpPr>
            <a:spLocks noChangeArrowheads="1"/>
          </p:cNvSpPr>
          <p:nvPr/>
        </p:nvSpPr>
        <p:spPr bwMode="auto">
          <a:xfrm>
            <a:off x="762000" y="4495800"/>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Expectations about the future can alter a person’s need for money.</a:t>
            </a:r>
            <a:endParaRPr lang="en-US" sz="1800" dirty="0"/>
          </a:p>
        </p:txBody>
      </p:sp>
      <p:sp>
        <p:nvSpPr>
          <p:cNvPr id="15" name="Rectangle 14"/>
          <p:cNvSpPr>
            <a:spLocks noChangeArrowheads="1"/>
          </p:cNvSpPr>
          <p:nvPr/>
        </p:nvSpPr>
        <p:spPr bwMode="auto">
          <a:xfrm>
            <a:off x="381000" y="4230469"/>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4) Precautionary Motives</a:t>
            </a:r>
            <a:endParaRPr lang="en-US" sz="1800" b="1" dirty="0"/>
          </a:p>
        </p:txBody>
      </p:sp>
      <p:sp>
        <p:nvSpPr>
          <p:cNvPr id="16" name="Rectangle 15"/>
          <p:cNvSpPr>
            <a:spLocks noChangeArrowheads="1"/>
          </p:cNvSpPr>
          <p:nvPr/>
        </p:nvSpPr>
        <p:spPr bwMode="auto">
          <a:xfrm>
            <a:off x="762000" y="5373469"/>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Foreigners also contribute to the demand for the U.S. dollar. </a:t>
            </a:r>
            <a:endParaRPr lang="en-US" sz="1800" dirty="0"/>
          </a:p>
        </p:txBody>
      </p:sp>
      <p:sp>
        <p:nvSpPr>
          <p:cNvPr id="17" name="Rectangle 16"/>
          <p:cNvSpPr>
            <a:spLocks noChangeArrowheads="1"/>
          </p:cNvSpPr>
          <p:nvPr/>
        </p:nvSpPr>
        <p:spPr bwMode="auto">
          <a:xfrm>
            <a:off x="381000" y="5105400"/>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5) International Factors</a:t>
            </a:r>
            <a:endParaRPr lang="en-US" sz="1800" b="1" dirty="0"/>
          </a:p>
        </p:txBody>
      </p:sp>
      <p:pic>
        <p:nvPicPr>
          <p:cNvPr id="2" name="Picture 1" descr="5 International Facto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828800"/>
            <a:ext cx="3170010" cy="30437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Rectangle 17"/>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When prices increase due to inflation, only the nominal demand for money rises.  The following factors cause the real demand for money to change.</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077060064"/>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000"/>
                                        <p:tgtEl>
                                          <p:spTgt spid="16"/>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par>
                          <p:cTn id="16" fill="hold">
                            <p:stCondLst>
                              <p:cond delay="5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6"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Velocity</a:t>
            </a:r>
            <a:r>
              <a:rPr lang="en-US" baseline="0" dirty="0" smtClean="0">
                <a:latin typeface="Century Gothic" charset="0"/>
                <a:ea typeface="ＭＳ Ｐゴシック" charset="0"/>
                <a:cs typeface="ＭＳ Ｐゴシック" charset="0"/>
              </a:rPr>
              <a:t> of Money</a:t>
            </a:r>
            <a:endParaRPr lang="en-US" dirty="0">
              <a:latin typeface="Century Gothic" charset="0"/>
              <a:ea typeface="ＭＳ Ｐゴシック" charset="0"/>
              <a:cs typeface="ＭＳ Ｐゴシック" charset="0"/>
            </a:endParaRPr>
          </a:p>
        </p:txBody>
      </p:sp>
      <p:sp>
        <p:nvSpPr>
          <p:cNvPr id="7" name="Rectangle 6"/>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The </a:t>
            </a:r>
            <a:r>
              <a:rPr kumimoji="0" lang="en-US" sz="20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velocity of money </a:t>
            </a:r>
            <a:r>
              <a:rPr kumimoji="0" lang="en-US" sz="200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refers to how</a:t>
            </a:r>
            <a:r>
              <a:rPr kumimoji="0" lang="en-US" sz="200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many times a unit of money is spent during a year.  It is another way of illustrating the concept of money demand.</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Velocity</a:t>
            </a:r>
            <a:r>
              <a:rPr lang="en-US" baseline="0" dirty="0" smtClean="0">
                <a:latin typeface="Century Gothic" charset="0"/>
                <a:ea typeface="ＭＳ Ｐゴシック" charset="0"/>
                <a:cs typeface="ＭＳ Ｐゴシック" charset="0"/>
              </a:rPr>
              <a:t> of Money</a:t>
            </a:r>
            <a:endParaRPr lang="en-US" dirty="0">
              <a:latin typeface="Century Gothic" charset="0"/>
              <a:ea typeface="ＭＳ Ｐゴシック" charset="0"/>
              <a:cs typeface="ＭＳ Ｐゴシック" charset="0"/>
            </a:endParaRPr>
          </a:p>
        </p:txBody>
      </p:sp>
      <p:sp>
        <p:nvSpPr>
          <p:cNvPr id="7" name="Rectangle 6"/>
          <p:cNvSpPr>
            <a:spLocks noChangeArrowheads="1"/>
          </p:cNvSpPr>
          <p:nvPr/>
        </p:nvSpPr>
        <p:spPr bwMode="auto">
          <a:xfrm>
            <a:off x="762000" y="1902508"/>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A) Calculates how many times a unit of money is spent in a year.</a:t>
            </a:r>
            <a:endParaRPr lang="en-US" sz="1800" dirty="0"/>
          </a:p>
        </p:txBody>
      </p:sp>
      <p:sp>
        <p:nvSpPr>
          <p:cNvPr id="8" name="Rectangle 7"/>
          <p:cNvSpPr>
            <a:spLocks noChangeArrowheads="1"/>
          </p:cNvSpPr>
          <p:nvPr/>
        </p:nvSpPr>
        <p:spPr bwMode="auto">
          <a:xfrm>
            <a:off x="381000" y="1611866"/>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1) The Velocity of Money Equation</a:t>
            </a:r>
            <a:endParaRPr lang="en-US" sz="1800" b="1" dirty="0"/>
          </a:p>
        </p:txBody>
      </p:sp>
      <p:sp>
        <p:nvSpPr>
          <p:cNvPr id="9" name="Rectangle 8"/>
          <p:cNvSpPr>
            <a:spLocks noChangeArrowheads="1"/>
          </p:cNvSpPr>
          <p:nvPr/>
        </p:nvSpPr>
        <p:spPr bwMode="auto">
          <a:xfrm>
            <a:off x="4572000" y="5132943"/>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For example, the same dollar bill might be used to buy a gallon of gas.  The gas station uses that dollar to pay an employee, who then purchases a soda.</a:t>
            </a:r>
          </a:p>
        </p:txBody>
      </p:sp>
      <p:pic>
        <p:nvPicPr>
          <p:cNvPr id="2" name="Picture 1" descr="Gas Pum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752600"/>
            <a:ext cx="1116496" cy="1828800"/>
          </a:xfrm>
          <a:prstGeom prst="rect">
            <a:avLst/>
          </a:prstGeom>
        </p:spPr>
      </p:pic>
      <p:pic>
        <p:nvPicPr>
          <p:cNvPr id="3" name="Picture 2" descr="Cartoon 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1752600"/>
            <a:ext cx="1632204" cy="1828800"/>
          </a:xfrm>
          <a:prstGeom prst="rect">
            <a:avLst/>
          </a:prstGeom>
        </p:spPr>
      </p:pic>
      <p:pic>
        <p:nvPicPr>
          <p:cNvPr id="4" name="Picture 3" descr="Soda.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00" y="1752600"/>
            <a:ext cx="854964" cy="1828800"/>
          </a:xfrm>
          <a:prstGeom prst="rect">
            <a:avLst/>
          </a:prstGeom>
        </p:spPr>
      </p:pic>
      <p:pic>
        <p:nvPicPr>
          <p:cNvPr id="11" name="Picture 10" descr="Dollar Bill with Colo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6401" y="3935327"/>
            <a:ext cx="2590800" cy="1104570"/>
          </a:xfrm>
          <a:prstGeom prst="rect">
            <a:avLst/>
          </a:prstGeom>
        </p:spPr>
      </p:pic>
      <p:pic>
        <p:nvPicPr>
          <p:cNvPr id="16" name="Picture 15" descr="Dollar Bill with Colo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8400" y="2590800"/>
            <a:ext cx="1143000" cy="487310"/>
          </a:xfrm>
          <a:prstGeom prst="rect">
            <a:avLst/>
          </a:prstGeom>
        </p:spPr>
      </p:pic>
      <p:pic>
        <p:nvPicPr>
          <p:cNvPr id="17" name="Picture 16" descr="Dollar Bill with Colo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0" y="2590800"/>
            <a:ext cx="1143000" cy="487310"/>
          </a:xfrm>
          <a:prstGeom prst="rect">
            <a:avLst/>
          </a:prstGeom>
        </p:spPr>
      </p:pic>
      <p:pic>
        <p:nvPicPr>
          <p:cNvPr id="18" name="Picture 17" descr="Dollar Bill with Colo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8200" y="2590800"/>
            <a:ext cx="1143000" cy="487310"/>
          </a:xfrm>
          <a:prstGeom prst="rect">
            <a:avLst/>
          </a:prstGeom>
        </p:spPr>
      </p:pic>
      <p:sp>
        <p:nvSpPr>
          <p:cNvPr id="15" name="Rectangle 14"/>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The </a:t>
            </a:r>
            <a:r>
              <a:rPr kumimoji="0" lang="en-US" sz="20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velocity of money </a:t>
            </a:r>
            <a:r>
              <a:rPr kumimoji="0" lang="en-US" sz="200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refers to how</a:t>
            </a:r>
            <a:r>
              <a:rPr kumimoji="0" lang="en-US" sz="200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many times a unit of money is spent during a year.  It is another way of illustrating the concept of money demand.</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282013365"/>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10" presetClass="entr" presetSubtype="0" fill="hold" nodeType="afterEffect">
                                  <p:stCondLst>
                                    <p:cond delay="20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childTnLst>
                          </p:cTn>
                        </p:par>
                        <p:par>
                          <p:cTn id="24" fill="hold">
                            <p:stCondLst>
                              <p:cond delay="7000"/>
                            </p:stCondLst>
                            <p:childTnLst>
                              <p:par>
                                <p:cTn id="25" presetID="22" presetClass="entr" presetSubtype="8" fill="hold" grpId="0" nodeType="afterEffect">
                                  <p:stCondLst>
                                    <p:cond delay="100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par>
                          <p:cTn id="28" fill="hold">
                            <p:stCondLst>
                              <p:cond delay="9000"/>
                            </p:stCondLst>
                            <p:childTnLst>
                              <p:par>
                                <p:cTn id="29" presetID="12" presetClass="entr" presetSubtype="8" fill="hold" nodeType="afterEffect">
                                  <p:stCondLst>
                                    <p:cond delay="30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000"/>
                                        <p:tgtEl>
                                          <p:spTgt spid="18"/>
                                        </p:tgtEl>
                                        <p:attrNameLst>
                                          <p:attrName>ppt_x</p:attrName>
                                        </p:attrNameLst>
                                      </p:cBhvr>
                                      <p:tavLst>
                                        <p:tav tm="0">
                                          <p:val>
                                            <p:strVal val="#ppt_x-#ppt_w*1.125000"/>
                                          </p:val>
                                        </p:tav>
                                        <p:tav tm="100000">
                                          <p:val>
                                            <p:strVal val="#ppt_x"/>
                                          </p:val>
                                        </p:tav>
                                      </p:tavLst>
                                    </p:anim>
                                    <p:animEffect transition="in" filter="wipe(right)">
                                      <p:cBhvr>
                                        <p:cTn id="32" dur="1000"/>
                                        <p:tgtEl>
                                          <p:spTgt spid="18"/>
                                        </p:tgtEl>
                                      </p:cBhvr>
                                    </p:animEffect>
                                  </p:childTnLst>
                                </p:cTn>
                              </p:par>
                            </p:childTnLst>
                          </p:cTn>
                        </p:par>
                        <p:par>
                          <p:cTn id="33" fill="hold">
                            <p:stCondLst>
                              <p:cond delay="13000"/>
                            </p:stCondLst>
                            <p:childTnLst>
                              <p:par>
                                <p:cTn id="34" presetID="12" presetClass="exit" presetSubtype="2" fill="hold" nodeType="afterEffect">
                                  <p:stCondLst>
                                    <p:cond delay="1000"/>
                                  </p:stCondLst>
                                  <p:childTnLst>
                                    <p:anim calcmode="lin" valueType="num">
                                      <p:cBhvr additive="base">
                                        <p:cTn id="35" dur="1000"/>
                                        <p:tgtEl>
                                          <p:spTgt spid="18"/>
                                        </p:tgtEl>
                                        <p:attrNameLst>
                                          <p:attrName>ppt_x</p:attrName>
                                        </p:attrNameLst>
                                      </p:cBhvr>
                                      <p:tavLst>
                                        <p:tav tm="0">
                                          <p:val>
                                            <p:strVal val="#ppt_x"/>
                                          </p:val>
                                        </p:tav>
                                        <p:tav tm="100000">
                                          <p:val>
                                            <p:strVal val="#ppt_x+#ppt_w*1.125000"/>
                                          </p:val>
                                        </p:tav>
                                      </p:tavLst>
                                    </p:anim>
                                    <p:animEffect transition="out" filter="wipe(right)">
                                      <p:cBhvr>
                                        <p:cTn id="36" dur="1000"/>
                                        <p:tgtEl>
                                          <p:spTgt spid="18"/>
                                        </p:tgtEl>
                                      </p:cBhvr>
                                    </p:animEffect>
                                    <p:set>
                                      <p:cBhvr>
                                        <p:cTn id="37" dur="1" fill="hold">
                                          <p:stCondLst>
                                            <p:cond delay="999"/>
                                          </p:stCondLst>
                                        </p:cTn>
                                        <p:tgtEl>
                                          <p:spTgt spid="18"/>
                                        </p:tgtEl>
                                        <p:attrNameLst>
                                          <p:attrName>style.visibility</p:attrName>
                                        </p:attrNameLst>
                                      </p:cBhvr>
                                      <p:to>
                                        <p:strVal val="hidden"/>
                                      </p:to>
                                    </p:set>
                                  </p:childTnLst>
                                </p:cTn>
                              </p:par>
                            </p:childTnLst>
                          </p:cTn>
                        </p:par>
                        <p:par>
                          <p:cTn id="38" fill="hold">
                            <p:stCondLst>
                              <p:cond delay="15000"/>
                            </p:stCondLst>
                            <p:childTnLst>
                              <p:par>
                                <p:cTn id="39" presetID="12" presetClass="entr" presetSubtype="8"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p:tgtEl>
                                          <p:spTgt spid="16"/>
                                        </p:tgtEl>
                                        <p:attrNameLst>
                                          <p:attrName>ppt_x</p:attrName>
                                        </p:attrNameLst>
                                      </p:cBhvr>
                                      <p:tavLst>
                                        <p:tav tm="0">
                                          <p:val>
                                            <p:strVal val="#ppt_x-#ppt_w*1.125000"/>
                                          </p:val>
                                        </p:tav>
                                        <p:tav tm="100000">
                                          <p:val>
                                            <p:strVal val="#ppt_x"/>
                                          </p:val>
                                        </p:tav>
                                      </p:tavLst>
                                    </p:anim>
                                    <p:animEffect transition="in" filter="wipe(right)">
                                      <p:cBhvr>
                                        <p:cTn id="42" dur="1000"/>
                                        <p:tgtEl>
                                          <p:spTgt spid="16"/>
                                        </p:tgtEl>
                                      </p:cBhvr>
                                    </p:animEffect>
                                  </p:childTnLst>
                                </p:cTn>
                              </p:par>
                            </p:childTnLst>
                          </p:cTn>
                        </p:par>
                        <p:par>
                          <p:cTn id="43" fill="hold">
                            <p:stCondLst>
                              <p:cond delay="16000"/>
                            </p:stCondLst>
                            <p:childTnLst>
                              <p:par>
                                <p:cTn id="44" presetID="12" presetClass="exit" presetSubtype="2" fill="hold" nodeType="afterEffect">
                                  <p:stCondLst>
                                    <p:cond delay="1000"/>
                                  </p:stCondLst>
                                  <p:childTnLst>
                                    <p:anim calcmode="lin" valueType="num">
                                      <p:cBhvr additive="base">
                                        <p:cTn id="45" dur="1000"/>
                                        <p:tgtEl>
                                          <p:spTgt spid="16"/>
                                        </p:tgtEl>
                                        <p:attrNameLst>
                                          <p:attrName>ppt_x</p:attrName>
                                        </p:attrNameLst>
                                      </p:cBhvr>
                                      <p:tavLst>
                                        <p:tav tm="0">
                                          <p:val>
                                            <p:strVal val="#ppt_x"/>
                                          </p:val>
                                        </p:tav>
                                        <p:tav tm="100000">
                                          <p:val>
                                            <p:strVal val="#ppt_x+#ppt_w*1.125000"/>
                                          </p:val>
                                        </p:tav>
                                      </p:tavLst>
                                    </p:anim>
                                    <p:animEffect transition="out" filter="wipe(right)">
                                      <p:cBhvr>
                                        <p:cTn id="46" dur="1000"/>
                                        <p:tgtEl>
                                          <p:spTgt spid="16"/>
                                        </p:tgtEl>
                                      </p:cBhvr>
                                    </p:animEffect>
                                    <p:set>
                                      <p:cBhvr>
                                        <p:cTn id="47" dur="1" fill="hold">
                                          <p:stCondLst>
                                            <p:cond delay="999"/>
                                          </p:stCondLst>
                                        </p:cTn>
                                        <p:tgtEl>
                                          <p:spTgt spid="16"/>
                                        </p:tgtEl>
                                        <p:attrNameLst>
                                          <p:attrName>style.visibility</p:attrName>
                                        </p:attrNameLst>
                                      </p:cBhvr>
                                      <p:to>
                                        <p:strVal val="hidden"/>
                                      </p:to>
                                    </p:set>
                                  </p:childTnLst>
                                </p:cTn>
                              </p:par>
                            </p:childTnLst>
                          </p:cTn>
                        </p:par>
                        <p:par>
                          <p:cTn id="48" fill="hold">
                            <p:stCondLst>
                              <p:cond delay="18000"/>
                            </p:stCondLst>
                            <p:childTnLst>
                              <p:par>
                                <p:cTn id="49" presetID="12" presetClass="entr" presetSubtype="8"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1000"/>
                                        <p:tgtEl>
                                          <p:spTgt spid="17"/>
                                        </p:tgtEl>
                                        <p:attrNameLst>
                                          <p:attrName>ppt_x</p:attrName>
                                        </p:attrNameLst>
                                      </p:cBhvr>
                                      <p:tavLst>
                                        <p:tav tm="0">
                                          <p:val>
                                            <p:strVal val="#ppt_x-#ppt_w*1.125000"/>
                                          </p:val>
                                        </p:tav>
                                        <p:tav tm="100000">
                                          <p:val>
                                            <p:strVal val="#ppt_x"/>
                                          </p:val>
                                        </p:tav>
                                      </p:tavLst>
                                    </p:anim>
                                    <p:animEffect transition="in" filter="wipe(right)">
                                      <p:cBhvr>
                                        <p:cTn id="52" dur="1000"/>
                                        <p:tgtEl>
                                          <p:spTgt spid="17"/>
                                        </p:tgtEl>
                                      </p:cBhvr>
                                    </p:animEffect>
                                  </p:childTnLst>
                                </p:cTn>
                              </p:par>
                            </p:childTnLst>
                          </p:cTn>
                        </p:par>
                        <p:par>
                          <p:cTn id="53" fill="hold">
                            <p:stCondLst>
                              <p:cond delay="19000"/>
                            </p:stCondLst>
                            <p:childTnLst>
                              <p:par>
                                <p:cTn id="54" presetID="12" presetClass="exit" presetSubtype="2" fill="hold" nodeType="afterEffect">
                                  <p:stCondLst>
                                    <p:cond delay="1000"/>
                                  </p:stCondLst>
                                  <p:childTnLst>
                                    <p:anim calcmode="lin" valueType="num">
                                      <p:cBhvr additive="base">
                                        <p:cTn id="55" dur="1000"/>
                                        <p:tgtEl>
                                          <p:spTgt spid="17"/>
                                        </p:tgtEl>
                                        <p:attrNameLst>
                                          <p:attrName>ppt_x</p:attrName>
                                        </p:attrNameLst>
                                      </p:cBhvr>
                                      <p:tavLst>
                                        <p:tav tm="0">
                                          <p:val>
                                            <p:strVal val="#ppt_x"/>
                                          </p:val>
                                        </p:tav>
                                        <p:tav tm="100000">
                                          <p:val>
                                            <p:strVal val="#ppt_x+#ppt_w*1.125000"/>
                                          </p:val>
                                        </p:tav>
                                      </p:tavLst>
                                    </p:anim>
                                    <p:animEffect transition="out" filter="wipe(right)">
                                      <p:cBhvr>
                                        <p:cTn id="56" dur="1000"/>
                                        <p:tgtEl>
                                          <p:spTgt spid="17"/>
                                        </p:tgtEl>
                                      </p:cBhvr>
                                    </p:animEffect>
                                    <p:set>
                                      <p:cBhvr>
                                        <p:cTn id="57" dur="1" fill="hold">
                                          <p:stCondLst>
                                            <p:cond delay="999"/>
                                          </p:stCondLst>
                                        </p:cTn>
                                        <p:tgtEl>
                                          <p:spTgt spid="17"/>
                                        </p:tgtEl>
                                        <p:attrNameLst>
                                          <p:attrName>style.visibility</p:attrName>
                                        </p:attrNameLst>
                                      </p:cBhvr>
                                      <p:to>
                                        <p:strVal val="hidden"/>
                                      </p:to>
                                    </p:set>
                                  </p:childTnLst>
                                </p:cTn>
                              </p:par>
                            </p:childTnLst>
                          </p:cTn>
                        </p:par>
                        <p:par>
                          <p:cTn id="58" fill="hold">
                            <p:stCondLst>
                              <p:cond delay="210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Effect transition="in" filter="fade">
                                      <p:cBhvr>
                                        <p:cTn id="6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Velocity</a:t>
            </a:r>
            <a:r>
              <a:rPr lang="en-US" baseline="0" dirty="0" smtClean="0">
                <a:latin typeface="Century Gothic" charset="0"/>
                <a:ea typeface="ＭＳ Ｐゴシック" charset="0"/>
                <a:cs typeface="ＭＳ Ｐゴシック" charset="0"/>
              </a:rPr>
              <a:t> of Money</a:t>
            </a:r>
            <a:endParaRPr lang="en-US" dirty="0">
              <a:latin typeface="Century Gothic" charset="0"/>
              <a:ea typeface="ＭＳ Ｐゴシック" charset="0"/>
              <a:cs typeface="ＭＳ Ｐゴシック" charset="0"/>
            </a:endParaRPr>
          </a:p>
        </p:txBody>
      </p:sp>
      <p:sp>
        <p:nvSpPr>
          <p:cNvPr id="7" name="Rectangle 6"/>
          <p:cNvSpPr>
            <a:spLocks noChangeArrowheads="1"/>
          </p:cNvSpPr>
          <p:nvPr/>
        </p:nvSpPr>
        <p:spPr bwMode="auto">
          <a:xfrm>
            <a:off x="762000" y="1902508"/>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A) Calculates how many times a unit of money is spent in a year.</a:t>
            </a:r>
            <a:endParaRPr lang="en-US" sz="1800" dirty="0"/>
          </a:p>
        </p:txBody>
      </p:sp>
      <p:sp>
        <p:nvSpPr>
          <p:cNvPr id="8" name="Rectangle 7"/>
          <p:cNvSpPr>
            <a:spLocks noChangeArrowheads="1"/>
          </p:cNvSpPr>
          <p:nvPr/>
        </p:nvSpPr>
        <p:spPr bwMode="auto">
          <a:xfrm>
            <a:off x="381000" y="1611866"/>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1) The Velocity of Money Equation</a:t>
            </a:r>
            <a:endParaRPr lang="en-US" sz="1800" b="1" dirty="0"/>
          </a:p>
        </p:txBody>
      </p:sp>
      <p:sp>
        <p:nvSpPr>
          <p:cNvPr id="9" name="Rectangle 8"/>
          <p:cNvSpPr>
            <a:spLocks noChangeArrowheads="1"/>
          </p:cNvSpPr>
          <p:nvPr/>
        </p:nvSpPr>
        <p:spPr bwMode="auto">
          <a:xfrm>
            <a:off x="4572000" y="5132943"/>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When we take a closer look at these equations, they make perfect sense.  They tell us that GDP is equal to the number of times each dollar gets spent.</a:t>
            </a:r>
          </a:p>
        </p:txBody>
      </p:sp>
      <p:sp>
        <p:nvSpPr>
          <p:cNvPr id="10" name="Rectangle 6"/>
          <p:cNvSpPr>
            <a:spLocks noChangeArrowheads="1"/>
          </p:cNvSpPr>
          <p:nvPr/>
        </p:nvSpPr>
        <p:spPr bwMode="auto">
          <a:xfrm>
            <a:off x="762000" y="2477867"/>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B</a:t>
            </a:r>
            <a:r>
              <a:rPr lang="en-US" sz="1800" dirty="0" smtClean="0"/>
              <a:t>) </a:t>
            </a:r>
            <a:r>
              <a:rPr lang="en-US" sz="1800" dirty="0"/>
              <a:t>Velocity equals GDP divided by quantity of money.  V = (P x Y) / M</a:t>
            </a:r>
          </a:p>
        </p:txBody>
      </p:sp>
      <p:graphicFrame>
        <p:nvGraphicFramePr>
          <p:cNvPr id="11" name="Group 78"/>
          <p:cNvGraphicFramePr>
            <a:graphicFrameLocks noGrp="1"/>
          </p:cNvGraphicFramePr>
          <p:nvPr>
            <p:extLst>
              <p:ext uri="{D42A27DB-BD31-4B8C-83A1-F6EECF244321}">
                <p14:modId xmlns:p14="http://schemas.microsoft.com/office/powerpoint/2010/main" val="635668801"/>
              </p:ext>
            </p:extLst>
          </p:nvPr>
        </p:nvGraphicFramePr>
        <p:xfrm>
          <a:off x="4572000" y="3352800"/>
          <a:ext cx="4419600" cy="1798320"/>
        </p:xfrm>
        <a:graphic>
          <a:graphicData uri="http://schemas.openxmlformats.org/drawingml/2006/table">
            <a:tbl>
              <a:tblPr firstRow="1" bandRow="1">
                <a:tableStyleId>{6E25E649-3F16-4E02-A733-19D2CDBF48F0}</a:tableStyleId>
              </a:tblPr>
              <a:tblGrid>
                <a:gridCol w="990600"/>
                <a:gridCol w="3429000"/>
              </a:tblGrid>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Variable</a:t>
                      </a: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ＭＳ Ｐゴシック" charset="0"/>
                          <a:cs typeface="ＭＳ Ｐゴシック" charset="0"/>
                        </a:rPr>
                        <a:t>Description</a:t>
                      </a: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solidFill>
                      <a:schemeClr val="accent1"/>
                    </a:solid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V</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Velocity of Money</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M</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Nominal Quantity of Money (M1 Money)</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P</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Aggregate Price Level</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Y</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Aggregate Output (measured by real GDP)</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P x Y</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Nominal GDP</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29" name="TextBox 28"/>
          <p:cNvSpPr txBox="1"/>
          <p:nvPr/>
        </p:nvSpPr>
        <p:spPr>
          <a:xfrm>
            <a:off x="6185428" y="2252246"/>
            <a:ext cx="777276" cy="338554"/>
          </a:xfrm>
          <a:prstGeom prst="rect">
            <a:avLst/>
          </a:prstGeom>
          <a:noFill/>
        </p:spPr>
        <p:txBody>
          <a:bodyPr wrap="none" rtlCol="0">
            <a:spAutoFit/>
          </a:bodyPr>
          <a:lstStyle/>
          <a:p>
            <a:r>
              <a:rPr lang="en-US" sz="1600" dirty="0" smtClean="0"/>
              <a:t>M  (   )</a:t>
            </a:r>
            <a:endParaRPr lang="en-US" sz="1600" dirty="0"/>
          </a:p>
        </p:txBody>
      </p:sp>
      <p:sp>
        <p:nvSpPr>
          <p:cNvPr id="28" name="TextBox 27"/>
          <p:cNvSpPr txBox="1"/>
          <p:nvPr/>
        </p:nvSpPr>
        <p:spPr>
          <a:xfrm>
            <a:off x="7023761" y="2133600"/>
            <a:ext cx="1891639" cy="523220"/>
          </a:xfrm>
          <a:prstGeom prst="rect">
            <a:avLst/>
          </a:prstGeom>
          <a:noFill/>
        </p:spPr>
        <p:txBody>
          <a:bodyPr wrap="none" rtlCol="0">
            <a:spAutoFit/>
          </a:bodyPr>
          <a:lstStyle/>
          <a:p>
            <a:r>
              <a:rPr lang="en-US" sz="2800" dirty="0" smtClean="0"/>
              <a:t>(            ) </a:t>
            </a:r>
            <a:r>
              <a:rPr lang="en-US" sz="1600" dirty="0" smtClean="0"/>
              <a:t>M</a:t>
            </a:r>
            <a:endParaRPr lang="en-US" sz="1600" dirty="0"/>
          </a:p>
        </p:txBody>
      </p:sp>
      <p:sp>
        <p:nvSpPr>
          <p:cNvPr id="3" name="Rounded Rectangle 2"/>
          <p:cNvSpPr/>
          <p:nvPr/>
        </p:nvSpPr>
        <p:spPr bwMode="auto">
          <a:xfrm>
            <a:off x="4572000" y="1676400"/>
            <a:ext cx="1371600" cy="457200"/>
          </a:xfrm>
          <a:prstGeom prst="roundRect">
            <a:avLst/>
          </a:prstGeom>
          <a:solidFill>
            <a:schemeClr val="accent1"/>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charset="0"/>
                <a:cs typeface="ＭＳ Ｐゴシック" charset="0"/>
              </a:rPr>
              <a:t>Equation 1</a:t>
            </a:r>
            <a:endParaRPr kumimoji="0" lang="en-US" sz="1400" b="1"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16" name="Rounded Rectangle 15"/>
          <p:cNvSpPr/>
          <p:nvPr/>
        </p:nvSpPr>
        <p:spPr bwMode="auto">
          <a:xfrm>
            <a:off x="4572000" y="2209800"/>
            <a:ext cx="1371600" cy="457200"/>
          </a:xfrm>
          <a:prstGeom prst="roundRect">
            <a:avLst/>
          </a:prstGeom>
          <a:no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charset="0"/>
                <a:cs typeface="ＭＳ Ｐゴシック" charset="0"/>
              </a:rPr>
              <a:t>Multiply</a:t>
            </a:r>
            <a:r>
              <a:rPr kumimoji="0" lang="en-US" sz="1400" b="1" i="0" u="none" strike="noStrike" cap="none" normalizeH="0" dirty="0" smtClean="0">
                <a:ln>
                  <a:noFill/>
                </a:ln>
                <a:solidFill>
                  <a:srgbClr val="000000"/>
                </a:solidFill>
                <a:effectLst/>
                <a:latin typeface="Arial" charset="0"/>
                <a:ea typeface="ＭＳ Ｐゴシック" charset="0"/>
                <a:cs typeface="ＭＳ Ｐゴシック" charset="0"/>
              </a:rPr>
              <a:t> Each</a:t>
            </a:r>
          </a:p>
          <a:p>
            <a:pPr marL="0" marR="0" indent="0" algn="ctr" defTabSz="914400" rtl="0" eaLnBrk="0" fontAlgn="base" latinLnBrk="0" hangingPunct="0">
              <a:lnSpc>
                <a:spcPct val="100000"/>
              </a:lnSpc>
              <a:spcBef>
                <a:spcPct val="0"/>
              </a:spcBef>
              <a:spcAft>
                <a:spcPct val="0"/>
              </a:spcAft>
              <a:buClrTx/>
              <a:buSzTx/>
              <a:buFontTx/>
              <a:buNone/>
              <a:tabLst/>
            </a:pPr>
            <a:r>
              <a:rPr lang="en-US" sz="1400" b="1" baseline="0" dirty="0" smtClean="0">
                <a:solidFill>
                  <a:srgbClr val="000000"/>
                </a:solidFill>
              </a:rPr>
              <a:t>Side</a:t>
            </a:r>
            <a:r>
              <a:rPr lang="en-US" sz="1400" b="1" dirty="0" smtClean="0">
                <a:solidFill>
                  <a:srgbClr val="000000"/>
                </a:solidFill>
              </a:rPr>
              <a:t> by M</a:t>
            </a:r>
            <a:endParaRPr kumimoji="0" lang="en-US" sz="1400" b="1" i="0" u="none" strike="noStrike" cap="none" normalizeH="0" baseline="0" dirty="0" smtClean="0">
              <a:ln>
                <a:noFill/>
              </a:ln>
              <a:solidFill>
                <a:srgbClr val="000000"/>
              </a:solidFill>
              <a:effectLst/>
              <a:latin typeface="Arial" charset="0"/>
              <a:ea typeface="ＭＳ Ｐゴシック" charset="0"/>
              <a:cs typeface="ＭＳ Ｐゴシック" charset="0"/>
            </a:endParaRPr>
          </a:p>
        </p:txBody>
      </p:sp>
      <p:sp>
        <p:nvSpPr>
          <p:cNvPr id="17" name="Rounded Rectangle 16"/>
          <p:cNvSpPr/>
          <p:nvPr/>
        </p:nvSpPr>
        <p:spPr bwMode="auto">
          <a:xfrm>
            <a:off x="4572000" y="2743200"/>
            <a:ext cx="1371600" cy="457200"/>
          </a:xfrm>
          <a:prstGeom prst="roundRect">
            <a:avLst/>
          </a:prstGeom>
          <a:solidFill>
            <a:schemeClr val="accent1"/>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charset="0"/>
                <a:cs typeface="ＭＳ Ｐゴシック" charset="0"/>
              </a:rPr>
              <a:t>Equation 2</a:t>
            </a:r>
            <a:endParaRPr kumimoji="0" lang="en-US" sz="1400" b="1" i="0" u="none" strike="noStrike" cap="none" normalizeH="0" baseline="0" dirty="0">
              <a:ln>
                <a:noFill/>
              </a:ln>
              <a:solidFill>
                <a:srgbClr val="000000"/>
              </a:solidFill>
              <a:effectLst/>
              <a:latin typeface="Arial" charset="0"/>
              <a:ea typeface="ＭＳ Ｐゴシック" charset="0"/>
              <a:cs typeface="ＭＳ Ｐゴシック" charset="0"/>
            </a:endParaRPr>
          </a:p>
        </p:txBody>
      </p:sp>
      <p:grpSp>
        <p:nvGrpSpPr>
          <p:cNvPr id="36" name="Group 35"/>
          <p:cNvGrpSpPr/>
          <p:nvPr/>
        </p:nvGrpSpPr>
        <p:grpSpPr>
          <a:xfrm>
            <a:off x="6019800" y="1600200"/>
            <a:ext cx="2971800" cy="567154"/>
            <a:chOff x="6019800" y="1600200"/>
            <a:chExt cx="2971800" cy="567154"/>
          </a:xfrm>
        </p:grpSpPr>
        <p:sp>
          <p:nvSpPr>
            <p:cNvPr id="4" name="Rounded Rectangle 3"/>
            <p:cNvSpPr/>
            <p:nvPr/>
          </p:nvSpPr>
          <p:spPr bwMode="auto">
            <a:xfrm>
              <a:off x="6019800" y="1676400"/>
              <a:ext cx="2971800" cy="457200"/>
            </a:xfrm>
            <a:prstGeom prst="roundRect">
              <a:avLst/>
            </a:prstGeom>
            <a:solidFill>
              <a:schemeClr val="accent1"/>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nvGrpSpPr>
            <p:cNvPr id="20" name="Group 19"/>
            <p:cNvGrpSpPr/>
            <p:nvPr/>
          </p:nvGrpSpPr>
          <p:grpSpPr>
            <a:xfrm>
              <a:off x="6553200" y="1600200"/>
              <a:ext cx="1905000" cy="567154"/>
              <a:chOff x="6477000" y="3581400"/>
              <a:chExt cx="1905000" cy="567154"/>
            </a:xfrm>
          </p:grpSpPr>
          <p:sp>
            <p:nvSpPr>
              <p:cNvPr id="13" name="TextBox 12"/>
              <p:cNvSpPr txBox="1"/>
              <p:nvPr/>
            </p:nvSpPr>
            <p:spPr>
              <a:xfrm>
                <a:off x="6477000" y="3700046"/>
                <a:ext cx="612367" cy="338554"/>
              </a:xfrm>
              <a:prstGeom prst="rect">
                <a:avLst/>
              </a:prstGeom>
              <a:noFill/>
            </p:spPr>
            <p:txBody>
              <a:bodyPr wrap="none" rtlCol="0">
                <a:spAutoFit/>
              </a:bodyPr>
              <a:lstStyle/>
              <a:p>
                <a:r>
                  <a:rPr lang="en-US" sz="1600" dirty="0" smtClean="0">
                    <a:solidFill>
                      <a:srgbClr val="FFFFFF"/>
                    </a:solidFill>
                  </a:rPr>
                  <a:t>V   =</a:t>
                </a:r>
                <a:endParaRPr lang="en-US" sz="1600" dirty="0">
                  <a:solidFill>
                    <a:srgbClr val="FFFFFF"/>
                  </a:solidFill>
                </a:endParaRPr>
              </a:p>
            </p:txBody>
          </p:sp>
          <p:sp>
            <p:nvSpPr>
              <p:cNvPr id="15" name="TextBox 14"/>
              <p:cNvSpPr txBox="1"/>
              <p:nvPr/>
            </p:nvSpPr>
            <p:spPr>
              <a:xfrm>
                <a:off x="7375523" y="3581400"/>
                <a:ext cx="777877" cy="338554"/>
              </a:xfrm>
              <a:prstGeom prst="rect">
                <a:avLst/>
              </a:prstGeom>
              <a:noFill/>
            </p:spPr>
            <p:txBody>
              <a:bodyPr wrap="none" rtlCol="0">
                <a:spAutoFit/>
              </a:bodyPr>
              <a:lstStyle/>
              <a:p>
                <a:r>
                  <a:rPr lang="en-US" sz="1600" dirty="0" smtClean="0">
                    <a:solidFill>
                      <a:srgbClr val="FFFFFF"/>
                    </a:solidFill>
                  </a:rPr>
                  <a:t>P  x  Y</a:t>
                </a:r>
                <a:endParaRPr lang="en-US" sz="1600" dirty="0">
                  <a:solidFill>
                    <a:srgbClr val="FFFFFF"/>
                  </a:solidFill>
                </a:endParaRPr>
              </a:p>
            </p:txBody>
          </p:sp>
          <p:sp>
            <p:nvSpPr>
              <p:cNvPr id="18" name="TextBox 17"/>
              <p:cNvSpPr txBox="1"/>
              <p:nvPr/>
            </p:nvSpPr>
            <p:spPr>
              <a:xfrm>
                <a:off x="7586668" y="3810000"/>
                <a:ext cx="355586" cy="338554"/>
              </a:xfrm>
              <a:prstGeom prst="rect">
                <a:avLst/>
              </a:prstGeom>
              <a:noFill/>
            </p:spPr>
            <p:txBody>
              <a:bodyPr wrap="none" rtlCol="0">
                <a:spAutoFit/>
              </a:bodyPr>
              <a:lstStyle/>
              <a:p>
                <a:r>
                  <a:rPr lang="en-US" sz="1600" dirty="0" smtClean="0">
                    <a:solidFill>
                      <a:srgbClr val="FFFFFF"/>
                    </a:solidFill>
                  </a:rPr>
                  <a:t>M</a:t>
                </a:r>
                <a:endParaRPr lang="en-US" sz="1600" dirty="0">
                  <a:solidFill>
                    <a:srgbClr val="FFFFFF"/>
                  </a:solidFill>
                </a:endParaRPr>
              </a:p>
            </p:txBody>
          </p:sp>
          <p:cxnSp>
            <p:nvCxnSpPr>
              <p:cNvPr id="19" name="Straight Connector 18"/>
              <p:cNvCxnSpPr/>
              <p:nvPr/>
            </p:nvCxnSpPr>
            <p:spPr bwMode="auto">
              <a:xfrm>
                <a:off x="7162800" y="3886200"/>
                <a:ext cx="1219200" cy="0"/>
              </a:xfrm>
              <a:prstGeom prst="line">
                <a:avLst/>
              </a:prstGeom>
              <a:solidFill>
                <a:srgbClr val="FFFFFF"/>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grpSp>
      <p:grpSp>
        <p:nvGrpSpPr>
          <p:cNvPr id="30" name="Group 29"/>
          <p:cNvGrpSpPr/>
          <p:nvPr/>
        </p:nvGrpSpPr>
        <p:grpSpPr>
          <a:xfrm>
            <a:off x="6553200" y="2133600"/>
            <a:ext cx="1905000" cy="567154"/>
            <a:chOff x="6553200" y="4114800"/>
            <a:chExt cx="1905000" cy="567154"/>
          </a:xfrm>
        </p:grpSpPr>
        <p:sp>
          <p:nvSpPr>
            <p:cNvPr id="24" name="TextBox 23"/>
            <p:cNvSpPr txBox="1"/>
            <p:nvPr/>
          </p:nvSpPr>
          <p:spPr>
            <a:xfrm>
              <a:off x="6553200" y="4233446"/>
              <a:ext cx="612367" cy="338554"/>
            </a:xfrm>
            <a:prstGeom prst="rect">
              <a:avLst/>
            </a:prstGeom>
            <a:noFill/>
          </p:spPr>
          <p:txBody>
            <a:bodyPr wrap="none" rtlCol="0">
              <a:spAutoFit/>
            </a:bodyPr>
            <a:lstStyle/>
            <a:p>
              <a:r>
                <a:rPr lang="en-US" sz="1600" dirty="0" smtClean="0"/>
                <a:t>V   =</a:t>
              </a:r>
              <a:endParaRPr lang="en-US" sz="1600" dirty="0"/>
            </a:p>
          </p:txBody>
        </p:sp>
        <p:sp>
          <p:nvSpPr>
            <p:cNvPr id="25" name="TextBox 24"/>
            <p:cNvSpPr txBox="1"/>
            <p:nvPr/>
          </p:nvSpPr>
          <p:spPr>
            <a:xfrm>
              <a:off x="7451723" y="4114800"/>
              <a:ext cx="777877" cy="338554"/>
            </a:xfrm>
            <a:prstGeom prst="rect">
              <a:avLst/>
            </a:prstGeom>
            <a:noFill/>
          </p:spPr>
          <p:txBody>
            <a:bodyPr wrap="none" rtlCol="0">
              <a:spAutoFit/>
            </a:bodyPr>
            <a:lstStyle/>
            <a:p>
              <a:r>
                <a:rPr lang="en-US" sz="1600" dirty="0" smtClean="0"/>
                <a:t>P  x  Y</a:t>
              </a:r>
              <a:endParaRPr lang="en-US" sz="1600" dirty="0"/>
            </a:p>
          </p:txBody>
        </p:sp>
        <p:sp>
          <p:nvSpPr>
            <p:cNvPr id="26" name="TextBox 25"/>
            <p:cNvSpPr txBox="1"/>
            <p:nvPr/>
          </p:nvSpPr>
          <p:spPr>
            <a:xfrm>
              <a:off x="7662868" y="4343400"/>
              <a:ext cx="355586" cy="338554"/>
            </a:xfrm>
            <a:prstGeom prst="rect">
              <a:avLst/>
            </a:prstGeom>
            <a:noFill/>
          </p:spPr>
          <p:txBody>
            <a:bodyPr wrap="none" rtlCol="0">
              <a:spAutoFit/>
            </a:bodyPr>
            <a:lstStyle/>
            <a:p>
              <a:r>
                <a:rPr lang="en-US" sz="1600" dirty="0" smtClean="0"/>
                <a:t>M</a:t>
              </a:r>
              <a:endParaRPr lang="en-US" sz="1600" dirty="0"/>
            </a:p>
          </p:txBody>
        </p:sp>
        <p:cxnSp>
          <p:nvCxnSpPr>
            <p:cNvPr id="27" name="Straight Connector 26"/>
            <p:cNvCxnSpPr/>
            <p:nvPr/>
          </p:nvCxnSpPr>
          <p:spPr bwMode="auto">
            <a:xfrm>
              <a:off x="7239000" y="4419600"/>
              <a:ext cx="1219200" cy="0"/>
            </a:xfrm>
            <a:prstGeom prst="line">
              <a:avLst/>
            </a:prstGeom>
            <a:solidFill>
              <a:srgbClr val="FFFFFF"/>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grpSp>
        <p:nvGrpSpPr>
          <p:cNvPr id="35" name="Group 34"/>
          <p:cNvGrpSpPr/>
          <p:nvPr/>
        </p:nvGrpSpPr>
        <p:grpSpPr>
          <a:xfrm>
            <a:off x="6019800" y="2743200"/>
            <a:ext cx="2971800" cy="457200"/>
            <a:chOff x="6019800" y="2743200"/>
            <a:chExt cx="2971800" cy="457200"/>
          </a:xfrm>
        </p:grpSpPr>
        <p:sp>
          <p:nvSpPr>
            <p:cNvPr id="32" name="Rounded Rectangle 31"/>
            <p:cNvSpPr/>
            <p:nvPr/>
          </p:nvSpPr>
          <p:spPr bwMode="auto">
            <a:xfrm>
              <a:off x="6019800" y="2743200"/>
              <a:ext cx="2971800" cy="457200"/>
            </a:xfrm>
            <a:prstGeom prst="roundRect">
              <a:avLst/>
            </a:prstGeom>
            <a:solidFill>
              <a:schemeClr val="accent1"/>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3" name="TextBox 32"/>
            <p:cNvSpPr txBox="1"/>
            <p:nvPr/>
          </p:nvSpPr>
          <p:spPr>
            <a:xfrm>
              <a:off x="6084475" y="2785646"/>
              <a:ext cx="1764125" cy="338554"/>
            </a:xfrm>
            <a:prstGeom prst="rect">
              <a:avLst/>
            </a:prstGeom>
            <a:noFill/>
          </p:spPr>
          <p:txBody>
            <a:bodyPr wrap="none" rtlCol="0">
              <a:spAutoFit/>
            </a:bodyPr>
            <a:lstStyle/>
            <a:p>
              <a:r>
                <a:rPr lang="en-US" sz="1600" dirty="0" smtClean="0">
                  <a:solidFill>
                    <a:srgbClr val="FFFFFF"/>
                  </a:solidFill>
                </a:rPr>
                <a:t>M  x  V  =  P  x  Y</a:t>
              </a:r>
              <a:endParaRPr lang="en-US" sz="1600" dirty="0">
                <a:solidFill>
                  <a:srgbClr val="FFFFFF"/>
                </a:solidFill>
              </a:endParaRPr>
            </a:p>
          </p:txBody>
        </p:sp>
      </p:grpSp>
      <p:cxnSp>
        <p:nvCxnSpPr>
          <p:cNvPr id="12" name="Straight Connector 11"/>
          <p:cNvCxnSpPr/>
          <p:nvPr/>
        </p:nvCxnSpPr>
        <p:spPr bwMode="auto">
          <a:xfrm flipV="1">
            <a:off x="7696200" y="2438400"/>
            <a:ext cx="1295400" cy="152400"/>
          </a:xfrm>
          <a:prstGeom prst="line">
            <a:avLst/>
          </a:prstGeom>
          <a:solidFill>
            <a:srgbClr val="FFFFFF"/>
          </a:solidFill>
          <a:ln w="127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31" name="Rectangle 30"/>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The </a:t>
            </a:r>
            <a:r>
              <a:rPr kumimoji="0" lang="en-US" sz="20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velocity of money </a:t>
            </a:r>
            <a:r>
              <a:rPr kumimoji="0" lang="en-US" sz="200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refers to how</a:t>
            </a:r>
            <a:r>
              <a:rPr kumimoji="0" lang="en-US" sz="200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many times a unit of money is spent during a year.  It is another way of illustrating the concept of money demand.</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714055652"/>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3000"/>
                                        <p:tgtEl>
                                          <p:spTgt spid="36"/>
                                        </p:tgtEl>
                                      </p:cBhvr>
                                    </p:animEffect>
                                  </p:childTnLst>
                                </p:cTn>
                              </p:par>
                            </p:childTnLst>
                          </p:cTn>
                        </p:par>
                        <p:par>
                          <p:cTn id="16" fill="hold">
                            <p:stCondLst>
                              <p:cond delay="7000"/>
                            </p:stCondLst>
                            <p:childTnLst>
                              <p:par>
                                <p:cTn id="17" presetID="10" presetClass="entr" presetSubtype="0" fill="hold" grpId="0" nodeType="afterEffect">
                                  <p:stCondLst>
                                    <p:cond delay="10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childTnLst>
                          </p:cTn>
                        </p:par>
                        <p:par>
                          <p:cTn id="20" fill="hold">
                            <p:stCondLst>
                              <p:cond delay="10000"/>
                            </p:stCondLst>
                            <p:childTnLst>
                              <p:par>
                                <p:cTn id="21" presetID="22" presetClass="entr" presetSubtype="8"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3000"/>
                                        <p:tgtEl>
                                          <p:spTgt spid="30"/>
                                        </p:tgtEl>
                                      </p:cBhvr>
                                    </p:animEffect>
                                  </p:childTnLst>
                                </p:cTn>
                              </p:par>
                            </p:childTnLst>
                          </p:cTn>
                        </p:par>
                        <p:par>
                          <p:cTn id="24" fill="hold">
                            <p:stCondLst>
                              <p:cond delay="13000"/>
                            </p:stCondLst>
                            <p:childTnLst>
                              <p:par>
                                <p:cTn id="25" presetID="22" presetClass="entr" presetSubtype="1"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2000"/>
                                        <p:tgtEl>
                                          <p:spTgt spid="2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2000"/>
                                        <p:tgtEl>
                                          <p:spTgt spid="28"/>
                                        </p:tgtEl>
                                      </p:cBhvr>
                                    </p:animEffect>
                                  </p:childTnLst>
                                </p:cTn>
                              </p:par>
                            </p:childTnLst>
                          </p:cTn>
                        </p:par>
                        <p:par>
                          <p:cTn id="31" fill="hold">
                            <p:stCondLst>
                              <p:cond delay="15000"/>
                            </p:stCondLst>
                            <p:childTnLst>
                              <p:par>
                                <p:cTn id="32" presetID="22" presetClass="entr" presetSubtype="8"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1000"/>
                                        <p:tgtEl>
                                          <p:spTgt spid="12"/>
                                        </p:tgtEl>
                                      </p:cBhvr>
                                    </p:animEffect>
                                  </p:childTnLst>
                                </p:cTn>
                              </p:par>
                            </p:childTnLst>
                          </p:cTn>
                        </p:par>
                        <p:par>
                          <p:cTn id="35" fill="hold">
                            <p:stCondLst>
                              <p:cond delay="16000"/>
                            </p:stCondLst>
                            <p:childTnLst>
                              <p:par>
                                <p:cTn id="36" presetID="10" presetClass="entr" presetSubtype="0" fill="hold" grpId="0" nodeType="afterEffect">
                                  <p:stCondLst>
                                    <p:cond delay="100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2000"/>
                                        <p:tgtEl>
                                          <p:spTgt spid="17"/>
                                        </p:tgtEl>
                                      </p:cBhvr>
                                    </p:animEffect>
                                  </p:childTnLst>
                                </p:cTn>
                              </p:par>
                            </p:childTnLst>
                          </p:cTn>
                        </p:par>
                        <p:par>
                          <p:cTn id="39" fill="hold">
                            <p:stCondLst>
                              <p:cond delay="19000"/>
                            </p:stCondLst>
                            <p:childTnLst>
                              <p:par>
                                <p:cTn id="40" presetID="22" presetClass="entr" presetSubtype="8"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3000"/>
                                        <p:tgtEl>
                                          <p:spTgt spid="35"/>
                                        </p:tgtEl>
                                      </p:cBhvr>
                                    </p:animEffect>
                                  </p:childTnLst>
                                </p:cTn>
                              </p:par>
                            </p:childTnLst>
                          </p:cTn>
                        </p:par>
                        <p:par>
                          <p:cTn id="43" fill="hold">
                            <p:stCondLst>
                              <p:cond delay="22000"/>
                            </p:stCondLst>
                            <p:childTnLst>
                              <p:par>
                                <p:cTn id="44" presetID="22" presetClass="entr" presetSubtype="1" fill="hold" nodeType="afterEffect">
                                  <p:stCondLst>
                                    <p:cond delay="100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3000"/>
                                        <p:tgtEl>
                                          <p:spTgt spid="11"/>
                                        </p:tgtEl>
                                      </p:cBhvr>
                                    </p:animEffect>
                                  </p:childTnLst>
                                </p:cTn>
                              </p:par>
                            </p:childTnLst>
                          </p:cTn>
                        </p:par>
                        <p:par>
                          <p:cTn id="47" fill="hold">
                            <p:stCondLst>
                              <p:cond delay="26000"/>
                            </p:stCondLst>
                            <p:childTnLst>
                              <p:par>
                                <p:cTn id="48" presetID="22" presetClass="entr" presetSubtype="8" fill="hold" grpId="0" nodeType="afterEffect">
                                  <p:stCondLst>
                                    <p:cond delay="100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p:bldP spid="29" grpId="0"/>
      <p:bldP spid="28" grpId="0"/>
      <p:bldP spid="3" grpId="0" animBg="1"/>
      <p:bldP spid="16" grpId="0"/>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auto">
          <a:xfrm>
            <a:off x="4572000" y="2209800"/>
            <a:ext cx="1371600" cy="457200"/>
          </a:xfrm>
          <a:prstGeom prst="roundRect">
            <a:avLst/>
          </a:prstGeom>
          <a:solidFill>
            <a:schemeClr val="accent1"/>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charset="0"/>
                <a:cs typeface="ＭＳ Ｐゴシック" charset="0"/>
              </a:rPr>
              <a:t>Equation 2</a:t>
            </a:r>
            <a:endParaRPr kumimoji="0" lang="en-US" sz="1400" b="1" i="0" u="none" strike="noStrike" cap="none" normalizeH="0" baseline="0" dirty="0">
              <a:ln>
                <a:noFill/>
              </a:ln>
              <a:solidFill>
                <a:srgbClr val="000000"/>
              </a:solidFill>
              <a:effectLst/>
              <a:latin typeface="Arial" charset="0"/>
              <a:ea typeface="ＭＳ Ｐゴシック" charset="0"/>
              <a:cs typeface="ＭＳ Ｐゴシック" charset="0"/>
            </a:endParaRPr>
          </a:p>
        </p:txBody>
      </p:sp>
      <p:grpSp>
        <p:nvGrpSpPr>
          <p:cNvPr id="62" name="Group 61"/>
          <p:cNvGrpSpPr/>
          <p:nvPr/>
        </p:nvGrpSpPr>
        <p:grpSpPr>
          <a:xfrm>
            <a:off x="6019800" y="2209800"/>
            <a:ext cx="2971800" cy="457200"/>
            <a:chOff x="6019800" y="2209800"/>
            <a:chExt cx="2971800" cy="457200"/>
          </a:xfrm>
        </p:grpSpPr>
        <p:sp>
          <p:nvSpPr>
            <p:cNvPr id="31" name="Rounded Rectangle 30"/>
            <p:cNvSpPr/>
            <p:nvPr/>
          </p:nvSpPr>
          <p:spPr bwMode="auto">
            <a:xfrm>
              <a:off x="6019800" y="2209800"/>
              <a:ext cx="2971800" cy="457200"/>
            </a:xfrm>
            <a:prstGeom prst="roundRect">
              <a:avLst/>
            </a:prstGeom>
            <a:solidFill>
              <a:schemeClr val="accent1"/>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2" name="TextBox 31"/>
            <p:cNvSpPr txBox="1"/>
            <p:nvPr/>
          </p:nvSpPr>
          <p:spPr>
            <a:xfrm>
              <a:off x="6084475" y="2252246"/>
              <a:ext cx="1764125" cy="338554"/>
            </a:xfrm>
            <a:prstGeom prst="rect">
              <a:avLst/>
            </a:prstGeom>
            <a:noFill/>
          </p:spPr>
          <p:txBody>
            <a:bodyPr wrap="none" rtlCol="0">
              <a:spAutoFit/>
            </a:bodyPr>
            <a:lstStyle/>
            <a:p>
              <a:r>
                <a:rPr lang="en-US" sz="1600" dirty="0" smtClean="0">
                  <a:solidFill>
                    <a:srgbClr val="FFFFFF"/>
                  </a:solidFill>
                </a:rPr>
                <a:t>M  x  V  =  P  x  Y</a:t>
              </a:r>
              <a:endParaRPr lang="en-US" sz="1600" dirty="0">
                <a:solidFill>
                  <a:srgbClr val="FFFFFF"/>
                </a:solidFill>
              </a:endParaRPr>
            </a:p>
          </p:txBody>
        </p:sp>
      </p:grpSp>
      <p:sp>
        <p:nvSpPr>
          <p:cNvPr id="48130"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Velocity</a:t>
            </a:r>
            <a:r>
              <a:rPr lang="en-US" baseline="0" dirty="0" smtClean="0">
                <a:latin typeface="Century Gothic" charset="0"/>
                <a:ea typeface="ＭＳ Ｐゴシック" charset="0"/>
                <a:cs typeface="ＭＳ Ｐゴシック" charset="0"/>
              </a:rPr>
              <a:t> of Money</a:t>
            </a:r>
            <a:endParaRPr lang="en-US" dirty="0">
              <a:latin typeface="Century Gothic" charset="0"/>
              <a:ea typeface="ＭＳ Ｐゴシック" charset="0"/>
              <a:cs typeface="ＭＳ Ｐゴシック" charset="0"/>
            </a:endParaRPr>
          </a:p>
        </p:txBody>
      </p:sp>
      <p:sp>
        <p:nvSpPr>
          <p:cNvPr id="7" name="Rectangle 6"/>
          <p:cNvSpPr>
            <a:spLocks noChangeArrowheads="1"/>
          </p:cNvSpPr>
          <p:nvPr/>
        </p:nvSpPr>
        <p:spPr bwMode="auto">
          <a:xfrm>
            <a:off x="762000" y="1902508"/>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A) Calculates how many times a unit of money is spent in a year.</a:t>
            </a:r>
            <a:endParaRPr lang="en-US" sz="1800" dirty="0"/>
          </a:p>
        </p:txBody>
      </p:sp>
      <p:sp>
        <p:nvSpPr>
          <p:cNvPr id="8" name="Rectangle 7"/>
          <p:cNvSpPr>
            <a:spLocks noChangeArrowheads="1"/>
          </p:cNvSpPr>
          <p:nvPr/>
        </p:nvSpPr>
        <p:spPr bwMode="auto">
          <a:xfrm>
            <a:off x="381000" y="1611866"/>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1) The Velocity of Money Equation</a:t>
            </a:r>
            <a:endParaRPr lang="en-US" sz="1800" b="1" dirty="0"/>
          </a:p>
        </p:txBody>
      </p:sp>
      <p:sp>
        <p:nvSpPr>
          <p:cNvPr id="9" name="Rectangle 8"/>
          <p:cNvSpPr>
            <a:spLocks noChangeArrowheads="1"/>
          </p:cNvSpPr>
          <p:nvPr/>
        </p:nvSpPr>
        <p:spPr bwMode="auto">
          <a:xfrm>
            <a:off x="4572000" y="5132943"/>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smtClean="0"/>
              <a:t>Remember, M/P is the same thing as real money demand.  This equation says that real money demand is proportional to real GDP by a factor of 1/V.</a:t>
            </a:r>
            <a:endParaRPr lang="en-US" sz="1400" dirty="0"/>
          </a:p>
        </p:txBody>
      </p:sp>
      <p:sp>
        <p:nvSpPr>
          <p:cNvPr id="10" name="Rectangle 6"/>
          <p:cNvSpPr>
            <a:spLocks noChangeArrowheads="1"/>
          </p:cNvSpPr>
          <p:nvPr/>
        </p:nvSpPr>
        <p:spPr bwMode="auto">
          <a:xfrm>
            <a:off x="762000" y="2477867"/>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B) </a:t>
            </a:r>
            <a:r>
              <a:rPr lang="en-US" sz="1800" dirty="0"/>
              <a:t>Velocity equals GDP divided by quantity of money.  V = (P x Y) / M</a:t>
            </a:r>
          </a:p>
        </p:txBody>
      </p:sp>
      <p:sp>
        <p:nvSpPr>
          <p:cNvPr id="11" name="Rectangle 6"/>
          <p:cNvSpPr>
            <a:spLocks noChangeArrowheads="1"/>
          </p:cNvSpPr>
          <p:nvPr/>
        </p:nvSpPr>
        <p:spPr bwMode="auto">
          <a:xfrm>
            <a:off x="762000" y="3350308"/>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A) Velocity is a special case of real money demand.  M/P = Y/V</a:t>
            </a:r>
            <a:endParaRPr lang="en-US" sz="1800" dirty="0"/>
          </a:p>
        </p:txBody>
      </p:sp>
      <p:sp>
        <p:nvSpPr>
          <p:cNvPr id="12" name="Rectangle 7"/>
          <p:cNvSpPr>
            <a:spLocks noChangeArrowheads="1"/>
          </p:cNvSpPr>
          <p:nvPr/>
        </p:nvSpPr>
        <p:spPr bwMode="auto">
          <a:xfrm>
            <a:off x="381000" y="3059666"/>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2) Velocity and Interest Rates</a:t>
            </a:r>
            <a:endParaRPr lang="en-US" sz="1800" b="1" dirty="0"/>
          </a:p>
        </p:txBody>
      </p:sp>
      <p:sp>
        <p:nvSpPr>
          <p:cNvPr id="15" name="Rounded Rectangle 14"/>
          <p:cNvSpPr/>
          <p:nvPr/>
        </p:nvSpPr>
        <p:spPr bwMode="auto">
          <a:xfrm>
            <a:off x="4572000" y="1676400"/>
            <a:ext cx="1371600" cy="457200"/>
          </a:xfrm>
          <a:prstGeom prst="roundRect">
            <a:avLst/>
          </a:prstGeom>
          <a:solidFill>
            <a:schemeClr val="accent1"/>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charset="0"/>
                <a:cs typeface="ＭＳ Ｐゴシック" charset="0"/>
              </a:rPr>
              <a:t>Equation 1</a:t>
            </a:r>
            <a:endParaRPr kumimoji="0" lang="en-US" sz="1400" b="1" i="0" u="none" strike="noStrike" cap="none" normalizeH="0" baseline="0" dirty="0">
              <a:ln>
                <a:noFill/>
              </a:ln>
              <a:solidFill>
                <a:srgbClr val="000000"/>
              </a:solidFill>
              <a:effectLst/>
              <a:latin typeface="Arial" charset="0"/>
              <a:ea typeface="ＭＳ Ｐゴシック" charset="0"/>
              <a:cs typeface="ＭＳ Ｐゴシック" charset="0"/>
            </a:endParaRPr>
          </a:p>
        </p:txBody>
      </p:sp>
      <p:grpSp>
        <p:nvGrpSpPr>
          <p:cNvPr id="18" name="Group 17"/>
          <p:cNvGrpSpPr/>
          <p:nvPr/>
        </p:nvGrpSpPr>
        <p:grpSpPr>
          <a:xfrm>
            <a:off x="6019800" y="1600200"/>
            <a:ext cx="2971800" cy="567154"/>
            <a:chOff x="6019800" y="1600200"/>
            <a:chExt cx="2971800" cy="567154"/>
          </a:xfrm>
        </p:grpSpPr>
        <p:sp>
          <p:nvSpPr>
            <p:cNvPr id="19" name="Rounded Rectangle 18"/>
            <p:cNvSpPr/>
            <p:nvPr/>
          </p:nvSpPr>
          <p:spPr bwMode="auto">
            <a:xfrm>
              <a:off x="6019800" y="1676400"/>
              <a:ext cx="2971800" cy="457200"/>
            </a:xfrm>
            <a:prstGeom prst="roundRect">
              <a:avLst/>
            </a:prstGeom>
            <a:solidFill>
              <a:schemeClr val="accent1"/>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nvGrpSpPr>
            <p:cNvPr id="20" name="Group 19"/>
            <p:cNvGrpSpPr/>
            <p:nvPr/>
          </p:nvGrpSpPr>
          <p:grpSpPr>
            <a:xfrm>
              <a:off x="6553200" y="1600200"/>
              <a:ext cx="1905000" cy="567154"/>
              <a:chOff x="6477000" y="3581400"/>
              <a:chExt cx="1905000" cy="567154"/>
            </a:xfrm>
          </p:grpSpPr>
          <p:sp>
            <p:nvSpPr>
              <p:cNvPr id="21" name="TextBox 20"/>
              <p:cNvSpPr txBox="1"/>
              <p:nvPr/>
            </p:nvSpPr>
            <p:spPr>
              <a:xfrm>
                <a:off x="6477000" y="3700046"/>
                <a:ext cx="612367" cy="338554"/>
              </a:xfrm>
              <a:prstGeom prst="rect">
                <a:avLst/>
              </a:prstGeom>
              <a:noFill/>
            </p:spPr>
            <p:txBody>
              <a:bodyPr wrap="none" rtlCol="0">
                <a:spAutoFit/>
              </a:bodyPr>
              <a:lstStyle/>
              <a:p>
                <a:r>
                  <a:rPr lang="en-US" sz="1600" dirty="0" smtClean="0">
                    <a:solidFill>
                      <a:srgbClr val="FFFFFF"/>
                    </a:solidFill>
                  </a:rPr>
                  <a:t>V   =</a:t>
                </a:r>
                <a:endParaRPr lang="en-US" sz="1600" dirty="0">
                  <a:solidFill>
                    <a:srgbClr val="FFFFFF"/>
                  </a:solidFill>
                </a:endParaRPr>
              </a:p>
            </p:txBody>
          </p:sp>
          <p:sp>
            <p:nvSpPr>
              <p:cNvPr id="22" name="TextBox 21"/>
              <p:cNvSpPr txBox="1"/>
              <p:nvPr/>
            </p:nvSpPr>
            <p:spPr>
              <a:xfrm>
                <a:off x="7375523" y="3581400"/>
                <a:ext cx="777877" cy="338554"/>
              </a:xfrm>
              <a:prstGeom prst="rect">
                <a:avLst/>
              </a:prstGeom>
              <a:noFill/>
            </p:spPr>
            <p:txBody>
              <a:bodyPr wrap="none" rtlCol="0">
                <a:spAutoFit/>
              </a:bodyPr>
              <a:lstStyle/>
              <a:p>
                <a:r>
                  <a:rPr lang="en-US" sz="1600" dirty="0" smtClean="0">
                    <a:solidFill>
                      <a:srgbClr val="FFFFFF"/>
                    </a:solidFill>
                  </a:rPr>
                  <a:t>P  x  Y</a:t>
                </a:r>
                <a:endParaRPr lang="en-US" sz="1600" dirty="0">
                  <a:solidFill>
                    <a:srgbClr val="FFFFFF"/>
                  </a:solidFill>
                </a:endParaRPr>
              </a:p>
            </p:txBody>
          </p:sp>
          <p:sp>
            <p:nvSpPr>
              <p:cNvPr id="23" name="TextBox 22"/>
              <p:cNvSpPr txBox="1"/>
              <p:nvPr/>
            </p:nvSpPr>
            <p:spPr>
              <a:xfrm>
                <a:off x="7586668" y="3810000"/>
                <a:ext cx="355586" cy="338554"/>
              </a:xfrm>
              <a:prstGeom prst="rect">
                <a:avLst/>
              </a:prstGeom>
              <a:noFill/>
            </p:spPr>
            <p:txBody>
              <a:bodyPr wrap="none" rtlCol="0">
                <a:spAutoFit/>
              </a:bodyPr>
              <a:lstStyle/>
              <a:p>
                <a:r>
                  <a:rPr lang="en-US" sz="1600" dirty="0" smtClean="0">
                    <a:solidFill>
                      <a:srgbClr val="FFFFFF"/>
                    </a:solidFill>
                  </a:rPr>
                  <a:t>M</a:t>
                </a:r>
                <a:endParaRPr lang="en-US" sz="1600" dirty="0">
                  <a:solidFill>
                    <a:srgbClr val="FFFFFF"/>
                  </a:solidFill>
                </a:endParaRPr>
              </a:p>
            </p:txBody>
          </p:sp>
          <p:cxnSp>
            <p:nvCxnSpPr>
              <p:cNvPr id="24" name="Straight Connector 23"/>
              <p:cNvCxnSpPr/>
              <p:nvPr/>
            </p:nvCxnSpPr>
            <p:spPr bwMode="auto">
              <a:xfrm>
                <a:off x="7162800" y="3886200"/>
                <a:ext cx="1219200" cy="0"/>
              </a:xfrm>
              <a:prstGeom prst="line">
                <a:avLst/>
              </a:prstGeom>
              <a:solidFill>
                <a:srgbClr val="FFFFFF"/>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grpSp>
      <p:sp>
        <p:nvSpPr>
          <p:cNvPr id="35" name="Rounded Rectangle 34"/>
          <p:cNvSpPr/>
          <p:nvPr/>
        </p:nvSpPr>
        <p:spPr bwMode="auto">
          <a:xfrm>
            <a:off x="4572000" y="2743200"/>
            <a:ext cx="1371600" cy="457200"/>
          </a:xfrm>
          <a:prstGeom prst="roundRect">
            <a:avLst/>
          </a:prstGeom>
          <a:no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charset="0"/>
                <a:cs typeface="ＭＳ Ｐゴシック" charset="0"/>
              </a:rPr>
              <a:t>Divide </a:t>
            </a:r>
            <a:r>
              <a:rPr kumimoji="0" lang="en-US" sz="1400" b="1" i="0" u="none" strike="noStrike" cap="none" normalizeH="0" dirty="0" smtClean="0">
                <a:ln>
                  <a:noFill/>
                </a:ln>
                <a:solidFill>
                  <a:srgbClr val="000000"/>
                </a:solidFill>
                <a:effectLst/>
                <a:latin typeface="Arial" charset="0"/>
                <a:ea typeface="ＭＳ Ｐゴシック" charset="0"/>
                <a:cs typeface="ＭＳ Ｐゴシック" charset="0"/>
              </a:rPr>
              <a:t>Each</a:t>
            </a:r>
          </a:p>
          <a:p>
            <a:pPr marL="0" marR="0" indent="0" algn="ctr" defTabSz="914400" rtl="0" eaLnBrk="0" fontAlgn="base" latinLnBrk="0" hangingPunct="0">
              <a:lnSpc>
                <a:spcPct val="100000"/>
              </a:lnSpc>
              <a:spcBef>
                <a:spcPct val="0"/>
              </a:spcBef>
              <a:spcAft>
                <a:spcPct val="0"/>
              </a:spcAft>
              <a:buClrTx/>
              <a:buSzTx/>
              <a:buFontTx/>
              <a:buNone/>
              <a:tabLst/>
            </a:pPr>
            <a:r>
              <a:rPr lang="en-US" sz="1400" b="1" baseline="0" dirty="0" smtClean="0">
                <a:solidFill>
                  <a:srgbClr val="000000"/>
                </a:solidFill>
              </a:rPr>
              <a:t>Side</a:t>
            </a:r>
            <a:r>
              <a:rPr lang="en-US" sz="1400" b="1" dirty="0" smtClean="0">
                <a:solidFill>
                  <a:srgbClr val="000000"/>
                </a:solidFill>
              </a:rPr>
              <a:t> by P x V</a:t>
            </a:r>
            <a:endParaRPr kumimoji="0" lang="en-US" sz="1400" b="1" i="0" u="none" strike="noStrike" cap="none" normalizeH="0" baseline="0" dirty="0" smtClean="0">
              <a:ln>
                <a:noFill/>
              </a:ln>
              <a:solidFill>
                <a:srgbClr val="000000"/>
              </a:solidFill>
              <a:effectLst/>
              <a:latin typeface="Arial" charset="0"/>
              <a:ea typeface="ＭＳ Ｐゴシック" charset="0"/>
              <a:cs typeface="ＭＳ Ｐゴシック" charset="0"/>
            </a:endParaRPr>
          </a:p>
        </p:txBody>
      </p:sp>
      <p:grpSp>
        <p:nvGrpSpPr>
          <p:cNvPr id="82" name="Group 81"/>
          <p:cNvGrpSpPr/>
          <p:nvPr/>
        </p:nvGrpSpPr>
        <p:grpSpPr>
          <a:xfrm>
            <a:off x="6019800" y="2938046"/>
            <a:ext cx="914400" cy="338554"/>
            <a:chOff x="6019800" y="2938046"/>
            <a:chExt cx="914400" cy="338554"/>
          </a:xfrm>
        </p:grpSpPr>
        <p:cxnSp>
          <p:nvCxnSpPr>
            <p:cNvPr id="4" name="Straight Connector 3"/>
            <p:cNvCxnSpPr/>
            <p:nvPr/>
          </p:nvCxnSpPr>
          <p:spPr bwMode="auto">
            <a:xfrm>
              <a:off x="6096000" y="2971800"/>
              <a:ext cx="762000" cy="0"/>
            </a:xfrm>
            <a:prstGeom prst="line">
              <a:avLst/>
            </a:prstGeom>
            <a:solidFill>
              <a:srgbClr val="FFFFFF"/>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53" name="TextBox 52"/>
            <p:cNvSpPr txBox="1"/>
            <p:nvPr/>
          </p:nvSpPr>
          <p:spPr>
            <a:xfrm>
              <a:off x="6019800" y="2938046"/>
              <a:ext cx="914400" cy="338554"/>
            </a:xfrm>
            <a:prstGeom prst="rect">
              <a:avLst/>
            </a:prstGeom>
            <a:noFill/>
          </p:spPr>
          <p:txBody>
            <a:bodyPr wrap="square" rtlCol="0">
              <a:spAutoFit/>
            </a:bodyPr>
            <a:lstStyle/>
            <a:p>
              <a:r>
                <a:rPr lang="en-US" sz="1600" dirty="0" smtClean="0"/>
                <a:t>P  x  V</a:t>
              </a:r>
              <a:endParaRPr lang="en-US" sz="1600" dirty="0"/>
            </a:p>
          </p:txBody>
        </p:sp>
      </p:grpSp>
      <p:sp>
        <p:nvSpPr>
          <p:cNvPr id="66" name="Rounded Rectangle 65"/>
          <p:cNvSpPr/>
          <p:nvPr/>
        </p:nvSpPr>
        <p:spPr bwMode="auto">
          <a:xfrm>
            <a:off x="4572000" y="3276600"/>
            <a:ext cx="1371600" cy="609600"/>
          </a:xfrm>
          <a:prstGeom prst="roundRect">
            <a:avLst/>
          </a:prstGeom>
          <a:solidFill>
            <a:schemeClr val="accent1"/>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charset="0"/>
                <a:cs typeface="ＭＳ Ｐゴシック" charset="0"/>
              </a:rPr>
              <a:t>Equation 3</a:t>
            </a:r>
            <a:endParaRPr kumimoji="0" lang="en-US" sz="1400" b="1" i="0" u="none" strike="noStrike" cap="none" normalizeH="0" baseline="0" dirty="0">
              <a:ln>
                <a:noFill/>
              </a:ln>
              <a:solidFill>
                <a:srgbClr val="000000"/>
              </a:solidFill>
              <a:effectLst/>
              <a:latin typeface="Arial" charset="0"/>
              <a:ea typeface="ＭＳ Ｐゴシック" charset="0"/>
              <a:cs typeface="ＭＳ Ｐゴシック" charset="0"/>
            </a:endParaRPr>
          </a:p>
        </p:txBody>
      </p:sp>
      <p:grpSp>
        <p:nvGrpSpPr>
          <p:cNvPr id="86" name="Group 85"/>
          <p:cNvGrpSpPr/>
          <p:nvPr/>
        </p:nvGrpSpPr>
        <p:grpSpPr>
          <a:xfrm>
            <a:off x="6019800" y="3242846"/>
            <a:ext cx="2971800" cy="677108"/>
            <a:chOff x="6019800" y="3242846"/>
            <a:chExt cx="2971800" cy="677108"/>
          </a:xfrm>
        </p:grpSpPr>
        <p:sp>
          <p:nvSpPr>
            <p:cNvPr id="67" name="Rounded Rectangle 66"/>
            <p:cNvSpPr/>
            <p:nvPr/>
          </p:nvSpPr>
          <p:spPr bwMode="auto">
            <a:xfrm>
              <a:off x="6019800" y="3276600"/>
              <a:ext cx="2971800" cy="609600"/>
            </a:xfrm>
            <a:prstGeom prst="roundRect">
              <a:avLst/>
            </a:prstGeom>
            <a:solidFill>
              <a:schemeClr val="accent1"/>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nvGrpSpPr>
            <p:cNvPr id="85" name="Group 84"/>
            <p:cNvGrpSpPr/>
            <p:nvPr/>
          </p:nvGrpSpPr>
          <p:grpSpPr>
            <a:xfrm>
              <a:off x="6096000" y="3242846"/>
              <a:ext cx="1676400" cy="677108"/>
              <a:chOff x="6096000" y="3242846"/>
              <a:chExt cx="1676400" cy="677108"/>
            </a:xfrm>
          </p:grpSpPr>
          <p:sp>
            <p:nvSpPr>
              <p:cNvPr id="69" name="TextBox 68"/>
              <p:cNvSpPr txBox="1"/>
              <p:nvPr/>
            </p:nvSpPr>
            <p:spPr>
              <a:xfrm>
                <a:off x="6096001" y="3242846"/>
                <a:ext cx="762000" cy="338554"/>
              </a:xfrm>
              <a:prstGeom prst="rect">
                <a:avLst/>
              </a:prstGeom>
              <a:noFill/>
            </p:spPr>
            <p:txBody>
              <a:bodyPr wrap="square" rtlCol="0">
                <a:spAutoFit/>
              </a:bodyPr>
              <a:lstStyle/>
              <a:p>
                <a:r>
                  <a:rPr lang="en-US" sz="1600" dirty="0" smtClean="0">
                    <a:solidFill>
                      <a:schemeClr val="bg1"/>
                    </a:solidFill>
                  </a:rPr>
                  <a:t>M</a:t>
                </a:r>
                <a:endParaRPr lang="en-US" sz="1600" dirty="0">
                  <a:solidFill>
                    <a:schemeClr val="bg1"/>
                  </a:solidFill>
                </a:endParaRPr>
              </a:p>
            </p:txBody>
          </p:sp>
          <p:cxnSp>
            <p:nvCxnSpPr>
              <p:cNvPr id="70" name="Straight Connector 69"/>
              <p:cNvCxnSpPr/>
              <p:nvPr/>
            </p:nvCxnSpPr>
            <p:spPr bwMode="auto">
              <a:xfrm>
                <a:off x="6248400" y="3581400"/>
                <a:ext cx="457200" cy="0"/>
              </a:xfrm>
              <a:prstGeom prst="line">
                <a:avLst/>
              </a:prstGeom>
              <a:solidFill>
                <a:srgbClr val="FFFFFF"/>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71" name="Straight Connector 70"/>
              <p:cNvCxnSpPr/>
              <p:nvPr/>
            </p:nvCxnSpPr>
            <p:spPr bwMode="auto">
              <a:xfrm>
                <a:off x="7162800" y="3581400"/>
                <a:ext cx="457200" cy="0"/>
              </a:xfrm>
              <a:prstGeom prst="line">
                <a:avLst/>
              </a:prstGeom>
              <a:solidFill>
                <a:srgbClr val="FFFFFF"/>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72" name="TextBox 71"/>
              <p:cNvSpPr txBox="1"/>
              <p:nvPr/>
            </p:nvSpPr>
            <p:spPr>
              <a:xfrm>
                <a:off x="6096000" y="3581400"/>
                <a:ext cx="762000" cy="338554"/>
              </a:xfrm>
              <a:prstGeom prst="rect">
                <a:avLst/>
              </a:prstGeom>
              <a:noFill/>
            </p:spPr>
            <p:txBody>
              <a:bodyPr wrap="square" rtlCol="0">
                <a:spAutoFit/>
              </a:bodyPr>
              <a:lstStyle/>
              <a:p>
                <a:r>
                  <a:rPr lang="en-US" sz="1600" dirty="0" smtClean="0">
                    <a:solidFill>
                      <a:schemeClr val="bg1"/>
                    </a:solidFill>
                  </a:rPr>
                  <a:t>P</a:t>
                </a:r>
                <a:endParaRPr lang="en-US" sz="1600" dirty="0">
                  <a:solidFill>
                    <a:schemeClr val="bg1"/>
                  </a:solidFill>
                </a:endParaRPr>
              </a:p>
            </p:txBody>
          </p:sp>
          <p:sp>
            <p:nvSpPr>
              <p:cNvPr id="76" name="TextBox 75"/>
              <p:cNvSpPr txBox="1"/>
              <p:nvPr/>
            </p:nvSpPr>
            <p:spPr>
              <a:xfrm>
                <a:off x="7010400" y="3242846"/>
                <a:ext cx="762000" cy="338554"/>
              </a:xfrm>
              <a:prstGeom prst="rect">
                <a:avLst/>
              </a:prstGeom>
              <a:noFill/>
            </p:spPr>
            <p:txBody>
              <a:bodyPr wrap="square" rtlCol="0">
                <a:spAutoFit/>
              </a:bodyPr>
              <a:lstStyle/>
              <a:p>
                <a:r>
                  <a:rPr lang="en-US" sz="1600" dirty="0" smtClean="0">
                    <a:solidFill>
                      <a:schemeClr val="bg1"/>
                    </a:solidFill>
                  </a:rPr>
                  <a:t>Y</a:t>
                </a:r>
                <a:endParaRPr lang="en-US" sz="1600" dirty="0">
                  <a:solidFill>
                    <a:schemeClr val="bg1"/>
                  </a:solidFill>
                </a:endParaRPr>
              </a:p>
            </p:txBody>
          </p:sp>
          <p:sp>
            <p:nvSpPr>
              <p:cNvPr id="77" name="TextBox 76"/>
              <p:cNvSpPr txBox="1"/>
              <p:nvPr/>
            </p:nvSpPr>
            <p:spPr>
              <a:xfrm>
                <a:off x="7010400" y="3581400"/>
                <a:ext cx="762000" cy="338554"/>
              </a:xfrm>
              <a:prstGeom prst="rect">
                <a:avLst/>
              </a:prstGeom>
              <a:noFill/>
            </p:spPr>
            <p:txBody>
              <a:bodyPr wrap="square" rtlCol="0">
                <a:spAutoFit/>
              </a:bodyPr>
              <a:lstStyle/>
              <a:p>
                <a:r>
                  <a:rPr lang="en-US" sz="1600" dirty="0" smtClean="0">
                    <a:solidFill>
                      <a:schemeClr val="bg1"/>
                    </a:solidFill>
                  </a:rPr>
                  <a:t>V</a:t>
                </a:r>
                <a:endParaRPr lang="en-US" sz="1600" dirty="0">
                  <a:solidFill>
                    <a:schemeClr val="bg1"/>
                  </a:solidFill>
                </a:endParaRPr>
              </a:p>
            </p:txBody>
          </p:sp>
          <p:sp>
            <p:nvSpPr>
              <p:cNvPr id="78" name="TextBox 77"/>
              <p:cNvSpPr txBox="1"/>
              <p:nvPr/>
            </p:nvSpPr>
            <p:spPr>
              <a:xfrm>
                <a:off x="6781800" y="3395246"/>
                <a:ext cx="304800" cy="338554"/>
              </a:xfrm>
              <a:prstGeom prst="rect">
                <a:avLst/>
              </a:prstGeom>
              <a:noFill/>
            </p:spPr>
            <p:txBody>
              <a:bodyPr wrap="square" rtlCol="0">
                <a:spAutoFit/>
              </a:bodyPr>
              <a:lstStyle/>
              <a:p>
                <a:r>
                  <a:rPr lang="en-US" sz="1600" dirty="0" smtClean="0">
                    <a:solidFill>
                      <a:schemeClr val="bg1"/>
                    </a:solidFill>
                  </a:rPr>
                  <a:t>=</a:t>
                </a:r>
                <a:endParaRPr lang="en-US" sz="1600" dirty="0">
                  <a:solidFill>
                    <a:schemeClr val="bg1"/>
                  </a:solidFill>
                </a:endParaRPr>
              </a:p>
            </p:txBody>
          </p:sp>
        </p:grpSp>
      </p:grpSp>
      <p:grpSp>
        <p:nvGrpSpPr>
          <p:cNvPr id="87" name="Group 86"/>
          <p:cNvGrpSpPr/>
          <p:nvPr/>
        </p:nvGrpSpPr>
        <p:grpSpPr>
          <a:xfrm>
            <a:off x="7010399" y="2938046"/>
            <a:ext cx="914400" cy="338554"/>
            <a:chOff x="7010399" y="2938046"/>
            <a:chExt cx="914400" cy="338554"/>
          </a:xfrm>
        </p:grpSpPr>
        <p:cxnSp>
          <p:nvCxnSpPr>
            <p:cNvPr id="50" name="Straight Connector 49"/>
            <p:cNvCxnSpPr/>
            <p:nvPr/>
          </p:nvCxnSpPr>
          <p:spPr bwMode="auto">
            <a:xfrm>
              <a:off x="7086600" y="2971800"/>
              <a:ext cx="762000" cy="0"/>
            </a:xfrm>
            <a:prstGeom prst="line">
              <a:avLst/>
            </a:prstGeom>
            <a:solidFill>
              <a:srgbClr val="FFFFFF"/>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80" name="TextBox 79"/>
            <p:cNvSpPr txBox="1"/>
            <p:nvPr/>
          </p:nvSpPr>
          <p:spPr>
            <a:xfrm>
              <a:off x="7010399" y="2938046"/>
              <a:ext cx="914400" cy="338554"/>
            </a:xfrm>
            <a:prstGeom prst="rect">
              <a:avLst/>
            </a:prstGeom>
            <a:noFill/>
          </p:spPr>
          <p:txBody>
            <a:bodyPr wrap="square" rtlCol="0">
              <a:spAutoFit/>
            </a:bodyPr>
            <a:lstStyle/>
            <a:p>
              <a:r>
                <a:rPr lang="en-US" sz="1600" dirty="0" smtClean="0"/>
                <a:t>P  x  V</a:t>
              </a:r>
              <a:endParaRPr lang="en-US" sz="1600" dirty="0"/>
            </a:p>
          </p:txBody>
        </p:sp>
      </p:grpSp>
      <p:grpSp>
        <p:nvGrpSpPr>
          <p:cNvPr id="75" name="Group 74"/>
          <p:cNvGrpSpPr/>
          <p:nvPr/>
        </p:nvGrpSpPr>
        <p:grpSpPr>
          <a:xfrm>
            <a:off x="6019801" y="2667000"/>
            <a:ext cx="1904999" cy="338554"/>
            <a:chOff x="6019801" y="2667000"/>
            <a:chExt cx="1904999" cy="338554"/>
          </a:xfrm>
        </p:grpSpPr>
        <p:sp>
          <p:nvSpPr>
            <p:cNvPr id="45" name="TextBox 44"/>
            <p:cNvSpPr txBox="1"/>
            <p:nvPr/>
          </p:nvSpPr>
          <p:spPr>
            <a:xfrm>
              <a:off x="6019801" y="2667000"/>
              <a:ext cx="914400" cy="338554"/>
            </a:xfrm>
            <a:prstGeom prst="rect">
              <a:avLst/>
            </a:prstGeom>
            <a:noFill/>
          </p:spPr>
          <p:txBody>
            <a:bodyPr wrap="square" rtlCol="0">
              <a:spAutoFit/>
            </a:bodyPr>
            <a:lstStyle/>
            <a:p>
              <a:r>
                <a:rPr lang="en-US" sz="1600" dirty="0" smtClean="0"/>
                <a:t>M  x  V</a:t>
              </a:r>
              <a:endParaRPr lang="en-US" sz="1600" dirty="0"/>
            </a:p>
          </p:txBody>
        </p:sp>
        <p:sp>
          <p:nvSpPr>
            <p:cNvPr id="79" name="TextBox 78"/>
            <p:cNvSpPr txBox="1"/>
            <p:nvPr/>
          </p:nvSpPr>
          <p:spPr>
            <a:xfrm>
              <a:off x="7010400" y="2667000"/>
              <a:ext cx="914400" cy="338554"/>
            </a:xfrm>
            <a:prstGeom prst="rect">
              <a:avLst/>
            </a:prstGeom>
            <a:noFill/>
          </p:spPr>
          <p:txBody>
            <a:bodyPr wrap="square" rtlCol="0">
              <a:spAutoFit/>
            </a:bodyPr>
            <a:lstStyle/>
            <a:p>
              <a:r>
                <a:rPr lang="en-US" sz="1600" dirty="0" smtClean="0"/>
                <a:t>P  x  Y</a:t>
              </a:r>
              <a:endParaRPr lang="en-US" sz="1600" dirty="0"/>
            </a:p>
          </p:txBody>
        </p:sp>
        <p:sp>
          <p:nvSpPr>
            <p:cNvPr id="81" name="TextBox 80"/>
            <p:cNvSpPr txBox="1"/>
            <p:nvPr/>
          </p:nvSpPr>
          <p:spPr>
            <a:xfrm>
              <a:off x="6781800" y="2667000"/>
              <a:ext cx="381000" cy="338554"/>
            </a:xfrm>
            <a:prstGeom prst="rect">
              <a:avLst/>
            </a:prstGeom>
            <a:noFill/>
          </p:spPr>
          <p:txBody>
            <a:bodyPr wrap="square" rtlCol="0">
              <a:spAutoFit/>
            </a:bodyPr>
            <a:lstStyle/>
            <a:p>
              <a:r>
                <a:rPr lang="en-US" sz="1600" dirty="0" smtClean="0"/>
                <a:t>=</a:t>
              </a:r>
              <a:endParaRPr lang="en-US" sz="1600" dirty="0"/>
            </a:p>
          </p:txBody>
        </p:sp>
      </p:grpSp>
      <p:grpSp>
        <p:nvGrpSpPr>
          <p:cNvPr id="61" name="Group 60"/>
          <p:cNvGrpSpPr/>
          <p:nvPr/>
        </p:nvGrpSpPr>
        <p:grpSpPr>
          <a:xfrm>
            <a:off x="6629400" y="2743200"/>
            <a:ext cx="152400" cy="457200"/>
            <a:chOff x="6629400" y="2743200"/>
            <a:chExt cx="152400" cy="457200"/>
          </a:xfrm>
        </p:grpSpPr>
        <p:cxnSp>
          <p:nvCxnSpPr>
            <p:cNvPr id="54" name="Straight Connector 53"/>
            <p:cNvCxnSpPr/>
            <p:nvPr/>
          </p:nvCxnSpPr>
          <p:spPr bwMode="auto">
            <a:xfrm flipV="1">
              <a:off x="6629400" y="2743200"/>
              <a:ext cx="152400" cy="457200"/>
            </a:xfrm>
            <a:prstGeom prst="line">
              <a:avLst/>
            </a:prstGeom>
            <a:solidFill>
              <a:srgbClr val="FFFFFF"/>
            </a:solidFill>
            <a:ln w="127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59" name="Straight Connector 58"/>
            <p:cNvCxnSpPr/>
            <p:nvPr/>
          </p:nvCxnSpPr>
          <p:spPr bwMode="auto">
            <a:xfrm flipH="1" flipV="1">
              <a:off x="6629400" y="2743200"/>
              <a:ext cx="152400" cy="457200"/>
            </a:xfrm>
            <a:prstGeom prst="line">
              <a:avLst/>
            </a:prstGeom>
            <a:solidFill>
              <a:srgbClr val="FFFFFF"/>
            </a:solidFill>
            <a:ln w="127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grpSp>
        <p:nvGrpSpPr>
          <p:cNvPr id="63" name="Group 62"/>
          <p:cNvGrpSpPr/>
          <p:nvPr/>
        </p:nvGrpSpPr>
        <p:grpSpPr>
          <a:xfrm>
            <a:off x="7162800" y="2743200"/>
            <a:ext cx="152400" cy="457200"/>
            <a:chOff x="6629400" y="2743200"/>
            <a:chExt cx="152400" cy="457200"/>
          </a:xfrm>
        </p:grpSpPr>
        <p:cxnSp>
          <p:nvCxnSpPr>
            <p:cNvPr id="64" name="Straight Connector 63"/>
            <p:cNvCxnSpPr/>
            <p:nvPr/>
          </p:nvCxnSpPr>
          <p:spPr bwMode="auto">
            <a:xfrm flipV="1">
              <a:off x="6629400" y="2743200"/>
              <a:ext cx="152400" cy="457200"/>
            </a:xfrm>
            <a:prstGeom prst="line">
              <a:avLst/>
            </a:prstGeom>
            <a:solidFill>
              <a:srgbClr val="FFFFFF"/>
            </a:solidFill>
            <a:ln w="127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65" name="Straight Connector 64"/>
            <p:cNvCxnSpPr/>
            <p:nvPr/>
          </p:nvCxnSpPr>
          <p:spPr bwMode="auto">
            <a:xfrm flipH="1" flipV="1">
              <a:off x="6629400" y="2743200"/>
              <a:ext cx="152400" cy="457200"/>
            </a:xfrm>
            <a:prstGeom prst="line">
              <a:avLst/>
            </a:prstGeom>
            <a:solidFill>
              <a:srgbClr val="FFFFFF"/>
            </a:solidFill>
            <a:ln w="127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sp>
        <p:nvSpPr>
          <p:cNvPr id="51" name="Rectangle 50"/>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The </a:t>
            </a:r>
            <a:r>
              <a:rPr kumimoji="0" lang="en-US" sz="20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velocity of money </a:t>
            </a:r>
            <a:r>
              <a:rPr kumimoji="0" lang="en-US" sz="200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refers to how</a:t>
            </a:r>
            <a:r>
              <a:rPr kumimoji="0" lang="en-US" sz="200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many times a unit of money is spent during a year.  It is another way of illustrating the concept of money demand.</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987941421"/>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1000"/>
                                        <p:tgtEl>
                                          <p:spTgt spid="62"/>
                                        </p:tgtEl>
                                      </p:cBhvr>
                                    </p:animEffect>
                                    <p:anim calcmode="lin" valueType="num">
                                      <p:cBhvr>
                                        <p:cTn id="16" dur="1000" fill="hold"/>
                                        <p:tgtEl>
                                          <p:spTgt spid="62"/>
                                        </p:tgtEl>
                                        <p:attrNameLst>
                                          <p:attrName>ppt_x</p:attrName>
                                        </p:attrNameLst>
                                      </p:cBhvr>
                                      <p:tavLst>
                                        <p:tav tm="0">
                                          <p:val>
                                            <p:strVal val="#ppt_x"/>
                                          </p:val>
                                        </p:tav>
                                        <p:tav tm="100000">
                                          <p:val>
                                            <p:strVal val="#ppt_x"/>
                                          </p:val>
                                        </p:tav>
                                      </p:tavLst>
                                    </p:anim>
                                    <p:anim calcmode="lin" valueType="num">
                                      <p:cBhvr>
                                        <p:cTn id="17" dur="1000" fill="hold"/>
                                        <p:tgtEl>
                                          <p:spTgt spid="6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100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1000"/>
                                        <p:tgtEl>
                                          <p:spTgt spid="11"/>
                                        </p:tgtEl>
                                      </p:cBhvr>
                                    </p:animEffect>
                                  </p:childTnLst>
                                </p:cTn>
                              </p:par>
                            </p:childTnLst>
                          </p:cTn>
                        </p:par>
                        <p:par>
                          <p:cTn id="22" fill="hold">
                            <p:stCondLst>
                              <p:cond delay="3000"/>
                            </p:stCondLst>
                            <p:childTnLst>
                              <p:par>
                                <p:cTn id="23" presetID="10" presetClass="entr" presetSubtype="0" fill="hold" grpId="0" nodeType="afterEffect">
                                  <p:stCondLst>
                                    <p:cond delay="100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2000"/>
                                        <p:tgtEl>
                                          <p:spTgt spid="35"/>
                                        </p:tgtEl>
                                      </p:cBhvr>
                                    </p:animEffect>
                                  </p:childTnLst>
                                </p:cTn>
                              </p:par>
                            </p:childTnLst>
                          </p:cTn>
                        </p:par>
                        <p:par>
                          <p:cTn id="26" fill="hold">
                            <p:stCondLst>
                              <p:cond delay="6000"/>
                            </p:stCondLst>
                            <p:childTnLst>
                              <p:par>
                                <p:cTn id="27" presetID="22" presetClass="entr" presetSubtype="8" fill="hold" nodeType="after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wipe(left)">
                                      <p:cBhvr>
                                        <p:cTn id="29" dur="2000"/>
                                        <p:tgtEl>
                                          <p:spTgt spid="75"/>
                                        </p:tgtEl>
                                      </p:cBhvr>
                                    </p:animEffect>
                                  </p:childTnLst>
                                </p:cTn>
                              </p:par>
                            </p:childTnLst>
                          </p:cTn>
                        </p:par>
                        <p:par>
                          <p:cTn id="30" fill="hold">
                            <p:stCondLst>
                              <p:cond delay="8000"/>
                            </p:stCondLst>
                            <p:childTnLst>
                              <p:par>
                                <p:cTn id="31" presetID="22" presetClass="entr" presetSubtype="1"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wipe(up)">
                                      <p:cBhvr>
                                        <p:cTn id="33" dur="2000"/>
                                        <p:tgtEl>
                                          <p:spTgt spid="82"/>
                                        </p:tgtEl>
                                      </p:cBhvr>
                                    </p:animEffect>
                                  </p:childTnLst>
                                </p:cTn>
                              </p:par>
                            </p:childTnLst>
                          </p:cTn>
                        </p:par>
                        <p:par>
                          <p:cTn id="34" fill="hold">
                            <p:stCondLst>
                              <p:cond delay="10000"/>
                            </p:stCondLst>
                            <p:childTnLst>
                              <p:par>
                                <p:cTn id="35" presetID="22" presetClass="entr" presetSubtype="1" fill="hold" nodeType="after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up)">
                                      <p:cBhvr>
                                        <p:cTn id="37" dur="2000"/>
                                        <p:tgtEl>
                                          <p:spTgt spid="87"/>
                                        </p:tgtEl>
                                      </p:cBhvr>
                                    </p:animEffect>
                                  </p:childTnLst>
                                </p:cTn>
                              </p:par>
                            </p:childTnLst>
                          </p:cTn>
                        </p:par>
                        <p:par>
                          <p:cTn id="38" fill="hold">
                            <p:stCondLst>
                              <p:cond delay="12000"/>
                            </p:stCondLst>
                            <p:childTnLst>
                              <p:par>
                                <p:cTn id="39" presetID="2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wipe(up)">
                                      <p:cBhvr>
                                        <p:cTn id="41" dur="1000"/>
                                        <p:tgtEl>
                                          <p:spTgt spid="61"/>
                                        </p:tgtEl>
                                      </p:cBhvr>
                                    </p:animEffect>
                                  </p:childTnLst>
                                </p:cTn>
                              </p:par>
                            </p:childTnLst>
                          </p:cTn>
                        </p:par>
                        <p:par>
                          <p:cTn id="42" fill="hold">
                            <p:stCondLst>
                              <p:cond delay="13000"/>
                            </p:stCondLst>
                            <p:childTnLst>
                              <p:par>
                                <p:cTn id="43" presetID="22" presetClass="entr" presetSubtype="1" fill="hold"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wipe(up)">
                                      <p:cBhvr>
                                        <p:cTn id="45" dur="1000"/>
                                        <p:tgtEl>
                                          <p:spTgt spid="63"/>
                                        </p:tgtEl>
                                      </p:cBhvr>
                                    </p:animEffect>
                                  </p:childTnLst>
                                </p:cTn>
                              </p:par>
                            </p:childTnLst>
                          </p:cTn>
                        </p:par>
                        <p:par>
                          <p:cTn id="46" fill="hold">
                            <p:stCondLst>
                              <p:cond delay="14000"/>
                            </p:stCondLst>
                            <p:childTnLst>
                              <p:par>
                                <p:cTn id="47" presetID="10" presetClass="entr" presetSubtype="0" fill="hold" grpId="0"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fade">
                                      <p:cBhvr>
                                        <p:cTn id="49" dur="2000"/>
                                        <p:tgtEl>
                                          <p:spTgt spid="66"/>
                                        </p:tgtEl>
                                      </p:cBhvr>
                                    </p:animEffect>
                                  </p:childTnLst>
                                </p:cTn>
                              </p:par>
                            </p:childTnLst>
                          </p:cTn>
                        </p:par>
                        <p:par>
                          <p:cTn id="50" fill="hold">
                            <p:stCondLst>
                              <p:cond delay="17000"/>
                            </p:stCondLst>
                            <p:childTnLst>
                              <p:par>
                                <p:cTn id="51" presetID="22" presetClass="entr" presetSubtype="8"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wipe(left)">
                                      <p:cBhvr>
                                        <p:cTn id="53" dur="3000"/>
                                        <p:tgtEl>
                                          <p:spTgt spid="86"/>
                                        </p:tgtEl>
                                      </p:cBhvr>
                                    </p:animEffect>
                                  </p:childTnLst>
                                </p:cTn>
                              </p:par>
                            </p:childTnLst>
                          </p:cTn>
                        </p:par>
                        <p:par>
                          <p:cTn id="54" fill="hold">
                            <p:stCondLst>
                              <p:cond delay="20000"/>
                            </p:stCondLst>
                            <p:childTnLst>
                              <p:par>
                                <p:cTn id="55" presetID="22" presetClass="entr" presetSubtype="8" fill="hold" grpId="0" nodeType="afterEffect">
                                  <p:stCondLst>
                                    <p:cond delay="100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utoUpdateAnimBg="0"/>
      <p:bldP spid="11" grpId="0"/>
      <p:bldP spid="12" grpId="0"/>
      <p:bldP spid="35" grpId="0"/>
      <p:bldP spid="6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49" name="Picture 48148" descr="image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448" y="2359152"/>
            <a:ext cx="4108403" cy="2807208"/>
          </a:xfrm>
          <a:prstGeom prst="rect">
            <a:avLst/>
          </a:prstGeom>
        </p:spPr>
      </p:pic>
      <p:sp>
        <p:nvSpPr>
          <p:cNvPr id="48130"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Velocity</a:t>
            </a:r>
            <a:r>
              <a:rPr lang="en-US" baseline="0" dirty="0" smtClean="0">
                <a:latin typeface="Century Gothic" charset="0"/>
                <a:ea typeface="ＭＳ Ｐゴシック" charset="0"/>
                <a:cs typeface="ＭＳ Ｐゴシック" charset="0"/>
              </a:rPr>
              <a:t> of Money</a:t>
            </a:r>
            <a:endParaRPr lang="en-US" dirty="0">
              <a:latin typeface="Century Gothic" charset="0"/>
              <a:ea typeface="ＭＳ Ｐゴシック" charset="0"/>
              <a:cs typeface="ＭＳ Ｐゴシック" charset="0"/>
            </a:endParaRPr>
          </a:p>
        </p:txBody>
      </p:sp>
      <p:sp>
        <p:nvSpPr>
          <p:cNvPr id="7" name="Rectangle 6"/>
          <p:cNvSpPr>
            <a:spLocks noChangeArrowheads="1"/>
          </p:cNvSpPr>
          <p:nvPr/>
        </p:nvSpPr>
        <p:spPr bwMode="auto">
          <a:xfrm>
            <a:off x="762000" y="1902508"/>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A) Calculates how many times a unit of money is spent in a year.</a:t>
            </a:r>
            <a:endParaRPr lang="en-US" sz="1800" dirty="0"/>
          </a:p>
        </p:txBody>
      </p:sp>
      <p:sp>
        <p:nvSpPr>
          <p:cNvPr id="8" name="Rectangle 7"/>
          <p:cNvSpPr>
            <a:spLocks noChangeArrowheads="1"/>
          </p:cNvSpPr>
          <p:nvPr/>
        </p:nvSpPr>
        <p:spPr bwMode="auto">
          <a:xfrm>
            <a:off x="381000" y="1611866"/>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1) The Velocity of Money Equation</a:t>
            </a:r>
            <a:endParaRPr lang="en-US" sz="1800" b="1" dirty="0"/>
          </a:p>
        </p:txBody>
      </p:sp>
      <p:sp>
        <p:nvSpPr>
          <p:cNvPr id="9" name="Rectangle 8"/>
          <p:cNvSpPr>
            <a:spLocks noChangeArrowheads="1"/>
          </p:cNvSpPr>
          <p:nvPr/>
        </p:nvSpPr>
        <p:spPr bwMode="auto">
          <a:xfrm>
            <a:off x="4572000" y="5132943"/>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If output (Y) and prices (P) remain unchanged, then </a:t>
            </a:r>
            <a:r>
              <a:rPr lang="en-US" sz="1400" dirty="0" smtClean="0"/>
              <a:t>a decrease </a:t>
            </a:r>
            <a:r>
              <a:rPr lang="en-US" sz="1400" dirty="0"/>
              <a:t>in the quantity of money (M) must be matched by a proportionate </a:t>
            </a:r>
            <a:r>
              <a:rPr lang="en-US" sz="1400" dirty="0" smtClean="0"/>
              <a:t>increase </a:t>
            </a:r>
            <a:r>
              <a:rPr lang="en-US" sz="1400" dirty="0"/>
              <a:t>in velocity (V).</a:t>
            </a:r>
          </a:p>
        </p:txBody>
      </p:sp>
      <p:sp>
        <p:nvSpPr>
          <p:cNvPr id="10" name="Rectangle 6"/>
          <p:cNvSpPr>
            <a:spLocks noChangeArrowheads="1"/>
          </p:cNvSpPr>
          <p:nvPr/>
        </p:nvSpPr>
        <p:spPr bwMode="auto">
          <a:xfrm>
            <a:off x="762000" y="2477867"/>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B) </a:t>
            </a:r>
            <a:r>
              <a:rPr lang="en-US" sz="1800" dirty="0"/>
              <a:t>Velocity equals GDP divided by quantity of money.  V = (P x Y) / M</a:t>
            </a:r>
          </a:p>
        </p:txBody>
      </p:sp>
      <p:sp>
        <p:nvSpPr>
          <p:cNvPr id="11" name="Rectangle 6"/>
          <p:cNvSpPr>
            <a:spLocks noChangeArrowheads="1"/>
          </p:cNvSpPr>
          <p:nvPr/>
        </p:nvSpPr>
        <p:spPr bwMode="auto">
          <a:xfrm>
            <a:off x="762000" y="3350308"/>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A) Velocity is a special case of real money demand.  M/P = Y/V</a:t>
            </a:r>
          </a:p>
        </p:txBody>
      </p:sp>
      <p:sp>
        <p:nvSpPr>
          <p:cNvPr id="12" name="Rectangle 7"/>
          <p:cNvSpPr>
            <a:spLocks noChangeArrowheads="1"/>
          </p:cNvSpPr>
          <p:nvPr/>
        </p:nvSpPr>
        <p:spPr bwMode="auto">
          <a:xfrm>
            <a:off x="381000" y="3059666"/>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2) Velocity and Interest Rates</a:t>
            </a:r>
            <a:endParaRPr lang="en-US" sz="1800" b="1" dirty="0"/>
          </a:p>
        </p:txBody>
      </p:sp>
      <p:sp>
        <p:nvSpPr>
          <p:cNvPr id="13" name="Rectangle 6"/>
          <p:cNvSpPr>
            <a:spLocks noChangeArrowheads="1"/>
          </p:cNvSpPr>
          <p:nvPr/>
        </p:nvSpPr>
        <p:spPr bwMode="auto">
          <a:xfrm>
            <a:off x="762000" y="3925669"/>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B) Higher interest rates decrease RMD, causing velocity to rise.</a:t>
            </a:r>
          </a:p>
        </p:txBody>
      </p:sp>
      <p:sp>
        <p:nvSpPr>
          <p:cNvPr id="24" name="Oval 23"/>
          <p:cNvSpPr/>
          <p:nvPr/>
        </p:nvSpPr>
        <p:spPr bwMode="auto">
          <a:xfrm>
            <a:off x="5495603" y="2923206"/>
            <a:ext cx="91440" cy="91440"/>
          </a:xfrm>
          <a:prstGeom prst="ellipse">
            <a:avLst/>
          </a:prstGeom>
          <a:solidFill>
            <a:schemeClr val="tx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nvGrpSpPr>
          <p:cNvPr id="48143" name="Group 48142"/>
          <p:cNvGrpSpPr/>
          <p:nvPr/>
        </p:nvGrpSpPr>
        <p:grpSpPr>
          <a:xfrm>
            <a:off x="5562600" y="4315088"/>
            <a:ext cx="1018210" cy="400110"/>
            <a:chOff x="5562600" y="4315088"/>
            <a:chExt cx="1018210" cy="400110"/>
          </a:xfrm>
        </p:grpSpPr>
        <p:cxnSp>
          <p:nvCxnSpPr>
            <p:cNvPr id="26" name="Straight Arrow Connector 25"/>
            <p:cNvCxnSpPr/>
            <p:nvPr/>
          </p:nvCxnSpPr>
          <p:spPr bwMode="auto">
            <a:xfrm flipH="1">
              <a:off x="5562600" y="4523406"/>
              <a:ext cx="1018210" cy="0"/>
            </a:xfrm>
            <a:prstGeom prst="straightConnector1">
              <a:avLst/>
            </a:prstGeom>
            <a:solidFill>
              <a:srgbClr val="FFFFFF"/>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27" name="TextBox 26"/>
            <p:cNvSpPr txBox="1"/>
            <p:nvPr/>
          </p:nvSpPr>
          <p:spPr>
            <a:xfrm>
              <a:off x="5715000" y="4315088"/>
              <a:ext cx="817218" cy="400110"/>
            </a:xfrm>
            <a:prstGeom prst="rect">
              <a:avLst/>
            </a:prstGeom>
            <a:solidFill>
              <a:srgbClr val="008080"/>
            </a:solidFill>
            <a:ln>
              <a:solidFill>
                <a:schemeClr val="tx1"/>
              </a:solidFill>
            </a:ln>
          </p:spPr>
          <p:txBody>
            <a:bodyPr wrap="square" rtlCol="0">
              <a:spAutoFit/>
            </a:bodyPr>
            <a:lstStyle/>
            <a:p>
              <a:r>
                <a:rPr lang="en-US" sz="1000" b="1" dirty="0" smtClean="0">
                  <a:solidFill>
                    <a:schemeClr val="bg1"/>
                  </a:solidFill>
                </a:rPr>
                <a:t>2) RMD</a:t>
              </a:r>
            </a:p>
            <a:p>
              <a:r>
                <a:rPr lang="en-US" sz="1000" b="1" dirty="0" smtClean="0">
                  <a:solidFill>
                    <a:schemeClr val="bg1"/>
                  </a:solidFill>
                </a:rPr>
                <a:t>Decreases</a:t>
              </a:r>
              <a:endParaRPr lang="en-US" sz="1000" b="1" dirty="0">
                <a:solidFill>
                  <a:srgbClr val="FFFFFF"/>
                </a:solidFill>
              </a:endParaRPr>
            </a:p>
          </p:txBody>
        </p:sp>
      </p:grpSp>
      <p:cxnSp>
        <p:nvCxnSpPr>
          <p:cNvPr id="28" name="Straight Connector 27"/>
          <p:cNvCxnSpPr/>
          <p:nvPr/>
        </p:nvCxnSpPr>
        <p:spPr bwMode="auto">
          <a:xfrm>
            <a:off x="5230191" y="4267200"/>
            <a:ext cx="1371600" cy="0"/>
          </a:xfrm>
          <a:prstGeom prst="line">
            <a:avLst/>
          </a:prstGeom>
          <a:solidFill>
            <a:srgbClr val="FFFFFF"/>
          </a:solidFill>
          <a:ln w="12700"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30" name="Straight Arrow Connector 29"/>
          <p:cNvCxnSpPr/>
          <p:nvPr/>
        </p:nvCxnSpPr>
        <p:spPr bwMode="auto">
          <a:xfrm flipV="1">
            <a:off x="5306391" y="3078538"/>
            <a:ext cx="0" cy="990600"/>
          </a:xfrm>
          <a:prstGeom prst="straightConnector1">
            <a:avLst/>
          </a:prstGeom>
          <a:solidFill>
            <a:srgbClr val="FFFFFF"/>
          </a:solidFill>
          <a:ln w="127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32" name="TextBox 31"/>
          <p:cNvSpPr txBox="1"/>
          <p:nvPr/>
        </p:nvSpPr>
        <p:spPr>
          <a:xfrm>
            <a:off x="5715000" y="3078538"/>
            <a:ext cx="914400" cy="400110"/>
          </a:xfrm>
          <a:prstGeom prst="rect">
            <a:avLst/>
          </a:prstGeom>
          <a:solidFill>
            <a:srgbClr val="008080"/>
          </a:solidFill>
          <a:ln>
            <a:solidFill>
              <a:schemeClr val="tx1"/>
            </a:solidFill>
          </a:ln>
        </p:spPr>
        <p:txBody>
          <a:bodyPr wrap="square" rtlCol="0">
            <a:spAutoFit/>
          </a:bodyPr>
          <a:lstStyle/>
          <a:p>
            <a:r>
              <a:rPr lang="en-US" sz="1000" b="1" dirty="0" smtClean="0">
                <a:solidFill>
                  <a:schemeClr val="bg1"/>
                </a:solidFill>
              </a:rPr>
              <a:t>1) If Interest Rates Rise</a:t>
            </a:r>
            <a:endParaRPr lang="en-US" sz="1000" b="1" dirty="0">
              <a:solidFill>
                <a:srgbClr val="FFFFFF"/>
              </a:solidFill>
            </a:endParaRPr>
          </a:p>
        </p:txBody>
      </p:sp>
      <p:grpSp>
        <p:nvGrpSpPr>
          <p:cNvPr id="48148" name="Group 48147"/>
          <p:cNvGrpSpPr/>
          <p:nvPr/>
        </p:nvGrpSpPr>
        <p:grpSpPr>
          <a:xfrm>
            <a:off x="6553200" y="3990201"/>
            <a:ext cx="287308" cy="319845"/>
            <a:chOff x="6553200" y="3990201"/>
            <a:chExt cx="287308" cy="319845"/>
          </a:xfrm>
        </p:grpSpPr>
        <p:sp>
          <p:nvSpPr>
            <p:cNvPr id="29" name="Oval 28"/>
            <p:cNvSpPr/>
            <p:nvPr/>
          </p:nvSpPr>
          <p:spPr bwMode="auto">
            <a:xfrm>
              <a:off x="6577348" y="4218606"/>
              <a:ext cx="91440" cy="91440"/>
            </a:xfrm>
            <a:prstGeom prst="ellipse">
              <a:avLst/>
            </a:prstGeom>
            <a:solidFill>
              <a:schemeClr val="tx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p:cNvSpPr txBox="1"/>
            <p:nvPr/>
          </p:nvSpPr>
          <p:spPr>
            <a:xfrm>
              <a:off x="6553200" y="3990201"/>
              <a:ext cx="287308" cy="276999"/>
            </a:xfrm>
            <a:prstGeom prst="rect">
              <a:avLst/>
            </a:prstGeom>
            <a:noFill/>
          </p:spPr>
          <p:txBody>
            <a:bodyPr wrap="none" rtlCol="0">
              <a:spAutoFit/>
            </a:bodyPr>
            <a:lstStyle/>
            <a:p>
              <a:r>
                <a:rPr lang="en-US" sz="1200" dirty="0" smtClean="0"/>
                <a:t>E</a:t>
              </a:r>
              <a:endParaRPr lang="en-US" sz="1200" dirty="0"/>
            </a:p>
          </p:txBody>
        </p:sp>
      </p:grpSp>
      <p:cxnSp>
        <p:nvCxnSpPr>
          <p:cNvPr id="40" name="Straight Connector 39"/>
          <p:cNvCxnSpPr/>
          <p:nvPr/>
        </p:nvCxnSpPr>
        <p:spPr bwMode="auto">
          <a:xfrm flipV="1">
            <a:off x="5541618" y="2999290"/>
            <a:ext cx="0" cy="1731612"/>
          </a:xfrm>
          <a:prstGeom prst="line">
            <a:avLst/>
          </a:prstGeom>
          <a:solidFill>
            <a:srgbClr val="FFFFFF"/>
          </a:solidFill>
          <a:ln w="12700"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45" name="Straight Connector 44"/>
          <p:cNvCxnSpPr/>
          <p:nvPr/>
        </p:nvCxnSpPr>
        <p:spPr bwMode="auto">
          <a:xfrm flipV="1">
            <a:off x="6620197" y="4267200"/>
            <a:ext cx="0" cy="475488"/>
          </a:xfrm>
          <a:prstGeom prst="line">
            <a:avLst/>
          </a:prstGeom>
          <a:solidFill>
            <a:srgbClr val="FFFFFF"/>
          </a:solidFill>
          <a:ln w="12700" cap="flat" cmpd="sng" algn="ctr">
            <a:solidFill>
              <a:srgbClr val="000000"/>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66" name="Straight Connector 65"/>
          <p:cNvCxnSpPr/>
          <p:nvPr/>
        </p:nvCxnSpPr>
        <p:spPr bwMode="auto">
          <a:xfrm>
            <a:off x="5230191" y="2971800"/>
            <a:ext cx="304800" cy="0"/>
          </a:xfrm>
          <a:prstGeom prst="line">
            <a:avLst/>
          </a:prstGeom>
          <a:solidFill>
            <a:srgbClr val="FFFFFF"/>
          </a:solidFill>
          <a:ln w="12700"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74" name="Rounded Rectangle 73"/>
          <p:cNvSpPr/>
          <p:nvPr/>
        </p:nvSpPr>
        <p:spPr bwMode="auto">
          <a:xfrm>
            <a:off x="4572000" y="1710154"/>
            <a:ext cx="1371600" cy="609600"/>
          </a:xfrm>
          <a:prstGeom prst="roundRect">
            <a:avLst/>
          </a:prstGeom>
          <a:solidFill>
            <a:schemeClr val="accent1"/>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charset="0"/>
                <a:cs typeface="ＭＳ Ｐゴシック" charset="0"/>
              </a:rPr>
              <a:t>Equation 3</a:t>
            </a:r>
            <a:endParaRPr kumimoji="0" lang="en-US" sz="1400" b="1" i="0" u="none" strike="noStrike" cap="none" normalizeH="0" baseline="0" dirty="0">
              <a:ln>
                <a:noFill/>
              </a:ln>
              <a:solidFill>
                <a:srgbClr val="000000"/>
              </a:solidFill>
              <a:effectLst/>
              <a:latin typeface="Arial" charset="0"/>
              <a:ea typeface="ＭＳ Ｐゴシック" charset="0"/>
              <a:cs typeface="ＭＳ Ｐゴシック" charset="0"/>
            </a:endParaRPr>
          </a:p>
        </p:txBody>
      </p:sp>
      <p:grpSp>
        <p:nvGrpSpPr>
          <p:cNvPr id="75" name="Group 74"/>
          <p:cNvGrpSpPr/>
          <p:nvPr/>
        </p:nvGrpSpPr>
        <p:grpSpPr>
          <a:xfrm>
            <a:off x="6019800" y="1676400"/>
            <a:ext cx="2971800" cy="677108"/>
            <a:chOff x="6019800" y="3242846"/>
            <a:chExt cx="2971800" cy="677108"/>
          </a:xfrm>
        </p:grpSpPr>
        <p:sp>
          <p:nvSpPr>
            <p:cNvPr id="76" name="Rounded Rectangle 75"/>
            <p:cNvSpPr/>
            <p:nvPr/>
          </p:nvSpPr>
          <p:spPr bwMode="auto">
            <a:xfrm>
              <a:off x="6019800" y="3276600"/>
              <a:ext cx="2971800" cy="609600"/>
            </a:xfrm>
            <a:prstGeom prst="roundRect">
              <a:avLst/>
            </a:prstGeom>
            <a:solidFill>
              <a:schemeClr val="accent1"/>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nvGrpSpPr>
            <p:cNvPr id="77" name="Group 76"/>
            <p:cNvGrpSpPr/>
            <p:nvPr/>
          </p:nvGrpSpPr>
          <p:grpSpPr>
            <a:xfrm>
              <a:off x="6096000" y="3242846"/>
              <a:ext cx="1676400" cy="677108"/>
              <a:chOff x="6096000" y="3242846"/>
              <a:chExt cx="1676400" cy="677108"/>
            </a:xfrm>
          </p:grpSpPr>
          <p:sp>
            <p:nvSpPr>
              <p:cNvPr id="78" name="TextBox 77"/>
              <p:cNvSpPr txBox="1"/>
              <p:nvPr/>
            </p:nvSpPr>
            <p:spPr>
              <a:xfrm>
                <a:off x="6096001" y="3242846"/>
                <a:ext cx="762000" cy="338554"/>
              </a:xfrm>
              <a:prstGeom prst="rect">
                <a:avLst/>
              </a:prstGeom>
              <a:noFill/>
            </p:spPr>
            <p:txBody>
              <a:bodyPr wrap="square" rtlCol="0">
                <a:spAutoFit/>
              </a:bodyPr>
              <a:lstStyle/>
              <a:p>
                <a:r>
                  <a:rPr lang="en-US" sz="1600" dirty="0" smtClean="0">
                    <a:solidFill>
                      <a:schemeClr val="bg1"/>
                    </a:solidFill>
                  </a:rPr>
                  <a:t>M</a:t>
                </a:r>
                <a:endParaRPr lang="en-US" sz="1600" dirty="0">
                  <a:solidFill>
                    <a:schemeClr val="bg1"/>
                  </a:solidFill>
                </a:endParaRPr>
              </a:p>
            </p:txBody>
          </p:sp>
          <p:cxnSp>
            <p:nvCxnSpPr>
              <p:cNvPr id="79" name="Straight Connector 78"/>
              <p:cNvCxnSpPr/>
              <p:nvPr/>
            </p:nvCxnSpPr>
            <p:spPr bwMode="auto">
              <a:xfrm>
                <a:off x="6248400" y="3581400"/>
                <a:ext cx="457200" cy="0"/>
              </a:xfrm>
              <a:prstGeom prst="line">
                <a:avLst/>
              </a:prstGeom>
              <a:solidFill>
                <a:srgbClr val="FFFFFF"/>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80" name="Straight Connector 79"/>
              <p:cNvCxnSpPr/>
              <p:nvPr/>
            </p:nvCxnSpPr>
            <p:spPr bwMode="auto">
              <a:xfrm>
                <a:off x="7162800" y="3581400"/>
                <a:ext cx="457200" cy="0"/>
              </a:xfrm>
              <a:prstGeom prst="line">
                <a:avLst/>
              </a:prstGeom>
              <a:solidFill>
                <a:srgbClr val="FFFFFF"/>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81" name="TextBox 80"/>
              <p:cNvSpPr txBox="1"/>
              <p:nvPr/>
            </p:nvSpPr>
            <p:spPr>
              <a:xfrm>
                <a:off x="6096000" y="3581400"/>
                <a:ext cx="762000" cy="338554"/>
              </a:xfrm>
              <a:prstGeom prst="rect">
                <a:avLst/>
              </a:prstGeom>
              <a:noFill/>
            </p:spPr>
            <p:txBody>
              <a:bodyPr wrap="square" rtlCol="0">
                <a:spAutoFit/>
              </a:bodyPr>
              <a:lstStyle/>
              <a:p>
                <a:r>
                  <a:rPr lang="en-US" sz="1600" dirty="0" smtClean="0">
                    <a:solidFill>
                      <a:schemeClr val="bg1"/>
                    </a:solidFill>
                  </a:rPr>
                  <a:t>P</a:t>
                </a:r>
                <a:endParaRPr lang="en-US" sz="1600" dirty="0">
                  <a:solidFill>
                    <a:schemeClr val="bg1"/>
                  </a:solidFill>
                </a:endParaRPr>
              </a:p>
            </p:txBody>
          </p:sp>
          <p:sp>
            <p:nvSpPr>
              <p:cNvPr id="82" name="TextBox 81"/>
              <p:cNvSpPr txBox="1"/>
              <p:nvPr/>
            </p:nvSpPr>
            <p:spPr>
              <a:xfrm>
                <a:off x="7010400" y="3242846"/>
                <a:ext cx="762000" cy="338554"/>
              </a:xfrm>
              <a:prstGeom prst="rect">
                <a:avLst/>
              </a:prstGeom>
              <a:noFill/>
            </p:spPr>
            <p:txBody>
              <a:bodyPr wrap="square" rtlCol="0">
                <a:spAutoFit/>
              </a:bodyPr>
              <a:lstStyle/>
              <a:p>
                <a:r>
                  <a:rPr lang="en-US" sz="1600" dirty="0" smtClean="0">
                    <a:solidFill>
                      <a:schemeClr val="bg1"/>
                    </a:solidFill>
                  </a:rPr>
                  <a:t>Y</a:t>
                </a:r>
                <a:endParaRPr lang="en-US" sz="1600" dirty="0">
                  <a:solidFill>
                    <a:schemeClr val="bg1"/>
                  </a:solidFill>
                </a:endParaRPr>
              </a:p>
            </p:txBody>
          </p:sp>
          <p:sp>
            <p:nvSpPr>
              <p:cNvPr id="83" name="TextBox 82"/>
              <p:cNvSpPr txBox="1"/>
              <p:nvPr/>
            </p:nvSpPr>
            <p:spPr>
              <a:xfrm>
                <a:off x="7010400" y="3581400"/>
                <a:ext cx="762000" cy="338554"/>
              </a:xfrm>
              <a:prstGeom prst="rect">
                <a:avLst/>
              </a:prstGeom>
              <a:noFill/>
            </p:spPr>
            <p:txBody>
              <a:bodyPr wrap="square" rtlCol="0">
                <a:spAutoFit/>
              </a:bodyPr>
              <a:lstStyle/>
              <a:p>
                <a:r>
                  <a:rPr lang="en-US" sz="1600" dirty="0" smtClean="0">
                    <a:solidFill>
                      <a:schemeClr val="bg1"/>
                    </a:solidFill>
                  </a:rPr>
                  <a:t>V</a:t>
                </a:r>
                <a:endParaRPr lang="en-US" sz="1600" dirty="0">
                  <a:solidFill>
                    <a:schemeClr val="bg1"/>
                  </a:solidFill>
                </a:endParaRPr>
              </a:p>
            </p:txBody>
          </p:sp>
          <p:sp>
            <p:nvSpPr>
              <p:cNvPr id="84" name="TextBox 83"/>
              <p:cNvSpPr txBox="1"/>
              <p:nvPr/>
            </p:nvSpPr>
            <p:spPr>
              <a:xfrm>
                <a:off x="6781800" y="3395246"/>
                <a:ext cx="304800" cy="338554"/>
              </a:xfrm>
              <a:prstGeom prst="rect">
                <a:avLst/>
              </a:prstGeom>
              <a:noFill/>
            </p:spPr>
            <p:txBody>
              <a:bodyPr wrap="square" rtlCol="0">
                <a:spAutoFit/>
              </a:bodyPr>
              <a:lstStyle/>
              <a:p>
                <a:r>
                  <a:rPr lang="en-US" sz="1600" dirty="0" smtClean="0">
                    <a:solidFill>
                      <a:schemeClr val="bg1"/>
                    </a:solidFill>
                  </a:rPr>
                  <a:t>=</a:t>
                </a:r>
                <a:endParaRPr lang="en-US" sz="1600" dirty="0">
                  <a:solidFill>
                    <a:schemeClr val="bg1"/>
                  </a:solidFill>
                </a:endParaRPr>
              </a:p>
            </p:txBody>
          </p:sp>
        </p:grpSp>
      </p:grpSp>
      <p:sp>
        <p:nvSpPr>
          <p:cNvPr id="157" name="TextBox 156"/>
          <p:cNvSpPr txBox="1"/>
          <p:nvPr/>
        </p:nvSpPr>
        <p:spPr>
          <a:xfrm>
            <a:off x="7848600" y="1676400"/>
            <a:ext cx="533400" cy="338554"/>
          </a:xfrm>
          <a:prstGeom prst="rect">
            <a:avLst/>
          </a:prstGeom>
          <a:noFill/>
        </p:spPr>
        <p:txBody>
          <a:bodyPr wrap="square" rtlCol="0">
            <a:spAutoFit/>
          </a:bodyPr>
          <a:lstStyle/>
          <a:p>
            <a:r>
              <a:rPr lang="en-US" sz="1600" dirty="0" smtClean="0">
                <a:solidFill>
                  <a:schemeClr val="bg1"/>
                </a:solidFill>
              </a:rPr>
              <a:t>4</a:t>
            </a:r>
            <a:endParaRPr lang="en-US" sz="1600" dirty="0">
              <a:solidFill>
                <a:schemeClr val="bg1"/>
              </a:solidFill>
            </a:endParaRPr>
          </a:p>
        </p:txBody>
      </p:sp>
      <p:cxnSp>
        <p:nvCxnSpPr>
          <p:cNvPr id="158" name="Straight Connector 157"/>
          <p:cNvCxnSpPr/>
          <p:nvPr/>
        </p:nvCxnSpPr>
        <p:spPr bwMode="auto">
          <a:xfrm>
            <a:off x="8001000" y="2018008"/>
            <a:ext cx="228600" cy="0"/>
          </a:xfrm>
          <a:prstGeom prst="line">
            <a:avLst/>
          </a:prstGeom>
          <a:solidFill>
            <a:srgbClr val="FFFFFF"/>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59" name="Straight Connector 158"/>
          <p:cNvCxnSpPr/>
          <p:nvPr/>
        </p:nvCxnSpPr>
        <p:spPr bwMode="auto">
          <a:xfrm>
            <a:off x="8534400" y="2020592"/>
            <a:ext cx="228600" cy="0"/>
          </a:xfrm>
          <a:prstGeom prst="line">
            <a:avLst/>
          </a:prstGeom>
          <a:solidFill>
            <a:srgbClr val="FFFFFF"/>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60" name="TextBox 159"/>
          <p:cNvSpPr txBox="1"/>
          <p:nvPr/>
        </p:nvSpPr>
        <p:spPr>
          <a:xfrm>
            <a:off x="7848600" y="2023646"/>
            <a:ext cx="533400" cy="338554"/>
          </a:xfrm>
          <a:prstGeom prst="rect">
            <a:avLst/>
          </a:prstGeom>
          <a:noFill/>
        </p:spPr>
        <p:txBody>
          <a:bodyPr wrap="square" rtlCol="0">
            <a:spAutoFit/>
          </a:bodyPr>
          <a:lstStyle/>
          <a:p>
            <a:r>
              <a:rPr lang="en-US" sz="1600" dirty="0" smtClean="0">
                <a:solidFill>
                  <a:schemeClr val="bg1"/>
                </a:solidFill>
              </a:rPr>
              <a:t>8</a:t>
            </a:r>
            <a:endParaRPr lang="en-US" sz="1600" dirty="0">
              <a:solidFill>
                <a:schemeClr val="bg1"/>
              </a:solidFill>
            </a:endParaRPr>
          </a:p>
        </p:txBody>
      </p:sp>
      <p:sp>
        <p:nvSpPr>
          <p:cNvPr id="161" name="TextBox 160"/>
          <p:cNvSpPr txBox="1"/>
          <p:nvPr/>
        </p:nvSpPr>
        <p:spPr>
          <a:xfrm>
            <a:off x="8382000" y="1676400"/>
            <a:ext cx="533400" cy="338554"/>
          </a:xfrm>
          <a:prstGeom prst="rect">
            <a:avLst/>
          </a:prstGeom>
          <a:noFill/>
        </p:spPr>
        <p:txBody>
          <a:bodyPr wrap="square" rtlCol="0">
            <a:spAutoFit/>
          </a:bodyPr>
          <a:lstStyle/>
          <a:p>
            <a:r>
              <a:rPr lang="en-US" sz="1600" dirty="0" smtClean="0">
                <a:solidFill>
                  <a:schemeClr val="bg1"/>
                </a:solidFill>
              </a:rPr>
              <a:t>3</a:t>
            </a:r>
            <a:endParaRPr lang="en-US" sz="1600" dirty="0">
              <a:solidFill>
                <a:schemeClr val="bg1"/>
              </a:solidFill>
            </a:endParaRPr>
          </a:p>
        </p:txBody>
      </p:sp>
      <p:sp>
        <p:nvSpPr>
          <p:cNvPr id="162" name="TextBox 161"/>
          <p:cNvSpPr txBox="1"/>
          <p:nvPr/>
        </p:nvSpPr>
        <p:spPr>
          <a:xfrm>
            <a:off x="8382000" y="2023646"/>
            <a:ext cx="533400" cy="338554"/>
          </a:xfrm>
          <a:prstGeom prst="rect">
            <a:avLst/>
          </a:prstGeom>
          <a:noFill/>
        </p:spPr>
        <p:txBody>
          <a:bodyPr wrap="square" rtlCol="0">
            <a:spAutoFit/>
          </a:bodyPr>
          <a:lstStyle/>
          <a:p>
            <a:r>
              <a:rPr lang="en-US" sz="1600" dirty="0" smtClean="0">
                <a:solidFill>
                  <a:schemeClr val="bg1"/>
                </a:solidFill>
              </a:rPr>
              <a:t>6</a:t>
            </a:r>
            <a:endParaRPr lang="en-US" sz="1600" dirty="0">
              <a:solidFill>
                <a:schemeClr val="bg1"/>
              </a:solidFill>
            </a:endParaRPr>
          </a:p>
        </p:txBody>
      </p:sp>
      <p:sp>
        <p:nvSpPr>
          <p:cNvPr id="163" name="TextBox 162"/>
          <p:cNvSpPr txBox="1"/>
          <p:nvPr/>
        </p:nvSpPr>
        <p:spPr>
          <a:xfrm>
            <a:off x="8229600" y="1871246"/>
            <a:ext cx="304800" cy="338554"/>
          </a:xfrm>
          <a:prstGeom prst="rect">
            <a:avLst/>
          </a:prstGeom>
          <a:noFill/>
        </p:spPr>
        <p:txBody>
          <a:bodyPr wrap="square" rtlCol="0">
            <a:spAutoFit/>
          </a:bodyPr>
          <a:lstStyle/>
          <a:p>
            <a:r>
              <a:rPr lang="en-US" sz="1600" dirty="0" smtClean="0">
                <a:solidFill>
                  <a:schemeClr val="bg1"/>
                </a:solidFill>
              </a:rPr>
              <a:t>=</a:t>
            </a:r>
            <a:endParaRPr lang="en-US" sz="1600" dirty="0">
              <a:solidFill>
                <a:schemeClr val="bg1"/>
              </a:solidFill>
            </a:endParaRPr>
          </a:p>
        </p:txBody>
      </p:sp>
      <p:sp>
        <p:nvSpPr>
          <p:cNvPr id="164" name="TextBox 163"/>
          <p:cNvSpPr txBox="1"/>
          <p:nvPr/>
        </p:nvSpPr>
        <p:spPr>
          <a:xfrm>
            <a:off x="7239000" y="2895600"/>
            <a:ext cx="1143000" cy="400110"/>
          </a:xfrm>
          <a:prstGeom prst="rect">
            <a:avLst/>
          </a:prstGeom>
          <a:solidFill>
            <a:srgbClr val="008080"/>
          </a:solidFill>
          <a:ln>
            <a:solidFill>
              <a:schemeClr val="tx1"/>
            </a:solidFill>
          </a:ln>
        </p:spPr>
        <p:txBody>
          <a:bodyPr wrap="square" rtlCol="0">
            <a:spAutoFit/>
          </a:bodyPr>
          <a:lstStyle/>
          <a:p>
            <a:r>
              <a:rPr lang="en-US" sz="1000" b="1" dirty="0" smtClean="0">
                <a:solidFill>
                  <a:schemeClr val="bg1"/>
                </a:solidFill>
              </a:rPr>
              <a:t>3) And Velocity Increases</a:t>
            </a:r>
            <a:endParaRPr lang="en-US" sz="1000" b="1" dirty="0">
              <a:solidFill>
                <a:srgbClr val="FFFFFF"/>
              </a:solidFill>
            </a:endParaRPr>
          </a:p>
        </p:txBody>
      </p:sp>
      <p:sp>
        <p:nvSpPr>
          <p:cNvPr id="165" name="TextBox 164"/>
          <p:cNvSpPr txBox="1"/>
          <p:nvPr/>
        </p:nvSpPr>
        <p:spPr>
          <a:xfrm>
            <a:off x="7848600" y="1676400"/>
            <a:ext cx="533400" cy="338554"/>
          </a:xfrm>
          <a:prstGeom prst="rect">
            <a:avLst/>
          </a:prstGeom>
          <a:noFill/>
        </p:spPr>
        <p:txBody>
          <a:bodyPr wrap="square" rtlCol="0">
            <a:spAutoFit/>
          </a:bodyPr>
          <a:lstStyle/>
          <a:p>
            <a:r>
              <a:rPr lang="en-US" sz="1600" dirty="0" smtClean="0">
                <a:solidFill>
                  <a:schemeClr val="bg1"/>
                </a:solidFill>
              </a:rPr>
              <a:t>1</a:t>
            </a:r>
            <a:endParaRPr lang="en-US" sz="1600" dirty="0">
              <a:solidFill>
                <a:schemeClr val="bg1"/>
              </a:solidFill>
            </a:endParaRPr>
          </a:p>
        </p:txBody>
      </p:sp>
      <p:sp>
        <p:nvSpPr>
          <p:cNvPr id="166" name="TextBox 165"/>
          <p:cNvSpPr txBox="1"/>
          <p:nvPr/>
        </p:nvSpPr>
        <p:spPr>
          <a:xfrm>
            <a:off x="8382000" y="2023646"/>
            <a:ext cx="533400" cy="338554"/>
          </a:xfrm>
          <a:prstGeom prst="rect">
            <a:avLst/>
          </a:prstGeom>
          <a:noFill/>
        </p:spPr>
        <p:txBody>
          <a:bodyPr wrap="square" rtlCol="0">
            <a:spAutoFit/>
          </a:bodyPr>
          <a:lstStyle/>
          <a:p>
            <a:r>
              <a:rPr lang="en-US" sz="1600" dirty="0" smtClean="0">
                <a:solidFill>
                  <a:schemeClr val="bg1"/>
                </a:solidFill>
              </a:rPr>
              <a:t>?</a:t>
            </a:r>
            <a:endParaRPr lang="en-US" sz="1600" dirty="0">
              <a:solidFill>
                <a:schemeClr val="bg1"/>
              </a:solidFill>
            </a:endParaRPr>
          </a:p>
        </p:txBody>
      </p:sp>
      <p:sp>
        <p:nvSpPr>
          <p:cNvPr id="168" name="TextBox 167"/>
          <p:cNvSpPr txBox="1"/>
          <p:nvPr/>
        </p:nvSpPr>
        <p:spPr>
          <a:xfrm>
            <a:off x="8382000" y="2023646"/>
            <a:ext cx="533400" cy="338554"/>
          </a:xfrm>
          <a:prstGeom prst="rect">
            <a:avLst/>
          </a:prstGeom>
          <a:noFill/>
        </p:spPr>
        <p:txBody>
          <a:bodyPr wrap="square" rtlCol="0">
            <a:spAutoFit/>
          </a:bodyPr>
          <a:lstStyle/>
          <a:p>
            <a:r>
              <a:rPr lang="en-US" sz="1600" dirty="0" smtClean="0">
                <a:solidFill>
                  <a:schemeClr val="bg1"/>
                </a:solidFill>
              </a:rPr>
              <a:t>24</a:t>
            </a:r>
            <a:endParaRPr lang="en-US" sz="1600" dirty="0">
              <a:solidFill>
                <a:schemeClr val="bg1"/>
              </a:solidFill>
            </a:endParaRPr>
          </a:p>
        </p:txBody>
      </p:sp>
      <p:sp>
        <p:nvSpPr>
          <p:cNvPr id="48" name="Rectangle 47"/>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The </a:t>
            </a:r>
            <a:r>
              <a:rPr kumimoji="0" lang="en-US" sz="20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velocity of money </a:t>
            </a:r>
            <a:r>
              <a:rPr kumimoji="0" lang="en-US" sz="200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refers to how</a:t>
            </a:r>
            <a:r>
              <a:rPr kumimoji="0" lang="en-US" sz="200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many times a unit of money is spent during a year.  It is another way of illustrating the concept of money demand.</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775534802"/>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1000"/>
                                        <p:tgtEl>
                                          <p:spTgt spid="75"/>
                                        </p:tgtEl>
                                      </p:cBhvr>
                                    </p:animEffect>
                                    <p:anim calcmode="lin" valueType="num">
                                      <p:cBhvr>
                                        <p:cTn id="13" dur="1000" fill="hold"/>
                                        <p:tgtEl>
                                          <p:spTgt spid="75"/>
                                        </p:tgtEl>
                                        <p:attrNameLst>
                                          <p:attrName>ppt_x</p:attrName>
                                        </p:attrNameLst>
                                      </p:cBhvr>
                                      <p:tavLst>
                                        <p:tav tm="0">
                                          <p:val>
                                            <p:strVal val="#ppt_x"/>
                                          </p:val>
                                        </p:tav>
                                        <p:tav tm="100000">
                                          <p:val>
                                            <p:strVal val="#ppt_x"/>
                                          </p:val>
                                        </p:tav>
                                      </p:tavLst>
                                    </p:anim>
                                    <p:anim calcmode="lin" valueType="num">
                                      <p:cBhvr>
                                        <p:cTn id="14" dur="1000" fill="hold"/>
                                        <p:tgtEl>
                                          <p:spTgt spid="7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10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000"/>
                                        <p:tgtEl>
                                          <p:spTgt spid="13"/>
                                        </p:tgtEl>
                                      </p:cBhvr>
                                    </p:animEffect>
                                  </p:childTnLst>
                                </p:cTn>
                              </p:par>
                            </p:childTnLst>
                          </p:cTn>
                        </p:par>
                        <p:par>
                          <p:cTn id="19" fill="hold">
                            <p:stCondLst>
                              <p:cond delay="3000"/>
                            </p:stCondLst>
                            <p:childTnLst>
                              <p:par>
                                <p:cTn id="20" presetID="10" presetClass="entr" presetSubtype="0" fill="hold" nodeType="afterEffect">
                                  <p:stCondLst>
                                    <p:cond delay="2000"/>
                                  </p:stCondLst>
                                  <p:childTnLst>
                                    <p:set>
                                      <p:cBhvr>
                                        <p:cTn id="21" dur="1" fill="hold">
                                          <p:stCondLst>
                                            <p:cond delay="0"/>
                                          </p:stCondLst>
                                        </p:cTn>
                                        <p:tgtEl>
                                          <p:spTgt spid="48149"/>
                                        </p:tgtEl>
                                        <p:attrNameLst>
                                          <p:attrName>style.visibility</p:attrName>
                                        </p:attrNameLst>
                                      </p:cBhvr>
                                      <p:to>
                                        <p:strVal val="visible"/>
                                      </p:to>
                                    </p:set>
                                    <p:animEffect transition="in" filter="fade">
                                      <p:cBhvr>
                                        <p:cTn id="22" dur="2000"/>
                                        <p:tgtEl>
                                          <p:spTgt spid="48149"/>
                                        </p:tgtEl>
                                      </p:cBhvr>
                                    </p:animEffect>
                                  </p:childTnLst>
                                </p:cTn>
                              </p:par>
                            </p:childTnLst>
                          </p:cTn>
                        </p:par>
                        <p:par>
                          <p:cTn id="23" fill="hold">
                            <p:stCondLst>
                              <p:cond delay="7000"/>
                            </p:stCondLst>
                            <p:childTnLst>
                              <p:par>
                                <p:cTn id="24" presetID="10" presetClass="entr" presetSubtype="0" fill="hold" nodeType="afterEffect">
                                  <p:stCondLst>
                                    <p:cond delay="0"/>
                                  </p:stCondLst>
                                  <p:childTnLst>
                                    <p:set>
                                      <p:cBhvr>
                                        <p:cTn id="25" dur="1" fill="hold">
                                          <p:stCondLst>
                                            <p:cond delay="0"/>
                                          </p:stCondLst>
                                        </p:cTn>
                                        <p:tgtEl>
                                          <p:spTgt spid="48148"/>
                                        </p:tgtEl>
                                        <p:attrNameLst>
                                          <p:attrName>style.visibility</p:attrName>
                                        </p:attrNameLst>
                                      </p:cBhvr>
                                      <p:to>
                                        <p:strVal val="visible"/>
                                      </p:to>
                                    </p:set>
                                    <p:animEffect transition="in" filter="fade">
                                      <p:cBhvr>
                                        <p:cTn id="26" dur="2000"/>
                                        <p:tgtEl>
                                          <p:spTgt spid="48148"/>
                                        </p:tgtEl>
                                      </p:cBhvr>
                                    </p:animEffect>
                                  </p:childTnLst>
                                </p:cTn>
                              </p:par>
                            </p:childTnLst>
                          </p:cTn>
                        </p:par>
                        <p:par>
                          <p:cTn id="27" fill="hold">
                            <p:stCondLst>
                              <p:cond delay="9000"/>
                            </p:stCondLst>
                            <p:childTnLst>
                              <p:par>
                                <p:cTn id="28" presetID="22" presetClass="entr" presetSubtype="2"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right)">
                                      <p:cBhvr>
                                        <p:cTn id="30" dur="2000"/>
                                        <p:tgtEl>
                                          <p:spTgt spid="28"/>
                                        </p:tgtEl>
                                      </p:cBhvr>
                                    </p:animEffect>
                                  </p:childTnLst>
                                </p:cTn>
                              </p:par>
                              <p:par>
                                <p:cTn id="31" presetID="22" presetClass="entr" presetSubtype="1"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up)">
                                      <p:cBhvr>
                                        <p:cTn id="33" dur="2000"/>
                                        <p:tgtEl>
                                          <p:spTgt spid="45"/>
                                        </p:tgtEl>
                                      </p:cBhvr>
                                    </p:animEffect>
                                  </p:childTnLst>
                                </p:cTn>
                              </p:par>
                            </p:childTnLst>
                          </p:cTn>
                        </p:par>
                        <p:par>
                          <p:cTn id="34" fill="hold">
                            <p:stCondLst>
                              <p:cond delay="11000"/>
                            </p:stCondLst>
                            <p:childTnLst>
                              <p:par>
                                <p:cTn id="35" presetID="10" presetClass="entr" presetSubtype="0" fill="hold" grpId="0" nodeType="afterEffect">
                                  <p:stCondLst>
                                    <p:cond delay="100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2000"/>
                                        <p:tgtEl>
                                          <p:spTgt spid="32"/>
                                        </p:tgtEl>
                                      </p:cBhvr>
                                    </p:animEffect>
                                  </p:childTnLst>
                                </p:cTn>
                              </p:par>
                            </p:childTnLst>
                          </p:cTn>
                        </p:par>
                        <p:par>
                          <p:cTn id="38" fill="hold">
                            <p:stCondLst>
                              <p:cond delay="14000"/>
                            </p:stCondLst>
                            <p:childTnLst>
                              <p:par>
                                <p:cTn id="39" presetID="22" presetClass="entr" presetSubtype="4" fill="hold" nodeType="afterEffect">
                                  <p:stCondLst>
                                    <p:cond delay="100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2000"/>
                                        <p:tgtEl>
                                          <p:spTgt spid="30"/>
                                        </p:tgtEl>
                                      </p:cBhvr>
                                    </p:animEffect>
                                  </p:childTnLst>
                                </p:cTn>
                              </p:par>
                            </p:childTnLst>
                          </p:cTn>
                        </p:par>
                        <p:par>
                          <p:cTn id="42" fill="hold">
                            <p:stCondLst>
                              <p:cond delay="17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2000"/>
                                        <p:tgtEl>
                                          <p:spTgt spid="66"/>
                                        </p:tgtEl>
                                      </p:cBhvr>
                                    </p:animEffect>
                                  </p:childTnLst>
                                </p:cTn>
                              </p:par>
                            </p:childTnLst>
                          </p:cTn>
                        </p:par>
                        <p:par>
                          <p:cTn id="46" fill="hold">
                            <p:stCondLst>
                              <p:cond delay="19000"/>
                            </p:stCondLst>
                            <p:childTnLst>
                              <p:par>
                                <p:cTn id="47" presetID="22" presetClass="entr" presetSubtype="2" fill="hold" nodeType="afterEffect">
                                  <p:stCondLst>
                                    <p:cond delay="1000"/>
                                  </p:stCondLst>
                                  <p:childTnLst>
                                    <p:set>
                                      <p:cBhvr>
                                        <p:cTn id="48" dur="1" fill="hold">
                                          <p:stCondLst>
                                            <p:cond delay="0"/>
                                          </p:stCondLst>
                                        </p:cTn>
                                        <p:tgtEl>
                                          <p:spTgt spid="48143"/>
                                        </p:tgtEl>
                                        <p:attrNameLst>
                                          <p:attrName>style.visibility</p:attrName>
                                        </p:attrNameLst>
                                      </p:cBhvr>
                                      <p:to>
                                        <p:strVal val="visible"/>
                                      </p:to>
                                    </p:set>
                                    <p:animEffect transition="in" filter="wipe(right)">
                                      <p:cBhvr>
                                        <p:cTn id="49" dur="2000"/>
                                        <p:tgtEl>
                                          <p:spTgt spid="48143"/>
                                        </p:tgtEl>
                                      </p:cBhvr>
                                    </p:animEffect>
                                  </p:childTnLst>
                                </p:cTn>
                              </p:par>
                            </p:childTnLst>
                          </p:cTn>
                        </p:par>
                        <p:par>
                          <p:cTn id="50" fill="hold">
                            <p:stCondLst>
                              <p:cond delay="22000"/>
                            </p:stCondLst>
                            <p:childTnLst>
                              <p:par>
                                <p:cTn id="51" presetID="22" presetClass="entr" presetSubtype="4" fill="hold" nodeType="afterEffect">
                                  <p:stCondLst>
                                    <p:cond delay="10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2000"/>
                                        <p:tgtEl>
                                          <p:spTgt spid="40"/>
                                        </p:tgtEl>
                                      </p:cBhvr>
                                    </p:animEffect>
                                  </p:childTnLst>
                                </p:cTn>
                              </p:par>
                            </p:childTnLst>
                          </p:cTn>
                        </p:par>
                        <p:par>
                          <p:cTn id="54" fill="hold">
                            <p:stCondLst>
                              <p:cond delay="25000"/>
                            </p:stCondLst>
                            <p:childTnLst>
                              <p:par>
                                <p:cTn id="55" presetID="10"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2000"/>
                                        <p:tgtEl>
                                          <p:spTgt spid="24"/>
                                        </p:tgtEl>
                                      </p:cBhvr>
                                    </p:animEffect>
                                  </p:childTnLst>
                                </p:cTn>
                              </p:par>
                            </p:childTnLst>
                          </p:cTn>
                        </p:par>
                        <p:par>
                          <p:cTn id="58" fill="hold">
                            <p:stCondLst>
                              <p:cond delay="27000"/>
                            </p:stCondLst>
                            <p:childTnLst>
                              <p:par>
                                <p:cTn id="59" presetID="10" presetClass="entr" presetSubtype="0" fill="hold" grpId="0" nodeType="afterEffect">
                                  <p:stCondLst>
                                    <p:cond delay="1000"/>
                                  </p:stCondLst>
                                  <p:childTnLst>
                                    <p:set>
                                      <p:cBhvr>
                                        <p:cTn id="60" dur="1" fill="hold">
                                          <p:stCondLst>
                                            <p:cond delay="0"/>
                                          </p:stCondLst>
                                        </p:cTn>
                                        <p:tgtEl>
                                          <p:spTgt spid="164"/>
                                        </p:tgtEl>
                                        <p:attrNameLst>
                                          <p:attrName>style.visibility</p:attrName>
                                        </p:attrNameLst>
                                      </p:cBhvr>
                                      <p:to>
                                        <p:strVal val="visible"/>
                                      </p:to>
                                    </p:set>
                                    <p:animEffect transition="in" filter="fade">
                                      <p:cBhvr>
                                        <p:cTn id="61" dur="2000"/>
                                        <p:tgtEl>
                                          <p:spTgt spid="164"/>
                                        </p:tgtEl>
                                      </p:cBhvr>
                                    </p:animEffect>
                                  </p:childTnLst>
                                </p:cTn>
                              </p:par>
                            </p:childTnLst>
                          </p:cTn>
                        </p:par>
                        <p:par>
                          <p:cTn id="62" fill="hold">
                            <p:stCondLst>
                              <p:cond delay="30000"/>
                            </p:stCondLst>
                            <p:childTnLst>
                              <p:par>
                                <p:cTn id="63" presetID="22" presetClass="entr" presetSubtype="8" fill="hold" grpId="0" nodeType="afterEffect">
                                  <p:stCondLst>
                                    <p:cond delay="2000"/>
                                  </p:stCondLst>
                                  <p:iterate type="lt">
                                    <p:tmPct val="0"/>
                                  </p:iterate>
                                  <p:childTnLst>
                                    <p:set>
                                      <p:cBhvr>
                                        <p:cTn id="64" dur="1" fill="hold">
                                          <p:stCondLst>
                                            <p:cond delay="0"/>
                                          </p:stCondLst>
                                        </p:cTn>
                                        <p:tgtEl>
                                          <p:spTgt spid="157"/>
                                        </p:tgtEl>
                                        <p:attrNameLst>
                                          <p:attrName>style.visibility</p:attrName>
                                        </p:attrNameLst>
                                      </p:cBhvr>
                                      <p:to>
                                        <p:strVal val="visible"/>
                                      </p:to>
                                    </p:set>
                                    <p:animEffect transition="in" filter="wipe(left)">
                                      <p:cBhvr>
                                        <p:cTn id="65" dur="2000"/>
                                        <p:tgtEl>
                                          <p:spTgt spid="157"/>
                                        </p:tgtEl>
                                      </p:cBhvr>
                                    </p:animEffect>
                                  </p:childTnLst>
                                </p:cTn>
                              </p:par>
                              <p:par>
                                <p:cTn id="66" presetID="22" presetClass="entr" presetSubtype="8" fill="hold" nodeType="withEffect">
                                  <p:stCondLst>
                                    <p:cond delay="2000"/>
                                  </p:stCondLst>
                                  <p:childTnLst>
                                    <p:set>
                                      <p:cBhvr>
                                        <p:cTn id="67" dur="1" fill="hold">
                                          <p:stCondLst>
                                            <p:cond delay="0"/>
                                          </p:stCondLst>
                                        </p:cTn>
                                        <p:tgtEl>
                                          <p:spTgt spid="158"/>
                                        </p:tgtEl>
                                        <p:attrNameLst>
                                          <p:attrName>style.visibility</p:attrName>
                                        </p:attrNameLst>
                                      </p:cBhvr>
                                      <p:to>
                                        <p:strVal val="visible"/>
                                      </p:to>
                                    </p:set>
                                    <p:animEffect transition="in" filter="wipe(left)">
                                      <p:cBhvr>
                                        <p:cTn id="68" dur="2000"/>
                                        <p:tgtEl>
                                          <p:spTgt spid="158"/>
                                        </p:tgtEl>
                                      </p:cBhvr>
                                    </p:animEffect>
                                  </p:childTnLst>
                                </p:cTn>
                              </p:par>
                              <p:par>
                                <p:cTn id="69" presetID="22" presetClass="entr" presetSubtype="8" fill="hold" grpId="0" nodeType="withEffect">
                                  <p:stCondLst>
                                    <p:cond delay="2000"/>
                                  </p:stCondLst>
                                  <p:childTnLst>
                                    <p:set>
                                      <p:cBhvr>
                                        <p:cTn id="70" dur="1" fill="hold">
                                          <p:stCondLst>
                                            <p:cond delay="0"/>
                                          </p:stCondLst>
                                        </p:cTn>
                                        <p:tgtEl>
                                          <p:spTgt spid="160"/>
                                        </p:tgtEl>
                                        <p:attrNameLst>
                                          <p:attrName>style.visibility</p:attrName>
                                        </p:attrNameLst>
                                      </p:cBhvr>
                                      <p:to>
                                        <p:strVal val="visible"/>
                                      </p:to>
                                    </p:set>
                                    <p:animEffect transition="in" filter="wipe(left)">
                                      <p:cBhvr>
                                        <p:cTn id="71" dur="2000"/>
                                        <p:tgtEl>
                                          <p:spTgt spid="160"/>
                                        </p:tgtEl>
                                      </p:cBhvr>
                                    </p:animEffect>
                                  </p:childTnLst>
                                </p:cTn>
                              </p:par>
                              <p:par>
                                <p:cTn id="72" presetID="22" presetClass="entr" presetSubtype="8" fill="hold" grpId="0" nodeType="withEffect">
                                  <p:stCondLst>
                                    <p:cond delay="2000"/>
                                  </p:stCondLst>
                                  <p:childTnLst>
                                    <p:set>
                                      <p:cBhvr>
                                        <p:cTn id="73" dur="1" fill="hold">
                                          <p:stCondLst>
                                            <p:cond delay="0"/>
                                          </p:stCondLst>
                                        </p:cTn>
                                        <p:tgtEl>
                                          <p:spTgt spid="163"/>
                                        </p:tgtEl>
                                        <p:attrNameLst>
                                          <p:attrName>style.visibility</p:attrName>
                                        </p:attrNameLst>
                                      </p:cBhvr>
                                      <p:to>
                                        <p:strVal val="visible"/>
                                      </p:to>
                                    </p:set>
                                    <p:animEffect transition="in" filter="wipe(left)">
                                      <p:cBhvr>
                                        <p:cTn id="74" dur="2000"/>
                                        <p:tgtEl>
                                          <p:spTgt spid="163"/>
                                        </p:tgtEl>
                                      </p:cBhvr>
                                    </p:animEffect>
                                  </p:childTnLst>
                                </p:cTn>
                              </p:par>
                              <p:par>
                                <p:cTn id="75" presetID="22" presetClass="entr" presetSubtype="8" fill="hold" grpId="0" nodeType="withEffect">
                                  <p:stCondLst>
                                    <p:cond delay="2000"/>
                                  </p:stCondLst>
                                  <p:childTnLst>
                                    <p:set>
                                      <p:cBhvr>
                                        <p:cTn id="76" dur="1" fill="hold">
                                          <p:stCondLst>
                                            <p:cond delay="0"/>
                                          </p:stCondLst>
                                        </p:cTn>
                                        <p:tgtEl>
                                          <p:spTgt spid="161"/>
                                        </p:tgtEl>
                                        <p:attrNameLst>
                                          <p:attrName>style.visibility</p:attrName>
                                        </p:attrNameLst>
                                      </p:cBhvr>
                                      <p:to>
                                        <p:strVal val="visible"/>
                                      </p:to>
                                    </p:set>
                                    <p:animEffect transition="in" filter="wipe(left)">
                                      <p:cBhvr>
                                        <p:cTn id="77" dur="2000"/>
                                        <p:tgtEl>
                                          <p:spTgt spid="161"/>
                                        </p:tgtEl>
                                      </p:cBhvr>
                                    </p:animEffect>
                                  </p:childTnLst>
                                </p:cTn>
                              </p:par>
                              <p:par>
                                <p:cTn id="78" presetID="22" presetClass="entr" presetSubtype="8" fill="hold" nodeType="withEffect">
                                  <p:stCondLst>
                                    <p:cond delay="2000"/>
                                  </p:stCondLst>
                                  <p:childTnLst>
                                    <p:set>
                                      <p:cBhvr>
                                        <p:cTn id="79" dur="1" fill="hold">
                                          <p:stCondLst>
                                            <p:cond delay="0"/>
                                          </p:stCondLst>
                                        </p:cTn>
                                        <p:tgtEl>
                                          <p:spTgt spid="159"/>
                                        </p:tgtEl>
                                        <p:attrNameLst>
                                          <p:attrName>style.visibility</p:attrName>
                                        </p:attrNameLst>
                                      </p:cBhvr>
                                      <p:to>
                                        <p:strVal val="visible"/>
                                      </p:to>
                                    </p:set>
                                    <p:animEffect transition="in" filter="wipe(left)">
                                      <p:cBhvr>
                                        <p:cTn id="80" dur="2000"/>
                                        <p:tgtEl>
                                          <p:spTgt spid="159"/>
                                        </p:tgtEl>
                                      </p:cBhvr>
                                    </p:animEffect>
                                  </p:childTnLst>
                                </p:cTn>
                              </p:par>
                              <p:par>
                                <p:cTn id="81" presetID="22" presetClass="entr" presetSubtype="8" fill="hold" grpId="0" nodeType="withEffect">
                                  <p:stCondLst>
                                    <p:cond delay="2000"/>
                                  </p:stCondLst>
                                  <p:iterate type="lt">
                                    <p:tmPct val="0"/>
                                  </p:iterate>
                                  <p:childTnLst>
                                    <p:set>
                                      <p:cBhvr>
                                        <p:cTn id="82" dur="1" fill="hold">
                                          <p:stCondLst>
                                            <p:cond delay="0"/>
                                          </p:stCondLst>
                                        </p:cTn>
                                        <p:tgtEl>
                                          <p:spTgt spid="162"/>
                                        </p:tgtEl>
                                        <p:attrNameLst>
                                          <p:attrName>style.visibility</p:attrName>
                                        </p:attrNameLst>
                                      </p:cBhvr>
                                      <p:to>
                                        <p:strVal val="visible"/>
                                      </p:to>
                                    </p:set>
                                    <p:animEffect transition="in" filter="wipe(left)">
                                      <p:cBhvr>
                                        <p:cTn id="83" dur="2000"/>
                                        <p:tgtEl>
                                          <p:spTgt spid="162"/>
                                        </p:tgtEl>
                                      </p:cBhvr>
                                    </p:animEffect>
                                  </p:childTnLst>
                                </p:cTn>
                              </p:par>
                            </p:childTnLst>
                          </p:cTn>
                        </p:par>
                        <p:par>
                          <p:cTn id="84" fill="hold">
                            <p:stCondLst>
                              <p:cond delay="34000"/>
                            </p:stCondLst>
                            <p:childTnLst>
                              <p:par>
                                <p:cTn id="85" presetID="41" presetClass="exit" presetSubtype="0" fill="hold" grpId="1" nodeType="afterEffect">
                                  <p:stCondLst>
                                    <p:cond delay="1000"/>
                                  </p:stCondLst>
                                  <p:iterate type="lt">
                                    <p:tmPct val="10000"/>
                                  </p:iterate>
                                  <p:childTnLst>
                                    <p:anim calcmode="lin" valueType="num">
                                      <p:cBhvr>
                                        <p:cTn id="86" dur="2000"/>
                                        <p:tgtEl>
                                          <p:spTgt spid="157"/>
                                        </p:tgtEl>
                                        <p:attrNameLst>
                                          <p:attrName>ppt_x</p:attrName>
                                        </p:attrNameLst>
                                      </p:cBhvr>
                                      <p:tavLst>
                                        <p:tav tm="0">
                                          <p:val>
                                            <p:strVal val="ppt_x"/>
                                          </p:val>
                                        </p:tav>
                                        <p:tav tm="50000">
                                          <p:val>
                                            <p:strVal val="ppt_x+.1"/>
                                          </p:val>
                                        </p:tav>
                                        <p:tav tm="100000">
                                          <p:val>
                                            <p:strVal val="ppt_x"/>
                                          </p:val>
                                        </p:tav>
                                      </p:tavLst>
                                    </p:anim>
                                    <p:anim calcmode="lin" valueType="num">
                                      <p:cBhvr>
                                        <p:cTn id="87" dur="2000"/>
                                        <p:tgtEl>
                                          <p:spTgt spid="157"/>
                                        </p:tgtEl>
                                        <p:attrNameLst>
                                          <p:attrName>ppt_y</p:attrName>
                                        </p:attrNameLst>
                                      </p:cBhvr>
                                      <p:tavLst>
                                        <p:tav tm="0">
                                          <p:val>
                                            <p:strVal val="ppt_y"/>
                                          </p:val>
                                        </p:tav>
                                        <p:tav tm="100000">
                                          <p:val>
                                            <p:strVal val="ppt_y"/>
                                          </p:val>
                                        </p:tav>
                                      </p:tavLst>
                                    </p:anim>
                                    <p:anim calcmode="lin" valueType="num">
                                      <p:cBhvr>
                                        <p:cTn id="88" dur="2000"/>
                                        <p:tgtEl>
                                          <p:spTgt spid="157"/>
                                        </p:tgtEl>
                                        <p:attrNameLst>
                                          <p:attrName>ppt_h</p:attrName>
                                        </p:attrNameLst>
                                      </p:cBhvr>
                                      <p:tavLst>
                                        <p:tav tm="0">
                                          <p:val>
                                            <p:strVal val="ppt_h"/>
                                          </p:val>
                                        </p:tav>
                                        <p:tav tm="50000">
                                          <p:val>
                                            <p:strVal val="ppt_h+.01"/>
                                          </p:val>
                                        </p:tav>
                                        <p:tav tm="100000">
                                          <p:val>
                                            <p:strVal val="ppt_h/10"/>
                                          </p:val>
                                        </p:tav>
                                      </p:tavLst>
                                    </p:anim>
                                    <p:anim calcmode="lin" valueType="num">
                                      <p:cBhvr>
                                        <p:cTn id="89" dur="2000"/>
                                        <p:tgtEl>
                                          <p:spTgt spid="157"/>
                                        </p:tgtEl>
                                        <p:attrNameLst>
                                          <p:attrName>ppt_w</p:attrName>
                                        </p:attrNameLst>
                                      </p:cBhvr>
                                      <p:tavLst>
                                        <p:tav tm="0">
                                          <p:val>
                                            <p:strVal val="ppt_w"/>
                                          </p:val>
                                        </p:tav>
                                        <p:tav tm="50000">
                                          <p:val>
                                            <p:strVal val="ppt_w+.01"/>
                                          </p:val>
                                        </p:tav>
                                        <p:tav tm="100000">
                                          <p:val>
                                            <p:strVal val="ppt_w/10"/>
                                          </p:val>
                                        </p:tav>
                                      </p:tavLst>
                                    </p:anim>
                                    <p:animEffect transition="out" filter="fade">
                                      <p:cBhvr>
                                        <p:cTn id="90" dur="2000" tmFilter="0,0; .5, 0; 1, 1"/>
                                        <p:tgtEl>
                                          <p:spTgt spid="157"/>
                                        </p:tgtEl>
                                      </p:cBhvr>
                                    </p:animEffect>
                                    <p:set>
                                      <p:cBhvr>
                                        <p:cTn id="91" dur="1" fill="hold">
                                          <p:stCondLst>
                                            <p:cond delay="1999"/>
                                          </p:stCondLst>
                                        </p:cTn>
                                        <p:tgtEl>
                                          <p:spTgt spid="157"/>
                                        </p:tgtEl>
                                        <p:attrNameLst>
                                          <p:attrName>style.visibility</p:attrName>
                                        </p:attrNameLst>
                                      </p:cBhvr>
                                      <p:to>
                                        <p:strVal val="hidden"/>
                                      </p:to>
                                    </p:set>
                                  </p:childTnLst>
                                </p:cTn>
                              </p:par>
                            </p:childTnLst>
                          </p:cTn>
                        </p:par>
                        <p:par>
                          <p:cTn id="92" fill="hold">
                            <p:stCondLst>
                              <p:cond delay="37000"/>
                            </p:stCondLst>
                            <p:childTnLst>
                              <p:par>
                                <p:cTn id="93" presetID="41" presetClass="entr" presetSubtype="0" fill="hold" grpId="0" nodeType="afterEffect">
                                  <p:stCondLst>
                                    <p:cond delay="1000"/>
                                  </p:stCondLst>
                                  <p:iterate type="lt">
                                    <p:tmPct val="10000"/>
                                  </p:iterate>
                                  <p:childTnLst>
                                    <p:set>
                                      <p:cBhvr>
                                        <p:cTn id="94" dur="1" fill="hold">
                                          <p:stCondLst>
                                            <p:cond delay="0"/>
                                          </p:stCondLst>
                                        </p:cTn>
                                        <p:tgtEl>
                                          <p:spTgt spid="165"/>
                                        </p:tgtEl>
                                        <p:attrNameLst>
                                          <p:attrName>style.visibility</p:attrName>
                                        </p:attrNameLst>
                                      </p:cBhvr>
                                      <p:to>
                                        <p:strVal val="visible"/>
                                      </p:to>
                                    </p:set>
                                    <p:anim calcmode="lin" valueType="num">
                                      <p:cBhvr>
                                        <p:cTn id="95" dur="2000" fill="hold"/>
                                        <p:tgtEl>
                                          <p:spTgt spid="165"/>
                                        </p:tgtEl>
                                        <p:attrNameLst>
                                          <p:attrName>ppt_x</p:attrName>
                                        </p:attrNameLst>
                                      </p:cBhvr>
                                      <p:tavLst>
                                        <p:tav tm="0">
                                          <p:val>
                                            <p:strVal val="#ppt_x"/>
                                          </p:val>
                                        </p:tav>
                                        <p:tav tm="50000">
                                          <p:val>
                                            <p:strVal val="#ppt_x+.1"/>
                                          </p:val>
                                        </p:tav>
                                        <p:tav tm="100000">
                                          <p:val>
                                            <p:strVal val="#ppt_x"/>
                                          </p:val>
                                        </p:tav>
                                      </p:tavLst>
                                    </p:anim>
                                    <p:anim calcmode="lin" valueType="num">
                                      <p:cBhvr>
                                        <p:cTn id="96" dur="2000" fill="hold"/>
                                        <p:tgtEl>
                                          <p:spTgt spid="165"/>
                                        </p:tgtEl>
                                        <p:attrNameLst>
                                          <p:attrName>ppt_y</p:attrName>
                                        </p:attrNameLst>
                                      </p:cBhvr>
                                      <p:tavLst>
                                        <p:tav tm="0">
                                          <p:val>
                                            <p:strVal val="#ppt_y"/>
                                          </p:val>
                                        </p:tav>
                                        <p:tav tm="100000">
                                          <p:val>
                                            <p:strVal val="#ppt_y"/>
                                          </p:val>
                                        </p:tav>
                                      </p:tavLst>
                                    </p:anim>
                                    <p:anim calcmode="lin" valueType="num">
                                      <p:cBhvr>
                                        <p:cTn id="97" dur="2000" fill="hold"/>
                                        <p:tgtEl>
                                          <p:spTgt spid="165"/>
                                        </p:tgtEl>
                                        <p:attrNameLst>
                                          <p:attrName>ppt_h</p:attrName>
                                        </p:attrNameLst>
                                      </p:cBhvr>
                                      <p:tavLst>
                                        <p:tav tm="0">
                                          <p:val>
                                            <p:strVal val="#ppt_h/10"/>
                                          </p:val>
                                        </p:tav>
                                        <p:tav tm="50000">
                                          <p:val>
                                            <p:strVal val="#ppt_h+.01"/>
                                          </p:val>
                                        </p:tav>
                                        <p:tav tm="100000">
                                          <p:val>
                                            <p:strVal val="#ppt_h"/>
                                          </p:val>
                                        </p:tav>
                                      </p:tavLst>
                                    </p:anim>
                                    <p:anim calcmode="lin" valueType="num">
                                      <p:cBhvr>
                                        <p:cTn id="98" dur="2000" fill="hold"/>
                                        <p:tgtEl>
                                          <p:spTgt spid="165"/>
                                        </p:tgtEl>
                                        <p:attrNameLst>
                                          <p:attrName>ppt_w</p:attrName>
                                        </p:attrNameLst>
                                      </p:cBhvr>
                                      <p:tavLst>
                                        <p:tav tm="0">
                                          <p:val>
                                            <p:strVal val="#ppt_w/10"/>
                                          </p:val>
                                        </p:tav>
                                        <p:tav tm="50000">
                                          <p:val>
                                            <p:strVal val="#ppt_w+.01"/>
                                          </p:val>
                                        </p:tav>
                                        <p:tav tm="100000">
                                          <p:val>
                                            <p:strVal val="#ppt_w"/>
                                          </p:val>
                                        </p:tav>
                                      </p:tavLst>
                                    </p:anim>
                                    <p:animEffect transition="in" filter="fade">
                                      <p:cBhvr>
                                        <p:cTn id="99" dur="2000" tmFilter="0,0; .5, 1; 1, 1"/>
                                        <p:tgtEl>
                                          <p:spTgt spid="165"/>
                                        </p:tgtEl>
                                      </p:cBhvr>
                                    </p:animEffect>
                                  </p:childTnLst>
                                </p:cTn>
                              </p:par>
                            </p:childTnLst>
                          </p:cTn>
                        </p:par>
                        <p:par>
                          <p:cTn id="100" fill="hold">
                            <p:stCondLst>
                              <p:cond delay="40000"/>
                            </p:stCondLst>
                            <p:childTnLst>
                              <p:par>
                                <p:cTn id="101" presetID="41" presetClass="exit" presetSubtype="0" fill="hold" grpId="1" nodeType="afterEffect">
                                  <p:stCondLst>
                                    <p:cond delay="1000"/>
                                  </p:stCondLst>
                                  <p:iterate type="lt">
                                    <p:tmPct val="10000"/>
                                  </p:iterate>
                                  <p:childTnLst>
                                    <p:anim calcmode="lin" valueType="num">
                                      <p:cBhvr>
                                        <p:cTn id="102" dur="2000"/>
                                        <p:tgtEl>
                                          <p:spTgt spid="162"/>
                                        </p:tgtEl>
                                        <p:attrNameLst>
                                          <p:attrName>ppt_x</p:attrName>
                                        </p:attrNameLst>
                                      </p:cBhvr>
                                      <p:tavLst>
                                        <p:tav tm="0">
                                          <p:val>
                                            <p:strVal val="ppt_x"/>
                                          </p:val>
                                        </p:tav>
                                        <p:tav tm="50000">
                                          <p:val>
                                            <p:strVal val="ppt_x+.1"/>
                                          </p:val>
                                        </p:tav>
                                        <p:tav tm="100000">
                                          <p:val>
                                            <p:strVal val="ppt_x"/>
                                          </p:val>
                                        </p:tav>
                                      </p:tavLst>
                                    </p:anim>
                                    <p:anim calcmode="lin" valueType="num">
                                      <p:cBhvr>
                                        <p:cTn id="103" dur="2000"/>
                                        <p:tgtEl>
                                          <p:spTgt spid="162"/>
                                        </p:tgtEl>
                                        <p:attrNameLst>
                                          <p:attrName>ppt_y</p:attrName>
                                        </p:attrNameLst>
                                      </p:cBhvr>
                                      <p:tavLst>
                                        <p:tav tm="0">
                                          <p:val>
                                            <p:strVal val="ppt_y"/>
                                          </p:val>
                                        </p:tav>
                                        <p:tav tm="100000">
                                          <p:val>
                                            <p:strVal val="ppt_y"/>
                                          </p:val>
                                        </p:tav>
                                      </p:tavLst>
                                    </p:anim>
                                    <p:anim calcmode="lin" valueType="num">
                                      <p:cBhvr>
                                        <p:cTn id="104" dur="2000"/>
                                        <p:tgtEl>
                                          <p:spTgt spid="162"/>
                                        </p:tgtEl>
                                        <p:attrNameLst>
                                          <p:attrName>ppt_h</p:attrName>
                                        </p:attrNameLst>
                                      </p:cBhvr>
                                      <p:tavLst>
                                        <p:tav tm="0">
                                          <p:val>
                                            <p:strVal val="ppt_h"/>
                                          </p:val>
                                        </p:tav>
                                        <p:tav tm="50000">
                                          <p:val>
                                            <p:strVal val="ppt_h+.01"/>
                                          </p:val>
                                        </p:tav>
                                        <p:tav tm="100000">
                                          <p:val>
                                            <p:strVal val="ppt_h/10"/>
                                          </p:val>
                                        </p:tav>
                                      </p:tavLst>
                                    </p:anim>
                                    <p:anim calcmode="lin" valueType="num">
                                      <p:cBhvr>
                                        <p:cTn id="105" dur="2000"/>
                                        <p:tgtEl>
                                          <p:spTgt spid="162"/>
                                        </p:tgtEl>
                                        <p:attrNameLst>
                                          <p:attrName>ppt_w</p:attrName>
                                        </p:attrNameLst>
                                      </p:cBhvr>
                                      <p:tavLst>
                                        <p:tav tm="0">
                                          <p:val>
                                            <p:strVal val="ppt_w"/>
                                          </p:val>
                                        </p:tav>
                                        <p:tav tm="50000">
                                          <p:val>
                                            <p:strVal val="ppt_w+.01"/>
                                          </p:val>
                                        </p:tav>
                                        <p:tav tm="100000">
                                          <p:val>
                                            <p:strVal val="ppt_w/10"/>
                                          </p:val>
                                        </p:tav>
                                      </p:tavLst>
                                    </p:anim>
                                    <p:animEffect transition="out" filter="fade">
                                      <p:cBhvr>
                                        <p:cTn id="106" dur="2000" tmFilter="0,0; .5, 0; 1, 1"/>
                                        <p:tgtEl>
                                          <p:spTgt spid="162"/>
                                        </p:tgtEl>
                                      </p:cBhvr>
                                    </p:animEffect>
                                    <p:set>
                                      <p:cBhvr>
                                        <p:cTn id="107" dur="1" fill="hold">
                                          <p:stCondLst>
                                            <p:cond delay="1999"/>
                                          </p:stCondLst>
                                        </p:cTn>
                                        <p:tgtEl>
                                          <p:spTgt spid="162"/>
                                        </p:tgtEl>
                                        <p:attrNameLst>
                                          <p:attrName>style.visibility</p:attrName>
                                        </p:attrNameLst>
                                      </p:cBhvr>
                                      <p:to>
                                        <p:strVal val="hidden"/>
                                      </p:to>
                                    </p:set>
                                  </p:childTnLst>
                                </p:cTn>
                              </p:par>
                            </p:childTnLst>
                          </p:cTn>
                        </p:par>
                        <p:par>
                          <p:cTn id="108" fill="hold">
                            <p:stCondLst>
                              <p:cond delay="43000"/>
                            </p:stCondLst>
                            <p:childTnLst>
                              <p:par>
                                <p:cTn id="109" presetID="41" presetClass="entr" presetSubtype="0" fill="hold" grpId="0" nodeType="afterEffect">
                                  <p:stCondLst>
                                    <p:cond delay="1000"/>
                                  </p:stCondLst>
                                  <p:iterate type="lt">
                                    <p:tmPct val="10000"/>
                                  </p:iterate>
                                  <p:childTnLst>
                                    <p:set>
                                      <p:cBhvr>
                                        <p:cTn id="110" dur="1" fill="hold">
                                          <p:stCondLst>
                                            <p:cond delay="0"/>
                                          </p:stCondLst>
                                        </p:cTn>
                                        <p:tgtEl>
                                          <p:spTgt spid="166"/>
                                        </p:tgtEl>
                                        <p:attrNameLst>
                                          <p:attrName>style.visibility</p:attrName>
                                        </p:attrNameLst>
                                      </p:cBhvr>
                                      <p:to>
                                        <p:strVal val="visible"/>
                                      </p:to>
                                    </p:set>
                                    <p:anim calcmode="lin" valueType="num">
                                      <p:cBhvr>
                                        <p:cTn id="111" dur="2000" fill="hold"/>
                                        <p:tgtEl>
                                          <p:spTgt spid="166"/>
                                        </p:tgtEl>
                                        <p:attrNameLst>
                                          <p:attrName>ppt_x</p:attrName>
                                        </p:attrNameLst>
                                      </p:cBhvr>
                                      <p:tavLst>
                                        <p:tav tm="0">
                                          <p:val>
                                            <p:strVal val="#ppt_x"/>
                                          </p:val>
                                        </p:tav>
                                        <p:tav tm="50000">
                                          <p:val>
                                            <p:strVal val="#ppt_x+.1"/>
                                          </p:val>
                                        </p:tav>
                                        <p:tav tm="100000">
                                          <p:val>
                                            <p:strVal val="#ppt_x"/>
                                          </p:val>
                                        </p:tav>
                                      </p:tavLst>
                                    </p:anim>
                                    <p:anim calcmode="lin" valueType="num">
                                      <p:cBhvr>
                                        <p:cTn id="112" dur="2000" fill="hold"/>
                                        <p:tgtEl>
                                          <p:spTgt spid="166"/>
                                        </p:tgtEl>
                                        <p:attrNameLst>
                                          <p:attrName>ppt_y</p:attrName>
                                        </p:attrNameLst>
                                      </p:cBhvr>
                                      <p:tavLst>
                                        <p:tav tm="0">
                                          <p:val>
                                            <p:strVal val="#ppt_y"/>
                                          </p:val>
                                        </p:tav>
                                        <p:tav tm="100000">
                                          <p:val>
                                            <p:strVal val="#ppt_y"/>
                                          </p:val>
                                        </p:tav>
                                      </p:tavLst>
                                    </p:anim>
                                    <p:anim calcmode="lin" valueType="num">
                                      <p:cBhvr>
                                        <p:cTn id="113" dur="2000" fill="hold"/>
                                        <p:tgtEl>
                                          <p:spTgt spid="166"/>
                                        </p:tgtEl>
                                        <p:attrNameLst>
                                          <p:attrName>ppt_h</p:attrName>
                                        </p:attrNameLst>
                                      </p:cBhvr>
                                      <p:tavLst>
                                        <p:tav tm="0">
                                          <p:val>
                                            <p:strVal val="#ppt_h/10"/>
                                          </p:val>
                                        </p:tav>
                                        <p:tav tm="50000">
                                          <p:val>
                                            <p:strVal val="#ppt_h+.01"/>
                                          </p:val>
                                        </p:tav>
                                        <p:tav tm="100000">
                                          <p:val>
                                            <p:strVal val="#ppt_h"/>
                                          </p:val>
                                        </p:tav>
                                      </p:tavLst>
                                    </p:anim>
                                    <p:anim calcmode="lin" valueType="num">
                                      <p:cBhvr>
                                        <p:cTn id="114" dur="2000" fill="hold"/>
                                        <p:tgtEl>
                                          <p:spTgt spid="166"/>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2000" tmFilter="0,0; .5, 1; 1, 1"/>
                                        <p:tgtEl>
                                          <p:spTgt spid="166"/>
                                        </p:tgtEl>
                                      </p:cBhvr>
                                    </p:animEffect>
                                  </p:childTnLst>
                                </p:cTn>
                              </p:par>
                            </p:childTnLst>
                          </p:cTn>
                        </p:par>
                        <p:par>
                          <p:cTn id="116" fill="hold">
                            <p:stCondLst>
                              <p:cond delay="46000"/>
                            </p:stCondLst>
                            <p:childTnLst>
                              <p:par>
                                <p:cTn id="117" presetID="41" presetClass="exit" presetSubtype="0" fill="hold" grpId="1" nodeType="afterEffect">
                                  <p:stCondLst>
                                    <p:cond delay="1000"/>
                                  </p:stCondLst>
                                  <p:iterate type="lt">
                                    <p:tmPct val="10000"/>
                                  </p:iterate>
                                  <p:childTnLst>
                                    <p:anim calcmode="lin" valueType="num">
                                      <p:cBhvr>
                                        <p:cTn id="118" dur="2000"/>
                                        <p:tgtEl>
                                          <p:spTgt spid="166"/>
                                        </p:tgtEl>
                                        <p:attrNameLst>
                                          <p:attrName>ppt_x</p:attrName>
                                        </p:attrNameLst>
                                      </p:cBhvr>
                                      <p:tavLst>
                                        <p:tav tm="0">
                                          <p:val>
                                            <p:strVal val="ppt_x"/>
                                          </p:val>
                                        </p:tav>
                                        <p:tav tm="50000">
                                          <p:val>
                                            <p:strVal val="ppt_x+.1"/>
                                          </p:val>
                                        </p:tav>
                                        <p:tav tm="100000">
                                          <p:val>
                                            <p:strVal val="ppt_x"/>
                                          </p:val>
                                        </p:tav>
                                      </p:tavLst>
                                    </p:anim>
                                    <p:anim calcmode="lin" valueType="num">
                                      <p:cBhvr>
                                        <p:cTn id="119" dur="2000"/>
                                        <p:tgtEl>
                                          <p:spTgt spid="166"/>
                                        </p:tgtEl>
                                        <p:attrNameLst>
                                          <p:attrName>ppt_y</p:attrName>
                                        </p:attrNameLst>
                                      </p:cBhvr>
                                      <p:tavLst>
                                        <p:tav tm="0">
                                          <p:val>
                                            <p:strVal val="ppt_y"/>
                                          </p:val>
                                        </p:tav>
                                        <p:tav tm="100000">
                                          <p:val>
                                            <p:strVal val="ppt_y"/>
                                          </p:val>
                                        </p:tav>
                                      </p:tavLst>
                                    </p:anim>
                                    <p:anim calcmode="lin" valueType="num">
                                      <p:cBhvr>
                                        <p:cTn id="120" dur="2000"/>
                                        <p:tgtEl>
                                          <p:spTgt spid="166"/>
                                        </p:tgtEl>
                                        <p:attrNameLst>
                                          <p:attrName>ppt_h</p:attrName>
                                        </p:attrNameLst>
                                      </p:cBhvr>
                                      <p:tavLst>
                                        <p:tav tm="0">
                                          <p:val>
                                            <p:strVal val="ppt_h"/>
                                          </p:val>
                                        </p:tav>
                                        <p:tav tm="50000">
                                          <p:val>
                                            <p:strVal val="ppt_h+.01"/>
                                          </p:val>
                                        </p:tav>
                                        <p:tav tm="100000">
                                          <p:val>
                                            <p:strVal val="ppt_h/10"/>
                                          </p:val>
                                        </p:tav>
                                      </p:tavLst>
                                    </p:anim>
                                    <p:anim calcmode="lin" valueType="num">
                                      <p:cBhvr>
                                        <p:cTn id="121" dur="2000"/>
                                        <p:tgtEl>
                                          <p:spTgt spid="166"/>
                                        </p:tgtEl>
                                        <p:attrNameLst>
                                          <p:attrName>ppt_w</p:attrName>
                                        </p:attrNameLst>
                                      </p:cBhvr>
                                      <p:tavLst>
                                        <p:tav tm="0">
                                          <p:val>
                                            <p:strVal val="ppt_w"/>
                                          </p:val>
                                        </p:tav>
                                        <p:tav tm="50000">
                                          <p:val>
                                            <p:strVal val="ppt_w+.01"/>
                                          </p:val>
                                        </p:tav>
                                        <p:tav tm="100000">
                                          <p:val>
                                            <p:strVal val="ppt_w/10"/>
                                          </p:val>
                                        </p:tav>
                                      </p:tavLst>
                                    </p:anim>
                                    <p:animEffect transition="out" filter="fade">
                                      <p:cBhvr>
                                        <p:cTn id="122" dur="2000" tmFilter="0,0; .5, 0; 1, 1"/>
                                        <p:tgtEl>
                                          <p:spTgt spid="166"/>
                                        </p:tgtEl>
                                      </p:cBhvr>
                                    </p:animEffect>
                                    <p:set>
                                      <p:cBhvr>
                                        <p:cTn id="123" dur="1" fill="hold">
                                          <p:stCondLst>
                                            <p:cond delay="1999"/>
                                          </p:stCondLst>
                                        </p:cTn>
                                        <p:tgtEl>
                                          <p:spTgt spid="166"/>
                                        </p:tgtEl>
                                        <p:attrNameLst>
                                          <p:attrName>style.visibility</p:attrName>
                                        </p:attrNameLst>
                                      </p:cBhvr>
                                      <p:to>
                                        <p:strVal val="hidden"/>
                                      </p:to>
                                    </p:set>
                                  </p:childTnLst>
                                </p:cTn>
                              </p:par>
                            </p:childTnLst>
                          </p:cTn>
                        </p:par>
                        <p:par>
                          <p:cTn id="124" fill="hold">
                            <p:stCondLst>
                              <p:cond delay="49000"/>
                            </p:stCondLst>
                            <p:childTnLst>
                              <p:par>
                                <p:cTn id="125" presetID="41" presetClass="entr" presetSubtype="0" fill="hold" grpId="0" nodeType="afterEffect">
                                  <p:stCondLst>
                                    <p:cond delay="1000"/>
                                  </p:stCondLst>
                                  <p:iterate type="lt">
                                    <p:tmPct val="10000"/>
                                  </p:iterate>
                                  <p:childTnLst>
                                    <p:set>
                                      <p:cBhvr>
                                        <p:cTn id="126" dur="1" fill="hold">
                                          <p:stCondLst>
                                            <p:cond delay="0"/>
                                          </p:stCondLst>
                                        </p:cTn>
                                        <p:tgtEl>
                                          <p:spTgt spid="168"/>
                                        </p:tgtEl>
                                        <p:attrNameLst>
                                          <p:attrName>style.visibility</p:attrName>
                                        </p:attrNameLst>
                                      </p:cBhvr>
                                      <p:to>
                                        <p:strVal val="visible"/>
                                      </p:to>
                                    </p:set>
                                    <p:anim calcmode="lin" valueType="num">
                                      <p:cBhvr>
                                        <p:cTn id="127" dur="2000" fill="hold"/>
                                        <p:tgtEl>
                                          <p:spTgt spid="168"/>
                                        </p:tgtEl>
                                        <p:attrNameLst>
                                          <p:attrName>ppt_x</p:attrName>
                                        </p:attrNameLst>
                                      </p:cBhvr>
                                      <p:tavLst>
                                        <p:tav tm="0">
                                          <p:val>
                                            <p:strVal val="#ppt_x"/>
                                          </p:val>
                                        </p:tav>
                                        <p:tav tm="50000">
                                          <p:val>
                                            <p:strVal val="#ppt_x+.1"/>
                                          </p:val>
                                        </p:tav>
                                        <p:tav tm="100000">
                                          <p:val>
                                            <p:strVal val="#ppt_x"/>
                                          </p:val>
                                        </p:tav>
                                      </p:tavLst>
                                    </p:anim>
                                    <p:anim calcmode="lin" valueType="num">
                                      <p:cBhvr>
                                        <p:cTn id="128" dur="2000" fill="hold"/>
                                        <p:tgtEl>
                                          <p:spTgt spid="168"/>
                                        </p:tgtEl>
                                        <p:attrNameLst>
                                          <p:attrName>ppt_y</p:attrName>
                                        </p:attrNameLst>
                                      </p:cBhvr>
                                      <p:tavLst>
                                        <p:tav tm="0">
                                          <p:val>
                                            <p:strVal val="#ppt_y"/>
                                          </p:val>
                                        </p:tav>
                                        <p:tav tm="100000">
                                          <p:val>
                                            <p:strVal val="#ppt_y"/>
                                          </p:val>
                                        </p:tav>
                                      </p:tavLst>
                                    </p:anim>
                                    <p:anim calcmode="lin" valueType="num">
                                      <p:cBhvr>
                                        <p:cTn id="129" dur="2000" fill="hold"/>
                                        <p:tgtEl>
                                          <p:spTgt spid="168"/>
                                        </p:tgtEl>
                                        <p:attrNameLst>
                                          <p:attrName>ppt_h</p:attrName>
                                        </p:attrNameLst>
                                      </p:cBhvr>
                                      <p:tavLst>
                                        <p:tav tm="0">
                                          <p:val>
                                            <p:strVal val="#ppt_h/10"/>
                                          </p:val>
                                        </p:tav>
                                        <p:tav tm="50000">
                                          <p:val>
                                            <p:strVal val="#ppt_h+.01"/>
                                          </p:val>
                                        </p:tav>
                                        <p:tav tm="100000">
                                          <p:val>
                                            <p:strVal val="#ppt_h"/>
                                          </p:val>
                                        </p:tav>
                                      </p:tavLst>
                                    </p:anim>
                                    <p:anim calcmode="lin" valueType="num">
                                      <p:cBhvr>
                                        <p:cTn id="130" dur="2000" fill="hold"/>
                                        <p:tgtEl>
                                          <p:spTgt spid="168"/>
                                        </p:tgtEl>
                                        <p:attrNameLst>
                                          <p:attrName>ppt_w</p:attrName>
                                        </p:attrNameLst>
                                      </p:cBhvr>
                                      <p:tavLst>
                                        <p:tav tm="0">
                                          <p:val>
                                            <p:strVal val="#ppt_w/10"/>
                                          </p:val>
                                        </p:tav>
                                        <p:tav tm="50000">
                                          <p:val>
                                            <p:strVal val="#ppt_w+.01"/>
                                          </p:val>
                                        </p:tav>
                                        <p:tav tm="100000">
                                          <p:val>
                                            <p:strVal val="#ppt_w"/>
                                          </p:val>
                                        </p:tav>
                                      </p:tavLst>
                                    </p:anim>
                                    <p:animEffect transition="in" filter="fade">
                                      <p:cBhvr>
                                        <p:cTn id="131" dur="2000" tmFilter="0,0; .5, 1; 1, 1"/>
                                        <p:tgtEl>
                                          <p:spTgt spid="168"/>
                                        </p:tgtEl>
                                      </p:cBhvr>
                                    </p:animEffect>
                                  </p:childTnLst>
                                </p:cTn>
                              </p:par>
                            </p:childTnLst>
                          </p:cTn>
                        </p:par>
                        <p:par>
                          <p:cTn id="132" fill="hold">
                            <p:stCondLst>
                              <p:cond delay="52200"/>
                            </p:stCondLst>
                            <p:childTnLst>
                              <p:par>
                                <p:cTn id="133" presetID="22" presetClass="entr" presetSubtype="8" fill="hold" grpId="0" nodeType="afterEffect">
                                  <p:stCondLst>
                                    <p:cond delay="1000"/>
                                  </p:stCondLst>
                                  <p:childTnLst>
                                    <p:set>
                                      <p:cBhvr>
                                        <p:cTn id="134" dur="1" fill="hold">
                                          <p:stCondLst>
                                            <p:cond delay="0"/>
                                          </p:stCondLst>
                                        </p:cTn>
                                        <p:tgtEl>
                                          <p:spTgt spid="9"/>
                                        </p:tgtEl>
                                        <p:attrNameLst>
                                          <p:attrName>style.visibility</p:attrName>
                                        </p:attrNameLst>
                                      </p:cBhvr>
                                      <p:to>
                                        <p:strVal val="visible"/>
                                      </p:to>
                                    </p:set>
                                    <p:animEffect transition="in" filter="wipe(left)">
                                      <p:cBhvr>
                                        <p:cTn id="1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3" grpId="0"/>
      <p:bldP spid="24" grpId="0" animBg="1"/>
      <p:bldP spid="32" grpId="0" animBg="1"/>
      <p:bldP spid="74" grpId="0" animBg="1"/>
      <p:bldP spid="157" grpId="0"/>
      <p:bldP spid="157" grpId="1"/>
      <p:bldP spid="160" grpId="0"/>
      <p:bldP spid="161" grpId="0"/>
      <p:bldP spid="162" grpId="0"/>
      <p:bldP spid="162" grpId="1"/>
      <p:bldP spid="163" grpId="0"/>
      <p:bldP spid="164" grpId="0" animBg="1"/>
      <p:bldP spid="165" grpId="0"/>
      <p:bldP spid="166" grpId="0"/>
      <p:bldP spid="166" grpId="1"/>
      <p:bldP spid="16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image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448" y="2359152"/>
            <a:ext cx="4108403" cy="2807208"/>
          </a:xfrm>
          <a:prstGeom prst="rect">
            <a:avLst/>
          </a:prstGeom>
        </p:spPr>
      </p:pic>
      <p:sp>
        <p:nvSpPr>
          <p:cNvPr id="48130"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Velocity</a:t>
            </a:r>
            <a:r>
              <a:rPr lang="en-US" baseline="0" dirty="0" smtClean="0">
                <a:latin typeface="Century Gothic" charset="0"/>
                <a:ea typeface="ＭＳ Ｐゴシック" charset="0"/>
                <a:cs typeface="ＭＳ Ｐゴシック" charset="0"/>
              </a:rPr>
              <a:t> of Money</a:t>
            </a:r>
            <a:endParaRPr lang="en-US" dirty="0">
              <a:latin typeface="Century Gothic" charset="0"/>
              <a:ea typeface="ＭＳ Ｐゴシック" charset="0"/>
              <a:cs typeface="ＭＳ Ｐゴシック" charset="0"/>
            </a:endParaRPr>
          </a:p>
        </p:txBody>
      </p:sp>
      <p:sp>
        <p:nvSpPr>
          <p:cNvPr id="7" name="Rectangle 6"/>
          <p:cNvSpPr>
            <a:spLocks noChangeArrowheads="1"/>
          </p:cNvSpPr>
          <p:nvPr/>
        </p:nvSpPr>
        <p:spPr bwMode="auto">
          <a:xfrm>
            <a:off x="762000" y="1902508"/>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A) Calculates how many times a unit of money is spent in a year.</a:t>
            </a:r>
            <a:endParaRPr lang="en-US" sz="1800" dirty="0"/>
          </a:p>
        </p:txBody>
      </p:sp>
      <p:sp>
        <p:nvSpPr>
          <p:cNvPr id="8" name="Rectangle 7"/>
          <p:cNvSpPr>
            <a:spLocks noChangeArrowheads="1"/>
          </p:cNvSpPr>
          <p:nvPr/>
        </p:nvSpPr>
        <p:spPr bwMode="auto">
          <a:xfrm>
            <a:off x="381000" y="1611866"/>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1) The Velocity of Money Equation</a:t>
            </a:r>
            <a:endParaRPr lang="en-US" sz="1800" b="1" dirty="0"/>
          </a:p>
        </p:txBody>
      </p:sp>
      <p:sp>
        <p:nvSpPr>
          <p:cNvPr id="9" name="Rectangle 8"/>
          <p:cNvSpPr>
            <a:spLocks noChangeArrowheads="1"/>
          </p:cNvSpPr>
          <p:nvPr/>
        </p:nvSpPr>
        <p:spPr bwMode="auto">
          <a:xfrm>
            <a:off x="4572000" y="5132943"/>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smtClean="0"/>
              <a:t>Intuitively</a:t>
            </a:r>
            <a:r>
              <a:rPr lang="en-US" sz="1400" dirty="0"/>
              <a:t>, if there is more </a:t>
            </a:r>
            <a:r>
              <a:rPr lang="en-US" sz="1400" dirty="0" smtClean="0"/>
              <a:t>money</a:t>
            </a:r>
            <a:r>
              <a:rPr lang="en-US" sz="1400" dirty="0"/>
              <a:t>, people do not need to spend their dollars as quickly in order to purchase the same amount of goods as before.</a:t>
            </a:r>
          </a:p>
        </p:txBody>
      </p:sp>
      <p:sp>
        <p:nvSpPr>
          <p:cNvPr id="10" name="Rectangle 6"/>
          <p:cNvSpPr>
            <a:spLocks noChangeArrowheads="1"/>
          </p:cNvSpPr>
          <p:nvPr/>
        </p:nvSpPr>
        <p:spPr bwMode="auto">
          <a:xfrm>
            <a:off x="762000" y="2477867"/>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B) </a:t>
            </a:r>
            <a:r>
              <a:rPr lang="en-US" sz="1800" dirty="0"/>
              <a:t>Velocity equals GDP divided by quantity of money.  V = (P x Y) / M</a:t>
            </a:r>
          </a:p>
        </p:txBody>
      </p:sp>
      <p:sp>
        <p:nvSpPr>
          <p:cNvPr id="11" name="Rectangle 6"/>
          <p:cNvSpPr>
            <a:spLocks noChangeArrowheads="1"/>
          </p:cNvSpPr>
          <p:nvPr/>
        </p:nvSpPr>
        <p:spPr bwMode="auto">
          <a:xfrm>
            <a:off x="762000" y="3350308"/>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A) Velocity is a special case of real money demand.  M/P = Y/V</a:t>
            </a:r>
          </a:p>
        </p:txBody>
      </p:sp>
      <p:sp>
        <p:nvSpPr>
          <p:cNvPr id="12" name="Rectangle 7"/>
          <p:cNvSpPr>
            <a:spLocks noChangeArrowheads="1"/>
          </p:cNvSpPr>
          <p:nvPr/>
        </p:nvSpPr>
        <p:spPr bwMode="auto">
          <a:xfrm>
            <a:off x="381000" y="3059666"/>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2) Velocity and Interest Rates</a:t>
            </a:r>
            <a:endParaRPr lang="en-US" sz="1800" b="1" dirty="0"/>
          </a:p>
        </p:txBody>
      </p:sp>
      <p:sp>
        <p:nvSpPr>
          <p:cNvPr id="13" name="Rectangle 6"/>
          <p:cNvSpPr>
            <a:spLocks noChangeArrowheads="1"/>
          </p:cNvSpPr>
          <p:nvPr/>
        </p:nvSpPr>
        <p:spPr bwMode="auto">
          <a:xfrm>
            <a:off x="762000" y="3925669"/>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B) Higher interest rates decrease RMD, causing velocity to rise.</a:t>
            </a:r>
          </a:p>
        </p:txBody>
      </p:sp>
      <p:sp>
        <p:nvSpPr>
          <p:cNvPr id="24" name="Oval 23"/>
          <p:cNvSpPr/>
          <p:nvPr/>
        </p:nvSpPr>
        <p:spPr bwMode="auto">
          <a:xfrm>
            <a:off x="7952409" y="4447206"/>
            <a:ext cx="91440" cy="91440"/>
          </a:xfrm>
          <a:prstGeom prst="ellipse">
            <a:avLst/>
          </a:prstGeom>
          <a:solidFill>
            <a:schemeClr val="tx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7" name="TextBox 26"/>
          <p:cNvSpPr txBox="1"/>
          <p:nvPr/>
        </p:nvSpPr>
        <p:spPr>
          <a:xfrm>
            <a:off x="7086600" y="3886200"/>
            <a:ext cx="817218" cy="400110"/>
          </a:xfrm>
          <a:prstGeom prst="rect">
            <a:avLst/>
          </a:prstGeom>
          <a:solidFill>
            <a:srgbClr val="008080"/>
          </a:solidFill>
          <a:ln>
            <a:solidFill>
              <a:schemeClr val="tx1"/>
            </a:solidFill>
          </a:ln>
        </p:spPr>
        <p:txBody>
          <a:bodyPr wrap="square" rtlCol="0">
            <a:spAutoFit/>
          </a:bodyPr>
          <a:lstStyle/>
          <a:p>
            <a:r>
              <a:rPr lang="en-US" sz="1000" b="1" dirty="0" smtClean="0">
                <a:solidFill>
                  <a:schemeClr val="bg1"/>
                </a:solidFill>
              </a:rPr>
              <a:t>2) RMD</a:t>
            </a:r>
          </a:p>
          <a:p>
            <a:r>
              <a:rPr lang="en-US" sz="1000" b="1" dirty="0" smtClean="0">
                <a:solidFill>
                  <a:schemeClr val="bg1"/>
                </a:solidFill>
              </a:rPr>
              <a:t>Increases</a:t>
            </a:r>
            <a:endParaRPr lang="en-US" sz="1000" b="1" dirty="0">
              <a:solidFill>
                <a:srgbClr val="FFFFFF"/>
              </a:solidFill>
            </a:endParaRPr>
          </a:p>
        </p:txBody>
      </p:sp>
      <p:cxnSp>
        <p:nvCxnSpPr>
          <p:cNvPr id="28" name="Straight Connector 27"/>
          <p:cNvCxnSpPr/>
          <p:nvPr/>
        </p:nvCxnSpPr>
        <p:spPr bwMode="auto">
          <a:xfrm>
            <a:off x="5230191" y="4267200"/>
            <a:ext cx="1371600" cy="0"/>
          </a:xfrm>
          <a:prstGeom prst="line">
            <a:avLst/>
          </a:prstGeom>
          <a:solidFill>
            <a:srgbClr val="FFFFFF"/>
          </a:solidFill>
          <a:ln w="12700"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30" name="Straight Arrow Connector 29"/>
          <p:cNvCxnSpPr/>
          <p:nvPr/>
        </p:nvCxnSpPr>
        <p:spPr bwMode="auto">
          <a:xfrm>
            <a:off x="5334000" y="4297738"/>
            <a:ext cx="0" cy="198062"/>
          </a:xfrm>
          <a:prstGeom prst="straightConnector1">
            <a:avLst/>
          </a:prstGeom>
          <a:solidFill>
            <a:srgbClr val="FFFFFF"/>
          </a:solidFill>
          <a:ln w="127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32" name="TextBox 31"/>
          <p:cNvSpPr txBox="1"/>
          <p:nvPr/>
        </p:nvSpPr>
        <p:spPr>
          <a:xfrm>
            <a:off x="5715000" y="3078538"/>
            <a:ext cx="914400" cy="400110"/>
          </a:xfrm>
          <a:prstGeom prst="rect">
            <a:avLst/>
          </a:prstGeom>
          <a:solidFill>
            <a:srgbClr val="008080"/>
          </a:solidFill>
          <a:ln>
            <a:solidFill>
              <a:schemeClr val="tx1"/>
            </a:solidFill>
          </a:ln>
        </p:spPr>
        <p:txBody>
          <a:bodyPr wrap="square" rtlCol="0">
            <a:spAutoFit/>
          </a:bodyPr>
          <a:lstStyle/>
          <a:p>
            <a:r>
              <a:rPr lang="en-US" sz="1000" b="1" dirty="0" smtClean="0">
                <a:solidFill>
                  <a:schemeClr val="bg1"/>
                </a:solidFill>
              </a:rPr>
              <a:t>1) If Interest Rates Fall</a:t>
            </a:r>
            <a:endParaRPr lang="en-US" sz="1000" b="1" dirty="0">
              <a:solidFill>
                <a:srgbClr val="FFFFFF"/>
              </a:solidFill>
            </a:endParaRPr>
          </a:p>
        </p:txBody>
      </p:sp>
      <p:grpSp>
        <p:nvGrpSpPr>
          <p:cNvPr id="48148" name="Group 48147"/>
          <p:cNvGrpSpPr/>
          <p:nvPr/>
        </p:nvGrpSpPr>
        <p:grpSpPr>
          <a:xfrm>
            <a:off x="6553200" y="3990201"/>
            <a:ext cx="287308" cy="319845"/>
            <a:chOff x="6553200" y="3990201"/>
            <a:chExt cx="287308" cy="319845"/>
          </a:xfrm>
        </p:grpSpPr>
        <p:sp>
          <p:nvSpPr>
            <p:cNvPr id="29" name="Oval 28"/>
            <p:cNvSpPr/>
            <p:nvPr/>
          </p:nvSpPr>
          <p:spPr bwMode="auto">
            <a:xfrm>
              <a:off x="6577348" y="4218606"/>
              <a:ext cx="91440" cy="91440"/>
            </a:xfrm>
            <a:prstGeom prst="ellipse">
              <a:avLst/>
            </a:prstGeom>
            <a:solidFill>
              <a:schemeClr val="tx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p:cNvSpPr txBox="1"/>
            <p:nvPr/>
          </p:nvSpPr>
          <p:spPr>
            <a:xfrm>
              <a:off x="6553200" y="3990201"/>
              <a:ext cx="287308" cy="276999"/>
            </a:xfrm>
            <a:prstGeom prst="rect">
              <a:avLst/>
            </a:prstGeom>
            <a:noFill/>
          </p:spPr>
          <p:txBody>
            <a:bodyPr wrap="none" rtlCol="0">
              <a:spAutoFit/>
            </a:bodyPr>
            <a:lstStyle/>
            <a:p>
              <a:r>
                <a:rPr lang="en-US" sz="1200" dirty="0" smtClean="0"/>
                <a:t>E</a:t>
              </a:r>
              <a:endParaRPr lang="en-US" sz="1200" dirty="0"/>
            </a:p>
          </p:txBody>
        </p:sp>
      </p:grpSp>
      <p:cxnSp>
        <p:nvCxnSpPr>
          <p:cNvPr id="40" name="Straight Connector 39"/>
          <p:cNvCxnSpPr/>
          <p:nvPr/>
        </p:nvCxnSpPr>
        <p:spPr bwMode="auto">
          <a:xfrm flipV="1">
            <a:off x="8001000" y="4495800"/>
            <a:ext cx="0" cy="228600"/>
          </a:xfrm>
          <a:prstGeom prst="line">
            <a:avLst/>
          </a:prstGeom>
          <a:solidFill>
            <a:srgbClr val="FFFFFF"/>
          </a:solidFill>
          <a:ln w="12700"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45" name="Straight Connector 44"/>
          <p:cNvCxnSpPr/>
          <p:nvPr/>
        </p:nvCxnSpPr>
        <p:spPr bwMode="auto">
          <a:xfrm flipV="1">
            <a:off x="6620197" y="4267200"/>
            <a:ext cx="0" cy="475488"/>
          </a:xfrm>
          <a:prstGeom prst="line">
            <a:avLst/>
          </a:prstGeom>
          <a:solidFill>
            <a:srgbClr val="FFFFFF"/>
          </a:solidFill>
          <a:ln w="12700" cap="flat" cmpd="sng" algn="ctr">
            <a:solidFill>
              <a:srgbClr val="000000"/>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66" name="Straight Connector 65"/>
          <p:cNvCxnSpPr/>
          <p:nvPr/>
        </p:nvCxnSpPr>
        <p:spPr bwMode="auto">
          <a:xfrm>
            <a:off x="5257800" y="4495800"/>
            <a:ext cx="2743200" cy="0"/>
          </a:xfrm>
          <a:prstGeom prst="line">
            <a:avLst/>
          </a:prstGeom>
          <a:solidFill>
            <a:srgbClr val="FFFFFF"/>
          </a:solidFill>
          <a:ln w="12700"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74" name="Rounded Rectangle 73"/>
          <p:cNvSpPr/>
          <p:nvPr/>
        </p:nvSpPr>
        <p:spPr bwMode="auto">
          <a:xfrm>
            <a:off x="4572000" y="1710154"/>
            <a:ext cx="1371600" cy="609600"/>
          </a:xfrm>
          <a:prstGeom prst="roundRect">
            <a:avLst/>
          </a:prstGeom>
          <a:solidFill>
            <a:schemeClr val="accent1"/>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charset="0"/>
                <a:cs typeface="ＭＳ Ｐゴシック" charset="0"/>
              </a:rPr>
              <a:t>Equation 3</a:t>
            </a:r>
            <a:endParaRPr kumimoji="0" lang="en-US" sz="1400" b="1" i="0" u="none" strike="noStrike" cap="none" normalizeH="0" baseline="0" dirty="0">
              <a:ln>
                <a:noFill/>
              </a:ln>
              <a:solidFill>
                <a:srgbClr val="000000"/>
              </a:solidFill>
              <a:effectLst/>
              <a:latin typeface="Arial" charset="0"/>
              <a:ea typeface="ＭＳ Ｐゴシック" charset="0"/>
              <a:cs typeface="ＭＳ Ｐゴシック" charset="0"/>
            </a:endParaRPr>
          </a:p>
        </p:txBody>
      </p:sp>
      <p:grpSp>
        <p:nvGrpSpPr>
          <p:cNvPr id="75" name="Group 74"/>
          <p:cNvGrpSpPr/>
          <p:nvPr/>
        </p:nvGrpSpPr>
        <p:grpSpPr>
          <a:xfrm>
            <a:off x="6019800" y="1676400"/>
            <a:ext cx="2971800" cy="677108"/>
            <a:chOff x="6019800" y="3242846"/>
            <a:chExt cx="2971800" cy="677108"/>
          </a:xfrm>
        </p:grpSpPr>
        <p:sp>
          <p:nvSpPr>
            <p:cNvPr id="76" name="Rounded Rectangle 75"/>
            <p:cNvSpPr/>
            <p:nvPr/>
          </p:nvSpPr>
          <p:spPr bwMode="auto">
            <a:xfrm>
              <a:off x="6019800" y="3276600"/>
              <a:ext cx="2971800" cy="609600"/>
            </a:xfrm>
            <a:prstGeom prst="roundRect">
              <a:avLst/>
            </a:prstGeom>
            <a:solidFill>
              <a:schemeClr val="accent1"/>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nvGrpSpPr>
            <p:cNvPr id="77" name="Group 76"/>
            <p:cNvGrpSpPr/>
            <p:nvPr/>
          </p:nvGrpSpPr>
          <p:grpSpPr>
            <a:xfrm>
              <a:off x="6096000" y="3242846"/>
              <a:ext cx="1676400" cy="677108"/>
              <a:chOff x="6096000" y="3242846"/>
              <a:chExt cx="1676400" cy="677108"/>
            </a:xfrm>
          </p:grpSpPr>
          <p:sp>
            <p:nvSpPr>
              <p:cNvPr id="78" name="TextBox 77"/>
              <p:cNvSpPr txBox="1"/>
              <p:nvPr/>
            </p:nvSpPr>
            <p:spPr>
              <a:xfrm>
                <a:off x="6096001" y="3242846"/>
                <a:ext cx="762000" cy="338554"/>
              </a:xfrm>
              <a:prstGeom prst="rect">
                <a:avLst/>
              </a:prstGeom>
              <a:noFill/>
            </p:spPr>
            <p:txBody>
              <a:bodyPr wrap="square" rtlCol="0">
                <a:spAutoFit/>
              </a:bodyPr>
              <a:lstStyle/>
              <a:p>
                <a:r>
                  <a:rPr lang="en-US" sz="1600" dirty="0" smtClean="0">
                    <a:solidFill>
                      <a:schemeClr val="bg1"/>
                    </a:solidFill>
                  </a:rPr>
                  <a:t>M</a:t>
                </a:r>
                <a:endParaRPr lang="en-US" sz="1600" dirty="0">
                  <a:solidFill>
                    <a:schemeClr val="bg1"/>
                  </a:solidFill>
                </a:endParaRPr>
              </a:p>
            </p:txBody>
          </p:sp>
          <p:cxnSp>
            <p:nvCxnSpPr>
              <p:cNvPr id="79" name="Straight Connector 78"/>
              <p:cNvCxnSpPr/>
              <p:nvPr/>
            </p:nvCxnSpPr>
            <p:spPr bwMode="auto">
              <a:xfrm>
                <a:off x="6248400" y="3581400"/>
                <a:ext cx="457200" cy="0"/>
              </a:xfrm>
              <a:prstGeom prst="line">
                <a:avLst/>
              </a:prstGeom>
              <a:solidFill>
                <a:srgbClr val="FFFFFF"/>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80" name="Straight Connector 79"/>
              <p:cNvCxnSpPr/>
              <p:nvPr/>
            </p:nvCxnSpPr>
            <p:spPr bwMode="auto">
              <a:xfrm>
                <a:off x="7162800" y="3581400"/>
                <a:ext cx="457200" cy="0"/>
              </a:xfrm>
              <a:prstGeom prst="line">
                <a:avLst/>
              </a:prstGeom>
              <a:solidFill>
                <a:srgbClr val="FFFFFF"/>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81" name="TextBox 80"/>
              <p:cNvSpPr txBox="1"/>
              <p:nvPr/>
            </p:nvSpPr>
            <p:spPr>
              <a:xfrm>
                <a:off x="6096000" y="3581400"/>
                <a:ext cx="762000" cy="338554"/>
              </a:xfrm>
              <a:prstGeom prst="rect">
                <a:avLst/>
              </a:prstGeom>
              <a:noFill/>
            </p:spPr>
            <p:txBody>
              <a:bodyPr wrap="square" rtlCol="0">
                <a:spAutoFit/>
              </a:bodyPr>
              <a:lstStyle/>
              <a:p>
                <a:r>
                  <a:rPr lang="en-US" sz="1600" dirty="0" smtClean="0">
                    <a:solidFill>
                      <a:schemeClr val="bg1"/>
                    </a:solidFill>
                  </a:rPr>
                  <a:t>P</a:t>
                </a:r>
                <a:endParaRPr lang="en-US" sz="1600" dirty="0">
                  <a:solidFill>
                    <a:schemeClr val="bg1"/>
                  </a:solidFill>
                </a:endParaRPr>
              </a:p>
            </p:txBody>
          </p:sp>
          <p:sp>
            <p:nvSpPr>
              <p:cNvPr id="82" name="TextBox 81"/>
              <p:cNvSpPr txBox="1"/>
              <p:nvPr/>
            </p:nvSpPr>
            <p:spPr>
              <a:xfrm>
                <a:off x="7010400" y="3242846"/>
                <a:ext cx="762000" cy="338554"/>
              </a:xfrm>
              <a:prstGeom prst="rect">
                <a:avLst/>
              </a:prstGeom>
              <a:noFill/>
            </p:spPr>
            <p:txBody>
              <a:bodyPr wrap="square" rtlCol="0">
                <a:spAutoFit/>
              </a:bodyPr>
              <a:lstStyle/>
              <a:p>
                <a:r>
                  <a:rPr lang="en-US" sz="1600" dirty="0" smtClean="0">
                    <a:solidFill>
                      <a:schemeClr val="bg1"/>
                    </a:solidFill>
                  </a:rPr>
                  <a:t>Y</a:t>
                </a:r>
                <a:endParaRPr lang="en-US" sz="1600" dirty="0">
                  <a:solidFill>
                    <a:schemeClr val="bg1"/>
                  </a:solidFill>
                </a:endParaRPr>
              </a:p>
            </p:txBody>
          </p:sp>
          <p:sp>
            <p:nvSpPr>
              <p:cNvPr id="83" name="TextBox 82"/>
              <p:cNvSpPr txBox="1"/>
              <p:nvPr/>
            </p:nvSpPr>
            <p:spPr>
              <a:xfrm>
                <a:off x="7010400" y="3581400"/>
                <a:ext cx="762000" cy="338554"/>
              </a:xfrm>
              <a:prstGeom prst="rect">
                <a:avLst/>
              </a:prstGeom>
              <a:noFill/>
            </p:spPr>
            <p:txBody>
              <a:bodyPr wrap="square" rtlCol="0">
                <a:spAutoFit/>
              </a:bodyPr>
              <a:lstStyle/>
              <a:p>
                <a:r>
                  <a:rPr lang="en-US" sz="1600" dirty="0" smtClean="0">
                    <a:solidFill>
                      <a:schemeClr val="bg1"/>
                    </a:solidFill>
                  </a:rPr>
                  <a:t>V</a:t>
                </a:r>
                <a:endParaRPr lang="en-US" sz="1600" dirty="0">
                  <a:solidFill>
                    <a:schemeClr val="bg1"/>
                  </a:solidFill>
                </a:endParaRPr>
              </a:p>
            </p:txBody>
          </p:sp>
          <p:sp>
            <p:nvSpPr>
              <p:cNvPr id="84" name="TextBox 83"/>
              <p:cNvSpPr txBox="1"/>
              <p:nvPr/>
            </p:nvSpPr>
            <p:spPr>
              <a:xfrm>
                <a:off x="6781800" y="3395246"/>
                <a:ext cx="304800" cy="338554"/>
              </a:xfrm>
              <a:prstGeom prst="rect">
                <a:avLst/>
              </a:prstGeom>
              <a:noFill/>
            </p:spPr>
            <p:txBody>
              <a:bodyPr wrap="square" rtlCol="0">
                <a:spAutoFit/>
              </a:bodyPr>
              <a:lstStyle/>
              <a:p>
                <a:r>
                  <a:rPr lang="en-US" sz="1600" dirty="0" smtClean="0">
                    <a:solidFill>
                      <a:schemeClr val="bg1"/>
                    </a:solidFill>
                  </a:rPr>
                  <a:t>=</a:t>
                </a:r>
                <a:endParaRPr lang="en-US" sz="1600" dirty="0">
                  <a:solidFill>
                    <a:schemeClr val="bg1"/>
                  </a:solidFill>
                </a:endParaRPr>
              </a:p>
            </p:txBody>
          </p:sp>
        </p:grpSp>
      </p:grpSp>
      <p:sp>
        <p:nvSpPr>
          <p:cNvPr id="157" name="TextBox 156"/>
          <p:cNvSpPr txBox="1"/>
          <p:nvPr/>
        </p:nvSpPr>
        <p:spPr>
          <a:xfrm>
            <a:off x="7848600" y="1676400"/>
            <a:ext cx="533400" cy="338554"/>
          </a:xfrm>
          <a:prstGeom prst="rect">
            <a:avLst/>
          </a:prstGeom>
          <a:noFill/>
        </p:spPr>
        <p:txBody>
          <a:bodyPr wrap="square" rtlCol="0">
            <a:spAutoFit/>
          </a:bodyPr>
          <a:lstStyle/>
          <a:p>
            <a:r>
              <a:rPr lang="en-US" sz="1600" dirty="0" smtClean="0">
                <a:solidFill>
                  <a:schemeClr val="bg1"/>
                </a:solidFill>
              </a:rPr>
              <a:t>4</a:t>
            </a:r>
            <a:endParaRPr lang="en-US" sz="1600" dirty="0">
              <a:solidFill>
                <a:schemeClr val="bg1"/>
              </a:solidFill>
            </a:endParaRPr>
          </a:p>
        </p:txBody>
      </p:sp>
      <p:cxnSp>
        <p:nvCxnSpPr>
          <p:cNvPr id="158" name="Straight Connector 157"/>
          <p:cNvCxnSpPr/>
          <p:nvPr/>
        </p:nvCxnSpPr>
        <p:spPr bwMode="auto">
          <a:xfrm>
            <a:off x="8001000" y="2018008"/>
            <a:ext cx="228600" cy="0"/>
          </a:xfrm>
          <a:prstGeom prst="line">
            <a:avLst/>
          </a:prstGeom>
          <a:solidFill>
            <a:srgbClr val="FFFFFF"/>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59" name="Straight Connector 158"/>
          <p:cNvCxnSpPr/>
          <p:nvPr/>
        </p:nvCxnSpPr>
        <p:spPr bwMode="auto">
          <a:xfrm>
            <a:off x="8534400" y="2020592"/>
            <a:ext cx="228600" cy="0"/>
          </a:xfrm>
          <a:prstGeom prst="line">
            <a:avLst/>
          </a:prstGeom>
          <a:solidFill>
            <a:srgbClr val="FFFFFF"/>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60" name="TextBox 159"/>
          <p:cNvSpPr txBox="1"/>
          <p:nvPr/>
        </p:nvSpPr>
        <p:spPr>
          <a:xfrm>
            <a:off x="7848600" y="2023646"/>
            <a:ext cx="533400" cy="338554"/>
          </a:xfrm>
          <a:prstGeom prst="rect">
            <a:avLst/>
          </a:prstGeom>
          <a:noFill/>
        </p:spPr>
        <p:txBody>
          <a:bodyPr wrap="square" rtlCol="0">
            <a:spAutoFit/>
          </a:bodyPr>
          <a:lstStyle/>
          <a:p>
            <a:r>
              <a:rPr lang="en-US" sz="1600" dirty="0" smtClean="0">
                <a:solidFill>
                  <a:schemeClr val="bg1"/>
                </a:solidFill>
              </a:rPr>
              <a:t>8</a:t>
            </a:r>
            <a:endParaRPr lang="en-US" sz="1600" dirty="0">
              <a:solidFill>
                <a:schemeClr val="bg1"/>
              </a:solidFill>
            </a:endParaRPr>
          </a:p>
        </p:txBody>
      </p:sp>
      <p:sp>
        <p:nvSpPr>
          <p:cNvPr id="161" name="TextBox 160"/>
          <p:cNvSpPr txBox="1"/>
          <p:nvPr/>
        </p:nvSpPr>
        <p:spPr>
          <a:xfrm>
            <a:off x="8382000" y="1676400"/>
            <a:ext cx="533400" cy="338554"/>
          </a:xfrm>
          <a:prstGeom prst="rect">
            <a:avLst/>
          </a:prstGeom>
          <a:noFill/>
        </p:spPr>
        <p:txBody>
          <a:bodyPr wrap="square" rtlCol="0">
            <a:spAutoFit/>
          </a:bodyPr>
          <a:lstStyle/>
          <a:p>
            <a:r>
              <a:rPr lang="en-US" sz="1600" dirty="0" smtClean="0">
                <a:solidFill>
                  <a:schemeClr val="bg1"/>
                </a:solidFill>
              </a:rPr>
              <a:t>3</a:t>
            </a:r>
            <a:endParaRPr lang="en-US" sz="1600" dirty="0">
              <a:solidFill>
                <a:schemeClr val="bg1"/>
              </a:solidFill>
            </a:endParaRPr>
          </a:p>
        </p:txBody>
      </p:sp>
      <p:sp>
        <p:nvSpPr>
          <p:cNvPr id="162" name="TextBox 161"/>
          <p:cNvSpPr txBox="1"/>
          <p:nvPr/>
        </p:nvSpPr>
        <p:spPr>
          <a:xfrm>
            <a:off x="8382000" y="2023646"/>
            <a:ext cx="533400" cy="338554"/>
          </a:xfrm>
          <a:prstGeom prst="rect">
            <a:avLst/>
          </a:prstGeom>
          <a:noFill/>
        </p:spPr>
        <p:txBody>
          <a:bodyPr wrap="square" rtlCol="0">
            <a:spAutoFit/>
          </a:bodyPr>
          <a:lstStyle/>
          <a:p>
            <a:r>
              <a:rPr lang="en-US" sz="1600" dirty="0" smtClean="0">
                <a:solidFill>
                  <a:schemeClr val="bg1"/>
                </a:solidFill>
              </a:rPr>
              <a:t>6</a:t>
            </a:r>
            <a:endParaRPr lang="en-US" sz="1600" dirty="0">
              <a:solidFill>
                <a:schemeClr val="bg1"/>
              </a:solidFill>
            </a:endParaRPr>
          </a:p>
        </p:txBody>
      </p:sp>
      <p:sp>
        <p:nvSpPr>
          <p:cNvPr id="163" name="TextBox 162"/>
          <p:cNvSpPr txBox="1"/>
          <p:nvPr/>
        </p:nvSpPr>
        <p:spPr>
          <a:xfrm>
            <a:off x="8229600" y="1871246"/>
            <a:ext cx="304800" cy="338554"/>
          </a:xfrm>
          <a:prstGeom prst="rect">
            <a:avLst/>
          </a:prstGeom>
          <a:noFill/>
        </p:spPr>
        <p:txBody>
          <a:bodyPr wrap="square" rtlCol="0">
            <a:spAutoFit/>
          </a:bodyPr>
          <a:lstStyle/>
          <a:p>
            <a:r>
              <a:rPr lang="en-US" sz="1600" dirty="0" smtClean="0">
                <a:solidFill>
                  <a:schemeClr val="bg1"/>
                </a:solidFill>
              </a:rPr>
              <a:t>=</a:t>
            </a:r>
            <a:endParaRPr lang="en-US" sz="1600" dirty="0">
              <a:solidFill>
                <a:schemeClr val="bg1"/>
              </a:solidFill>
            </a:endParaRPr>
          </a:p>
        </p:txBody>
      </p:sp>
      <p:sp>
        <p:nvSpPr>
          <p:cNvPr id="164" name="TextBox 163"/>
          <p:cNvSpPr txBox="1"/>
          <p:nvPr/>
        </p:nvSpPr>
        <p:spPr>
          <a:xfrm>
            <a:off x="7239000" y="2895600"/>
            <a:ext cx="1143000" cy="400110"/>
          </a:xfrm>
          <a:prstGeom prst="rect">
            <a:avLst/>
          </a:prstGeom>
          <a:solidFill>
            <a:srgbClr val="008080"/>
          </a:solidFill>
          <a:ln>
            <a:solidFill>
              <a:schemeClr val="tx1"/>
            </a:solidFill>
          </a:ln>
        </p:spPr>
        <p:txBody>
          <a:bodyPr wrap="square" rtlCol="0">
            <a:spAutoFit/>
          </a:bodyPr>
          <a:lstStyle/>
          <a:p>
            <a:r>
              <a:rPr lang="en-US" sz="1000" b="1" dirty="0" smtClean="0">
                <a:solidFill>
                  <a:schemeClr val="bg1"/>
                </a:solidFill>
              </a:rPr>
              <a:t>3) And Velocity Decreases</a:t>
            </a:r>
            <a:endParaRPr lang="en-US" sz="1000" b="1" dirty="0">
              <a:solidFill>
                <a:srgbClr val="FFFFFF"/>
              </a:solidFill>
            </a:endParaRPr>
          </a:p>
        </p:txBody>
      </p:sp>
      <p:sp>
        <p:nvSpPr>
          <p:cNvPr id="165" name="TextBox 164"/>
          <p:cNvSpPr txBox="1"/>
          <p:nvPr/>
        </p:nvSpPr>
        <p:spPr>
          <a:xfrm>
            <a:off x="7848600" y="1676400"/>
            <a:ext cx="533400" cy="338554"/>
          </a:xfrm>
          <a:prstGeom prst="rect">
            <a:avLst/>
          </a:prstGeom>
          <a:noFill/>
        </p:spPr>
        <p:txBody>
          <a:bodyPr wrap="square" rtlCol="0">
            <a:spAutoFit/>
          </a:bodyPr>
          <a:lstStyle/>
          <a:p>
            <a:r>
              <a:rPr lang="en-US" sz="1600" dirty="0" smtClean="0">
                <a:solidFill>
                  <a:schemeClr val="bg1"/>
                </a:solidFill>
              </a:rPr>
              <a:t>8</a:t>
            </a:r>
            <a:endParaRPr lang="en-US" sz="1600" dirty="0">
              <a:solidFill>
                <a:schemeClr val="bg1"/>
              </a:solidFill>
            </a:endParaRPr>
          </a:p>
        </p:txBody>
      </p:sp>
      <p:sp>
        <p:nvSpPr>
          <p:cNvPr id="166" name="TextBox 165"/>
          <p:cNvSpPr txBox="1"/>
          <p:nvPr/>
        </p:nvSpPr>
        <p:spPr>
          <a:xfrm>
            <a:off x="8382000" y="2023646"/>
            <a:ext cx="533400" cy="338554"/>
          </a:xfrm>
          <a:prstGeom prst="rect">
            <a:avLst/>
          </a:prstGeom>
          <a:noFill/>
        </p:spPr>
        <p:txBody>
          <a:bodyPr wrap="square" rtlCol="0">
            <a:spAutoFit/>
          </a:bodyPr>
          <a:lstStyle/>
          <a:p>
            <a:r>
              <a:rPr lang="en-US" sz="1600" dirty="0" smtClean="0">
                <a:solidFill>
                  <a:schemeClr val="bg1"/>
                </a:solidFill>
              </a:rPr>
              <a:t>?</a:t>
            </a:r>
            <a:endParaRPr lang="en-US" sz="1600" dirty="0">
              <a:solidFill>
                <a:schemeClr val="bg1"/>
              </a:solidFill>
            </a:endParaRPr>
          </a:p>
        </p:txBody>
      </p:sp>
      <p:sp>
        <p:nvSpPr>
          <p:cNvPr id="168" name="TextBox 167"/>
          <p:cNvSpPr txBox="1"/>
          <p:nvPr/>
        </p:nvSpPr>
        <p:spPr>
          <a:xfrm>
            <a:off x="8382000" y="2023646"/>
            <a:ext cx="533400" cy="338554"/>
          </a:xfrm>
          <a:prstGeom prst="rect">
            <a:avLst/>
          </a:prstGeom>
          <a:noFill/>
        </p:spPr>
        <p:txBody>
          <a:bodyPr wrap="square" rtlCol="0">
            <a:spAutoFit/>
          </a:bodyPr>
          <a:lstStyle/>
          <a:p>
            <a:r>
              <a:rPr lang="en-US" sz="1600" dirty="0" smtClean="0">
                <a:solidFill>
                  <a:schemeClr val="bg1"/>
                </a:solidFill>
              </a:rPr>
              <a:t>3</a:t>
            </a:r>
            <a:endParaRPr lang="en-US" sz="1600" dirty="0">
              <a:solidFill>
                <a:schemeClr val="bg1"/>
              </a:solidFill>
            </a:endParaRPr>
          </a:p>
        </p:txBody>
      </p:sp>
      <p:sp>
        <p:nvSpPr>
          <p:cNvPr id="48" name="Rectangle 6"/>
          <p:cNvSpPr>
            <a:spLocks noChangeArrowheads="1"/>
          </p:cNvSpPr>
          <p:nvPr/>
        </p:nvSpPr>
        <p:spPr bwMode="auto">
          <a:xfrm>
            <a:off x="762000" y="4495800"/>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C) Lower interest rates increase RMD, causing velocity to fall.</a:t>
            </a:r>
            <a:endParaRPr lang="en-US" sz="1800" dirty="0"/>
          </a:p>
        </p:txBody>
      </p:sp>
      <p:cxnSp>
        <p:nvCxnSpPr>
          <p:cNvPr id="58" name="Straight Arrow Connector 57"/>
          <p:cNvCxnSpPr/>
          <p:nvPr/>
        </p:nvCxnSpPr>
        <p:spPr bwMode="auto">
          <a:xfrm>
            <a:off x="6705600" y="4648200"/>
            <a:ext cx="1219200" cy="0"/>
          </a:xfrm>
          <a:prstGeom prst="straightConnector1">
            <a:avLst/>
          </a:prstGeom>
          <a:solidFill>
            <a:srgbClr val="FFFFFF"/>
          </a:solidFill>
          <a:ln w="127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49" name="Rectangle 48"/>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The </a:t>
            </a:r>
            <a:r>
              <a:rPr kumimoji="0" lang="en-US" sz="20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velocity of money </a:t>
            </a:r>
            <a:r>
              <a:rPr kumimoji="0" lang="en-US" sz="200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refers to how</a:t>
            </a:r>
            <a:r>
              <a:rPr kumimoji="0" lang="en-US" sz="200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many times a unit of money is spent during a year.  It is another way of illustrating the concept of money demand.</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992384301"/>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2000"/>
                                        <p:tgtEl>
                                          <p:spTgt spid="32"/>
                                        </p:tgtEl>
                                      </p:cBhvr>
                                    </p:animEffect>
                                  </p:childTnLst>
                                </p:cTn>
                              </p:par>
                            </p:childTnLst>
                          </p:cTn>
                        </p:par>
                        <p:par>
                          <p:cTn id="12" fill="hold">
                            <p:stCondLst>
                              <p:cond delay="4000"/>
                            </p:stCondLst>
                            <p:childTnLst>
                              <p:par>
                                <p:cTn id="13" presetID="22" presetClass="entr" presetSubtype="1" fill="hold" nodeType="afterEffect">
                                  <p:stCondLst>
                                    <p:cond delay="100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2000"/>
                                        <p:tgtEl>
                                          <p:spTgt spid="30"/>
                                        </p:tgtEl>
                                      </p:cBhvr>
                                    </p:animEffect>
                                  </p:childTnLst>
                                </p:cTn>
                              </p:par>
                            </p:childTnLst>
                          </p:cTn>
                        </p:par>
                        <p:par>
                          <p:cTn id="16" fill="hold">
                            <p:stCondLst>
                              <p:cond delay="7000"/>
                            </p:stCondLst>
                            <p:childTnLst>
                              <p:par>
                                <p:cTn id="17" presetID="22" presetClass="entr" presetSubtype="8"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left)">
                                      <p:cBhvr>
                                        <p:cTn id="19" dur="2000"/>
                                        <p:tgtEl>
                                          <p:spTgt spid="66"/>
                                        </p:tgtEl>
                                      </p:cBhvr>
                                    </p:animEffect>
                                  </p:childTnLst>
                                </p:cTn>
                              </p:par>
                            </p:childTnLst>
                          </p:cTn>
                        </p:par>
                        <p:par>
                          <p:cTn id="20" fill="hold">
                            <p:stCondLst>
                              <p:cond delay="9000"/>
                            </p:stCondLst>
                            <p:childTnLst>
                              <p:par>
                                <p:cTn id="21" presetID="10" presetClass="entr" presetSubtype="0" fill="hold" grpId="0" nodeType="afterEffect">
                                  <p:stCondLst>
                                    <p:cond delay="100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2000"/>
                                        <p:tgtEl>
                                          <p:spTgt spid="27"/>
                                        </p:tgtEl>
                                      </p:cBhvr>
                                    </p:animEffect>
                                  </p:childTnLst>
                                </p:cTn>
                              </p:par>
                            </p:childTnLst>
                          </p:cTn>
                        </p:par>
                        <p:par>
                          <p:cTn id="24" fill="hold">
                            <p:stCondLst>
                              <p:cond delay="12000"/>
                            </p:stCondLst>
                            <p:childTnLst>
                              <p:par>
                                <p:cTn id="25" presetID="22" presetClass="entr" presetSubtype="8" fill="hold" nodeType="afterEffect">
                                  <p:stCondLst>
                                    <p:cond delay="1000"/>
                                  </p:stCondLst>
                                  <p:childTnLst>
                                    <p:set>
                                      <p:cBhvr>
                                        <p:cTn id="26" dur="1" fill="hold">
                                          <p:stCondLst>
                                            <p:cond delay="0"/>
                                          </p:stCondLst>
                                        </p:cTn>
                                        <p:tgtEl>
                                          <p:spTgt spid="58"/>
                                        </p:tgtEl>
                                        <p:attrNameLst>
                                          <p:attrName>style.visibility</p:attrName>
                                        </p:attrNameLst>
                                      </p:cBhvr>
                                      <p:to>
                                        <p:strVal val="visible"/>
                                      </p:to>
                                    </p:set>
                                    <p:animEffect transition="in" filter="wipe(left)">
                                      <p:cBhvr>
                                        <p:cTn id="27" dur="2000"/>
                                        <p:tgtEl>
                                          <p:spTgt spid="58"/>
                                        </p:tgtEl>
                                      </p:cBhvr>
                                    </p:animEffect>
                                  </p:childTnLst>
                                </p:cTn>
                              </p:par>
                            </p:childTnLst>
                          </p:cTn>
                        </p:par>
                        <p:par>
                          <p:cTn id="28" fill="hold">
                            <p:stCondLst>
                              <p:cond delay="15000"/>
                            </p:stCondLst>
                            <p:childTnLst>
                              <p:par>
                                <p:cTn id="29" presetID="22" presetClass="entr" presetSubtype="4"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down)">
                                      <p:cBhvr>
                                        <p:cTn id="31" dur="2000"/>
                                        <p:tgtEl>
                                          <p:spTgt spid="40"/>
                                        </p:tgtEl>
                                      </p:cBhvr>
                                    </p:animEffect>
                                  </p:childTnLst>
                                </p:cTn>
                              </p:par>
                            </p:childTnLst>
                          </p:cTn>
                        </p:par>
                        <p:par>
                          <p:cTn id="32" fill="hold">
                            <p:stCondLst>
                              <p:cond delay="170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2000"/>
                                        <p:tgtEl>
                                          <p:spTgt spid="24"/>
                                        </p:tgtEl>
                                      </p:cBhvr>
                                    </p:animEffect>
                                  </p:childTnLst>
                                </p:cTn>
                              </p:par>
                            </p:childTnLst>
                          </p:cTn>
                        </p:par>
                        <p:par>
                          <p:cTn id="36" fill="hold">
                            <p:stCondLst>
                              <p:cond delay="19000"/>
                            </p:stCondLst>
                            <p:childTnLst>
                              <p:par>
                                <p:cTn id="37" presetID="10" presetClass="entr" presetSubtype="0" fill="hold" grpId="0" nodeType="afterEffect">
                                  <p:stCondLst>
                                    <p:cond delay="1000"/>
                                  </p:stCondLst>
                                  <p:childTnLst>
                                    <p:set>
                                      <p:cBhvr>
                                        <p:cTn id="38" dur="1" fill="hold">
                                          <p:stCondLst>
                                            <p:cond delay="0"/>
                                          </p:stCondLst>
                                        </p:cTn>
                                        <p:tgtEl>
                                          <p:spTgt spid="164"/>
                                        </p:tgtEl>
                                        <p:attrNameLst>
                                          <p:attrName>style.visibility</p:attrName>
                                        </p:attrNameLst>
                                      </p:cBhvr>
                                      <p:to>
                                        <p:strVal val="visible"/>
                                      </p:to>
                                    </p:set>
                                    <p:animEffect transition="in" filter="fade">
                                      <p:cBhvr>
                                        <p:cTn id="39" dur="2000"/>
                                        <p:tgtEl>
                                          <p:spTgt spid="164"/>
                                        </p:tgtEl>
                                      </p:cBhvr>
                                    </p:animEffect>
                                  </p:childTnLst>
                                </p:cTn>
                              </p:par>
                            </p:childTnLst>
                          </p:cTn>
                        </p:par>
                        <p:par>
                          <p:cTn id="40" fill="hold">
                            <p:stCondLst>
                              <p:cond delay="22000"/>
                            </p:stCondLst>
                            <p:childTnLst>
                              <p:par>
                                <p:cTn id="41" presetID="22" presetClass="entr" presetSubtype="8" fill="hold" grpId="0" nodeType="afterEffect">
                                  <p:stCondLst>
                                    <p:cond delay="2000"/>
                                  </p:stCondLst>
                                  <p:iterate type="lt">
                                    <p:tmPct val="0"/>
                                  </p:iterate>
                                  <p:childTnLst>
                                    <p:set>
                                      <p:cBhvr>
                                        <p:cTn id="42" dur="1" fill="hold">
                                          <p:stCondLst>
                                            <p:cond delay="0"/>
                                          </p:stCondLst>
                                        </p:cTn>
                                        <p:tgtEl>
                                          <p:spTgt spid="157"/>
                                        </p:tgtEl>
                                        <p:attrNameLst>
                                          <p:attrName>style.visibility</p:attrName>
                                        </p:attrNameLst>
                                      </p:cBhvr>
                                      <p:to>
                                        <p:strVal val="visible"/>
                                      </p:to>
                                    </p:set>
                                    <p:animEffect transition="in" filter="wipe(left)">
                                      <p:cBhvr>
                                        <p:cTn id="43" dur="2000"/>
                                        <p:tgtEl>
                                          <p:spTgt spid="157"/>
                                        </p:tgtEl>
                                      </p:cBhvr>
                                    </p:animEffect>
                                  </p:childTnLst>
                                </p:cTn>
                              </p:par>
                              <p:par>
                                <p:cTn id="44" presetID="22" presetClass="entr" presetSubtype="8" fill="hold" nodeType="withEffect">
                                  <p:stCondLst>
                                    <p:cond delay="2000"/>
                                  </p:stCondLst>
                                  <p:childTnLst>
                                    <p:set>
                                      <p:cBhvr>
                                        <p:cTn id="45" dur="1" fill="hold">
                                          <p:stCondLst>
                                            <p:cond delay="0"/>
                                          </p:stCondLst>
                                        </p:cTn>
                                        <p:tgtEl>
                                          <p:spTgt spid="158"/>
                                        </p:tgtEl>
                                        <p:attrNameLst>
                                          <p:attrName>style.visibility</p:attrName>
                                        </p:attrNameLst>
                                      </p:cBhvr>
                                      <p:to>
                                        <p:strVal val="visible"/>
                                      </p:to>
                                    </p:set>
                                    <p:animEffect transition="in" filter="wipe(left)">
                                      <p:cBhvr>
                                        <p:cTn id="46" dur="2000"/>
                                        <p:tgtEl>
                                          <p:spTgt spid="158"/>
                                        </p:tgtEl>
                                      </p:cBhvr>
                                    </p:animEffect>
                                  </p:childTnLst>
                                </p:cTn>
                              </p:par>
                              <p:par>
                                <p:cTn id="47" presetID="22" presetClass="entr" presetSubtype="8" fill="hold" grpId="0" nodeType="withEffect">
                                  <p:stCondLst>
                                    <p:cond delay="2000"/>
                                  </p:stCondLst>
                                  <p:childTnLst>
                                    <p:set>
                                      <p:cBhvr>
                                        <p:cTn id="48" dur="1" fill="hold">
                                          <p:stCondLst>
                                            <p:cond delay="0"/>
                                          </p:stCondLst>
                                        </p:cTn>
                                        <p:tgtEl>
                                          <p:spTgt spid="160"/>
                                        </p:tgtEl>
                                        <p:attrNameLst>
                                          <p:attrName>style.visibility</p:attrName>
                                        </p:attrNameLst>
                                      </p:cBhvr>
                                      <p:to>
                                        <p:strVal val="visible"/>
                                      </p:to>
                                    </p:set>
                                    <p:animEffect transition="in" filter="wipe(left)">
                                      <p:cBhvr>
                                        <p:cTn id="49" dur="2000"/>
                                        <p:tgtEl>
                                          <p:spTgt spid="160"/>
                                        </p:tgtEl>
                                      </p:cBhvr>
                                    </p:animEffect>
                                  </p:childTnLst>
                                </p:cTn>
                              </p:par>
                              <p:par>
                                <p:cTn id="50" presetID="22" presetClass="entr" presetSubtype="8" fill="hold" grpId="0" nodeType="withEffect">
                                  <p:stCondLst>
                                    <p:cond delay="2000"/>
                                  </p:stCondLst>
                                  <p:childTnLst>
                                    <p:set>
                                      <p:cBhvr>
                                        <p:cTn id="51" dur="1" fill="hold">
                                          <p:stCondLst>
                                            <p:cond delay="0"/>
                                          </p:stCondLst>
                                        </p:cTn>
                                        <p:tgtEl>
                                          <p:spTgt spid="163"/>
                                        </p:tgtEl>
                                        <p:attrNameLst>
                                          <p:attrName>style.visibility</p:attrName>
                                        </p:attrNameLst>
                                      </p:cBhvr>
                                      <p:to>
                                        <p:strVal val="visible"/>
                                      </p:to>
                                    </p:set>
                                    <p:animEffect transition="in" filter="wipe(left)">
                                      <p:cBhvr>
                                        <p:cTn id="52" dur="2000"/>
                                        <p:tgtEl>
                                          <p:spTgt spid="163"/>
                                        </p:tgtEl>
                                      </p:cBhvr>
                                    </p:animEffect>
                                  </p:childTnLst>
                                </p:cTn>
                              </p:par>
                              <p:par>
                                <p:cTn id="53" presetID="22" presetClass="entr" presetSubtype="8" fill="hold" grpId="0" nodeType="withEffect">
                                  <p:stCondLst>
                                    <p:cond delay="2000"/>
                                  </p:stCondLst>
                                  <p:childTnLst>
                                    <p:set>
                                      <p:cBhvr>
                                        <p:cTn id="54" dur="1" fill="hold">
                                          <p:stCondLst>
                                            <p:cond delay="0"/>
                                          </p:stCondLst>
                                        </p:cTn>
                                        <p:tgtEl>
                                          <p:spTgt spid="161"/>
                                        </p:tgtEl>
                                        <p:attrNameLst>
                                          <p:attrName>style.visibility</p:attrName>
                                        </p:attrNameLst>
                                      </p:cBhvr>
                                      <p:to>
                                        <p:strVal val="visible"/>
                                      </p:to>
                                    </p:set>
                                    <p:animEffect transition="in" filter="wipe(left)">
                                      <p:cBhvr>
                                        <p:cTn id="55" dur="2000"/>
                                        <p:tgtEl>
                                          <p:spTgt spid="161"/>
                                        </p:tgtEl>
                                      </p:cBhvr>
                                    </p:animEffect>
                                  </p:childTnLst>
                                </p:cTn>
                              </p:par>
                              <p:par>
                                <p:cTn id="56" presetID="22" presetClass="entr" presetSubtype="8" fill="hold" nodeType="withEffect">
                                  <p:stCondLst>
                                    <p:cond delay="2000"/>
                                  </p:stCondLst>
                                  <p:childTnLst>
                                    <p:set>
                                      <p:cBhvr>
                                        <p:cTn id="57" dur="1" fill="hold">
                                          <p:stCondLst>
                                            <p:cond delay="0"/>
                                          </p:stCondLst>
                                        </p:cTn>
                                        <p:tgtEl>
                                          <p:spTgt spid="159"/>
                                        </p:tgtEl>
                                        <p:attrNameLst>
                                          <p:attrName>style.visibility</p:attrName>
                                        </p:attrNameLst>
                                      </p:cBhvr>
                                      <p:to>
                                        <p:strVal val="visible"/>
                                      </p:to>
                                    </p:set>
                                    <p:animEffect transition="in" filter="wipe(left)">
                                      <p:cBhvr>
                                        <p:cTn id="58" dur="2000"/>
                                        <p:tgtEl>
                                          <p:spTgt spid="159"/>
                                        </p:tgtEl>
                                      </p:cBhvr>
                                    </p:animEffect>
                                  </p:childTnLst>
                                </p:cTn>
                              </p:par>
                              <p:par>
                                <p:cTn id="59" presetID="22" presetClass="entr" presetSubtype="8" fill="hold" grpId="0" nodeType="withEffect">
                                  <p:stCondLst>
                                    <p:cond delay="2000"/>
                                  </p:stCondLst>
                                  <p:iterate type="lt">
                                    <p:tmPct val="0"/>
                                  </p:iterate>
                                  <p:childTnLst>
                                    <p:set>
                                      <p:cBhvr>
                                        <p:cTn id="60" dur="1" fill="hold">
                                          <p:stCondLst>
                                            <p:cond delay="0"/>
                                          </p:stCondLst>
                                        </p:cTn>
                                        <p:tgtEl>
                                          <p:spTgt spid="162"/>
                                        </p:tgtEl>
                                        <p:attrNameLst>
                                          <p:attrName>style.visibility</p:attrName>
                                        </p:attrNameLst>
                                      </p:cBhvr>
                                      <p:to>
                                        <p:strVal val="visible"/>
                                      </p:to>
                                    </p:set>
                                    <p:animEffect transition="in" filter="wipe(left)">
                                      <p:cBhvr>
                                        <p:cTn id="61" dur="2000"/>
                                        <p:tgtEl>
                                          <p:spTgt spid="162"/>
                                        </p:tgtEl>
                                      </p:cBhvr>
                                    </p:animEffect>
                                  </p:childTnLst>
                                </p:cTn>
                              </p:par>
                            </p:childTnLst>
                          </p:cTn>
                        </p:par>
                        <p:par>
                          <p:cTn id="62" fill="hold">
                            <p:stCondLst>
                              <p:cond delay="26000"/>
                            </p:stCondLst>
                            <p:childTnLst>
                              <p:par>
                                <p:cTn id="63" presetID="41" presetClass="exit" presetSubtype="0" fill="hold" grpId="1" nodeType="afterEffect">
                                  <p:stCondLst>
                                    <p:cond delay="1000"/>
                                  </p:stCondLst>
                                  <p:iterate type="lt">
                                    <p:tmPct val="10000"/>
                                  </p:iterate>
                                  <p:childTnLst>
                                    <p:anim calcmode="lin" valueType="num">
                                      <p:cBhvr>
                                        <p:cTn id="64" dur="2000"/>
                                        <p:tgtEl>
                                          <p:spTgt spid="157"/>
                                        </p:tgtEl>
                                        <p:attrNameLst>
                                          <p:attrName>ppt_x</p:attrName>
                                        </p:attrNameLst>
                                      </p:cBhvr>
                                      <p:tavLst>
                                        <p:tav tm="0">
                                          <p:val>
                                            <p:strVal val="ppt_x"/>
                                          </p:val>
                                        </p:tav>
                                        <p:tav tm="50000">
                                          <p:val>
                                            <p:strVal val="ppt_x+.1"/>
                                          </p:val>
                                        </p:tav>
                                        <p:tav tm="100000">
                                          <p:val>
                                            <p:strVal val="ppt_x"/>
                                          </p:val>
                                        </p:tav>
                                      </p:tavLst>
                                    </p:anim>
                                    <p:anim calcmode="lin" valueType="num">
                                      <p:cBhvr>
                                        <p:cTn id="65" dur="2000"/>
                                        <p:tgtEl>
                                          <p:spTgt spid="157"/>
                                        </p:tgtEl>
                                        <p:attrNameLst>
                                          <p:attrName>ppt_y</p:attrName>
                                        </p:attrNameLst>
                                      </p:cBhvr>
                                      <p:tavLst>
                                        <p:tav tm="0">
                                          <p:val>
                                            <p:strVal val="ppt_y"/>
                                          </p:val>
                                        </p:tav>
                                        <p:tav tm="100000">
                                          <p:val>
                                            <p:strVal val="ppt_y"/>
                                          </p:val>
                                        </p:tav>
                                      </p:tavLst>
                                    </p:anim>
                                    <p:anim calcmode="lin" valueType="num">
                                      <p:cBhvr>
                                        <p:cTn id="66" dur="2000"/>
                                        <p:tgtEl>
                                          <p:spTgt spid="157"/>
                                        </p:tgtEl>
                                        <p:attrNameLst>
                                          <p:attrName>ppt_h</p:attrName>
                                        </p:attrNameLst>
                                      </p:cBhvr>
                                      <p:tavLst>
                                        <p:tav tm="0">
                                          <p:val>
                                            <p:strVal val="ppt_h"/>
                                          </p:val>
                                        </p:tav>
                                        <p:tav tm="50000">
                                          <p:val>
                                            <p:strVal val="ppt_h+.01"/>
                                          </p:val>
                                        </p:tav>
                                        <p:tav tm="100000">
                                          <p:val>
                                            <p:strVal val="ppt_h/10"/>
                                          </p:val>
                                        </p:tav>
                                      </p:tavLst>
                                    </p:anim>
                                    <p:anim calcmode="lin" valueType="num">
                                      <p:cBhvr>
                                        <p:cTn id="67" dur="2000"/>
                                        <p:tgtEl>
                                          <p:spTgt spid="157"/>
                                        </p:tgtEl>
                                        <p:attrNameLst>
                                          <p:attrName>ppt_w</p:attrName>
                                        </p:attrNameLst>
                                      </p:cBhvr>
                                      <p:tavLst>
                                        <p:tav tm="0">
                                          <p:val>
                                            <p:strVal val="ppt_w"/>
                                          </p:val>
                                        </p:tav>
                                        <p:tav tm="50000">
                                          <p:val>
                                            <p:strVal val="ppt_w+.01"/>
                                          </p:val>
                                        </p:tav>
                                        <p:tav tm="100000">
                                          <p:val>
                                            <p:strVal val="ppt_w/10"/>
                                          </p:val>
                                        </p:tav>
                                      </p:tavLst>
                                    </p:anim>
                                    <p:animEffect transition="out" filter="fade">
                                      <p:cBhvr>
                                        <p:cTn id="68" dur="2000" tmFilter="0,0; .5, 0; 1, 1"/>
                                        <p:tgtEl>
                                          <p:spTgt spid="157"/>
                                        </p:tgtEl>
                                      </p:cBhvr>
                                    </p:animEffect>
                                    <p:set>
                                      <p:cBhvr>
                                        <p:cTn id="69" dur="1" fill="hold">
                                          <p:stCondLst>
                                            <p:cond delay="1999"/>
                                          </p:stCondLst>
                                        </p:cTn>
                                        <p:tgtEl>
                                          <p:spTgt spid="157"/>
                                        </p:tgtEl>
                                        <p:attrNameLst>
                                          <p:attrName>style.visibility</p:attrName>
                                        </p:attrNameLst>
                                      </p:cBhvr>
                                      <p:to>
                                        <p:strVal val="hidden"/>
                                      </p:to>
                                    </p:set>
                                  </p:childTnLst>
                                </p:cTn>
                              </p:par>
                            </p:childTnLst>
                          </p:cTn>
                        </p:par>
                        <p:par>
                          <p:cTn id="70" fill="hold">
                            <p:stCondLst>
                              <p:cond delay="29000"/>
                            </p:stCondLst>
                            <p:childTnLst>
                              <p:par>
                                <p:cTn id="71" presetID="41" presetClass="entr" presetSubtype="0" fill="hold" grpId="0" nodeType="afterEffect">
                                  <p:stCondLst>
                                    <p:cond delay="1000"/>
                                  </p:stCondLst>
                                  <p:iterate type="lt">
                                    <p:tmPct val="10000"/>
                                  </p:iterate>
                                  <p:childTnLst>
                                    <p:set>
                                      <p:cBhvr>
                                        <p:cTn id="72" dur="1" fill="hold">
                                          <p:stCondLst>
                                            <p:cond delay="0"/>
                                          </p:stCondLst>
                                        </p:cTn>
                                        <p:tgtEl>
                                          <p:spTgt spid="165"/>
                                        </p:tgtEl>
                                        <p:attrNameLst>
                                          <p:attrName>style.visibility</p:attrName>
                                        </p:attrNameLst>
                                      </p:cBhvr>
                                      <p:to>
                                        <p:strVal val="visible"/>
                                      </p:to>
                                    </p:set>
                                    <p:anim calcmode="lin" valueType="num">
                                      <p:cBhvr>
                                        <p:cTn id="73" dur="2000" fill="hold"/>
                                        <p:tgtEl>
                                          <p:spTgt spid="165"/>
                                        </p:tgtEl>
                                        <p:attrNameLst>
                                          <p:attrName>ppt_x</p:attrName>
                                        </p:attrNameLst>
                                      </p:cBhvr>
                                      <p:tavLst>
                                        <p:tav tm="0">
                                          <p:val>
                                            <p:strVal val="#ppt_x"/>
                                          </p:val>
                                        </p:tav>
                                        <p:tav tm="50000">
                                          <p:val>
                                            <p:strVal val="#ppt_x+.1"/>
                                          </p:val>
                                        </p:tav>
                                        <p:tav tm="100000">
                                          <p:val>
                                            <p:strVal val="#ppt_x"/>
                                          </p:val>
                                        </p:tav>
                                      </p:tavLst>
                                    </p:anim>
                                    <p:anim calcmode="lin" valueType="num">
                                      <p:cBhvr>
                                        <p:cTn id="74" dur="2000" fill="hold"/>
                                        <p:tgtEl>
                                          <p:spTgt spid="165"/>
                                        </p:tgtEl>
                                        <p:attrNameLst>
                                          <p:attrName>ppt_y</p:attrName>
                                        </p:attrNameLst>
                                      </p:cBhvr>
                                      <p:tavLst>
                                        <p:tav tm="0">
                                          <p:val>
                                            <p:strVal val="#ppt_y"/>
                                          </p:val>
                                        </p:tav>
                                        <p:tav tm="100000">
                                          <p:val>
                                            <p:strVal val="#ppt_y"/>
                                          </p:val>
                                        </p:tav>
                                      </p:tavLst>
                                    </p:anim>
                                    <p:anim calcmode="lin" valueType="num">
                                      <p:cBhvr>
                                        <p:cTn id="75" dur="2000" fill="hold"/>
                                        <p:tgtEl>
                                          <p:spTgt spid="165"/>
                                        </p:tgtEl>
                                        <p:attrNameLst>
                                          <p:attrName>ppt_h</p:attrName>
                                        </p:attrNameLst>
                                      </p:cBhvr>
                                      <p:tavLst>
                                        <p:tav tm="0">
                                          <p:val>
                                            <p:strVal val="#ppt_h/10"/>
                                          </p:val>
                                        </p:tav>
                                        <p:tav tm="50000">
                                          <p:val>
                                            <p:strVal val="#ppt_h+.01"/>
                                          </p:val>
                                        </p:tav>
                                        <p:tav tm="100000">
                                          <p:val>
                                            <p:strVal val="#ppt_h"/>
                                          </p:val>
                                        </p:tav>
                                      </p:tavLst>
                                    </p:anim>
                                    <p:anim calcmode="lin" valueType="num">
                                      <p:cBhvr>
                                        <p:cTn id="76" dur="2000" fill="hold"/>
                                        <p:tgtEl>
                                          <p:spTgt spid="165"/>
                                        </p:tgtEl>
                                        <p:attrNameLst>
                                          <p:attrName>ppt_w</p:attrName>
                                        </p:attrNameLst>
                                      </p:cBhvr>
                                      <p:tavLst>
                                        <p:tav tm="0">
                                          <p:val>
                                            <p:strVal val="#ppt_w/10"/>
                                          </p:val>
                                        </p:tav>
                                        <p:tav tm="50000">
                                          <p:val>
                                            <p:strVal val="#ppt_w+.01"/>
                                          </p:val>
                                        </p:tav>
                                        <p:tav tm="100000">
                                          <p:val>
                                            <p:strVal val="#ppt_w"/>
                                          </p:val>
                                        </p:tav>
                                      </p:tavLst>
                                    </p:anim>
                                    <p:animEffect transition="in" filter="fade">
                                      <p:cBhvr>
                                        <p:cTn id="77" dur="2000" tmFilter="0,0; .5, 1; 1, 1"/>
                                        <p:tgtEl>
                                          <p:spTgt spid="165"/>
                                        </p:tgtEl>
                                      </p:cBhvr>
                                    </p:animEffect>
                                  </p:childTnLst>
                                </p:cTn>
                              </p:par>
                            </p:childTnLst>
                          </p:cTn>
                        </p:par>
                        <p:par>
                          <p:cTn id="78" fill="hold">
                            <p:stCondLst>
                              <p:cond delay="32000"/>
                            </p:stCondLst>
                            <p:childTnLst>
                              <p:par>
                                <p:cTn id="79" presetID="41" presetClass="exit" presetSubtype="0" fill="hold" grpId="1" nodeType="afterEffect">
                                  <p:stCondLst>
                                    <p:cond delay="1000"/>
                                  </p:stCondLst>
                                  <p:iterate type="lt">
                                    <p:tmPct val="10000"/>
                                  </p:iterate>
                                  <p:childTnLst>
                                    <p:anim calcmode="lin" valueType="num">
                                      <p:cBhvr>
                                        <p:cTn id="80" dur="2000"/>
                                        <p:tgtEl>
                                          <p:spTgt spid="162"/>
                                        </p:tgtEl>
                                        <p:attrNameLst>
                                          <p:attrName>ppt_x</p:attrName>
                                        </p:attrNameLst>
                                      </p:cBhvr>
                                      <p:tavLst>
                                        <p:tav tm="0">
                                          <p:val>
                                            <p:strVal val="ppt_x"/>
                                          </p:val>
                                        </p:tav>
                                        <p:tav tm="50000">
                                          <p:val>
                                            <p:strVal val="ppt_x+.1"/>
                                          </p:val>
                                        </p:tav>
                                        <p:tav tm="100000">
                                          <p:val>
                                            <p:strVal val="ppt_x"/>
                                          </p:val>
                                        </p:tav>
                                      </p:tavLst>
                                    </p:anim>
                                    <p:anim calcmode="lin" valueType="num">
                                      <p:cBhvr>
                                        <p:cTn id="81" dur="2000"/>
                                        <p:tgtEl>
                                          <p:spTgt spid="162"/>
                                        </p:tgtEl>
                                        <p:attrNameLst>
                                          <p:attrName>ppt_y</p:attrName>
                                        </p:attrNameLst>
                                      </p:cBhvr>
                                      <p:tavLst>
                                        <p:tav tm="0">
                                          <p:val>
                                            <p:strVal val="ppt_y"/>
                                          </p:val>
                                        </p:tav>
                                        <p:tav tm="100000">
                                          <p:val>
                                            <p:strVal val="ppt_y"/>
                                          </p:val>
                                        </p:tav>
                                      </p:tavLst>
                                    </p:anim>
                                    <p:anim calcmode="lin" valueType="num">
                                      <p:cBhvr>
                                        <p:cTn id="82" dur="2000"/>
                                        <p:tgtEl>
                                          <p:spTgt spid="162"/>
                                        </p:tgtEl>
                                        <p:attrNameLst>
                                          <p:attrName>ppt_h</p:attrName>
                                        </p:attrNameLst>
                                      </p:cBhvr>
                                      <p:tavLst>
                                        <p:tav tm="0">
                                          <p:val>
                                            <p:strVal val="ppt_h"/>
                                          </p:val>
                                        </p:tav>
                                        <p:tav tm="50000">
                                          <p:val>
                                            <p:strVal val="ppt_h+.01"/>
                                          </p:val>
                                        </p:tav>
                                        <p:tav tm="100000">
                                          <p:val>
                                            <p:strVal val="ppt_h/10"/>
                                          </p:val>
                                        </p:tav>
                                      </p:tavLst>
                                    </p:anim>
                                    <p:anim calcmode="lin" valueType="num">
                                      <p:cBhvr>
                                        <p:cTn id="83" dur="2000"/>
                                        <p:tgtEl>
                                          <p:spTgt spid="162"/>
                                        </p:tgtEl>
                                        <p:attrNameLst>
                                          <p:attrName>ppt_w</p:attrName>
                                        </p:attrNameLst>
                                      </p:cBhvr>
                                      <p:tavLst>
                                        <p:tav tm="0">
                                          <p:val>
                                            <p:strVal val="ppt_w"/>
                                          </p:val>
                                        </p:tav>
                                        <p:tav tm="50000">
                                          <p:val>
                                            <p:strVal val="ppt_w+.01"/>
                                          </p:val>
                                        </p:tav>
                                        <p:tav tm="100000">
                                          <p:val>
                                            <p:strVal val="ppt_w/10"/>
                                          </p:val>
                                        </p:tav>
                                      </p:tavLst>
                                    </p:anim>
                                    <p:animEffect transition="out" filter="fade">
                                      <p:cBhvr>
                                        <p:cTn id="84" dur="2000" tmFilter="0,0; .5, 0; 1, 1"/>
                                        <p:tgtEl>
                                          <p:spTgt spid="162"/>
                                        </p:tgtEl>
                                      </p:cBhvr>
                                    </p:animEffect>
                                    <p:set>
                                      <p:cBhvr>
                                        <p:cTn id="85" dur="1" fill="hold">
                                          <p:stCondLst>
                                            <p:cond delay="1999"/>
                                          </p:stCondLst>
                                        </p:cTn>
                                        <p:tgtEl>
                                          <p:spTgt spid="162"/>
                                        </p:tgtEl>
                                        <p:attrNameLst>
                                          <p:attrName>style.visibility</p:attrName>
                                        </p:attrNameLst>
                                      </p:cBhvr>
                                      <p:to>
                                        <p:strVal val="hidden"/>
                                      </p:to>
                                    </p:set>
                                  </p:childTnLst>
                                </p:cTn>
                              </p:par>
                            </p:childTnLst>
                          </p:cTn>
                        </p:par>
                        <p:par>
                          <p:cTn id="86" fill="hold">
                            <p:stCondLst>
                              <p:cond delay="35000"/>
                            </p:stCondLst>
                            <p:childTnLst>
                              <p:par>
                                <p:cTn id="87" presetID="41" presetClass="entr" presetSubtype="0" fill="hold" grpId="0" nodeType="afterEffect">
                                  <p:stCondLst>
                                    <p:cond delay="1000"/>
                                  </p:stCondLst>
                                  <p:iterate type="lt">
                                    <p:tmPct val="10000"/>
                                  </p:iterate>
                                  <p:childTnLst>
                                    <p:set>
                                      <p:cBhvr>
                                        <p:cTn id="88" dur="1" fill="hold">
                                          <p:stCondLst>
                                            <p:cond delay="0"/>
                                          </p:stCondLst>
                                        </p:cTn>
                                        <p:tgtEl>
                                          <p:spTgt spid="166"/>
                                        </p:tgtEl>
                                        <p:attrNameLst>
                                          <p:attrName>style.visibility</p:attrName>
                                        </p:attrNameLst>
                                      </p:cBhvr>
                                      <p:to>
                                        <p:strVal val="visible"/>
                                      </p:to>
                                    </p:set>
                                    <p:anim calcmode="lin" valueType="num">
                                      <p:cBhvr>
                                        <p:cTn id="89" dur="2000" fill="hold"/>
                                        <p:tgtEl>
                                          <p:spTgt spid="166"/>
                                        </p:tgtEl>
                                        <p:attrNameLst>
                                          <p:attrName>ppt_x</p:attrName>
                                        </p:attrNameLst>
                                      </p:cBhvr>
                                      <p:tavLst>
                                        <p:tav tm="0">
                                          <p:val>
                                            <p:strVal val="#ppt_x"/>
                                          </p:val>
                                        </p:tav>
                                        <p:tav tm="50000">
                                          <p:val>
                                            <p:strVal val="#ppt_x+.1"/>
                                          </p:val>
                                        </p:tav>
                                        <p:tav tm="100000">
                                          <p:val>
                                            <p:strVal val="#ppt_x"/>
                                          </p:val>
                                        </p:tav>
                                      </p:tavLst>
                                    </p:anim>
                                    <p:anim calcmode="lin" valueType="num">
                                      <p:cBhvr>
                                        <p:cTn id="90" dur="2000" fill="hold"/>
                                        <p:tgtEl>
                                          <p:spTgt spid="166"/>
                                        </p:tgtEl>
                                        <p:attrNameLst>
                                          <p:attrName>ppt_y</p:attrName>
                                        </p:attrNameLst>
                                      </p:cBhvr>
                                      <p:tavLst>
                                        <p:tav tm="0">
                                          <p:val>
                                            <p:strVal val="#ppt_y"/>
                                          </p:val>
                                        </p:tav>
                                        <p:tav tm="100000">
                                          <p:val>
                                            <p:strVal val="#ppt_y"/>
                                          </p:val>
                                        </p:tav>
                                      </p:tavLst>
                                    </p:anim>
                                    <p:anim calcmode="lin" valueType="num">
                                      <p:cBhvr>
                                        <p:cTn id="91" dur="2000" fill="hold"/>
                                        <p:tgtEl>
                                          <p:spTgt spid="166"/>
                                        </p:tgtEl>
                                        <p:attrNameLst>
                                          <p:attrName>ppt_h</p:attrName>
                                        </p:attrNameLst>
                                      </p:cBhvr>
                                      <p:tavLst>
                                        <p:tav tm="0">
                                          <p:val>
                                            <p:strVal val="#ppt_h/10"/>
                                          </p:val>
                                        </p:tav>
                                        <p:tav tm="50000">
                                          <p:val>
                                            <p:strVal val="#ppt_h+.01"/>
                                          </p:val>
                                        </p:tav>
                                        <p:tav tm="100000">
                                          <p:val>
                                            <p:strVal val="#ppt_h"/>
                                          </p:val>
                                        </p:tav>
                                      </p:tavLst>
                                    </p:anim>
                                    <p:anim calcmode="lin" valueType="num">
                                      <p:cBhvr>
                                        <p:cTn id="92" dur="2000" fill="hold"/>
                                        <p:tgtEl>
                                          <p:spTgt spid="166"/>
                                        </p:tgtEl>
                                        <p:attrNameLst>
                                          <p:attrName>ppt_w</p:attrName>
                                        </p:attrNameLst>
                                      </p:cBhvr>
                                      <p:tavLst>
                                        <p:tav tm="0">
                                          <p:val>
                                            <p:strVal val="#ppt_w/10"/>
                                          </p:val>
                                        </p:tav>
                                        <p:tav tm="50000">
                                          <p:val>
                                            <p:strVal val="#ppt_w+.01"/>
                                          </p:val>
                                        </p:tav>
                                        <p:tav tm="100000">
                                          <p:val>
                                            <p:strVal val="#ppt_w"/>
                                          </p:val>
                                        </p:tav>
                                      </p:tavLst>
                                    </p:anim>
                                    <p:animEffect transition="in" filter="fade">
                                      <p:cBhvr>
                                        <p:cTn id="93" dur="2000" tmFilter="0,0; .5, 1; 1, 1"/>
                                        <p:tgtEl>
                                          <p:spTgt spid="166"/>
                                        </p:tgtEl>
                                      </p:cBhvr>
                                    </p:animEffect>
                                  </p:childTnLst>
                                </p:cTn>
                              </p:par>
                            </p:childTnLst>
                          </p:cTn>
                        </p:par>
                        <p:par>
                          <p:cTn id="94" fill="hold">
                            <p:stCondLst>
                              <p:cond delay="38000"/>
                            </p:stCondLst>
                            <p:childTnLst>
                              <p:par>
                                <p:cTn id="95" presetID="41" presetClass="exit" presetSubtype="0" fill="hold" grpId="1" nodeType="afterEffect">
                                  <p:stCondLst>
                                    <p:cond delay="1000"/>
                                  </p:stCondLst>
                                  <p:iterate type="lt">
                                    <p:tmPct val="10000"/>
                                  </p:iterate>
                                  <p:childTnLst>
                                    <p:anim calcmode="lin" valueType="num">
                                      <p:cBhvr>
                                        <p:cTn id="96" dur="2000"/>
                                        <p:tgtEl>
                                          <p:spTgt spid="166"/>
                                        </p:tgtEl>
                                        <p:attrNameLst>
                                          <p:attrName>ppt_x</p:attrName>
                                        </p:attrNameLst>
                                      </p:cBhvr>
                                      <p:tavLst>
                                        <p:tav tm="0">
                                          <p:val>
                                            <p:strVal val="ppt_x"/>
                                          </p:val>
                                        </p:tav>
                                        <p:tav tm="50000">
                                          <p:val>
                                            <p:strVal val="ppt_x+.1"/>
                                          </p:val>
                                        </p:tav>
                                        <p:tav tm="100000">
                                          <p:val>
                                            <p:strVal val="ppt_x"/>
                                          </p:val>
                                        </p:tav>
                                      </p:tavLst>
                                    </p:anim>
                                    <p:anim calcmode="lin" valueType="num">
                                      <p:cBhvr>
                                        <p:cTn id="97" dur="2000"/>
                                        <p:tgtEl>
                                          <p:spTgt spid="166"/>
                                        </p:tgtEl>
                                        <p:attrNameLst>
                                          <p:attrName>ppt_y</p:attrName>
                                        </p:attrNameLst>
                                      </p:cBhvr>
                                      <p:tavLst>
                                        <p:tav tm="0">
                                          <p:val>
                                            <p:strVal val="ppt_y"/>
                                          </p:val>
                                        </p:tav>
                                        <p:tav tm="100000">
                                          <p:val>
                                            <p:strVal val="ppt_y"/>
                                          </p:val>
                                        </p:tav>
                                      </p:tavLst>
                                    </p:anim>
                                    <p:anim calcmode="lin" valueType="num">
                                      <p:cBhvr>
                                        <p:cTn id="98" dur="2000"/>
                                        <p:tgtEl>
                                          <p:spTgt spid="166"/>
                                        </p:tgtEl>
                                        <p:attrNameLst>
                                          <p:attrName>ppt_h</p:attrName>
                                        </p:attrNameLst>
                                      </p:cBhvr>
                                      <p:tavLst>
                                        <p:tav tm="0">
                                          <p:val>
                                            <p:strVal val="ppt_h"/>
                                          </p:val>
                                        </p:tav>
                                        <p:tav tm="50000">
                                          <p:val>
                                            <p:strVal val="ppt_h+.01"/>
                                          </p:val>
                                        </p:tav>
                                        <p:tav tm="100000">
                                          <p:val>
                                            <p:strVal val="ppt_h/10"/>
                                          </p:val>
                                        </p:tav>
                                      </p:tavLst>
                                    </p:anim>
                                    <p:anim calcmode="lin" valueType="num">
                                      <p:cBhvr>
                                        <p:cTn id="99" dur="2000"/>
                                        <p:tgtEl>
                                          <p:spTgt spid="166"/>
                                        </p:tgtEl>
                                        <p:attrNameLst>
                                          <p:attrName>ppt_w</p:attrName>
                                        </p:attrNameLst>
                                      </p:cBhvr>
                                      <p:tavLst>
                                        <p:tav tm="0">
                                          <p:val>
                                            <p:strVal val="ppt_w"/>
                                          </p:val>
                                        </p:tav>
                                        <p:tav tm="50000">
                                          <p:val>
                                            <p:strVal val="ppt_w+.01"/>
                                          </p:val>
                                        </p:tav>
                                        <p:tav tm="100000">
                                          <p:val>
                                            <p:strVal val="ppt_w/10"/>
                                          </p:val>
                                        </p:tav>
                                      </p:tavLst>
                                    </p:anim>
                                    <p:animEffect transition="out" filter="fade">
                                      <p:cBhvr>
                                        <p:cTn id="100" dur="2000" tmFilter="0,0; .5, 0; 1, 1"/>
                                        <p:tgtEl>
                                          <p:spTgt spid="166"/>
                                        </p:tgtEl>
                                      </p:cBhvr>
                                    </p:animEffect>
                                    <p:set>
                                      <p:cBhvr>
                                        <p:cTn id="101" dur="1" fill="hold">
                                          <p:stCondLst>
                                            <p:cond delay="1999"/>
                                          </p:stCondLst>
                                        </p:cTn>
                                        <p:tgtEl>
                                          <p:spTgt spid="166"/>
                                        </p:tgtEl>
                                        <p:attrNameLst>
                                          <p:attrName>style.visibility</p:attrName>
                                        </p:attrNameLst>
                                      </p:cBhvr>
                                      <p:to>
                                        <p:strVal val="hidden"/>
                                      </p:to>
                                    </p:set>
                                  </p:childTnLst>
                                </p:cTn>
                              </p:par>
                            </p:childTnLst>
                          </p:cTn>
                        </p:par>
                        <p:par>
                          <p:cTn id="102" fill="hold">
                            <p:stCondLst>
                              <p:cond delay="41000"/>
                            </p:stCondLst>
                            <p:childTnLst>
                              <p:par>
                                <p:cTn id="103" presetID="41" presetClass="entr" presetSubtype="0" fill="hold" grpId="0" nodeType="afterEffect">
                                  <p:stCondLst>
                                    <p:cond delay="1000"/>
                                  </p:stCondLst>
                                  <p:iterate type="lt">
                                    <p:tmPct val="10000"/>
                                  </p:iterate>
                                  <p:childTnLst>
                                    <p:set>
                                      <p:cBhvr>
                                        <p:cTn id="104" dur="1" fill="hold">
                                          <p:stCondLst>
                                            <p:cond delay="0"/>
                                          </p:stCondLst>
                                        </p:cTn>
                                        <p:tgtEl>
                                          <p:spTgt spid="168"/>
                                        </p:tgtEl>
                                        <p:attrNameLst>
                                          <p:attrName>style.visibility</p:attrName>
                                        </p:attrNameLst>
                                      </p:cBhvr>
                                      <p:to>
                                        <p:strVal val="visible"/>
                                      </p:to>
                                    </p:set>
                                    <p:anim calcmode="lin" valueType="num">
                                      <p:cBhvr>
                                        <p:cTn id="105" dur="2000" fill="hold"/>
                                        <p:tgtEl>
                                          <p:spTgt spid="168"/>
                                        </p:tgtEl>
                                        <p:attrNameLst>
                                          <p:attrName>ppt_x</p:attrName>
                                        </p:attrNameLst>
                                      </p:cBhvr>
                                      <p:tavLst>
                                        <p:tav tm="0">
                                          <p:val>
                                            <p:strVal val="#ppt_x"/>
                                          </p:val>
                                        </p:tav>
                                        <p:tav tm="50000">
                                          <p:val>
                                            <p:strVal val="#ppt_x+.1"/>
                                          </p:val>
                                        </p:tav>
                                        <p:tav tm="100000">
                                          <p:val>
                                            <p:strVal val="#ppt_x"/>
                                          </p:val>
                                        </p:tav>
                                      </p:tavLst>
                                    </p:anim>
                                    <p:anim calcmode="lin" valueType="num">
                                      <p:cBhvr>
                                        <p:cTn id="106" dur="2000" fill="hold"/>
                                        <p:tgtEl>
                                          <p:spTgt spid="168"/>
                                        </p:tgtEl>
                                        <p:attrNameLst>
                                          <p:attrName>ppt_y</p:attrName>
                                        </p:attrNameLst>
                                      </p:cBhvr>
                                      <p:tavLst>
                                        <p:tav tm="0">
                                          <p:val>
                                            <p:strVal val="#ppt_y"/>
                                          </p:val>
                                        </p:tav>
                                        <p:tav tm="100000">
                                          <p:val>
                                            <p:strVal val="#ppt_y"/>
                                          </p:val>
                                        </p:tav>
                                      </p:tavLst>
                                    </p:anim>
                                    <p:anim calcmode="lin" valueType="num">
                                      <p:cBhvr>
                                        <p:cTn id="107" dur="2000" fill="hold"/>
                                        <p:tgtEl>
                                          <p:spTgt spid="168"/>
                                        </p:tgtEl>
                                        <p:attrNameLst>
                                          <p:attrName>ppt_h</p:attrName>
                                        </p:attrNameLst>
                                      </p:cBhvr>
                                      <p:tavLst>
                                        <p:tav tm="0">
                                          <p:val>
                                            <p:strVal val="#ppt_h/10"/>
                                          </p:val>
                                        </p:tav>
                                        <p:tav tm="50000">
                                          <p:val>
                                            <p:strVal val="#ppt_h+.01"/>
                                          </p:val>
                                        </p:tav>
                                        <p:tav tm="100000">
                                          <p:val>
                                            <p:strVal val="#ppt_h"/>
                                          </p:val>
                                        </p:tav>
                                      </p:tavLst>
                                    </p:anim>
                                    <p:anim calcmode="lin" valueType="num">
                                      <p:cBhvr>
                                        <p:cTn id="108" dur="2000" fill="hold"/>
                                        <p:tgtEl>
                                          <p:spTgt spid="168"/>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2000" tmFilter="0,0; .5, 1; 1, 1"/>
                                        <p:tgtEl>
                                          <p:spTgt spid="168"/>
                                        </p:tgtEl>
                                      </p:cBhvr>
                                    </p:animEffect>
                                  </p:childTnLst>
                                </p:cTn>
                              </p:par>
                            </p:childTnLst>
                          </p:cTn>
                        </p:par>
                        <p:par>
                          <p:cTn id="110" fill="hold">
                            <p:stCondLst>
                              <p:cond delay="44000"/>
                            </p:stCondLst>
                            <p:childTnLst>
                              <p:par>
                                <p:cTn id="111" presetID="22" presetClass="entr" presetSubtype="8" fill="hold" grpId="0" nodeType="afterEffect">
                                  <p:stCondLst>
                                    <p:cond delay="1000"/>
                                  </p:stCondLst>
                                  <p:childTnLst>
                                    <p:set>
                                      <p:cBhvr>
                                        <p:cTn id="112" dur="1" fill="hold">
                                          <p:stCondLst>
                                            <p:cond delay="0"/>
                                          </p:stCondLst>
                                        </p:cTn>
                                        <p:tgtEl>
                                          <p:spTgt spid="9"/>
                                        </p:tgtEl>
                                        <p:attrNameLst>
                                          <p:attrName>style.visibility</p:attrName>
                                        </p:attrNameLst>
                                      </p:cBhvr>
                                      <p:to>
                                        <p:strVal val="visible"/>
                                      </p:to>
                                    </p:set>
                                    <p:animEffect transition="in" filter="wipe(left)">
                                      <p:cBhvr>
                                        <p:cTn id="1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24" grpId="0" animBg="1"/>
      <p:bldP spid="27" grpId="0" animBg="1"/>
      <p:bldP spid="32" grpId="0" animBg="1"/>
      <p:bldP spid="157" grpId="0"/>
      <p:bldP spid="157" grpId="1"/>
      <p:bldP spid="160" grpId="0"/>
      <p:bldP spid="161" grpId="0"/>
      <p:bldP spid="162" grpId="0"/>
      <p:bldP spid="162" grpId="1"/>
      <p:bldP spid="163" grpId="0"/>
      <p:bldP spid="164" grpId="0" animBg="1"/>
      <p:bldP spid="165" grpId="0"/>
      <p:bldP spid="166" grpId="0"/>
      <p:bldP spid="166" grpId="1"/>
      <p:bldP spid="168"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Velocity</a:t>
            </a:r>
            <a:r>
              <a:rPr lang="en-US" baseline="0" dirty="0" smtClean="0">
                <a:latin typeface="Century Gothic" charset="0"/>
                <a:ea typeface="ＭＳ Ｐゴシック" charset="0"/>
                <a:cs typeface="ＭＳ Ｐゴシック" charset="0"/>
              </a:rPr>
              <a:t> of Money</a:t>
            </a:r>
            <a:endParaRPr lang="en-US" dirty="0">
              <a:latin typeface="Century Gothic" charset="0"/>
              <a:ea typeface="ＭＳ Ｐゴシック" charset="0"/>
              <a:cs typeface="ＭＳ Ｐゴシック" charset="0"/>
            </a:endParaRPr>
          </a:p>
        </p:txBody>
      </p:sp>
      <p:sp>
        <p:nvSpPr>
          <p:cNvPr id="7" name="Rectangle 6"/>
          <p:cNvSpPr>
            <a:spLocks noChangeArrowheads="1"/>
          </p:cNvSpPr>
          <p:nvPr/>
        </p:nvSpPr>
        <p:spPr bwMode="auto">
          <a:xfrm>
            <a:off x="762000" y="1902508"/>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A) Calculates how many times a unit of money is spent in a year.</a:t>
            </a:r>
            <a:endParaRPr lang="en-US" sz="1800" dirty="0"/>
          </a:p>
        </p:txBody>
      </p:sp>
      <p:sp>
        <p:nvSpPr>
          <p:cNvPr id="8" name="Rectangle 7"/>
          <p:cNvSpPr>
            <a:spLocks noChangeArrowheads="1"/>
          </p:cNvSpPr>
          <p:nvPr/>
        </p:nvSpPr>
        <p:spPr bwMode="auto">
          <a:xfrm>
            <a:off x="381000" y="1611866"/>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1) The Velocity of Money Equation</a:t>
            </a:r>
            <a:endParaRPr lang="en-US" sz="1800" b="1" dirty="0"/>
          </a:p>
        </p:txBody>
      </p:sp>
      <p:sp>
        <p:nvSpPr>
          <p:cNvPr id="9" name="Rectangle 8"/>
          <p:cNvSpPr>
            <a:spLocks noChangeArrowheads="1"/>
          </p:cNvSpPr>
          <p:nvPr/>
        </p:nvSpPr>
        <p:spPr bwMode="auto">
          <a:xfrm>
            <a:off x="4572000" y="5132943"/>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When an economy is unhealthy, like in 2009, people are hesitant to spend their money.  This contributes to slow growth and reduced </a:t>
            </a:r>
            <a:r>
              <a:rPr lang="en-US" sz="1400" dirty="0" smtClean="0"/>
              <a:t>inflation, or even deflation.</a:t>
            </a:r>
            <a:endParaRPr lang="en-US" sz="1400" dirty="0"/>
          </a:p>
        </p:txBody>
      </p:sp>
      <p:sp>
        <p:nvSpPr>
          <p:cNvPr id="10" name="Rectangle 6"/>
          <p:cNvSpPr>
            <a:spLocks noChangeArrowheads="1"/>
          </p:cNvSpPr>
          <p:nvPr/>
        </p:nvSpPr>
        <p:spPr bwMode="auto">
          <a:xfrm>
            <a:off x="762000" y="2477867"/>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B) </a:t>
            </a:r>
            <a:r>
              <a:rPr lang="en-US" sz="1800" dirty="0"/>
              <a:t>Velocity equals GDP divided by quantity of money.  V = (P x Y) / M</a:t>
            </a:r>
          </a:p>
        </p:txBody>
      </p:sp>
      <p:sp>
        <p:nvSpPr>
          <p:cNvPr id="11" name="Rectangle 6"/>
          <p:cNvSpPr>
            <a:spLocks noChangeArrowheads="1"/>
          </p:cNvSpPr>
          <p:nvPr/>
        </p:nvSpPr>
        <p:spPr bwMode="auto">
          <a:xfrm>
            <a:off x="762000" y="3350308"/>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A) Velocity is a special case of real money demand.  M/P = Y/V</a:t>
            </a:r>
          </a:p>
        </p:txBody>
      </p:sp>
      <p:sp>
        <p:nvSpPr>
          <p:cNvPr id="12" name="Rectangle 7"/>
          <p:cNvSpPr>
            <a:spLocks noChangeArrowheads="1"/>
          </p:cNvSpPr>
          <p:nvPr/>
        </p:nvSpPr>
        <p:spPr bwMode="auto">
          <a:xfrm>
            <a:off x="381000" y="3059666"/>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2) Velocity and Interest Rates</a:t>
            </a:r>
            <a:endParaRPr lang="en-US" sz="1800" b="1" dirty="0"/>
          </a:p>
        </p:txBody>
      </p:sp>
      <p:sp>
        <p:nvSpPr>
          <p:cNvPr id="13" name="Rectangle 6"/>
          <p:cNvSpPr>
            <a:spLocks noChangeArrowheads="1"/>
          </p:cNvSpPr>
          <p:nvPr/>
        </p:nvSpPr>
        <p:spPr bwMode="auto">
          <a:xfrm>
            <a:off x="762000" y="3925669"/>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B) Higher interest rates decrease RMD, causing velocity to rise.</a:t>
            </a:r>
          </a:p>
        </p:txBody>
      </p:sp>
      <p:sp>
        <p:nvSpPr>
          <p:cNvPr id="48" name="Rectangle 6"/>
          <p:cNvSpPr>
            <a:spLocks noChangeArrowheads="1"/>
          </p:cNvSpPr>
          <p:nvPr/>
        </p:nvSpPr>
        <p:spPr bwMode="auto">
          <a:xfrm>
            <a:off x="762000" y="4495800"/>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C) Lower interest rates increase RMD, causing velocity to fall.</a:t>
            </a:r>
            <a:endParaRPr lang="en-US" sz="1800" dirty="0"/>
          </a:p>
        </p:txBody>
      </p:sp>
      <p:sp>
        <p:nvSpPr>
          <p:cNvPr id="49" name="Rectangle 6"/>
          <p:cNvSpPr>
            <a:spLocks noChangeArrowheads="1"/>
          </p:cNvSpPr>
          <p:nvPr/>
        </p:nvSpPr>
        <p:spPr bwMode="auto">
          <a:xfrm>
            <a:off x="762000" y="5393807"/>
            <a:ext cx="3657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A) </a:t>
            </a:r>
            <a:r>
              <a:rPr lang="en-US" sz="1800" dirty="0"/>
              <a:t>Velocity falls in a recession.</a:t>
            </a:r>
          </a:p>
        </p:txBody>
      </p:sp>
      <p:sp>
        <p:nvSpPr>
          <p:cNvPr id="50" name="Rectangle 7"/>
          <p:cNvSpPr>
            <a:spLocks noChangeArrowheads="1"/>
          </p:cNvSpPr>
          <p:nvPr/>
        </p:nvSpPr>
        <p:spPr bwMode="auto">
          <a:xfrm>
            <a:off x="381000" y="5105400"/>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3) Velocity and the Business Cycle</a:t>
            </a:r>
            <a:endParaRPr lang="en-US" sz="1800" b="1" dirty="0"/>
          </a:p>
        </p:txBody>
      </p:sp>
      <p:pic>
        <p:nvPicPr>
          <p:cNvPr id="4" name="Picture 3" descr="image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1984248"/>
            <a:ext cx="4429581" cy="3026664"/>
          </a:xfrm>
          <a:prstGeom prst="rect">
            <a:avLst/>
          </a:prstGeom>
        </p:spPr>
      </p:pic>
      <p:pic>
        <p:nvPicPr>
          <p:cNvPr id="2" name="Picture 1" descr="image0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984248"/>
            <a:ext cx="4429581" cy="3026664"/>
          </a:xfrm>
          <a:prstGeom prst="rect">
            <a:avLst/>
          </a:prstGeom>
        </p:spPr>
      </p:pic>
      <p:pic>
        <p:nvPicPr>
          <p:cNvPr id="3" name="Picture 2" descr="image00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1" y="1984248"/>
            <a:ext cx="4429581" cy="3026664"/>
          </a:xfrm>
          <a:prstGeom prst="rect">
            <a:avLst/>
          </a:prstGeom>
        </p:spPr>
      </p:pic>
      <p:sp>
        <p:nvSpPr>
          <p:cNvPr id="18" name="Rectangle 17"/>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The </a:t>
            </a:r>
            <a:r>
              <a:rPr kumimoji="0" lang="en-US" sz="20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velocity of money </a:t>
            </a:r>
            <a:r>
              <a:rPr kumimoji="0" lang="en-US" sz="200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refers to how</a:t>
            </a:r>
            <a:r>
              <a:rPr kumimoji="0" lang="en-US" sz="200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many times a unit of money is spent during a year.  It is another way of illustrating the concept of money demand.</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726200012"/>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1000"/>
                                        <p:tgtEl>
                                          <p:spTgt spid="5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1000"/>
                                        <p:tgtEl>
                                          <p:spTgt spid="49"/>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5000"/>
                            </p:stCondLst>
                            <p:childTnLst>
                              <p:par>
                                <p:cTn id="17" presetID="22" presetClass="entr" presetSubtype="4" fill="hold" nodeType="afterEffect">
                                  <p:stCondLst>
                                    <p:cond delay="100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3000"/>
                                        <p:tgtEl>
                                          <p:spTgt spid="2"/>
                                        </p:tgtEl>
                                      </p:cBhvr>
                                    </p:animEffect>
                                  </p:childTnLst>
                                </p:cTn>
                              </p:par>
                            </p:childTnLst>
                          </p:cTn>
                        </p:par>
                        <p:par>
                          <p:cTn id="20" fill="hold">
                            <p:stCondLst>
                              <p:cond delay="9000"/>
                            </p:stCondLst>
                            <p:childTnLst>
                              <p:par>
                                <p:cTn id="21" presetID="22" presetClass="entr" presetSubtype="8" fill="hold" nodeType="afterEffect">
                                  <p:stCondLst>
                                    <p:cond delay="100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0"/>
                                        <p:tgtEl>
                                          <p:spTgt spid="3"/>
                                        </p:tgtEl>
                                      </p:cBhvr>
                                    </p:animEffect>
                                  </p:childTnLst>
                                </p:cTn>
                              </p:par>
                            </p:childTnLst>
                          </p:cTn>
                        </p:par>
                        <p:par>
                          <p:cTn id="24" fill="hold">
                            <p:stCondLst>
                              <p:cond delay="15000"/>
                            </p:stCondLst>
                            <p:childTnLst>
                              <p:par>
                                <p:cTn id="25" presetID="22" presetClass="entr" presetSubtype="8" fill="hold" grpId="0" nodeType="afterEffect">
                                  <p:stCondLst>
                                    <p:cond delay="100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49"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Velocity</a:t>
            </a:r>
            <a:r>
              <a:rPr lang="en-US" baseline="0" dirty="0" smtClean="0">
                <a:latin typeface="Century Gothic" charset="0"/>
                <a:ea typeface="ＭＳ Ｐゴシック" charset="0"/>
                <a:cs typeface="ＭＳ Ｐゴシック" charset="0"/>
              </a:rPr>
              <a:t> of Money</a:t>
            </a:r>
            <a:endParaRPr lang="en-US" dirty="0">
              <a:latin typeface="Century Gothic" charset="0"/>
              <a:ea typeface="ＭＳ Ｐゴシック" charset="0"/>
              <a:cs typeface="ＭＳ Ｐゴシック" charset="0"/>
            </a:endParaRPr>
          </a:p>
        </p:txBody>
      </p:sp>
      <p:sp>
        <p:nvSpPr>
          <p:cNvPr id="7" name="Rectangle 6"/>
          <p:cNvSpPr>
            <a:spLocks noChangeArrowheads="1"/>
          </p:cNvSpPr>
          <p:nvPr/>
        </p:nvSpPr>
        <p:spPr bwMode="auto">
          <a:xfrm>
            <a:off x="762000" y="1902508"/>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A) Calculates how many times a unit of money is spent in a year.</a:t>
            </a:r>
            <a:endParaRPr lang="en-US" sz="1800" dirty="0"/>
          </a:p>
        </p:txBody>
      </p:sp>
      <p:sp>
        <p:nvSpPr>
          <p:cNvPr id="8" name="Rectangle 7"/>
          <p:cNvSpPr>
            <a:spLocks noChangeArrowheads="1"/>
          </p:cNvSpPr>
          <p:nvPr/>
        </p:nvSpPr>
        <p:spPr bwMode="auto">
          <a:xfrm>
            <a:off x="381000" y="1611866"/>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1) The Velocity of Money Equation</a:t>
            </a:r>
            <a:endParaRPr lang="en-US" sz="1800" b="1" dirty="0"/>
          </a:p>
        </p:txBody>
      </p:sp>
      <p:sp>
        <p:nvSpPr>
          <p:cNvPr id="9" name="Rectangle 8"/>
          <p:cNvSpPr>
            <a:spLocks noChangeArrowheads="1"/>
          </p:cNvSpPr>
          <p:nvPr/>
        </p:nvSpPr>
        <p:spPr bwMode="auto">
          <a:xfrm>
            <a:off x="4572000" y="5132943"/>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When an economy is healthy, like in the 1990s, people spend money rather quickly.  This contributes to both economic growth and inflation.</a:t>
            </a:r>
          </a:p>
        </p:txBody>
      </p:sp>
      <p:sp>
        <p:nvSpPr>
          <p:cNvPr id="10" name="Rectangle 6"/>
          <p:cNvSpPr>
            <a:spLocks noChangeArrowheads="1"/>
          </p:cNvSpPr>
          <p:nvPr/>
        </p:nvSpPr>
        <p:spPr bwMode="auto">
          <a:xfrm>
            <a:off x="762000" y="2477867"/>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B) </a:t>
            </a:r>
            <a:r>
              <a:rPr lang="en-US" sz="1800" dirty="0"/>
              <a:t>Velocity equals GDP divided by quantity of money.  V = (P x Y) / M</a:t>
            </a:r>
          </a:p>
        </p:txBody>
      </p:sp>
      <p:sp>
        <p:nvSpPr>
          <p:cNvPr id="11" name="Rectangle 6"/>
          <p:cNvSpPr>
            <a:spLocks noChangeArrowheads="1"/>
          </p:cNvSpPr>
          <p:nvPr/>
        </p:nvSpPr>
        <p:spPr bwMode="auto">
          <a:xfrm>
            <a:off x="762000" y="3350308"/>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A) Velocity is a special case of real money demand.  M/P = Y/V</a:t>
            </a:r>
          </a:p>
        </p:txBody>
      </p:sp>
      <p:sp>
        <p:nvSpPr>
          <p:cNvPr id="12" name="Rectangle 7"/>
          <p:cNvSpPr>
            <a:spLocks noChangeArrowheads="1"/>
          </p:cNvSpPr>
          <p:nvPr/>
        </p:nvSpPr>
        <p:spPr bwMode="auto">
          <a:xfrm>
            <a:off x="381000" y="3059666"/>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2) Velocity and Interest Rates</a:t>
            </a:r>
            <a:endParaRPr lang="en-US" sz="1800" b="1" dirty="0"/>
          </a:p>
        </p:txBody>
      </p:sp>
      <p:sp>
        <p:nvSpPr>
          <p:cNvPr id="13" name="Rectangle 6"/>
          <p:cNvSpPr>
            <a:spLocks noChangeArrowheads="1"/>
          </p:cNvSpPr>
          <p:nvPr/>
        </p:nvSpPr>
        <p:spPr bwMode="auto">
          <a:xfrm>
            <a:off x="762000" y="3925669"/>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B) Higher interest rates decrease RMD, causing velocity to rise.</a:t>
            </a:r>
          </a:p>
        </p:txBody>
      </p:sp>
      <p:sp>
        <p:nvSpPr>
          <p:cNvPr id="48" name="Rectangle 6"/>
          <p:cNvSpPr>
            <a:spLocks noChangeArrowheads="1"/>
          </p:cNvSpPr>
          <p:nvPr/>
        </p:nvSpPr>
        <p:spPr bwMode="auto">
          <a:xfrm>
            <a:off x="762000" y="4495800"/>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C) Lower interest rates increase RMD, causing velocity to fall.</a:t>
            </a:r>
            <a:endParaRPr lang="en-US" sz="1800" dirty="0"/>
          </a:p>
        </p:txBody>
      </p:sp>
      <p:sp>
        <p:nvSpPr>
          <p:cNvPr id="49" name="Rectangle 6"/>
          <p:cNvSpPr>
            <a:spLocks noChangeArrowheads="1"/>
          </p:cNvSpPr>
          <p:nvPr/>
        </p:nvSpPr>
        <p:spPr bwMode="auto">
          <a:xfrm>
            <a:off x="762000" y="5393807"/>
            <a:ext cx="3657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A) Velocity falls in a recession.</a:t>
            </a:r>
          </a:p>
        </p:txBody>
      </p:sp>
      <p:sp>
        <p:nvSpPr>
          <p:cNvPr id="50" name="Rectangle 7"/>
          <p:cNvSpPr>
            <a:spLocks noChangeArrowheads="1"/>
          </p:cNvSpPr>
          <p:nvPr/>
        </p:nvSpPr>
        <p:spPr bwMode="auto">
          <a:xfrm>
            <a:off x="381000" y="5105400"/>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3) Velocity and the Business Cycle</a:t>
            </a:r>
            <a:endParaRPr lang="en-US" sz="1800" b="1" dirty="0"/>
          </a:p>
        </p:txBody>
      </p:sp>
      <p:sp>
        <p:nvSpPr>
          <p:cNvPr id="15" name="Rectangle 6"/>
          <p:cNvSpPr>
            <a:spLocks noChangeArrowheads="1"/>
          </p:cNvSpPr>
          <p:nvPr/>
        </p:nvSpPr>
        <p:spPr bwMode="auto">
          <a:xfrm>
            <a:off x="762000" y="5715000"/>
            <a:ext cx="3657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B) </a:t>
            </a:r>
            <a:r>
              <a:rPr lang="en-US" sz="1800" dirty="0"/>
              <a:t>Velocity rises in an expansion.</a:t>
            </a:r>
          </a:p>
        </p:txBody>
      </p:sp>
      <p:pic>
        <p:nvPicPr>
          <p:cNvPr id="16" name="Picture 15" descr="image0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1984248"/>
            <a:ext cx="4429581" cy="3026664"/>
          </a:xfrm>
          <a:prstGeom prst="rect">
            <a:avLst/>
          </a:prstGeom>
        </p:spPr>
      </p:pic>
      <p:pic>
        <p:nvPicPr>
          <p:cNvPr id="2" name="Picture 1" descr="image00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984248"/>
            <a:ext cx="4429581" cy="3026664"/>
          </a:xfrm>
          <a:prstGeom prst="rect">
            <a:avLst/>
          </a:prstGeom>
        </p:spPr>
      </p:pic>
      <p:sp>
        <p:nvSpPr>
          <p:cNvPr id="18" name="Rectangle 17"/>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The </a:t>
            </a:r>
            <a:r>
              <a:rPr kumimoji="0" lang="en-US" sz="20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velocity of money </a:t>
            </a:r>
            <a:r>
              <a:rPr kumimoji="0" lang="en-US" sz="200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refers to how</a:t>
            </a:r>
            <a:r>
              <a:rPr kumimoji="0" lang="en-US" sz="200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many times a unit of money is spent during a year.  It is another way of illustrating the concept of money demand.</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943566171"/>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0"/>
                                        <p:tgtEl>
                                          <p:spTgt spid="2"/>
                                        </p:tgtEl>
                                      </p:cBhvr>
                                    </p:animEffect>
                                  </p:childTnLst>
                                </p:cTn>
                              </p:par>
                            </p:childTnLst>
                          </p:cTn>
                        </p:par>
                        <p:par>
                          <p:cTn id="12" fill="hold">
                            <p:stCondLst>
                              <p:cond delay="7000"/>
                            </p:stCondLst>
                            <p:childTnLst>
                              <p:par>
                                <p:cTn id="13" presetID="22" presetClass="entr" presetSubtype="8" fill="hold" grpId="0"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Group 78"/>
          <p:cNvGraphicFramePr>
            <a:graphicFrameLocks noGrp="1"/>
          </p:cNvGraphicFramePr>
          <p:nvPr>
            <p:extLst>
              <p:ext uri="{D42A27DB-BD31-4B8C-83A1-F6EECF244321}">
                <p14:modId xmlns:p14="http://schemas.microsoft.com/office/powerpoint/2010/main" val="2581664649"/>
              </p:ext>
            </p:extLst>
          </p:nvPr>
        </p:nvGraphicFramePr>
        <p:xfrm>
          <a:off x="2895599" y="2590800"/>
          <a:ext cx="3352801" cy="3352800"/>
        </p:xfrm>
        <a:graphic>
          <a:graphicData uri="http://schemas.openxmlformats.org/drawingml/2006/table">
            <a:tbl>
              <a:tblPr firstRow="1" firstCol="1" lastRow="1" bandRow="1">
                <a:tableStyleId>{6E25E649-3F16-4E02-A733-19D2CDBF48F0}</a:tableStyleId>
              </a:tblPr>
              <a:tblGrid>
                <a:gridCol w="293662"/>
                <a:gridCol w="630592"/>
                <a:gridCol w="630592"/>
                <a:gridCol w="870057"/>
                <a:gridCol w="927898"/>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Assets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Liabilities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T-Bills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Reserves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Deposits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36" name="TextBox 35"/>
          <p:cNvSpPr txBox="1"/>
          <p:nvPr/>
        </p:nvSpPr>
        <p:spPr>
          <a:xfrm>
            <a:off x="152400" y="2283023"/>
            <a:ext cx="2590800" cy="307777"/>
          </a:xfrm>
          <a:prstGeom prst="rect">
            <a:avLst/>
          </a:prstGeom>
          <a:noFill/>
        </p:spPr>
        <p:txBody>
          <a:bodyPr wrap="square" rtlCol="0">
            <a:spAutoFit/>
          </a:bodyPr>
          <a:lstStyle/>
          <a:p>
            <a:pPr algn="l"/>
            <a:r>
              <a:rPr lang="en-US" sz="1400" b="1" dirty="0" smtClean="0"/>
              <a:t>Consumers</a:t>
            </a:r>
            <a:endParaRPr lang="en-US" sz="1400" b="1" dirty="0"/>
          </a:p>
        </p:txBody>
      </p:sp>
      <p:graphicFrame>
        <p:nvGraphicFramePr>
          <p:cNvPr id="37" name="Group 78"/>
          <p:cNvGraphicFramePr>
            <a:graphicFrameLocks noGrp="1"/>
          </p:cNvGraphicFramePr>
          <p:nvPr>
            <p:extLst>
              <p:ext uri="{D42A27DB-BD31-4B8C-83A1-F6EECF244321}">
                <p14:modId xmlns:p14="http://schemas.microsoft.com/office/powerpoint/2010/main" val="3446043772"/>
              </p:ext>
            </p:extLst>
          </p:nvPr>
        </p:nvGraphicFramePr>
        <p:xfrm>
          <a:off x="152400" y="2590800"/>
          <a:ext cx="2590800" cy="3352800"/>
        </p:xfrm>
        <a:graphic>
          <a:graphicData uri="http://schemas.openxmlformats.org/drawingml/2006/table">
            <a:tbl>
              <a:tblPr firstRow="1" firstCol="1" lastRow="1" bandRow="1">
                <a:tableStyleId>{6E25E649-3F16-4E02-A733-19D2CDBF48F0}</a:tableStyleId>
              </a:tblPr>
              <a:tblGrid>
                <a:gridCol w="292324"/>
                <a:gridCol w="561685"/>
                <a:gridCol w="813121"/>
                <a:gridCol w="92367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Assets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Liabilities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Deposits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graphicFrame>
        <p:nvGraphicFramePr>
          <p:cNvPr id="38" name="Group 78"/>
          <p:cNvGraphicFramePr>
            <a:graphicFrameLocks noGrp="1"/>
          </p:cNvGraphicFramePr>
          <p:nvPr>
            <p:extLst>
              <p:ext uri="{D42A27DB-BD31-4B8C-83A1-F6EECF244321}">
                <p14:modId xmlns:p14="http://schemas.microsoft.com/office/powerpoint/2010/main" val="3421528852"/>
              </p:ext>
            </p:extLst>
          </p:nvPr>
        </p:nvGraphicFramePr>
        <p:xfrm>
          <a:off x="6400799" y="2590800"/>
          <a:ext cx="2573593" cy="3352800"/>
        </p:xfrm>
        <a:graphic>
          <a:graphicData uri="http://schemas.openxmlformats.org/drawingml/2006/table">
            <a:tbl>
              <a:tblPr firstRow="1" firstCol="1" lastRow="1" bandRow="1">
                <a:tableStyleId>{6E25E649-3F16-4E02-A733-19D2CDBF48F0}</a:tableStyleId>
              </a:tblPr>
              <a:tblGrid>
                <a:gridCol w="307667"/>
                <a:gridCol w="763213"/>
                <a:gridCol w="591164"/>
                <a:gridCol w="911549"/>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Assets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Liabilities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T-Bills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Reserves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39" name="TextBox 38"/>
          <p:cNvSpPr txBox="1"/>
          <p:nvPr/>
        </p:nvSpPr>
        <p:spPr>
          <a:xfrm>
            <a:off x="2895600" y="2286000"/>
            <a:ext cx="3352800" cy="307777"/>
          </a:xfrm>
          <a:prstGeom prst="rect">
            <a:avLst/>
          </a:prstGeom>
          <a:noFill/>
        </p:spPr>
        <p:txBody>
          <a:bodyPr wrap="square" rtlCol="0">
            <a:spAutoFit/>
          </a:bodyPr>
          <a:lstStyle/>
          <a:p>
            <a:pPr algn="l"/>
            <a:r>
              <a:rPr lang="en-US" sz="1400" b="1" dirty="0" smtClean="0"/>
              <a:t>Bankers</a:t>
            </a:r>
            <a:endParaRPr lang="en-US" sz="1400" b="1" dirty="0"/>
          </a:p>
        </p:txBody>
      </p:sp>
      <p:sp>
        <p:nvSpPr>
          <p:cNvPr id="40" name="TextBox 39"/>
          <p:cNvSpPr txBox="1"/>
          <p:nvPr/>
        </p:nvSpPr>
        <p:spPr>
          <a:xfrm>
            <a:off x="6400800" y="2286000"/>
            <a:ext cx="2590800" cy="307777"/>
          </a:xfrm>
          <a:prstGeom prst="rect">
            <a:avLst/>
          </a:prstGeom>
          <a:noFill/>
        </p:spPr>
        <p:txBody>
          <a:bodyPr wrap="square" rtlCol="0">
            <a:spAutoFit/>
          </a:bodyPr>
          <a:lstStyle/>
          <a:p>
            <a:pPr algn="l"/>
            <a:r>
              <a:rPr lang="en-US" sz="1400" b="1" dirty="0" smtClean="0"/>
              <a:t>The Federal Reserve</a:t>
            </a:r>
            <a:endParaRPr lang="en-US" sz="1400" b="1" dirty="0"/>
          </a:p>
        </p:txBody>
      </p:sp>
      <p:sp>
        <p:nvSpPr>
          <p:cNvPr id="41" name="TextBox 40"/>
          <p:cNvSpPr txBox="1"/>
          <p:nvPr/>
        </p:nvSpPr>
        <p:spPr>
          <a:xfrm>
            <a:off x="457200" y="3200400"/>
            <a:ext cx="533400" cy="276999"/>
          </a:xfrm>
          <a:prstGeom prst="rect">
            <a:avLst/>
          </a:prstGeom>
          <a:noFill/>
        </p:spPr>
        <p:txBody>
          <a:bodyPr wrap="square" rtlCol="0">
            <a:spAutoFit/>
          </a:bodyPr>
          <a:lstStyle/>
          <a:p>
            <a:r>
              <a:rPr lang="en-US" sz="1200" b="1" dirty="0" smtClean="0"/>
              <a:t>3</a:t>
            </a:r>
            <a:endParaRPr lang="en-US" sz="1200" b="1" dirty="0"/>
          </a:p>
        </p:txBody>
      </p:sp>
      <p:sp>
        <p:nvSpPr>
          <p:cNvPr id="42" name="TextBox 41"/>
          <p:cNvSpPr txBox="1"/>
          <p:nvPr/>
        </p:nvSpPr>
        <p:spPr>
          <a:xfrm>
            <a:off x="990600" y="3200400"/>
            <a:ext cx="838200" cy="276999"/>
          </a:xfrm>
          <a:prstGeom prst="rect">
            <a:avLst/>
          </a:prstGeom>
          <a:noFill/>
        </p:spPr>
        <p:txBody>
          <a:bodyPr wrap="square" rtlCol="0">
            <a:spAutoFit/>
          </a:bodyPr>
          <a:lstStyle/>
          <a:p>
            <a:r>
              <a:rPr lang="en-US" sz="1200" b="1" dirty="0" smtClean="0"/>
              <a:t>0</a:t>
            </a:r>
            <a:endParaRPr lang="en-US" sz="1200" b="1" dirty="0"/>
          </a:p>
        </p:txBody>
      </p:sp>
      <p:sp>
        <p:nvSpPr>
          <p:cNvPr id="43" name="TextBox 42"/>
          <p:cNvSpPr txBox="1"/>
          <p:nvPr/>
        </p:nvSpPr>
        <p:spPr>
          <a:xfrm>
            <a:off x="1828800" y="3200400"/>
            <a:ext cx="914400" cy="276999"/>
          </a:xfrm>
          <a:prstGeom prst="rect">
            <a:avLst/>
          </a:prstGeom>
          <a:noFill/>
        </p:spPr>
        <p:txBody>
          <a:bodyPr wrap="square" rtlCol="0">
            <a:spAutoFit/>
          </a:bodyPr>
          <a:lstStyle/>
          <a:p>
            <a:r>
              <a:rPr lang="en-US" sz="1200" b="1" dirty="0" smtClean="0"/>
              <a:t>0</a:t>
            </a:r>
            <a:endParaRPr lang="en-US" sz="1200" b="1" dirty="0"/>
          </a:p>
        </p:txBody>
      </p:sp>
      <p:sp>
        <p:nvSpPr>
          <p:cNvPr id="44" name="TextBox 43"/>
          <p:cNvSpPr txBox="1"/>
          <p:nvPr/>
        </p:nvSpPr>
        <p:spPr>
          <a:xfrm>
            <a:off x="3200400" y="3200400"/>
            <a:ext cx="609600" cy="276999"/>
          </a:xfrm>
          <a:prstGeom prst="rect">
            <a:avLst/>
          </a:prstGeom>
          <a:noFill/>
        </p:spPr>
        <p:txBody>
          <a:bodyPr wrap="square" rtlCol="0">
            <a:spAutoFit/>
          </a:bodyPr>
          <a:lstStyle/>
          <a:p>
            <a:r>
              <a:rPr lang="en-US" sz="1200" b="1" dirty="0" smtClean="0"/>
              <a:t>3</a:t>
            </a:r>
            <a:endParaRPr lang="en-US" sz="1200" b="1" dirty="0"/>
          </a:p>
        </p:txBody>
      </p:sp>
      <p:sp>
        <p:nvSpPr>
          <p:cNvPr id="45" name="TextBox 44"/>
          <p:cNvSpPr txBox="1"/>
          <p:nvPr/>
        </p:nvSpPr>
        <p:spPr>
          <a:xfrm>
            <a:off x="3886200" y="3200400"/>
            <a:ext cx="533400" cy="276999"/>
          </a:xfrm>
          <a:prstGeom prst="rect">
            <a:avLst/>
          </a:prstGeom>
          <a:noFill/>
        </p:spPr>
        <p:txBody>
          <a:bodyPr wrap="square" rtlCol="0">
            <a:spAutoFit/>
          </a:bodyPr>
          <a:lstStyle/>
          <a:p>
            <a:r>
              <a:rPr lang="en-US" sz="1200" b="1" dirty="0" smtClean="0"/>
              <a:t>0</a:t>
            </a:r>
            <a:endParaRPr lang="en-US" sz="1200" b="1" dirty="0"/>
          </a:p>
        </p:txBody>
      </p:sp>
      <p:sp>
        <p:nvSpPr>
          <p:cNvPr id="46" name="TextBox 45"/>
          <p:cNvSpPr txBox="1"/>
          <p:nvPr/>
        </p:nvSpPr>
        <p:spPr>
          <a:xfrm>
            <a:off x="4495800" y="3200400"/>
            <a:ext cx="762000" cy="276999"/>
          </a:xfrm>
          <a:prstGeom prst="rect">
            <a:avLst/>
          </a:prstGeom>
          <a:noFill/>
        </p:spPr>
        <p:txBody>
          <a:bodyPr wrap="square" rtlCol="0">
            <a:spAutoFit/>
          </a:bodyPr>
          <a:lstStyle/>
          <a:p>
            <a:r>
              <a:rPr lang="en-US" sz="1200" b="1" dirty="0" smtClean="0"/>
              <a:t>0</a:t>
            </a:r>
            <a:endParaRPr lang="en-US" sz="1200" b="1" dirty="0"/>
          </a:p>
        </p:txBody>
      </p:sp>
      <p:sp>
        <p:nvSpPr>
          <p:cNvPr id="47" name="TextBox 46"/>
          <p:cNvSpPr txBox="1"/>
          <p:nvPr/>
        </p:nvSpPr>
        <p:spPr>
          <a:xfrm>
            <a:off x="5334000" y="3200400"/>
            <a:ext cx="914400" cy="276999"/>
          </a:xfrm>
          <a:prstGeom prst="rect">
            <a:avLst/>
          </a:prstGeom>
          <a:noFill/>
        </p:spPr>
        <p:txBody>
          <a:bodyPr wrap="square" rtlCol="0">
            <a:spAutoFit/>
          </a:bodyPr>
          <a:lstStyle/>
          <a:p>
            <a:r>
              <a:rPr lang="en-US" sz="1200" b="1" dirty="0" smtClean="0"/>
              <a:t>0</a:t>
            </a:r>
            <a:endParaRPr lang="en-US" sz="1200" b="1" dirty="0"/>
          </a:p>
        </p:txBody>
      </p:sp>
      <p:sp>
        <p:nvSpPr>
          <p:cNvPr id="48" name="TextBox 47"/>
          <p:cNvSpPr txBox="1"/>
          <p:nvPr/>
        </p:nvSpPr>
        <p:spPr>
          <a:xfrm>
            <a:off x="6705600" y="3200400"/>
            <a:ext cx="762000" cy="276999"/>
          </a:xfrm>
          <a:prstGeom prst="rect">
            <a:avLst/>
          </a:prstGeom>
          <a:noFill/>
        </p:spPr>
        <p:txBody>
          <a:bodyPr wrap="square" rtlCol="0">
            <a:spAutoFit/>
          </a:bodyPr>
          <a:lstStyle/>
          <a:p>
            <a:r>
              <a:rPr lang="en-US" sz="1200" b="1" dirty="0" smtClean="0"/>
              <a:t>0</a:t>
            </a:r>
            <a:endParaRPr lang="en-US" sz="1200" b="1" dirty="0"/>
          </a:p>
        </p:txBody>
      </p:sp>
      <p:sp>
        <p:nvSpPr>
          <p:cNvPr id="49" name="TextBox 48"/>
          <p:cNvSpPr txBox="1"/>
          <p:nvPr/>
        </p:nvSpPr>
        <p:spPr>
          <a:xfrm>
            <a:off x="7467600" y="3200400"/>
            <a:ext cx="609600" cy="276999"/>
          </a:xfrm>
          <a:prstGeom prst="rect">
            <a:avLst/>
          </a:prstGeom>
          <a:noFill/>
        </p:spPr>
        <p:txBody>
          <a:bodyPr wrap="square" rtlCol="0">
            <a:spAutoFit/>
          </a:bodyPr>
          <a:lstStyle/>
          <a:p>
            <a:r>
              <a:rPr lang="en-US" sz="1200" b="1" dirty="0" smtClean="0"/>
              <a:t>3</a:t>
            </a:r>
            <a:endParaRPr lang="en-US" sz="1200" b="1" dirty="0"/>
          </a:p>
        </p:txBody>
      </p:sp>
      <p:sp>
        <p:nvSpPr>
          <p:cNvPr id="50" name="TextBox 49"/>
          <p:cNvSpPr txBox="1"/>
          <p:nvPr/>
        </p:nvSpPr>
        <p:spPr>
          <a:xfrm>
            <a:off x="8077200" y="3200400"/>
            <a:ext cx="914400" cy="276999"/>
          </a:xfrm>
          <a:prstGeom prst="rect">
            <a:avLst/>
          </a:prstGeom>
          <a:noFill/>
        </p:spPr>
        <p:txBody>
          <a:bodyPr wrap="square" rtlCol="0">
            <a:spAutoFit/>
          </a:bodyPr>
          <a:lstStyle/>
          <a:p>
            <a:r>
              <a:rPr lang="en-US" sz="1200" b="1" dirty="0" smtClean="0"/>
              <a:t>0</a:t>
            </a:r>
            <a:endParaRPr lang="en-US" sz="1200" b="1" dirty="0"/>
          </a:p>
        </p:txBody>
      </p:sp>
      <p:sp>
        <p:nvSpPr>
          <p:cNvPr id="9217"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Fed Creates Money</a:t>
            </a:r>
            <a:endParaRPr lang="en-US" dirty="0">
              <a:latin typeface="Century Gothic" charset="0"/>
              <a:ea typeface="ＭＳ Ｐゴシック" charset="0"/>
              <a:cs typeface="ＭＳ Ｐゴシック" charset="0"/>
            </a:endParaRPr>
          </a:p>
        </p:txBody>
      </p:sp>
      <p:sp>
        <p:nvSpPr>
          <p:cNvPr id="77082" name="Rectangle 282"/>
          <p:cNvSpPr>
            <a:spLocks noChangeArrowheads="1"/>
          </p:cNvSpPr>
          <p:nvPr/>
        </p:nvSpPr>
        <p:spPr bwMode="auto">
          <a:xfrm>
            <a:off x="152400" y="936625"/>
            <a:ext cx="8839200" cy="369332"/>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800" b="1" dirty="0" smtClean="0"/>
              <a:t>ROUND DESCRIPTIONS</a:t>
            </a:r>
          </a:p>
        </p:txBody>
      </p:sp>
      <p:sp>
        <p:nvSpPr>
          <p:cNvPr id="15" name="Rectangle 14"/>
          <p:cNvSpPr/>
          <p:nvPr/>
        </p:nvSpPr>
        <p:spPr bwMode="auto">
          <a:xfrm>
            <a:off x="152400" y="914400"/>
            <a:ext cx="8839200" cy="1295400"/>
          </a:xfrm>
          <a:prstGeom prst="rect">
            <a:avLst/>
          </a:prstGeom>
          <a:noFill/>
          <a:ln w="38100">
            <a:solidFill>
              <a:schemeClr val="tx1"/>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Rectangle 282"/>
          <p:cNvSpPr>
            <a:spLocks noChangeArrowheads="1"/>
          </p:cNvSpPr>
          <p:nvPr/>
        </p:nvSpPr>
        <p:spPr bwMode="auto">
          <a:xfrm>
            <a:off x="152400" y="1258669"/>
            <a:ext cx="8839200" cy="923330"/>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800" b="1" dirty="0" smtClean="0"/>
              <a:t>Round 1 - Consumers Deposit Money</a:t>
            </a:r>
          </a:p>
          <a:p>
            <a:pPr algn="just"/>
            <a:r>
              <a:rPr lang="en-US" sz="1800" dirty="0" smtClean="0"/>
              <a:t>Each consumer deposits his/her dollar at a bank.  Each bank now has a $1 bill, and each consumer has a deposit slip.</a:t>
            </a:r>
          </a:p>
        </p:txBody>
      </p:sp>
      <p:sp>
        <p:nvSpPr>
          <p:cNvPr id="25" name="TextBox 24"/>
          <p:cNvSpPr txBox="1"/>
          <p:nvPr/>
        </p:nvSpPr>
        <p:spPr>
          <a:xfrm>
            <a:off x="457200" y="3505200"/>
            <a:ext cx="533400" cy="276999"/>
          </a:xfrm>
          <a:prstGeom prst="rect">
            <a:avLst/>
          </a:prstGeom>
          <a:noFill/>
        </p:spPr>
        <p:txBody>
          <a:bodyPr wrap="square" rtlCol="0">
            <a:spAutoFit/>
          </a:bodyPr>
          <a:lstStyle/>
          <a:p>
            <a:r>
              <a:rPr lang="en-US" sz="1200" b="1" dirty="0" smtClean="0"/>
              <a:t>-3</a:t>
            </a:r>
            <a:endParaRPr lang="en-US" sz="1200" b="1" dirty="0"/>
          </a:p>
        </p:txBody>
      </p:sp>
      <p:sp>
        <p:nvSpPr>
          <p:cNvPr id="26" name="TextBox 25"/>
          <p:cNvSpPr txBox="1"/>
          <p:nvPr/>
        </p:nvSpPr>
        <p:spPr>
          <a:xfrm>
            <a:off x="990600" y="3505200"/>
            <a:ext cx="838200" cy="276999"/>
          </a:xfrm>
          <a:prstGeom prst="rect">
            <a:avLst/>
          </a:prstGeom>
          <a:noFill/>
        </p:spPr>
        <p:txBody>
          <a:bodyPr wrap="square" rtlCol="0">
            <a:spAutoFit/>
          </a:bodyPr>
          <a:lstStyle/>
          <a:p>
            <a:r>
              <a:rPr lang="en-US" sz="1200" b="1" dirty="0" smtClean="0"/>
              <a:t>+3</a:t>
            </a:r>
            <a:endParaRPr lang="en-US" sz="1200" b="1" dirty="0"/>
          </a:p>
        </p:txBody>
      </p:sp>
      <p:sp>
        <p:nvSpPr>
          <p:cNvPr id="27" name="TextBox 26"/>
          <p:cNvSpPr txBox="1"/>
          <p:nvPr/>
        </p:nvSpPr>
        <p:spPr>
          <a:xfrm>
            <a:off x="1828800" y="3505200"/>
            <a:ext cx="914400" cy="276999"/>
          </a:xfrm>
          <a:prstGeom prst="rect">
            <a:avLst/>
          </a:prstGeom>
          <a:noFill/>
        </p:spPr>
        <p:txBody>
          <a:bodyPr wrap="square" rtlCol="0">
            <a:spAutoFit/>
          </a:bodyPr>
          <a:lstStyle/>
          <a:p>
            <a:r>
              <a:rPr lang="en-US" sz="1200" b="1" dirty="0" smtClean="0"/>
              <a:t>NC</a:t>
            </a:r>
            <a:endParaRPr lang="en-US" sz="1200" b="1" dirty="0"/>
          </a:p>
        </p:txBody>
      </p:sp>
      <p:sp>
        <p:nvSpPr>
          <p:cNvPr id="28" name="TextBox 27"/>
          <p:cNvSpPr txBox="1"/>
          <p:nvPr/>
        </p:nvSpPr>
        <p:spPr>
          <a:xfrm>
            <a:off x="3200400" y="3505200"/>
            <a:ext cx="609600" cy="276999"/>
          </a:xfrm>
          <a:prstGeom prst="rect">
            <a:avLst/>
          </a:prstGeom>
          <a:noFill/>
        </p:spPr>
        <p:txBody>
          <a:bodyPr wrap="square" rtlCol="0">
            <a:spAutoFit/>
          </a:bodyPr>
          <a:lstStyle/>
          <a:p>
            <a:r>
              <a:rPr lang="en-US" sz="1200" b="1" dirty="0" smtClean="0"/>
              <a:t>NC</a:t>
            </a:r>
            <a:endParaRPr lang="en-US" sz="1200" b="1" dirty="0"/>
          </a:p>
        </p:txBody>
      </p:sp>
      <p:sp>
        <p:nvSpPr>
          <p:cNvPr id="29" name="TextBox 28"/>
          <p:cNvSpPr txBox="1"/>
          <p:nvPr/>
        </p:nvSpPr>
        <p:spPr>
          <a:xfrm>
            <a:off x="3886200" y="3505200"/>
            <a:ext cx="533400" cy="276999"/>
          </a:xfrm>
          <a:prstGeom prst="rect">
            <a:avLst/>
          </a:prstGeom>
          <a:noFill/>
        </p:spPr>
        <p:txBody>
          <a:bodyPr wrap="square" rtlCol="0">
            <a:spAutoFit/>
          </a:bodyPr>
          <a:lstStyle/>
          <a:p>
            <a:r>
              <a:rPr lang="en-US" sz="1200" b="1" dirty="0" smtClean="0"/>
              <a:t>NC</a:t>
            </a:r>
            <a:endParaRPr lang="en-US" sz="1200" b="1" dirty="0"/>
          </a:p>
        </p:txBody>
      </p:sp>
      <p:sp>
        <p:nvSpPr>
          <p:cNvPr id="30" name="TextBox 29"/>
          <p:cNvSpPr txBox="1"/>
          <p:nvPr/>
        </p:nvSpPr>
        <p:spPr>
          <a:xfrm>
            <a:off x="4495800" y="3505200"/>
            <a:ext cx="762000" cy="276999"/>
          </a:xfrm>
          <a:prstGeom prst="rect">
            <a:avLst/>
          </a:prstGeom>
          <a:noFill/>
        </p:spPr>
        <p:txBody>
          <a:bodyPr wrap="square" rtlCol="0">
            <a:spAutoFit/>
          </a:bodyPr>
          <a:lstStyle/>
          <a:p>
            <a:r>
              <a:rPr lang="en-US" sz="1200" b="1" dirty="0" smtClean="0"/>
              <a:t>+3</a:t>
            </a:r>
            <a:endParaRPr lang="en-US" sz="1200" b="1" dirty="0"/>
          </a:p>
        </p:txBody>
      </p:sp>
      <p:sp>
        <p:nvSpPr>
          <p:cNvPr id="31" name="TextBox 30"/>
          <p:cNvSpPr txBox="1"/>
          <p:nvPr/>
        </p:nvSpPr>
        <p:spPr>
          <a:xfrm>
            <a:off x="5334000" y="3505200"/>
            <a:ext cx="914400" cy="276999"/>
          </a:xfrm>
          <a:prstGeom prst="rect">
            <a:avLst/>
          </a:prstGeom>
          <a:noFill/>
        </p:spPr>
        <p:txBody>
          <a:bodyPr wrap="square" rtlCol="0">
            <a:spAutoFit/>
          </a:bodyPr>
          <a:lstStyle/>
          <a:p>
            <a:r>
              <a:rPr lang="en-US" sz="1200" b="1" dirty="0" smtClean="0"/>
              <a:t>+3</a:t>
            </a:r>
            <a:endParaRPr lang="en-US" sz="1200" b="1" dirty="0"/>
          </a:p>
        </p:txBody>
      </p:sp>
      <p:sp>
        <p:nvSpPr>
          <p:cNvPr id="32" name="TextBox 31"/>
          <p:cNvSpPr txBox="1"/>
          <p:nvPr/>
        </p:nvSpPr>
        <p:spPr>
          <a:xfrm>
            <a:off x="6705600" y="3505200"/>
            <a:ext cx="762000" cy="276999"/>
          </a:xfrm>
          <a:prstGeom prst="rect">
            <a:avLst/>
          </a:prstGeom>
          <a:noFill/>
        </p:spPr>
        <p:txBody>
          <a:bodyPr wrap="square" rtlCol="0">
            <a:spAutoFit/>
          </a:bodyPr>
          <a:lstStyle/>
          <a:p>
            <a:r>
              <a:rPr lang="en-US" sz="1200" b="1" dirty="0" smtClean="0"/>
              <a:t>NC</a:t>
            </a:r>
            <a:endParaRPr lang="en-US" sz="1200" b="1" dirty="0"/>
          </a:p>
        </p:txBody>
      </p:sp>
      <p:sp>
        <p:nvSpPr>
          <p:cNvPr id="33" name="TextBox 32"/>
          <p:cNvSpPr txBox="1"/>
          <p:nvPr/>
        </p:nvSpPr>
        <p:spPr>
          <a:xfrm>
            <a:off x="7467600" y="3505200"/>
            <a:ext cx="609600" cy="276999"/>
          </a:xfrm>
          <a:prstGeom prst="rect">
            <a:avLst/>
          </a:prstGeom>
          <a:noFill/>
        </p:spPr>
        <p:txBody>
          <a:bodyPr wrap="square" rtlCol="0">
            <a:spAutoFit/>
          </a:bodyPr>
          <a:lstStyle/>
          <a:p>
            <a:r>
              <a:rPr lang="en-US" sz="1200" b="1" dirty="0" smtClean="0"/>
              <a:t>-3</a:t>
            </a:r>
            <a:endParaRPr lang="en-US" sz="1200" b="1" dirty="0"/>
          </a:p>
        </p:txBody>
      </p:sp>
      <p:sp>
        <p:nvSpPr>
          <p:cNvPr id="34" name="TextBox 33"/>
          <p:cNvSpPr txBox="1"/>
          <p:nvPr/>
        </p:nvSpPr>
        <p:spPr>
          <a:xfrm>
            <a:off x="8077200" y="3505200"/>
            <a:ext cx="914400" cy="276999"/>
          </a:xfrm>
          <a:prstGeom prst="rect">
            <a:avLst/>
          </a:prstGeom>
          <a:noFill/>
        </p:spPr>
        <p:txBody>
          <a:bodyPr wrap="square" rtlCol="0">
            <a:spAutoFit/>
          </a:bodyPr>
          <a:lstStyle/>
          <a:p>
            <a:r>
              <a:rPr lang="en-US" sz="1200" b="1" dirty="0" smtClean="0"/>
              <a:t>+3</a:t>
            </a:r>
            <a:endParaRPr lang="en-US" sz="1200" b="1" dirty="0"/>
          </a:p>
        </p:txBody>
      </p:sp>
    </p:spTree>
    <p:extLst>
      <p:ext uri="{BB962C8B-B14F-4D97-AF65-F5344CB8AC3E}">
        <p14:creationId xmlns:p14="http://schemas.microsoft.com/office/powerpoint/2010/main" val="1823298913"/>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par>
                          <p:cTn id="8" fill="hold">
                            <p:stCondLst>
                              <p:cond delay="2000"/>
                            </p:stCondLst>
                            <p:childTnLst>
                              <p:par>
                                <p:cTn id="9" presetID="42" presetClass="entr" presetSubtype="0" fill="hold" grpId="0" nodeType="afterEffect">
                                  <p:stCondLst>
                                    <p:cond delay="100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2"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5000"/>
                            </p:stCondLst>
                            <p:childTnLst>
                              <p:par>
                                <p:cTn id="21" presetID="42"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par>
                          <p:cTn id="26" fill="hold">
                            <p:stCondLst>
                              <p:cond delay="6000"/>
                            </p:stCondLst>
                            <p:childTnLst>
                              <p:par>
                                <p:cTn id="27" presetID="42" presetClass="entr" presetSubtype="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childTnLst>
                          </p:cTn>
                        </p:par>
                        <p:par>
                          <p:cTn id="32" fill="hold">
                            <p:stCondLst>
                              <p:cond delay="7000"/>
                            </p:stCondLst>
                            <p:childTnLst>
                              <p:par>
                                <p:cTn id="33" presetID="42"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par>
                          <p:cTn id="38" fill="hold">
                            <p:stCondLst>
                              <p:cond delay="8000"/>
                            </p:stCondLst>
                            <p:childTnLst>
                              <p:par>
                                <p:cTn id="39" presetID="42" presetClass="entr" presetSubtype="0"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anim calcmode="lin" valueType="num">
                                      <p:cBhvr>
                                        <p:cTn id="42" dur="1000" fill="hold"/>
                                        <p:tgtEl>
                                          <p:spTgt spid="30"/>
                                        </p:tgtEl>
                                        <p:attrNameLst>
                                          <p:attrName>ppt_x</p:attrName>
                                        </p:attrNameLst>
                                      </p:cBhvr>
                                      <p:tavLst>
                                        <p:tav tm="0">
                                          <p:val>
                                            <p:strVal val="#ppt_x"/>
                                          </p:val>
                                        </p:tav>
                                        <p:tav tm="100000">
                                          <p:val>
                                            <p:strVal val="#ppt_x"/>
                                          </p:val>
                                        </p:tav>
                                      </p:tavLst>
                                    </p:anim>
                                    <p:anim calcmode="lin" valueType="num">
                                      <p:cBhvr>
                                        <p:cTn id="43" dur="1000" fill="hold"/>
                                        <p:tgtEl>
                                          <p:spTgt spid="30"/>
                                        </p:tgtEl>
                                        <p:attrNameLst>
                                          <p:attrName>ppt_y</p:attrName>
                                        </p:attrNameLst>
                                      </p:cBhvr>
                                      <p:tavLst>
                                        <p:tav tm="0">
                                          <p:val>
                                            <p:strVal val="#ppt_y+.1"/>
                                          </p:val>
                                        </p:tav>
                                        <p:tav tm="100000">
                                          <p:val>
                                            <p:strVal val="#ppt_y"/>
                                          </p:val>
                                        </p:tav>
                                      </p:tavLst>
                                    </p:anim>
                                  </p:childTnLst>
                                </p:cTn>
                              </p:par>
                            </p:childTnLst>
                          </p:cTn>
                        </p:par>
                        <p:par>
                          <p:cTn id="44" fill="hold">
                            <p:stCondLst>
                              <p:cond delay="9000"/>
                            </p:stCondLst>
                            <p:childTnLst>
                              <p:par>
                                <p:cTn id="45" presetID="42" presetClass="entr" presetSubtype="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12000"/>
                            </p:stCondLst>
                            <p:childTnLst>
                              <p:par>
                                <p:cTn id="63" presetID="42"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26" grpId="0"/>
      <p:bldP spid="27" grpId="0"/>
      <p:bldP spid="28" grpId="0"/>
      <p:bldP spid="29" grpId="0"/>
      <p:bldP spid="30" grpId="0"/>
      <p:bldP spid="31" grpId="0"/>
      <p:bldP spid="32" grpId="0"/>
      <p:bldP spid="33" grpId="0"/>
      <p:bldP spid="3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Equilibrium in the Money Market</a:t>
            </a:r>
            <a:endParaRPr lang="en-US" dirty="0">
              <a:latin typeface="Century Gothic" charset="0"/>
              <a:ea typeface="ＭＳ Ｐゴシック" charset="0"/>
              <a:cs typeface="ＭＳ Ｐゴシック" charset="0"/>
            </a:endParaRPr>
          </a:p>
        </p:txBody>
      </p:sp>
      <p:sp>
        <p:nvSpPr>
          <p:cNvPr id="7" name="Rectangle 6"/>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The money market is formally known</a:t>
            </a:r>
            <a:r>
              <a:rPr kumimoji="0" lang="en-US" sz="2000" b="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as the </a:t>
            </a:r>
            <a:r>
              <a:rPr kumimoji="0" lang="en-US" sz="2000" b="1"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liquidity preference model</a:t>
            </a:r>
            <a:r>
              <a:rPr kumimoji="0" lang="en-US" sz="200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It shows how the Fed affects a very important interest rate: the federal funds rate.</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158644373"/>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mage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1984248"/>
            <a:ext cx="4429581" cy="3026664"/>
          </a:xfrm>
          <a:prstGeom prst="rect">
            <a:avLst/>
          </a:prstGeom>
        </p:spPr>
      </p:pic>
      <p:sp>
        <p:nvSpPr>
          <p:cNvPr id="72706"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Equilibrium in the Money Market</a:t>
            </a:r>
            <a:endParaRPr lang="en-US" dirty="0">
              <a:latin typeface="Century Gothic" charset="0"/>
              <a:ea typeface="ＭＳ Ｐゴシック" charset="0"/>
              <a:cs typeface="ＭＳ Ｐゴシック" charset="0"/>
            </a:endParaRPr>
          </a:p>
        </p:txBody>
      </p:sp>
      <p:sp>
        <p:nvSpPr>
          <p:cNvPr id="7" name="Rectangle 6"/>
          <p:cNvSpPr>
            <a:spLocks noChangeArrowheads="1"/>
          </p:cNvSpPr>
          <p:nvPr/>
        </p:nvSpPr>
        <p:spPr bwMode="auto">
          <a:xfrm>
            <a:off x="762000" y="1905000"/>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A) Supply and demand for money determines the interest rate.</a:t>
            </a:r>
          </a:p>
        </p:txBody>
      </p:sp>
      <p:sp>
        <p:nvSpPr>
          <p:cNvPr id="8" name="Rectangle 7"/>
          <p:cNvSpPr>
            <a:spLocks noChangeArrowheads="1"/>
          </p:cNvSpPr>
          <p:nvPr/>
        </p:nvSpPr>
        <p:spPr bwMode="auto">
          <a:xfrm>
            <a:off x="381000" y="1600200"/>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1) </a:t>
            </a:r>
            <a:r>
              <a:rPr lang="en-US" sz="1800" b="1" dirty="0"/>
              <a:t>The Liquidity Preference Model</a:t>
            </a:r>
          </a:p>
        </p:txBody>
      </p:sp>
      <p:sp>
        <p:nvSpPr>
          <p:cNvPr id="9" name="Rectangle 8"/>
          <p:cNvSpPr>
            <a:spLocks noChangeArrowheads="1"/>
          </p:cNvSpPr>
          <p:nvPr/>
        </p:nvSpPr>
        <p:spPr bwMode="auto">
          <a:xfrm>
            <a:off x="4572000" y="5132943"/>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The money market is in equilibrium where money supply equals money demand.  This point determines the quantity of money and the interest rate.</a:t>
            </a:r>
          </a:p>
        </p:txBody>
      </p:sp>
      <p:pic>
        <p:nvPicPr>
          <p:cNvPr id="2" name="Picture 1" descr="image0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984248"/>
            <a:ext cx="4429581" cy="3026664"/>
          </a:xfrm>
          <a:prstGeom prst="rect">
            <a:avLst/>
          </a:prstGeom>
        </p:spPr>
      </p:pic>
      <p:grpSp>
        <p:nvGrpSpPr>
          <p:cNvPr id="16" name="Group 15"/>
          <p:cNvGrpSpPr/>
          <p:nvPr/>
        </p:nvGrpSpPr>
        <p:grpSpPr>
          <a:xfrm>
            <a:off x="5105400" y="3971602"/>
            <a:ext cx="1542406" cy="91440"/>
            <a:chOff x="5105400" y="3971602"/>
            <a:chExt cx="1542406" cy="91440"/>
          </a:xfrm>
        </p:grpSpPr>
        <p:cxnSp>
          <p:nvCxnSpPr>
            <p:cNvPr id="10" name="Straight Connector 9"/>
            <p:cNvCxnSpPr/>
            <p:nvPr/>
          </p:nvCxnSpPr>
          <p:spPr bwMode="auto">
            <a:xfrm>
              <a:off x="5105400" y="4017612"/>
              <a:ext cx="1447800" cy="0"/>
            </a:xfrm>
            <a:prstGeom prst="line">
              <a:avLst/>
            </a:prstGeom>
            <a:solidFill>
              <a:srgbClr val="FFFFFF"/>
            </a:solidFill>
            <a:ln w="12700"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1" name="Oval 10"/>
            <p:cNvSpPr/>
            <p:nvPr/>
          </p:nvSpPr>
          <p:spPr bwMode="auto">
            <a:xfrm>
              <a:off x="6556366" y="3971602"/>
              <a:ext cx="91440" cy="91440"/>
            </a:xfrm>
            <a:prstGeom prst="ellipse">
              <a:avLst/>
            </a:prstGeom>
            <a:solidFill>
              <a:schemeClr val="tx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grpSp>
        <p:nvGrpSpPr>
          <p:cNvPr id="24" name="Group 23"/>
          <p:cNvGrpSpPr/>
          <p:nvPr/>
        </p:nvGrpSpPr>
        <p:grpSpPr>
          <a:xfrm>
            <a:off x="6629400" y="3429000"/>
            <a:ext cx="1219200" cy="533400"/>
            <a:chOff x="6629400" y="3429000"/>
            <a:chExt cx="1219200" cy="533400"/>
          </a:xfrm>
        </p:grpSpPr>
        <p:sp>
          <p:nvSpPr>
            <p:cNvPr id="21" name="TextBox 20"/>
            <p:cNvSpPr txBox="1"/>
            <p:nvPr/>
          </p:nvSpPr>
          <p:spPr>
            <a:xfrm>
              <a:off x="6934200" y="3429000"/>
              <a:ext cx="914400" cy="246221"/>
            </a:xfrm>
            <a:prstGeom prst="rect">
              <a:avLst/>
            </a:prstGeom>
            <a:solidFill>
              <a:srgbClr val="008080"/>
            </a:solidFill>
            <a:ln>
              <a:solidFill>
                <a:schemeClr val="tx1"/>
              </a:solidFill>
            </a:ln>
          </p:spPr>
          <p:txBody>
            <a:bodyPr wrap="square" rtlCol="0">
              <a:spAutoFit/>
            </a:bodyPr>
            <a:lstStyle/>
            <a:p>
              <a:r>
                <a:rPr lang="en-US" sz="1000" b="1" dirty="0" smtClean="0">
                  <a:solidFill>
                    <a:schemeClr val="bg1"/>
                  </a:solidFill>
                </a:rPr>
                <a:t>Equilibrium</a:t>
              </a:r>
              <a:endParaRPr lang="en-US" sz="1000" b="1" dirty="0">
                <a:solidFill>
                  <a:srgbClr val="FFFFFF"/>
                </a:solidFill>
              </a:endParaRPr>
            </a:p>
          </p:txBody>
        </p:sp>
        <p:cxnSp>
          <p:nvCxnSpPr>
            <p:cNvPr id="22" name="Straight Arrow Connector 21"/>
            <p:cNvCxnSpPr/>
            <p:nvPr/>
          </p:nvCxnSpPr>
          <p:spPr bwMode="auto">
            <a:xfrm flipH="1">
              <a:off x="6629400" y="3657600"/>
              <a:ext cx="304800" cy="304800"/>
            </a:xfrm>
            <a:prstGeom prst="straightConnector1">
              <a:avLst/>
            </a:prstGeom>
            <a:solidFill>
              <a:srgbClr val="FFFFFF"/>
            </a:solidFill>
            <a:ln w="127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sp>
        <p:nvSpPr>
          <p:cNvPr id="17" name="Rectangle 16"/>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The money market is formally known</a:t>
            </a:r>
            <a:r>
              <a:rPr kumimoji="0" lang="en-US" sz="2000" b="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as the </a:t>
            </a:r>
            <a:r>
              <a:rPr kumimoji="0" lang="en-US" sz="2000" b="1"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liquidity preference model</a:t>
            </a:r>
            <a:r>
              <a:rPr kumimoji="0" lang="en-US" sz="200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It shows how the Fed affects a very important interest rate: the federal funds rate.</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051606998"/>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000"/>
                                        <p:tgtEl>
                                          <p:spTgt spid="15"/>
                                        </p:tgtEl>
                                      </p:cBhvr>
                                    </p:animEffect>
                                  </p:childTnLst>
                                </p:cTn>
                              </p:par>
                            </p:childTnLst>
                          </p:cTn>
                        </p:par>
                        <p:par>
                          <p:cTn id="16" fill="hold">
                            <p:stCondLst>
                              <p:cond delay="5000"/>
                            </p:stCondLst>
                            <p:childTnLst>
                              <p:par>
                                <p:cTn id="17" presetID="22"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3000"/>
                                        <p:tgtEl>
                                          <p:spTgt spid="2"/>
                                        </p:tgtEl>
                                      </p:cBhvr>
                                    </p:animEffect>
                                  </p:childTnLst>
                                </p:cTn>
                              </p:par>
                            </p:childTnLst>
                          </p:cTn>
                        </p:par>
                        <p:par>
                          <p:cTn id="20" fill="hold">
                            <p:stCondLst>
                              <p:cond delay="8000"/>
                            </p:stCondLst>
                            <p:childTnLst>
                              <p:par>
                                <p:cTn id="21" presetID="22" presetClass="entr" presetSubtype="1"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2000"/>
                                        <p:tgtEl>
                                          <p:spTgt spid="24"/>
                                        </p:tgtEl>
                                      </p:cBhvr>
                                    </p:animEffect>
                                  </p:childTnLst>
                                </p:cTn>
                              </p:par>
                            </p:childTnLst>
                          </p:cTn>
                        </p:par>
                        <p:par>
                          <p:cTn id="24" fill="hold">
                            <p:stCondLst>
                              <p:cond delay="10000"/>
                            </p:stCondLst>
                            <p:childTnLst>
                              <p:par>
                                <p:cTn id="25" presetID="22" presetClass="entr" presetSubtype="2"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right)">
                                      <p:cBhvr>
                                        <p:cTn id="27" dur="2000"/>
                                        <p:tgtEl>
                                          <p:spTgt spid="16"/>
                                        </p:tgtEl>
                                      </p:cBhvr>
                                    </p:animEffect>
                                  </p:childTnLst>
                                </p:cTn>
                              </p:par>
                            </p:childTnLst>
                          </p:cTn>
                        </p:par>
                        <p:par>
                          <p:cTn id="28" fill="hold">
                            <p:stCondLst>
                              <p:cond delay="12000"/>
                            </p:stCondLst>
                            <p:childTnLst>
                              <p:par>
                                <p:cTn id="29" presetID="22" presetClass="entr" presetSubtype="8" fill="hold" grpId="0" nodeType="afterEffect">
                                  <p:stCondLst>
                                    <p:cond delay="100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Equilibrium in the Money Market</a:t>
            </a:r>
            <a:endParaRPr lang="en-US" dirty="0">
              <a:latin typeface="Century Gothic" charset="0"/>
              <a:ea typeface="ＭＳ Ｐゴシック" charset="0"/>
              <a:cs typeface="ＭＳ Ｐゴシック" charset="0"/>
            </a:endParaRPr>
          </a:p>
        </p:txBody>
      </p:sp>
      <p:sp>
        <p:nvSpPr>
          <p:cNvPr id="7" name="Rectangle 6"/>
          <p:cNvSpPr>
            <a:spLocks noChangeArrowheads="1"/>
          </p:cNvSpPr>
          <p:nvPr/>
        </p:nvSpPr>
        <p:spPr bwMode="auto">
          <a:xfrm>
            <a:off x="762000" y="1905000"/>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A) Supply and demand for money determines the interest rate.</a:t>
            </a:r>
          </a:p>
        </p:txBody>
      </p:sp>
      <p:sp>
        <p:nvSpPr>
          <p:cNvPr id="8" name="Rectangle 7"/>
          <p:cNvSpPr>
            <a:spLocks noChangeArrowheads="1"/>
          </p:cNvSpPr>
          <p:nvPr/>
        </p:nvSpPr>
        <p:spPr bwMode="auto">
          <a:xfrm>
            <a:off x="381000" y="1600200"/>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1) </a:t>
            </a:r>
            <a:r>
              <a:rPr lang="en-US" sz="1800" b="1" dirty="0"/>
              <a:t>The Liquidity Preference Model</a:t>
            </a:r>
          </a:p>
        </p:txBody>
      </p:sp>
      <p:sp>
        <p:nvSpPr>
          <p:cNvPr id="9" name="Rectangle 6"/>
          <p:cNvSpPr>
            <a:spLocks noChangeArrowheads="1"/>
          </p:cNvSpPr>
          <p:nvPr/>
        </p:nvSpPr>
        <p:spPr bwMode="auto">
          <a:xfrm>
            <a:off x="762000" y="2514600"/>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B) Both this model and the loanable funds model are correct.</a:t>
            </a:r>
          </a:p>
        </p:txBody>
      </p:sp>
      <p:sp>
        <p:nvSpPr>
          <p:cNvPr id="10" name="Rectangle 9"/>
          <p:cNvSpPr>
            <a:spLocks noChangeArrowheads="1"/>
          </p:cNvSpPr>
          <p:nvPr/>
        </p:nvSpPr>
        <p:spPr bwMode="auto">
          <a:xfrm>
            <a:off x="4572000" y="5132943"/>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In the loanable funds model, the supply and demand for funds between lenders and borrowers determines the interest rate.  Let’s set this model aside for now.</a:t>
            </a:r>
          </a:p>
        </p:txBody>
      </p:sp>
      <p:pic>
        <p:nvPicPr>
          <p:cNvPr id="2" name="Picture 1" descr="image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624334"/>
            <a:ext cx="2590800" cy="1770253"/>
          </a:xfrm>
          <a:prstGeom prst="rect">
            <a:avLst/>
          </a:prstGeom>
        </p:spPr>
      </p:pic>
      <p:pic>
        <p:nvPicPr>
          <p:cNvPr id="3" name="Picture 2" descr="image0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3411347"/>
            <a:ext cx="2590800" cy="1770253"/>
          </a:xfrm>
          <a:prstGeom prst="rect">
            <a:avLst/>
          </a:prstGeom>
        </p:spPr>
      </p:pic>
      <p:sp>
        <p:nvSpPr>
          <p:cNvPr id="11" name="Rectangle 10"/>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The money market is formally known</a:t>
            </a:r>
            <a:r>
              <a:rPr kumimoji="0" lang="en-US" sz="2000" b="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as the </a:t>
            </a:r>
            <a:r>
              <a:rPr kumimoji="0" lang="en-US" sz="2000" b="1"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liquidity preference model</a:t>
            </a:r>
            <a:r>
              <a:rPr kumimoji="0" lang="en-US" sz="200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It shows how the Fed affects a very important interest rate: the federal funds rate.</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927936028"/>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par>
                          <p:cTn id="15" fill="hold">
                            <p:stCondLst>
                              <p:cond delay="4000"/>
                            </p:stCondLst>
                            <p:childTnLst>
                              <p:par>
                                <p:cTn id="16" presetID="22" presetClass="entr" presetSubtype="8" fill="hold" grpId="0" nodeType="afterEffect">
                                  <p:stCondLst>
                                    <p:cond delay="100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Equilibrium in the Money Market</a:t>
            </a:r>
            <a:endParaRPr lang="en-US" dirty="0">
              <a:latin typeface="Century Gothic" charset="0"/>
              <a:ea typeface="ＭＳ Ｐゴシック" charset="0"/>
              <a:cs typeface="ＭＳ Ｐゴシック" charset="0"/>
            </a:endParaRPr>
          </a:p>
        </p:txBody>
      </p:sp>
      <p:sp>
        <p:nvSpPr>
          <p:cNvPr id="7" name="Rectangle 6"/>
          <p:cNvSpPr>
            <a:spLocks noChangeArrowheads="1"/>
          </p:cNvSpPr>
          <p:nvPr/>
        </p:nvSpPr>
        <p:spPr bwMode="auto">
          <a:xfrm>
            <a:off x="762000" y="1905000"/>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A) Supply and demand for money determines the interest rate.</a:t>
            </a:r>
          </a:p>
        </p:txBody>
      </p:sp>
      <p:sp>
        <p:nvSpPr>
          <p:cNvPr id="8" name="Rectangle 7"/>
          <p:cNvSpPr>
            <a:spLocks noChangeArrowheads="1"/>
          </p:cNvSpPr>
          <p:nvPr/>
        </p:nvSpPr>
        <p:spPr bwMode="auto">
          <a:xfrm>
            <a:off x="381000" y="1600200"/>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1) </a:t>
            </a:r>
            <a:r>
              <a:rPr lang="en-US" sz="1800" b="1" dirty="0"/>
              <a:t>The Liquidity Preference Model</a:t>
            </a:r>
          </a:p>
        </p:txBody>
      </p:sp>
      <p:sp>
        <p:nvSpPr>
          <p:cNvPr id="9" name="Rectangle 6"/>
          <p:cNvSpPr>
            <a:spLocks noChangeArrowheads="1"/>
          </p:cNvSpPr>
          <p:nvPr/>
        </p:nvSpPr>
        <p:spPr bwMode="auto">
          <a:xfrm>
            <a:off x="762000" y="2514600"/>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B) </a:t>
            </a:r>
            <a:r>
              <a:rPr lang="en-US" sz="1800" dirty="0"/>
              <a:t>Both this model and the loanable funds model are correct.</a:t>
            </a:r>
          </a:p>
        </p:txBody>
      </p:sp>
      <p:sp>
        <p:nvSpPr>
          <p:cNvPr id="10" name="Rectangle 6"/>
          <p:cNvSpPr>
            <a:spLocks noChangeArrowheads="1"/>
          </p:cNvSpPr>
          <p:nvPr/>
        </p:nvSpPr>
        <p:spPr bwMode="auto">
          <a:xfrm>
            <a:off x="762000" y="3124200"/>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C) </a:t>
            </a:r>
            <a:r>
              <a:rPr lang="en-US" sz="1800" dirty="0"/>
              <a:t>It shows how monetary policy can affect the interest rate.</a:t>
            </a:r>
          </a:p>
        </p:txBody>
      </p:sp>
      <p:sp>
        <p:nvSpPr>
          <p:cNvPr id="11" name="Rectangle 10"/>
          <p:cNvSpPr>
            <a:spLocks noChangeArrowheads="1"/>
          </p:cNvSpPr>
          <p:nvPr/>
        </p:nvSpPr>
        <p:spPr bwMode="auto">
          <a:xfrm>
            <a:off x="4572000" y="5132943"/>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smtClean="0"/>
              <a:t>The Fed uses open-market operations to affect a very important interest rate: the federal funds rate.  This is the basis for all other interest rates in the economy.</a:t>
            </a:r>
            <a:endParaRPr lang="en-US" sz="1400" dirty="0"/>
          </a:p>
        </p:txBody>
      </p:sp>
      <p:grpSp>
        <p:nvGrpSpPr>
          <p:cNvPr id="41" name="Group 40"/>
          <p:cNvGrpSpPr/>
          <p:nvPr/>
        </p:nvGrpSpPr>
        <p:grpSpPr>
          <a:xfrm>
            <a:off x="6934200" y="1752600"/>
            <a:ext cx="2057400" cy="2743200"/>
            <a:chOff x="6934200" y="1752600"/>
            <a:chExt cx="2057400" cy="2743200"/>
          </a:xfrm>
        </p:grpSpPr>
        <p:sp>
          <p:nvSpPr>
            <p:cNvPr id="28" name="Down Arrow 27"/>
            <p:cNvSpPr/>
            <p:nvPr/>
          </p:nvSpPr>
          <p:spPr bwMode="auto">
            <a:xfrm>
              <a:off x="6934200" y="1752600"/>
              <a:ext cx="2057400" cy="685800"/>
            </a:xfrm>
            <a:prstGeom prst="downArrow">
              <a:avLst>
                <a:gd name="adj1" fmla="val 80377"/>
                <a:gd name="adj2" fmla="val 43047"/>
              </a:avLst>
            </a:prstGeom>
            <a:solidFill>
              <a:schemeClr val="accent2"/>
            </a:solidFill>
            <a:ln>
              <a:solidFill>
                <a:schemeClr val="tx1"/>
              </a:solidFill>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Ｐゴシック" charset="0"/>
                  <a:cs typeface="ＭＳ Ｐゴシック" charset="0"/>
                </a:rPr>
                <a:t>The Fed Raises Its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Ｐゴシック" charset="0"/>
                  <a:cs typeface="ＭＳ Ｐゴシック" charset="0"/>
                </a:rPr>
                <a:t>Target Interest Rate</a:t>
              </a:r>
              <a:endParaRPr kumimoji="0" lang="en-US" sz="1400" b="0" i="0" u="none" strike="noStrike" cap="none" normalizeH="0" baseline="0" dirty="0">
                <a:ln>
                  <a:noFill/>
                </a:ln>
                <a:solidFill>
                  <a:schemeClr val="bg1"/>
                </a:solidFill>
                <a:effectLst/>
                <a:latin typeface="Arial" charset="0"/>
                <a:ea typeface="ＭＳ Ｐゴシック" charset="0"/>
                <a:cs typeface="ＭＳ Ｐゴシック" charset="0"/>
              </a:endParaRPr>
            </a:p>
          </p:txBody>
        </p:sp>
        <p:sp>
          <p:nvSpPr>
            <p:cNvPr id="29" name="Down Arrow 28"/>
            <p:cNvSpPr/>
            <p:nvPr/>
          </p:nvSpPr>
          <p:spPr bwMode="auto">
            <a:xfrm>
              <a:off x="6934200" y="2438400"/>
              <a:ext cx="2057400" cy="685800"/>
            </a:xfrm>
            <a:prstGeom prst="downArrow">
              <a:avLst>
                <a:gd name="adj1" fmla="val 80377"/>
                <a:gd name="adj2" fmla="val 43047"/>
              </a:avLst>
            </a:prstGeom>
            <a:solidFill>
              <a:schemeClr val="accent2"/>
            </a:solidFill>
            <a:ln>
              <a:solidFill>
                <a:schemeClr val="tx1"/>
              </a:solidFill>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Ｐゴシック" charset="0"/>
                  <a:cs typeface="ＭＳ Ｐゴシック" charset="0"/>
                </a:rPr>
                <a:t>The Fed</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Ｐゴシック" charset="0"/>
                  <a:cs typeface="ＭＳ Ｐゴシック" charset="0"/>
                </a:rPr>
                <a:t>Sells T-Bills</a:t>
              </a:r>
              <a:endParaRPr kumimoji="0" lang="en-US" sz="1400" b="0" i="0" u="none" strike="noStrike" cap="none" normalizeH="0" baseline="0" dirty="0">
                <a:ln>
                  <a:noFill/>
                </a:ln>
                <a:solidFill>
                  <a:schemeClr val="bg1"/>
                </a:solidFill>
                <a:effectLst/>
                <a:latin typeface="Arial" charset="0"/>
                <a:ea typeface="ＭＳ Ｐゴシック" charset="0"/>
                <a:cs typeface="ＭＳ Ｐゴシック" charset="0"/>
              </a:endParaRPr>
            </a:p>
          </p:txBody>
        </p:sp>
        <p:sp>
          <p:nvSpPr>
            <p:cNvPr id="30" name="Down Arrow 29"/>
            <p:cNvSpPr/>
            <p:nvPr/>
          </p:nvSpPr>
          <p:spPr bwMode="auto">
            <a:xfrm>
              <a:off x="6934200" y="3124200"/>
              <a:ext cx="2057400" cy="685800"/>
            </a:xfrm>
            <a:prstGeom prst="downArrow">
              <a:avLst>
                <a:gd name="adj1" fmla="val 80377"/>
                <a:gd name="adj2" fmla="val 43047"/>
              </a:avLst>
            </a:prstGeom>
            <a:solidFill>
              <a:schemeClr val="accent2"/>
            </a:solidFill>
            <a:ln>
              <a:solidFill>
                <a:schemeClr val="tx1"/>
              </a:solidFill>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Ｐゴシック" charset="0"/>
                  <a:cs typeface="ＭＳ Ｐゴシック" charset="0"/>
                </a:rPr>
                <a:t>Money Supply</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Ｐゴシック" charset="0"/>
                  <a:cs typeface="ＭＳ Ｐゴシック" charset="0"/>
                </a:rPr>
                <a:t>Decreases</a:t>
              </a:r>
              <a:endParaRPr kumimoji="0" lang="en-US" sz="1400" b="0" i="0" u="none" strike="noStrike" cap="none" normalizeH="0" baseline="0" dirty="0">
                <a:ln>
                  <a:noFill/>
                </a:ln>
                <a:solidFill>
                  <a:schemeClr val="bg1"/>
                </a:solidFill>
                <a:effectLst/>
                <a:latin typeface="Arial" charset="0"/>
                <a:ea typeface="ＭＳ Ｐゴシック" charset="0"/>
                <a:cs typeface="ＭＳ Ｐゴシック" charset="0"/>
              </a:endParaRPr>
            </a:p>
          </p:txBody>
        </p:sp>
        <p:sp>
          <p:nvSpPr>
            <p:cNvPr id="31" name="Down Arrow 30"/>
            <p:cNvSpPr/>
            <p:nvPr/>
          </p:nvSpPr>
          <p:spPr bwMode="auto">
            <a:xfrm>
              <a:off x="6934200" y="3810000"/>
              <a:ext cx="2057400" cy="685800"/>
            </a:xfrm>
            <a:prstGeom prst="downArrow">
              <a:avLst>
                <a:gd name="adj1" fmla="val 80377"/>
                <a:gd name="adj2" fmla="val 43047"/>
              </a:avLst>
            </a:prstGeom>
            <a:solidFill>
              <a:schemeClr val="accent2"/>
            </a:solidFill>
            <a:ln>
              <a:solidFill>
                <a:schemeClr val="tx1"/>
              </a:solidFill>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Ｐゴシック" charset="0"/>
                  <a:cs typeface="ＭＳ Ｐゴシック" charset="0"/>
                </a:rPr>
                <a:t>Federal Funds Rate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Ｐゴシック" charset="0"/>
                  <a:cs typeface="ＭＳ Ｐゴシック" charset="0"/>
                </a:rPr>
                <a:t>Increases</a:t>
              </a:r>
              <a:endParaRPr kumimoji="0" lang="en-US" sz="1400" b="0" i="0" u="none" strike="noStrike" cap="none" normalizeH="0" baseline="0" dirty="0">
                <a:ln>
                  <a:noFill/>
                </a:ln>
                <a:solidFill>
                  <a:schemeClr val="bg1"/>
                </a:solidFill>
                <a:effectLst/>
                <a:latin typeface="Arial" charset="0"/>
                <a:ea typeface="ＭＳ Ｐゴシック" charset="0"/>
                <a:cs typeface="ＭＳ Ｐゴシック" charset="0"/>
              </a:endParaRPr>
            </a:p>
          </p:txBody>
        </p:sp>
      </p:grpSp>
      <p:sp>
        <p:nvSpPr>
          <p:cNvPr id="32" name="Hexagon 31"/>
          <p:cNvSpPr/>
          <p:nvPr/>
        </p:nvSpPr>
        <p:spPr bwMode="auto">
          <a:xfrm>
            <a:off x="6934200" y="4572000"/>
            <a:ext cx="2057400" cy="457200"/>
          </a:xfrm>
          <a:prstGeom prst="hexagon">
            <a:avLst/>
          </a:prstGeom>
          <a:solidFill>
            <a:schemeClr val="accent2"/>
          </a:solidFill>
          <a:ln>
            <a:solidFill>
              <a:schemeClr val="tx1"/>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Arial" charset="0"/>
                <a:ea typeface="ＭＳ Ｐゴシック" charset="0"/>
                <a:cs typeface="ＭＳ Ｐゴシック" charset="0"/>
              </a:rPr>
              <a:t>All Short-Term Interest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Arial" charset="0"/>
                <a:ea typeface="ＭＳ Ｐゴシック" charset="0"/>
                <a:cs typeface="ＭＳ Ｐゴシック" charset="0"/>
              </a:rPr>
              <a:t>Rates Increase</a:t>
            </a:r>
            <a:endParaRPr kumimoji="0" lang="en-US" sz="1400" b="0" i="0" u="none" strike="noStrike" cap="none" normalizeH="0" baseline="0" dirty="0">
              <a:ln>
                <a:noFill/>
              </a:ln>
              <a:solidFill>
                <a:srgbClr val="FFFFFF"/>
              </a:solidFill>
              <a:effectLst/>
              <a:latin typeface="Arial" charset="0"/>
              <a:ea typeface="ＭＳ Ｐゴシック" charset="0"/>
              <a:cs typeface="ＭＳ Ｐゴシック" charset="0"/>
            </a:endParaRPr>
          </a:p>
        </p:txBody>
      </p:sp>
      <p:grpSp>
        <p:nvGrpSpPr>
          <p:cNvPr id="40" name="Group 39"/>
          <p:cNvGrpSpPr/>
          <p:nvPr/>
        </p:nvGrpSpPr>
        <p:grpSpPr>
          <a:xfrm>
            <a:off x="4572000" y="1752600"/>
            <a:ext cx="2057400" cy="2743200"/>
            <a:chOff x="4572000" y="1752600"/>
            <a:chExt cx="2057400" cy="2743200"/>
          </a:xfrm>
        </p:grpSpPr>
        <p:sp>
          <p:nvSpPr>
            <p:cNvPr id="33" name="Down Arrow 32"/>
            <p:cNvSpPr/>
            <p:nvPr/>
          </p:nvSpPr>
          <p:spPr bwMode="auto">
            <a:xfrm>
              <a:off x="4572000" y="1752600"/>
              <a:ext cx="2057400" cy="685800"/>
            </a:xfrm>
            <a:prstGeom prst="downArrow">
              <a:avLst>
                <a:gd name="adj1" fmla="val 80377"/>
                <a:gd name="adj2" fmla="val 43047"/>
              </a:avLst>
            </a:prstGeom>
            <a:solidFill>
              <a:schemeClr val="accent2"/>
            </a:solidFill>
            <a:ln>
              <a:solidFill>
                <a:schemeClr val="tx1"/>
              </a:solidFill>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Ｐゴシック" charset="0"/>
                  <a:cs typeface="ＭＳ Ｐゴシック" charset="0"/>
                </a:rPr>
                <a:t>The Fed Lowers Its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Ｐゴシック" charset="0"/>
                  <a:cs typeface="ＭＳ Ｐゴシック" charset="0"/>
                </a:rPr>
                <a:t>Target Interest Rate</a:t>
              </a:r>
              <a:endParaRPr kumimoji="0" lang="en-US" sz="1400" b="0" i="0" u="none" strike="noStrike" cap="none" normalizeH="0" baseline="0" dirty="0">
                <a:ln>
                  <a:noFill/>
                </a:ln>
                <a:solidFill>
                  <a:schemeClr val="bg1"/>
                </a:solidFill>
                <a:effectLst/>
                <a:latin typeface="Arial" charset="0"/>
                <a:ea typeface="ＭＳ Ｐゴシック" charset="0"/>
                <a:cs typeface="ＭＳ Ｐゴシック" charset="0"/>
              </a:endParaRPr>
            </a:p>
          </p:txBody>
        </p:sp>
        <p:sp>
          <p:nvSpPr>
            <p:cNvPr id="34" name="Down Arrow 33"/>
            <p:cNvSpPr/>
            <p:nvPr/>
          </p:nvSpPr>
          <p:spPr bwMode="auto">
            <a:xfrm>
              <a:off x="4572000" y="2438400"/>
              <a:ext cx="2057400" cy="685800"/>
            </a:xfrm>
            <a:prstGeom prst="downArrow">
              <a:avLst>
                <a:gd name="adj1" fmla="val 80377"/>
                <a:gd name="adj2" fmla="val 43047"/>
              </a:avLst>
            </a:prstGeom>
            <a:solidFill>
              <a:schemeClr val="accent2"/>
            </a:solidFill>
            <a:ln>
              <a:solidFill>
                <a:schemeClr val="tx1"/>
              </a:solidFill>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Ｐゴシック" charset="0"/>
                  <a:cs typeface="ＭＳ Ｐゴシック" charset="0"/>
                </a:rPr>
                <a:t>The Fed</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Ｐゴシック" charset="0"/>
                  <a:cs typeface="ＭＳ Ｐゴシック" charset="0"/>
                </a:rPr>
                <a:t>Buys T-Bills</a:t>
              </a:r>
              <a:endParaRPr kumimoji="0" lang="en-US" sz="1400" b="0" i="0" u="none" strike="noStrike" cap="none" normalizeH="0" baseline="0" dirty="0">
                <a:ln>
                  <a:noFill/>
                </a:ln>
                <a:solidFill>
                  <a:schemeClr val="bg1"/>
                </a:solidFill>
                <a:effectLst/>
                <a:latin typeface="Arial" charset="0"/>
                <a:ea typeface="ＭＳ Ｐゴシック" charset="0"/>
                <a:cs typeface="ＭＳ Ｐゴシック" charset="0"/>
              </a:endParaRPr>
            </a:p>
          </p:txBody>
        </p:sp>
        <p:sp>
          <p:nvSpPr>
            <p:cNvPr id="35" name="Down Arrow 34"/>
            <p:cNvSpPr/>
            <p:nvPr/>
          </p:nvSpPr>
          <p:spPr bwMode="auto">
            <a:xfrm>
              <a:off x="4572000" y="3124200"/>
              <a:ext cx="2057400" cy="685800"/>
            </a:xfrm>
            <a:prstGeom prst="downArrow">
              <a:avLst>
                <a:gd name="adj1" fmla="val 80377"/>
                <a:gd name="adj2" fmla="val 43047"/>
              </a:avLst>
            </a:prstGeom>
            <a:solidFill>
              <a:schemeClr val="accent2"/>
            </a:solidFill>
            <a:ln>
              <a:solidFill>
                <a:schemeClr val="tx1"/>
              </a:solidFill>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Ｐゴシック" charset="0"/>
                  <a:cs typeface="ＭＳ Ｐゴシック" charset="0"/>
                </a:rPr>
                <a:t>Money Supply</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Ｐゴシック" charset="0"/>
                  <a:cs typeface="ＭＳ Ｐゴシック" charset="0"/>
                </a:rPr>
                <a:t>Increases</a:t>
              </a:r>
              <a:endParaRPr kumimoji="0" lang="en-US" sz="1400" b="0" i="0" u="none" strike="noStrike" cap="none" normalizeH="0" baseline="0" dirty="0">
                <a:ln>
                  <a:noFill/>
                </a:ln>
                <a:solidFill>
                  <a:schemeClr val="bg1"/>
                </a:solidFill>
                <a:effectLst/>
                <a:latin typeface="Arial" charset="0"/>
                <a:ea typeface="ＭＳ Ｐゴシック" charset="0"/>
                <a:cs typeface="ＭＳ Ｐゴシック" charset="0"/>
              </a:endParaRPr>
            </a:p>
          </p:txBody>
        </p:sp>
        <p:sp>
          <p:nvSpPr>
            <p:cNvPr id="36" name="Down Arrow 35"/>
            <p:cNvSpPr/>
            <p:nvPr/>
          </p:nvSpPr>
          <p:spPr bwMode="auto">
            <a:xfrm>
              <a:off x="4572000" y="3810000"/>
              <a:ext cx="2057400" cy="685800"/>
            </a:xfrm>
            <a:prstGeom prst="downArrow">
              <a:avLst>
                <a:gd name="adj1" fmla="val 80377"/>
                <a:gd name="adj2" fmla="val 43047"/>
              </a:avLst>
            </a:prstGeom>
            <a:solidFill>
              <a:schemeClr val="accent2"/>
            </a:solidFill>
            <a:ln>
              <a:solidFill>
                <a:schemeClr val="tx1"/>
              </a:solidFill>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Ｐゴシック" charset="0"/>
                  <a:cs typeface="ＭＳ Ｐゴシック" charset="0"/>
                </a:rPr>
                <a:t>Federal Funds Rate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Ｐゴシック" charset="0"/>
                  <a:cs typeface="ＭＳ Ｐゴシック" charset="0"/>
                </a:rPr>
                <a:t>Decreases</a:t>
              </a:r>
              <a:endParaRPr kumimoji="0" lang="en-US" sz="1400" b="0" i="0" u="none" strike="noStrike" cap="none" normalizeH="0" baseline="0" dirty="0">
                <a:ln>
                  <a:noFill/>
                </a:ln>
                <a:solidFill>
                  <a:schemeClr val="bg1"/>
                </a:solidFill>
                <a:effectLst/>
                <a:latin typeface="Arial" charset="0"/>
                <a:ea typeface="ＭＳ Ｐゴシック" charset="0"/>
                <a:cs typeface="ＭＳ Ｐゴシック" charset="0"/>
              </a:endParaRPr>
            </a:p>
          </p:txBody>
        </p:sp>
      </p:grpSp>
      <p:sp>
        <p:nvSpPr>
          <p:cNvPr id="37" name="Hexagon 36"/>
          <p:cNvSpPr/>
          <p:nvPr/>
        </p:nvSpPr>
        <p:spPr bwMode="auto">
          <a:xfrm>
            <a:off x="4572000" y="4572000"/>
            <a:ext cx="2057400" cy="457200"/>
          </a:xfrm>
          <a:prstGeom prst="hexagon">
            <a:avLst/>
          </a:prstGeom>
          <a:solidFill>
            <a:schemeClr val="accent2"/>
          </a:solidFill>
          <a:ln>
            <a:solidFill>
              <a:schemeClr val="tx1"/>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Arial" charset="0"/>
                <a:ea typeface="ＭＳ Ｐゴシック" charset="0"/>
                <a:cs typeface="ＭＳ Ｐゴシック" charset="0"/>
              </a:rPr>
              <a:t>All Short-Term Interest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Arial" charset="0"/>
                <a:ea typeface="ＭＳ Ｐゴシック" charset="0"/>
                <a:cs typeface="ＭＳ Ｐゴシック" charset="0"/>
              </a:rPr>
              <a:t>Rates Decrease</a:t>
            </a:r>
            <a:endParaRPr kumimoji="0" lang="en-US" sz="1400" b="0" i="0" u="none" strike="noStrike" cap="none" normalizeH="0" baseline="0" dirty="0">
              <a:ln>
                <a:noFill/>
              </a:ln>
              <a:solidFill>
                <a:srgbClr val="FFFFFF"/>
              </a:solidFill>
              <a:effectLst/>
              <a:latin typeface="Arial" charset="0"/>
              <a:ea typeface="ＭＳ Ｐゴシック" charset="0"/>
              <a:cs typeface="ＭＳ Ｐゴシック" charset="0"/>
            </a:endParaRPr>
          </a:p>
        </p:txBody>
      </p:sp>
      <p:sp>
        <p:nvSpPr>
          <p:cNvPr id="22" name="Rectangle 21"/>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The money market is formally known</a:t>
            </a:r>
            <a:r>
              <a:rPr kumimoji="0" lang="en-US" sz="2000" b="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as the </a:t>
            </a:r>
            <a:r>
              <a:rPr kumimoji="0" lang="en-US" sz="2000" b="1"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liquidity preference model</a:t>
            </a:r>
            <a:r>
              <a:rPr kumimoji="0" lang="en-US" sz="200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It shows how the Fed affects a very important interest rate: the federal funds rate.</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892151729"/>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1" fill="hold" nodeType="afterEffect">
                                  <p:stCondLst>
                                    <p:cond delay="1000"/>
                                  </p:stCondLst>
                                  <p:childTnLst>
                                    <p:set>
                                      <p:cBhvr>
                                        <p:cTn id="10" dur="1" fill="hold">
                                          <p:stCondLst>
                                            <p:cond delay="0"/>
                                          </p:stCondLst>
                                        </p:cTn>
                                        <p:tgtEl>
                                          <p:spTgt spid="40"/>
                                        </p:tgtEl>
                                        <p:attrNameLst>
                                          <p:attrName>style.visibility</p:attrName>
                                        </p:attrNameLst>
                                      </p:cBhvr>
                                      <p:to>
                                        <p:strVal val="visible"/>
                                      </p:to>
                                    </p:set>
                                    <p:animEffect transition="in" filter="wipe(up)">
                                      <p:cBhvr>
                                        <p:cTn id="11" dur="5000"/>
                                        <p:tgtEl>
                                          <p:spTgt spid="40"/>
                                        </p:tgtEl>
                                      </p:cBhvr>
                                    </p:animEffect>
                                  </p:childTnLst>
                                </p:cTn>
                              </p:par>
                            </p:childTnLst>
                          </p:cTn>
                        </p:par>
                        <p:par>
                          <p:cTn id="12" fill="hold">
                            <p:stCondLst>
                              <p:cond delay="7000"/>
                            </p:stCondLst>
                            <p:childTnLst>
                              <p:par>
                                <p:cTn id="13" presetID="49" presetClass="entr" presetSubtype="0" decel="100000" fill="hold" grpId="0" nodeType="afterEffect">
                                  <p:stCondLst>
                                    <p:cond delay="1000"/>
                                  </p:stCondLst>
                                  <p:childTnLst>
                                    <p:set>
                                      <p:cBhvr>
                                        <p:cTn id="14" dur="1" fill="hold">
                                          <p:stCondLst>
                                            <p:cond delay="0"/>
                                          </p:stCondLst>
                                        </p:cTn>
                                        <p:tgtEl>
                                          <p:spTgt spid="37"/>
                                        </p:tgtEl>
                                        <p:attrNameLst>
                                          <p:attrName>style.visibility</p:attrName>
                                        </p:attrNameLst>
                                      </p:cBhvr>
                                      <p:to>
                                        <p:strVal val="visible"/>
                                      </p:to>
                                    </p:set>
                                    <p:anim calcmode="lin" valueType="num">
                                      <p:cBhvr>
                                        <p:cTn id="15" dur="2000" fill="hold"/>
                                        <p:tgtEl>
                                          <p:spTgt spid="37"/>
                                        </p:tgtEl>
                                        <p:attrNameLst>
                                          <p:attrName>ppt_w</p:attrName>
                                        </p:attrNameLst>
                                      </p:cBhvr>
                                      <p:tavLst>
                                        <p:tav tm="0">
                                          <p:val>
                                            <p:fltVal val="0"/>
                                          </p:val>
                                        </p:tav>
                                        <p:tav tm="100000">
                                          <p:val>
                                            <p:strVal val="#ppt_w"/>
                                          </p:val>
                                        </p:tav>
                                      </p:tavLst>
                                    </p:anim>
                                    <p:anim calcmode="lin" valueType="num">
                                      <p:cBhvr>
                                        <p:cTn id="16" dur="2000" fill="hold"/>
                                        <p:tgtEl>
                                          <p:spTgt spid="37"/>
                                        </p:tgtEl>
                                        <p:attrNameLst>
                                          <p:attrName>ppt_h</p:attrName>
                                        </p:attrNameLst>
                                      </p:cBhvr>
                                      <p:tavLst>
                                        <p:tav tm="0">
                                          <p:val>
                                            <p:fltVal val="0"/>
                                          </p:val>
                                        </p:tav>
                                        <p:tav tm="100000">
                                          <p:val>
                                            <p:strVal val="#ppt_h"/>
                                          </p:val>
                                        </p:tav>
                                      </p:tavLst>
                                    </p:anim>
                                    <p:anim calcmode="lin" valueType="num">
                                      <p:cBhvr>
                                        <p:cTn id="17" dur="2000" fill="hold"/>
                                        <p:tgtEl>
                                          <p:spTgt spid="37"/>
                                        </p:tgtEl>
                                        <p:attrNameLst>
                                          <p:attrName>style.rotation</p:attrName>
                                        </p:attrNameLst>
                                      </p:cBhvr>
                                      <p:tavLst>
                                        <p:tav tm="0">
                                          <p:val>
                                            <p:fltVal val="360"/>
                                          </p:val>
                                        </p:tav>
                                        <p:tav tm="100000">
                                          <p:val>
                                            <p:fltVal val="0"/>
                                          </p:val>
                                        </p:tav>
                                      </p:tavLst>
                                    </p:anim>
                                    <p:animEffect transition="in" filter="fade">
                                      <p:cBhvr>
                                        <p:cTn id="18" dur="2000"/>
                                        <p:tgtEl>
                                          <p:spTgt spid="37"/>
                                        </p:tgtEl>
                                      </p:cBhvr>
                                    </p:animEffect>
                                  </p:childTnLst>
                                </p:cTn>
                              </p:par>
                            </p:childTnLst>
                          </p:cTn>
                        </p:par>
                        <p:par>
                          <p:cTn id="19" fill="hold">
                            <p:stCondLst>
                              <p:cond delay="10000"/>
                            </p:stCondLst>
                            <p:childTnLst>
                              <p:par>
                                <p:cTn id="20" presetID="22" presetClass="entr" presetSubtype="1" fill="hold" nodeType="afterEffect">
                                  <p:stCondLst>
                                    <p:cond delay="1000"/>
                                  </p:stCondLst>
                                  <p:childTnLst>
                                    <p:set>
                                      <p:cBhvr>
                                        <p:cTn id="21" dur="1" fill="hold">
                                          <p:stCondLst>
                                            <p:cond delay="0"/>
                                          </p:stCondLst>
                                        </p:cTn>
                                        <p:tgtEl>
                                          <p:spTgt spid="41"/>
                                        </p:tgtEl>
                                        <p:attrNameLst>
                                          <p:attrName>style.visibility</p:attrName>
                                        </p:attrNameLst>
                                      </p:cBhvr>
                                      <p:to>
                                        <p:strVal val="visible"/>
                                      </p:to>
                                    </p:set>
                                    <p:animEffect transition="in" filter="wipe(up)">
                                      <p:cBhvr>
                                        <p:cTn id="22" dur="5000"/>
                                        <p:tgtEl>
                                          <p:spTgt spid="41"/>
                                        </p:tgtEl>
                                      </p:cBhvr>
                                    </p:animEffect>
                                  </p:childTnLst>
                                </p:cTn>
                              </p:par>
                            </p:childTnLst>
                          </p:cTn>
                        </p:par>
                        <p:par>
                          <p:cTn id="23" fill="hold">
                            <p:stCondLst>
                              <p:cond delay="16000"/>
                            </p:stCondLst>
                            <p:childTnLst>
                              <p:par>
                                <p:cTn id="24" presetID="49" presetClass="entr" presetSubtype="0" decel="100000" fill="hold" grpId="0" nodeType="afterEffect">
                                  <p:stCondLst>
                                    <p:cond delay="1000"/>
                                  </p:stCondLst>
                                  <p:childTnLst>
                                    <p:set>
                                      <p:cBhvr>
                                        <p:cTn id="25" dur="1" fill="hold">
                                          <p:stCondLst>
                                            <p:cond delay="0"/>
                                          </p:stCondLst>
                                        </p:cTn>
                                        <p:tgtEl>
                                          <p:spTgt spid="32"/>
                                        </p:tgtEl>
                                        <p:attrNameLst>
                                          <p:attrName>style.visibility</p:attrName>
                                        </p:attrNameLst>
                                      </p:cBhvr>
                                      <p:to>
                                        <p:strVal val="visible"/>
                                      </p:to>
                                    </p:set>
                                    <p:anim calcmode="lin" valueType="num">
                                      <p:cBhvr>
                                        <p:cTn id="26" dur="2000" fill="hold"/>
                                        <p:tgtEl>
                                          <p:spTgt spid="32"/>
                                        </p:tgtEl>
                                        <p:attrNameLst>
                                          <p:attrName>ppt_w</p:attrName>
                                        </p:attrNameLst>
                                      </p:cBhvr>
                                      <p:tavLst>
                                        <p:tav tm="0">
                                          <p:val>
                                            <p:fltVal val="0"/>
                                          </p:val>
                                        </p:tav>
                                        <p:tav tm="100000">
                                          <p:val>
                                            <p:strVal val="#ppt_w"/>
                                          </p:val>
                                        </p:tav>
                                      </p:tavLst>
                                    </p:anim>
                                    <p:anim calcmode="lin" valueType="num">
                                      <p:cBhvr>
                                        <p:cTn id="27" dur="2000" fill="hold"/>
                                        <p:tgtEl>
                                          <p:spTgt spid="32"/>
                                        </p:tgtEl>
                                        <p:attrNameLst>
                                          <p:attrName>ppt_h</p:attrName>
                                        </p:attrNameLst>
                                      </p:cBhvr>
                                      <p:tavLst>
                                        <p:tav tm="0">
                                          <p:val>
                                            <p:fltVal val="0"/>
                                          </p:val>
                                        </p:tav>
                                        <p:tav tm="100000">
                                          <p:val>
                                            <p:strVal val="#ppt_h"/>
                                          </p:val>
                                        </p:tav>
                                      </p:tavLst>
                                    </p:anim>
                                    <p:anim calcmode="lin" valueType="num">
                                      <p:cBhvr>
                                        <p:cTn id="28" dur="2000" fill="hold"/>
                                        <p:tgtEl>
                                          <p:spTgt spid="32"/>
                                        </p:tgtEl>
                                        <p:attrNameLst>
                                          <p:attrName>style.rotation</p:attrName>
                                        </p:attrNameLst>
                                      </p:cBhvr>
                                      <p:tavLst>
                                        <p:tav tm="0">
                                          <p:val>
                                            <p:fltVal val="360"/>
                                          </p:val>
                                        </p:tav>
                                        <p:tav tm="100000">
                                          <p:val>
                                            <p:fltVal val="0"/>
                                          </p:val>
                                        </p:tav>
                                      </p:tavLst>
                                    </p:anim>
                                    <p:animEffect transition="in" filter="fade">
                                      <p:cBhvr>
                                        <p:cTn id="29" dur="2000"/>
                                        <p:tgtEl>
                                          <p:spTgt spid="32"/>
                                        </p:tgtEl>
                                      </p:cBhvr>
                                    </p:animEffect>
                                  </p:childTnLst>
                                </p:cTn>
                              </p:par>
                            </p:childTnLst>
                          </p:cTn>
                        </p:par>
                        <p:par>
                          <p:cTn id="30" fill="hold">
                            <p:stCondLst>
                              <p:cond delay="19000"/>
                            </p:stCondLst>
                            <p:childTnLst>
                              <p:par>
                                <p:cTn id="31" presetID="22" presetClass="entr" presetSubtype="8" fill="hold" grpId="0" nodeType="afterEffect">
                                  <p:stCondLst>
                                    <p:cond delay="100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utoUpdateAnimBg="0"/>
      <p:bldP spid="32" grpId="0" animBg="1"/>
      <p:bldP spid="3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Equilibrium in the Money Market</a:t>
            </a:r>
            <a:endParaRPr lang="en-US" dirty="0">
              <a:latin typeface="Century Gothic" charset="0"/>
              <a:ea typeface="ＭＳ Ｐゴシック" charset="0"/>
              <a:cs typeface="ＭＳ Ｐゴシック" charset="0"/>
            </a:endParaRPr>
          </a:p>
        </p:txBody>
      </p:sp>
      <p:sp>
        <p:nvSpPr>
          <p:cNvPr id="7" name="Rectangle 6"/>
          <p:cNvSpPr>
            <a:spLocks noChangeArrowheads="1"/>
          </p:cNvSpPr>
          <p:nvPr/>
        </p:nvSpPr>
        <p:spPr bwMode="auto">
          <a:xfrm>
            <a:off x="762000" y="1905000"/>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A) Supply and demand for money determines the interest rate.</a:t>
            </a:r>
          </a:p>
        </p:txBody>
      </p:sp>
      <p:sp>
        <p:nvSpPr>
          <p:cNvPr id="8" name="Rectangle 7"/>
          <p:cNvSpPr>
            <a:spLocks noChangeArrowheads="1"/>
          </p:cNvSpPr>
          <p:nvPr/>
        </p:nvSpPr>
        <p:spPr bwMode="auto">
          <a:xfrm>
            <a:off x="381000" y="1600200"/>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1) </a:t>
            </a:r>
            <a:r>
              <a:rPr lang="en-US" sz="1800" b="1" dirty="0"/>
              <a:t>The Liquidity Preference Model</a:t>
            </a:r>
          </a:p>
        </p:txBody>
      </p:sp>
      <p:sp>
        <p:nvSpPr>
          <p:cNvPr id="11" name="Rectangle 10"/>
          <p:cNvSpPr>
            <a:spLocks noChangeArrowheads="1"/>
          </p:cNvSpPr>
          <p:nvPr/>
        </p:nvSpPr>
        <p:spPr bwMode="auto">
          <a:xfrm>
            <a:off x="762000" y="4103132"/>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A) The target federal funds rate determines the money supply.</a:t>
            </a:r>
          </a:p>
        </p:txBody>
      </p:sp>
      <p:sp>
        <p:nvSpPr>
          <p:cNvPr id="12" name="Rectangle 11"/>
          <p:cNvSpPr>
            <a:spLocks noChangeArrowheads="1"/>
          </p:cNvSpPr>
          <p:nvPr/>
        </p:nvSpPr>
        <p:spPr bwMode="auto">
          <a:xfrm>
            <a:off x="381000" y="3810000"/>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2) </a:t>
            </a:r>
            <a:r>
              <a:rPr lang="en-US" sz="1800" b="1" dirty="0"/>
              <a:t>Setting the Federal Funds Rate</a:t>
            </a:r>
          </a:p>
        </p:txBody>
      </p:sp>
      <p:sp>
        <p:nvSpPr>
          <p:cNvPr id="13" name="Rectangle 12"/>
          <p:cNvSpPr>
            <a:spLocks noChangeArrowheads="1"/>
          </p:cNvSpPr>
          <p:nvPr/>
        </p:nvSpPr>
        <p:spPr bwMode="auto">
          <a:xfrm>
            <a:off x="4572000" y="5132943"/>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The liquidity preference model represents all short-term interest rates.  In this instance, we can think of the interest rate being just the federal funds rate.</a:t>
            </a:r>
          </a:p>
        </p:txBody>
      </p:sp>
      <p:pic>
        <p:nvPicPr>
          <p:cNvPr id="14" name="Picture 13" descr="image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1984248"/>
            <a:ext cx="4429581" cy="3026664"/>
          </a:xfrm>
          <a:prstGeom prst="rect">
            <a:avLst/>
          </a:prstGeom>
        </p:spPr>
      </p:pic>
      <p:pic>
        <p:nvPicPr>
          <p:cNvPr id="15" name="Picture 14" descr="image0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984248"/>
            <a:ext cx="4429581" cy="3026664"/>
          </a:xfrm>
          <a:prstGeom prst="rect">
            <a:avLst/>
          </a:prstGeom>
        </p:spPr>
      </p:pic>
      <p:sp>
        <p:nvSpPr>
          <p:cNvPr id="18" name="Oval 17"/>
          <p:cNvSpPr/>
          <p:nvPr/>
        </p:nvSpPr>
        <p:spPr bwMode="auto">
          <a:xfrm>
            <a:off x="6556366" y="3971602"/>
            <a:ext cx="91440" cy="91440"/>
          </a:xfrm>
          <a:prstGeom prst="ellipse">
            <a:avLst/>
          </a:prstGeom>
          <a:solidFill>
            <a:schemeClr val="tx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nvGrpSpPr>
          <p:cNvPr id="4" name="Group 3"/>
          <p:cNvGrpSpPr/>
          <p:nvPr/>
        </p:nvGrpSpPr>
        <p:grpSpPr>
          <a:xfrm>
            <a:off x="5105400" y="3886200"/>
            <a:ext cx="1447800" cy="246221"/>
            <a:chOff x="5105400" y="3886200"/>
            <a:chExt cx="1447800" cy="246221"/>
          </a:xfrm>
        </p:grpSpPr>
        <p:cxnSp>
          <p:nvCxnSpPr>
            <p:cNvPr id="17" name="Straight Connector 16"/>
            <p:cNvCxnSpPr/>
            <p:nvPr/>
          </p:nvCxnSpPr>
          <p:spPr bwMode="auto">
            <a:xfrm>
              <a:off x="5105400" y="4020196"/>
              <a:ext cx="1447800" cy="0"/>
            </a:xfrm>
            <a:prstGeom prst="line">
              <a:avLst/>
            </a:prstGeom>
            <a:solidFill>
              <a:srgbClr val="FFFFFF"/>
            </a:solidFill>
            <a:ln w="12700"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6" name="TextBox 15"/>
            <p:cNvSpPr txBox="1"/>
            <p:nvPr/>
          </p:nvSpPr>
          <p:spPr>
            <a:xfrm>
              <a:off x="5410200" y="3886200"/>
              <a:ext cx="609600" cy="246221"/>
            </a:xfrm>
            <a:prstGeom prst="rect">
              <a:avLst/>
            </a:prstGeom>
            <a:solidFill>
              <a:srgbClr val="008080"/>
            </a:solidFill>
            <a:ln>
              <a:solidFill>
                <a:schemeClr val="tx1"/>
              </a:solidFill>
            </a:ln>
          </p:spPr>
          <p:txBody>
            <a:bodyPr wrap="square" rtlCol="0">
              <a:spAutoFit/>
            </a:bodyPr>
            <a:lstStyle/>
            <a:p>
              <a:r>
                <a:rPr lang="en-US" sz="1000" b="1" dirty="0" smtClean="0">
                  <a:solidFill>
                    <a:schemeClr val="bg1"/>
                  </a:solidFill>
                </a:rPr>
                <a:t>Target</a:t>
              </a:r>
              <a:endParaRPr lang="en-US" sz="1000" b="1" dirty="0">
                <a:solidFill>
                  <a:srgbClr val="FFFFFF"/>
                </a:solidFill>
              </a:endParaRPr>
            </a:p>
          </p:txBody>
        </p:sp>
      </p:grpSp>
      <p:sp>
        <p:nvSpPr>
          <p:cNvPr id="19" name="Rectangle 6"/>
          <p:cNvSpPr>
            <a:spLocks noChangeArrowheads="1"/>
          </p:cNvSpPr>
          <p:nvPr/>
        </p:nvSpPr>
        <p:spPr bwMode="auto">
          <a:xfrm>
            <a:off x="762000" y="2514600"/>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B) </a:t>
            </a:r>
            <a:r>
              <a:rPr lang="en-US" sz="1800" dirty="0"/>
              <a:t>Both this model and the loanable funds model are correct.</a:t>
            </a:r>
          </a:p>
        </p:txBody>
      </p:sp>
      <p:sp>
        <p:nvSpPr>
          <p:cNvPr id="20" name="Rectangle 6"/>
          <p:cNvSpPr>
            <a:spLocks noChangeArrowheads="1"/>
          </p:cNvSpPr>
          <p:nvPr/>
        </p:nvSpPr>
        <p:spPr bwMode="auto">
          <a:xfrm>
            <a:off x="762000" y="3124200"/>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C) </a:t>
            </a:r>
            <a:r>
              <a:rPr lang="en-US" sz="1800" dirty="0"/>
              <a:t>It shows how monetary policy can affect the interest rate.</a:t>
            </a:r>
          </a:p>
        </p:txBody>
      </p:sp>
      <p:sp>
        <p:nvSpPr>
          <p:cNvPr id="21" name="Rectangle 20"/>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The money market is formally known</a:t>
            </a:r>
            <a:r>
              <a:rPr kumimoji="0" lang="en-US" sz="2000" b="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as the </a:t>
            </a:r>
            <a:r>
              <a:rPr kumimoji="0" lang="en-US" sz="2000" b="1"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liquidity preference model</a:t>
            </a:r>
            <a:r>
              <a:rPr kumimoji="0" lang="en-US" sz="200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It shows how the Fed affects a very important interest rate: the federal funds rate.</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666642841"/>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childTnLst>
                          </p:cTn>
                        </p:par>
                        <p:par>
                          <p:cTn id="16" fill="hold">
                            <p:stCondLst>
                              <p:cond delay="50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2000"/>
                                        <p:tgtEl>
                                          <p:spTgt spid="4"/>
                                        </p:tgtEl>
                                      </p:cBhvr>
                                    </p:animEffect>
                                  </p:childTnLst>
                                </p:cTn>
                              </p:par>
                            </p:childTnLst>
                          </p:cTn>
                        </p:par>
                        <p:par>
                          <p:cTn id="20" fill="hold">
                            <p:stCondLst>
                              <p:cond delay="7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2000"/>
                                        <p:tgtEl>
                                          <p:spTgt spid="18"/>
                                        </p:tgtEl>
                                      </p:cBhvr>
                                    </p:animEffect>
                                  </p:childTnLst>
                                </p:cTn>
                              </p:par>
                            </p:childTnLst>
                          </p:cTn>
                        </p:par>
                        <p:par>
                          <p:cTn id="24" fill="hold">
                            <p:stCondLst>
                              <p:cond delay="9000"/>
                            </p:stCondLst>
                            <p:childTnLst>
                              <p:par>
                                <p:cTn id="25" presetID="22" presetClass="entr" presetSubtype="1"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3000"/>
                                        <p:tgtEl>
                                          <p:spTgt spid="15"/>
                                        </p:tgtEl>
                                      </p:cBhvr>
                                    </p:animEffect>
                                  </p:childTnLst>
                                </p:cTn>
                              </p:par>
                            </p:childTnLst>
                          </p:cTn>
                        </p:par>
                        <p:par>
                          <p:cTn id="28" fill="hold">
                            <p:stCondLst>
                              <p:cond delay="12000"/>
                            </p:stCondLst>
                            <p:childTnLst>
                              <p:par>
                                <p:cTn id="29" presetID="22" presetClass="entr" presetSubtype="8" fill="hold" grpId="0" nodeType="afterEffect">
                                  <p:stCondLst>
                                    <p:cond delay="100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utoUpdateAnimBg="0"/>
      <p:bldP spid="1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Equilibrium in the Money Market</a:t>
            </a:r>
            <a:endParaRPr lang="en-US" dirty="0">
              <a:latin typeface="Century Gothic" charset="0"/>
              <a:ea typeface="ＭＳ Ｐゴシック" charset="0"/>
              <a:cs typeface="ＭＳ Ｐゴシック" charset="0"/>
            </a:endParaRPr>
          </a:p>
        </p:txBody>
      </p:sp>
      <p:sp>
        <p:nvSpPr>
          <p:cNvPr id="7" name="Rectangle 6"/>
          <p:cNvSpPr>
            <a:spLocks noChangeArrowheads="1"/>
          </p:cNvSpPr>
          <p:nvPr/>
        </p:nvSpPr>
        <p:spPr bwMode="auto">
          <a:xfrm>
            <a:off x="762000" y="1905000"/>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A) Supply and demand for money determines the interest rate.</a:t>
            </a:r>
          </a:p>
        </p:txBody>
      </p:sp>
      <p:sp>
        <p:nvSpPr>
          <p:cNvPr id="8" name="Rectangle 7"/>
          <p:cNvSpPr>
            <a:spLocks noChangeArrowheads="1"/>
          </p:cNvSpPr>
          <p:nvPr/>
        </p:nvSpPr>
        <p:spPr bwMode="auto">
          <a:xfrm>
            <a:off x="381000" y="1600200"/>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1) </a:t>
            </a:r>
            <a:r>
              <a:rPr lang="en-US" sz="1800" b="1" dirty="0"/>
              <a:t>The Liquidity Preference Model</a:t>
            </a:r>
          </a:p>
        </p:txBody>
      </p:sp>
      <p:sp>
        <p:nvSpPr>
          <p:cNvPr id="11" name="Rectangle 10"/>
          <p:cNvSpPr>
            <a:spLocks noChangeArrowheads="1"/>
          </p:cNvSpPr>
          <p:nvPr/>
        </p:nvSpPr>
        <p:spPr bwMode="auto">
          <a:xfrm>
            <a:off x="762000" y="4103132"/>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A) The target federal funds rate determines the money supply.</a:t>
            </a:r>
          </a:p>
        </p:txBody>
      </p:sp>
      <p:sp>
        <p:nvSpPr>
          <p:cNvPr id="12" name="Rectangle 11"/>
          <p:cNvSpPr>
            <a:spLocks noChangeArrowheads="1"/>
          </p:cNvSpPr>
          <p:nvPr/>
        </p:nvSpPr>
        <p:spPr bwMode="auto">
          <a:xfrm>
            <a:off x="381000" y="3810000"/>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2) </a:t>
            </a:r>
            <a:r>
              <a:rPr lang="en-US" sz="1800" b="1" dirty="0"/>
              <a:t>Setting the Federal Funds Rate</a:t>
            </a:r>
          </a:p>
        </p:txBody>
      </p:sp>
      <p:sp>
        <p:nvSpPr>
          <p:cNvPr id="13" name="Rectangle 6"/>
          <p:cNvSpPr>
            <a:spLocks noChangeArrowheads="1"/>
          </p:cNvSpPr>
          <p:nvPr/>
        </p:nvSpPr>
        <p:spPr bwMode="auto">
          <a:xfrm>
            <a:off x="762000" y="4712732"/>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B) </a:t>
            </a:r>
            <a:r>
              <a:rPr lang="en-US" sz="1800" dirty="0" smtClean="0"/>
              <a:t>If the target is lowered, the Fed will increase the money supply.</a:t>
            </a:r>
            <a:endParaRPr lang="en-US" sz="1800" dirty="0"/>
          </a:p>
        </p:txBody>
      </p:sp>
      <p:sp>
        <p:nvSpPr>
          <p:cNvPr id="14" name="Rectangle 13"/>
          <p:cNvSpPr>
            <a:spLocks noChangeArrowheads="1"/>
          </p:cNvSpPr>
          <p:nvPr/>
        </p:nvSpPr>
        <p:spPr bwMode="auto">
          <a:xfrm>
            <a:off x="4572000" y="5132943"/>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To increase the money supply, the Federal Reserve Bank of New York </a:t>
            </a:r>
            <a:r>
              <a:rPr lang="en-US" sz="1400" b="1" dirty="0"/>
              <a:t>buys</a:t>
            </a:r>
            <a:r>
              <a:rPr lang="en-US" sz="1400" dirty="0"/>
              <a:t> T-bills from banks until the target federal funds rate is achieved.</a:t>
            </a:r>
          </a:p>
        </p:txBody>
      </p:sp>
      <p:pic>
        <p:nvPicPr>
          <p:cNvPr id="15" name="Picture 14" descr="image0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984248"/>
            <a:ext cx="4429581" cy="3026664"/>
          </a:xfrm>
          <a:prstGeom prst="rect">
            <a:avLst/>
          </a:prstGeom>
        </p:spPr>
      </p:pic>
      <p:pic>
        <p:nvPicPr>
          <p:cNvPr id="16" name="Picture 15" descr="image0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984248"/>
            <a:ext cx="4429581" cy="3026664"/>
          </a:xfrm>
          <a:prstGeom prst="rect">
            <a:avLst/>
          </a:prstGeom>
        </p:spPr>
      </p:pic>
      <p:sp>
        <p:nvSpPr>
          <p:cNvPr id="19" name="Oval 18"/>
          <p:cNvSpPr/>
          <p:nvPr/>
        </p:nvSpPr>
        <p:spPr bwMode="auto">
          <a:xfrm>
            <a:off x="8049591" y="4239594"/>
            <a:ext cx="91440" cy="91440"/>
          </a:xfrm>
          <a:prstGeom prst="ellipse">
            <a:avLst/>
          </a:prstGeom>
          <a:solidFill>
            <a:schemeClr val="tx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nvGrpSpPr>
          <p:cNvPr id="26" name="Group 25"/>
          <p:cNvGrpSpPr/>
          <p:nvPr/>
        </p:nvGrpSpPr>
        <p:grpSpPr>
          <a:xfrm>
            <a:off x="6666212" y="3380406"/>
            <a:ext cx="1371600" cy="400110"/>
            <a:chOff x="6666212" y="3380406"/>
            <a:chExt cx="1371600" cy="400110"/>
          </a:xfrm>
        </p:grpSpPr>
        <p:cxnSp>
          <p:nvCxnSpPr>
            <p:cNvPr id="21" name="Straight Arrow Connector 20"/>
            <p:cNvCxnSpPr/>
            <p:nvPr/>
          </p:nvCxnSpPr>
          <p:spPr bwMode="auto">
            <a:xfrm>
              <a:off x="6666212" y="3581400"/>
              <a:ext cx="1371600" cy="0"/>
            </a:xfrm>
            <a:prstGeom prst="straightConnector1">
              <a:avLst/>
            </a:prstGeom>
            <a:solidFill>
              <a:srgbClr val="FFFFFF"/>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22" name="TextBox 21"/>
            <p:cNvSpPr txBox="1"/>
            <p:nvPr/>
          </p:nvSpPr>
          <p:spPr>
            <a:xfrm>
              <a:off x="6858000" y="3380406"/>
              <a:ext cx="914400" cy="400110"/>
            </a:xfrm>
            <a:prstGeom prst="rect">
              <a:avLst/>
            </a:prstGeom>
            <a:solidFill>
              <a:srgbClr val="008080"/>
            </a:solidFill>
            <a:ln>
              <a:solidFill>
                <a:schemeClr val="tx1"/>
              </a:solidFill>
            </a:ln>
          </p:spPr>
          <p:txBody>
            <a:bodyPr wrap="square" rtlCol="0">
              <a:spAutoFit/>
            </a:bodyPr>
            <a:lstStyle/>
            <a:p>
              <a:r>
                <a:rPr lang="en-US" sz="1000" b="1" dirty="0" smtClean="0">
                  <a:solidFill>
                    <a:schemeClr val="bg1"/>
                  </a:solidFill>
                </a:rPr>
                <a:t>...then MS increases</a:t>
              </a:r>
              <a:endParaRPr lang="en-US" sz="1000" b="1" dirty="0">
                <a:solidFill>
                  <a:srgbClr val="FFFFFF"/>
                </a:solidFill>
              </a:endParaRPr>
            </a:p>
          </p:txBody>
        </p:sp>
      </p:grpSp>
      <p:cxnSp>
        <p:nvCxnSpPr>
          <p:cNvPr id="23" name="Straight Connector 22"/>
          <p:cNvCxnSpPr/>
          <p:nvPr/>
        </p:nvCxnSpPr>
        <p:spPr bwMode="auto">
          <a:xfrm>
            <a:off x="5105400" y="4017612"/>
            <a:ext cx="1447800" cy="0"/>
          </a:xfrm>
          <a:prstGeom prst="line">
            <a:avLst/>
          </a:prstGeom>
          <a:solidFill>
            <a:srgbClr val="FFFFFF"/>
          </a:solidFill>
          <a:ln w="12700"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24" name="Oval 23"/>
          <p:cNvSpPr/>
          <p:nvPr/>
        </p:nvSpPr>
        <p:spPr bwMode="auto">
          <a:xfrm>
            <a:off x="6556366" y="3971602"/>
            <a:ext cx="91440" cy="91440"/>
          </a:xfrm>
          <a:prstGeom prst="ellipse">
            <a:avLst/>
          </a:prstGeom>
          <a:solidFill>
            <a:schemeClr val="tx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25" name="Straight Arrow Connector 24"/>
          <p:cNvCxnSpPr/>
          <p:nvPr/>
        </p:nvCxnSpPr>
        <p:spPr bwMode="auto">
          <a:xfrm>
            <a:off x="5181600" y="4038600"/>
            <a:ext cx="0" cy="219398"/>
          </a:xfrm>
          <a:prstGeom prst="straightConnector1">
            <a:avLst/>
          </a:prstGeom>
          <a:solidFill>
            <a:srgbClr val="FFFFFF"/>
          </a:solidFill>
          <a:ln w="127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nvGrpSpPr>
          <p:cNvPr id="27" name="Group 26"/>
          <p:cNvGrpSpPr/>
          <p:nvPr/>
        </p:nvGrpSpPr>
        <p:grpSpPr>
          <a:xfrm>
            <a:off x="5105400" y="4095690"/>
            <a:ext cx="2971800" cy="400110"/>
            <a:chOff x="5105400" y="4095690"/>
            <a:chExt cx="2971800" cy="400110"/>
          </a:xfrm>
        </p:grpSpPr>
        <p:cxnSp>
          <p:nvCxnSpPr>
            <p:cNvPr id="18" name="Straight Connector 17"/>
            <p:cNvCxnSpPr/>
            <p:nvPr/>
          </p:nvCxnSpPr>
          <p:spPr bwMode="auto">
            <a:xfrm>
              <a:off x="5105400" y="4285604"/>
              <a:ext cx="2971800" cy="0"/>
            </a:xfrm>
            <a:prstGeom prst="line">
              <a:avLst/>
            </a:prstGeom>
            <a:solidFill>
              <a:srgbClr val="FFFFFF"/>
            </a:solidFill>
            <a:ln w="12700"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7" name="TextBox 16"/>
            <p:cNvSpPr txBox="1"/>
            <p:nvPr/>
          </p:nvSpPr>
          <p:spPr>
            <a:xfrm>
              <a:off x="5410200" y="4095690"/>
              <a:ext cx="914400" cy="400110"/>
            </a:xfrm>
            <a:prstGeom prst="rect">
              <a:avLst/>
            </a:prstGeom>
            <a:solidFill>
              <a:srgbClr val="008080"/>
            </a:solidFill>
            <a:ln>
              <a:solidFill>
                <a:schemeClr val="tx1"/>
              </a:solidFill>
            </a:ln>
          </p:spPr>
          <p:txBody>
            <a:bodyPr wrap="square" rtlCol="0">
              <a:spAutoFit/>
            </a:bodyPr>
            <a:lstStyle/>
            <a:p>
              <a:r>
                <a:rPr lang="en-US" sz="1000" b="1" dirty="0" smtClean="0">
                  <a:solidFill>
                    <a:schemeClr val="bg1"/>
                  </a:solidFill>
                </a:rPr>
                <a:t>If the target decreases...</a:t>
              </a:r>
              <a:endParaRPr lang="en-US" sz="1000" b="1" dirty="0">
                <a:solidFill>
                  <a:srgbClr val="FFFFFF"/>
                </a:solidFill>
              </a:endParaRPr>
            </a:p>
          </p:txBody>
        </p:sp>
      </p:grpSp>
      <p:sp>
        <p:nvSpPr>
          <p:cNvPr id="28" name="Rectangle 6"/>
          <p:cNvSpPr>
            <a:spLocks noChangeArrowheads="1"/>
          </p:cNvSpPr>
          <p:nvPr/>
        </p:nvSpPr>
        <p:spPr bwMode="auto">
          <a:xfrm>
            <a:off x="762000" y="2514600"/>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B) </a:t>
            </a:r>
            <a:r>
              <a:rPr lang="en-US" sz="1800" dirty="0"/>
              <a:t>Both this model and the loanable funds model are correct.</a:t>
            </a:r>
          </a:p>
        </p:txBody>
      </p:sp>
      <p:sp>
        <p:nvSpPr>
          <p:cNvPr id="29" name="Rectangle 6"/>
          <p:cNvSpPr>
            <a:spLocks noChangeArrowheads="1"/>
          </p:cNvSpPr>
          <p:nvPr/>
        </p:nvSpPr>
        <p:spPr bwMode="auto">
          <a:xfrm>
            <a:off x="762000" y="3124200"/>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C) </a:t>
            </a:r>
            <a:r>
              <a:rPr lang="en-US" sz="1800" dirty="0"/>
              <a:t>It shows how monetary policy can affect the interest rate.</a:t>
            </a:r>
          </a:p>
        </p:txBody>
      </p:sp>
      <p:sp>
        <p:nvSpPr>
          <p:cNvPr id="30" name="Rectangle 29"/>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The money market is formally known</a:t>
            </a:r>
            <a:r>
              <a:rPr kumimoji="0" lang="en-US" sz="2000" b="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as the </a:t>
            </a:r>
            <a:r>
              <a:rPr kumimoji="0" lang="en-US" sz="2000" b="1"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liquidity preference model</a:t>
            </a:r>
            <a:r>
              <a:rPr kumimoji="0" lang="en-US" sz="200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It shows how the Fed affects a very important interest rate: the federal funds rate.</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110094097"/>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2000"/>
                                        <p:tgtEl>
                                          <p:spTgt spid="25"/>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3000"/>
                                        <p:tgtEl>
                                          <p:spTgt spid="27"/>
                                        </p:tgtEl>
                                      </p:cBhvr>
                                    </p:animEffect>
                                  </p:childTnLst>
                                </p:cTn>
                              </p:par>
                            </p:childTnLst>
                          </p:cTn>
                        </p:par>
                        <p:par>
                          <p:cTn id="16" fill="hold">
                            <p:stCondLst>
                              <p:cond delay="70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000"/>
                                        <p:tgtEl>
                                          <p:spTgt spid="19"/>
                                        </p:tgtEl>
                                      </p:cBhvr>
                                    </p:animEffect>
                                  </p:childTnLst>
                                </p:cTn>
                              </p:par>
                            </p:childTnLst>
                          </p:cTn>
                        </p:par>
                        <p:par>
                          <p:cTn id="20" fill="hold">
                            <p:stCondLst>
                              <p:cond delay="9000"/>
                            </p:stCondLst>
                            <p:childTnLst>
                              <p:par>
                                <p:cTn id="21" presetID="22" presetClass="entr" presetSubtype="8"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2000"/>
                                        <p:tgtEl>
                                          <p:spTgt spid="26"/>
                                        </p:tgtEl>
                                      </p:cBhvr>
                                    </p:animEffect>
                                  </p:childTnLst>
                                </p:cTn>
                              </p:par>
                            </p:childTnLst>
                          </p:cTn>
                        </p:par>
                        <p:par>
                          <p:cTn id="24" fill="hold">
                            <p:stCondLst>
                              <p:cond delay="11000"/>
                            </p:stCondLst>
                            <p:childTnLst>
                              <p:par>
                                <p:cTn id="25" presetID="22" presetClass="entr" presetSubtype="1"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3000"/>
                                        <p:tgtEl>
                                          <p:spTgt spid="16"/>
                                        </p:tgtEl>
                                      </p:cBhvr>
                                    </p:animEffect>
                                  </p:childTnLst>
                                </p:cTn>
                              </p:par>
                            </p:childTnLst>
                          </p:cTn>
                        </p:par>
                        <p:par>
                          <p:cTn id="28" fill="hold">
                            <p:stCondLst>
                              <p:cond delay="14000"/>
                            </p:stCondLst>
                            <p:childTnLst>
                              <p:par>
                                <p:cTn id="29" presetID="22" presetClass="entr" presetSubtype="8" fill="hold" grpId="0" nodeType="afterEffect">
                                  <p:stCondLst>
                                    <p:cond delay="100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utoUpdateAnimBg="0"/>
      <p:bldP spid="1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Equilibrium in the Money Market</a:t>
            </a:r>
            <a:endParaRPr lang="en-US" dirty="0">
              <a:latin typeface="Century Gothic" charset="0"/>
              <a:ea typeface="ＭＳ Ｐゴシック" charset="0"/>
              <a:cs typeface="ＭＳ Ｐゴシック" charset="0"/>
            </a:endParaRPr>
          </a:p>
        </p:txBody>
      </p:sp>
      <p:sp>
        <p:nvSpPr>
          <p:cNvPr id="7" name="Rectangle 6"/>
          <p:cNvSpPr>
            <a:spLocks noChangeArrowheads="1"/>
          </p:cNvSpPr>
          <p:nvPr/>
        </p:nvSpPr>
        <p:spPr bwMode="auto">
          <a:xfrm>
            <a:off x="762000" y="1905000"/>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A) Supply and demand for money determines the interest rate.</a:t>
            </a:r>
          </a:p>
        </p:txBody>
      </p:sp>
      <p:sp>
        <p:nvSpPr>
          <p:cNvPr id="8" name="Rectangle 7"/>
          <p:cNvSpPr>
            <a:spLocks noChangeArrowheads="1"/>
          </p:cNvSpPr>
          <p:nvPr/>
        </p:nvSpPr>
        <p:spPr bwMode="auto">
          <a:xfrm>
            <a:off x="381000" y="1600200"/>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1) </a:t>
            </a:r>
            <a:r>
              <a:rPr lang="en-US" sz="1800" b="1" dirty="0"/>
              <a:t>The Liquidity Preference Model</a:t>
            </a:r>
          </a:p>
        </p:txBody>
      </p:sp>
      <p:sp>
        <p:nvSpPr>
          <p:cNvPr id="11" name="Rectangle 10"/>
          <p:cNvSpPr>
            <a:spLocks noChangeArrowheads="1"/>
          </p:cNvSpPr>
          <p:nvPr/>
        </p:nvSpPr>
        <p:spPr bwMode="auto">
          <a:xfrm>
            <a:off x="762000" y="4103132"/>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A) The target federal funds rate determines the money supply.</a:t>
            </a:r>
          </a:p>
        </p:txBody>
      </p:sp>
      <p:sp>
        <p:nvSpPr>
          <p:cNvPr id="12" name="Rectangle 11"/>
          <p:cNvSpPr>
            <a:spLocks noChangeArrowheads="1"/>
          </p:cNvSpPr>
          <p:nvPr/>
        </p:nvSpPr>
        <p:spPr bwMode="auto">
          <a:xfrm>
            <a:off x="381000" y="3810000"/>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b="1" dirty="0" smtClean="0"/>
              <a:t>2) </a:t>
            </a:r>
            <a:r>
              <a:rPr lang="en-US" sz="1800" b="1" dirty="0"/>
              <a:t>Setting the Federal Funds Rate</a:t>
            </a:r>
          </a:p>
        </p:txBody>
      </p:sp>
      <p:sp>
        <p:nvSpPr>
          <p:cNvPr id="13" name="Rectangle 6"/>
          <p:cNvSpPr>
            <a:spLocks noChangeArrowheads="1"/>
          </p:cNvSpPr>
          <p:nvPr/>
        </p:nvSpPr>
        <p:spPr bwMode="auto">
          <a:xfrm>
            <a:off x="762000" y="4712732"/>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a:t>B) </a:t>
            </a:r>
            <a:r>
              <a:rPr lang="en-US" sz="1800" dirty="0" smtClean="0"/>
              <a:t>If the target is lowered, the Fed will increase the money supply.</a:t>
            </a:r>
            <a:endParaRPr lang="en-US" sz="1800" dirty="0"/>
          </a:p>
        </p:txBody>
      </p:sp>
      <p:sp>
        <p:nvSpPr>
          <p:cNvPr id="14" name="Rectangle 6"/>
          <p:cNvSpPr>
            <a:spLocks noChangeArrowheads="1"/>
          </p:cNvSpPr>
          <p:nvPr/>
        </p:nvSpPr>
        <p:spPr bwMode="auto">
          <a:xfrm>
            <a:off x="762000" y="5322332"/>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C) </a:t>
            </a:r>
            <a:r>
              <a:rPr lang="en-US" sz="1800" dirty="0"/>
              <a:t>If the target is </a:t>
            </a:r>
            <a:r>
              <a:rPr lang="en-US" sz="1800" dirty="0" smtClean="0"/>
              <a:t>raised, </a:t>
            </a:r>
            <a:r>
              <a:rPr lang="en-US" sz="1800" dirty="0"/>
              <a:t>the Fed will </a:t>
            </a:r>
            <a:r>
              <a:rPr lang="en-US" sz="1800" dirty="0" smtClean="0"/>
              <a:t>decrease </a:t>
            </a:r>
            <a:r>
              <a:rPr lang="en-US" sz="1800" dirty="0"/>
              <a:t>the money supply.</a:t>
            </a:r>
          </a:p>
        </p:txBody>
      </p:sp>
      <p:sp>
        <p:nvSpPr>
          <p:cNvPr id="15" name="Rectangle 14"/>
          <p:cNvSpPr>
            <a:spLocks noChangeArrowheads="1"/>
          </p:cNvSpPr>
          <p:nvPr/>
        </p:nvSpPr>
        <p:spPr bwMode="auto">
          <a:xfrm>
            <a:off x="4572000" y="5132943"/>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To decrease the money supply, the Federal Reserve Bank of New York </a:t>
            </a:r>
            <a:r>
              <a:rPr lang="en-US" sz="1400" b="1" dirty="0"/>
              <a:t>sells</a:t>
            </a:r>
            <a:r>
              <a:rPr lang="en-US" sz="1400" dirty="0"/>
              <a:t> T-bills to banks until the target federal funds rate is achieved.</a:t>
            </a:r>
          </a:p>
        </p:txBody>
      </p:sp>
      <p:pic>
        <p:nvPicPr>
          <p:cNvPr id="16" name="Picture 15" descr="image0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984248"/>
            <a:ext cx="4429581" cy="3026664"/>
          </a:xfrm>
          <a:prstGeom prst="rect">
            <a:avLst/>
          </a:prstGeom>
        </p:spPr>
      </p:pic>
      <p:pic>
        <p:nvPicPr>
          <p:cNvPr id="17" name="Picture 16" descr="image00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984248"/>
            <a:ext cx="4429581" cy="3026664"/>
          </a:xfrm>
          <a:prstGeom prst="rect">
            <a:avLst/>
          </a:prstGeom>
        </p:spPr>
      </p:pic>
      <p:sp>
        <p:nvSpPr>
          <p:cNvPr id="19" name="Oval 18"/>
          <p:cNvSpPr/>
          <p:nvPr/>
        </p:nvSpPr>
        <p:spPr bwMode="auto">
          <a:xfrm>
            <a:off x="5809606" y="3623956"/>
            <a:ext cx="91440" cy="91440"/>
          </a:xfrm>
          <a:prstGeom prst="ellipse">
            <a:avLst/>
          </a:prstGeom>
          <a:solidFill>
            <a:schemeClr val="tx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nvGrpSpPr>
          <p:cNvPr id="72709" name="Group 72708"/>
          <p:cNvGrpSpPr/>
          <p:nvPr/>
        </p:nvGrpSpPr>
        <p:grpSpPr>
          <a:xfrm>
            <a:off x="5915991" y="3124200"/>
            <a:ext cx="1627809" cy="400110"/>
            <a:chOff x="5915991" y="3124200"/>
            <a:chExt cx="1627809" cy="400110"/>
          </a:xfrm>
        </p:grpSpPr>
        <p:cxnSp>
          <p:nvCxnSpPr>
            <p:cNvPr id="20" name="Straight Arrow Connector 19"/>
            <p:cNvCxnSpPr/>
            <p:nvPr/>
          </p:nvCxnSpPr>
          <p:spPr bwMode="auto">
            <a:xfrm flipH="1">
              <a:off x="5915991" y="3352800"/>
              <a:ext cx="609600" cy="0"/>
            </a:xfrm>
            <a:prstGeom prst="straightConnector1">
              <a:avLst/>
            </a:prstGeom>
            <a:solidFill>
              <a:srgbClr val="FFFFFF"/>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21" name="TextBox 20"/>
            <p:cNvSpPr txBox="1"/>
            <p:nvPr/>
          </p:nvSpPr>
          <p:spPr>
            <a:xfrm>
              <a:off x="6705600" y="3124200"/>
              <a:ext cx="838200" cy="400110"/>
            </a:xfrm>
            <a:prstGeom prst="rect">
              <a:avLst/>
            </a:prstGeom>
            <a:solidFill>
              <a:srgbClr val="008080"/>
            </a:solidFill>
            <a:ln>
              <a:solidFill>
                <a:schemeClr val="tx1"/>
              </a:solidFill>
            </a:ln>
          </p:spPr>
          <p:txBody>
            <a:bodyPr wrap="square" rtlCol="0">
              <a:spAutoFit/>
            </a:bodyPr>
            <a:lstStyle/>
            <a:p>
              <a:r>
                <a:rPr lang="en-US" sz="1000" b="1" dirty="0" smtClean="0">
                  <a:solidFill>
                    <a:schemeClr val="bg1"/>
                  </a:solidFill>
                </a:rPr>
                <a:t>...then MS decreases</a:t>
              </a:r>
              <a:endParaRPr lang="en-US" sz="1000" b="1" dirty="0">
                <a:solidFill>
                  <a:srgbClr val="FFFFFF"/>
                </a:solidFill>
              </a:endParaRPr>
            </a:p>
          </p:txBody>
        </p:sp>
      </p:grpSp>
      <p:cxnSp>
        <p:nvCxnSpPr>
          <p:cNvPr id="22" name="Straight Connector 21"/>
          <p:cNvCxnSpPr/>
          <p:nvPr/>
        </p:nvCxnSpPr>
        <p:spPr bwMode="auto">
          <a:xfrm>
            <a:off x="5105400" y="4017612"/>
            <a:ext cx="1447800" cy="0"/>
          </a:xfrm>
          <a:prstGeom prst="line">
            <a:avLst/>
          </a:prstGeom>
          <a:solidFill>
            <a:srgbClr val="FFFFFF"/>
          </a:solidFill>
          <a:ln w="12700"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23" name="Oval 22"/>
          <p:cNvSpPr/>
          <p:nvPr/>
        </p:nvSpPr>
        <p:spPr bwMode="auto">
          <a:xfrm>
            <a:off x="6556366" y="3971602"/>
            <a:ext cx="91440" cy="91440"/>
          </a:xfrm>
          <a:prstGeom prst="ellipse">
            <a:avLst/>
          </a:prstGeom>
          <a:solidFill>
            <a:schemeClr val="tx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24" name="Straight Arrow Connector 23"/>
          <p:cNvCxnSpPr/>
          <p:nvPr/>
        </p:nvCxnSpPr>
        <p:spPr bwMode="auto">
          <a:xfrm flipV="1">
            <a:off x="5181600" y="3724598"/>
            <a:ext cx="0" cy="228600"/>
          </a:xfrm>
          <a:prstGeom prst="straightConnector1">
            <a:avLst/>
          </a:prstGeom>
          <a:solidFill>
            <a:srgbClr val="FFFFFF"/>
          </a:solidFill>
          <a:ln w="127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nvGrpSpPr>
          <p:cNvPr id="72708" name="Group 72707"/>
          <p:cNvGrpSpPr/>
          <p:nvPr/>
        </p:nvGrpSpPr>
        <p:grpSpPr>
          <a:xfrm>
            <a:off x="4419600" y="2647890"/>
            <a:ext cx="1390006" cy="1021786"/>
            <a:chOff x="4419600" y="2647890"/>
            <a:chExt cx="1390006" cy="1021786"/>
          </a:xfrm>
        </p:grpSpPr>
        <p:sp>
          <p:nvSpPr>
            <p:cNvPr id="18" name="TextBox 17"/>
            <p:cNvSpPr txBox="1"/>
            <p:nvPr/>
          </p:nvSpPr>
          <p:spPr>
            <a:xfrm>
              <a:off x="4419600" y="2647890"/>
              <a:ext cx="914400" cy="400110"/>
            </a:xfrm>
            <a:prstGeom prst="rect">
              <a:avLst/>
            </a:prstGeom>
            <a:solidFill>
              <a:srgbClr val="008080"/>
            </a:solidFill>
            <a:ln>
              <a:solidFill>
                <a:schemeClr val="tx1"/>
              </a:solidFill>
            </a:ln>
          </p:spPr>
          <p:txBody>
            <a:bodyPr wrap="square" rtlCol="0">
              <a:spAutoFit/>
            </a:bodyPr>
            <a:lstStyle/>
            <a:p>
              <a:r>
                <a:rPr lang="en-US" sz="1000" b="1" dirty="0" smtClean="0">
                  <a:solidFill>
                    <a:schemeClr val="bg1"/>
                  </a:solidFill>
                </a:rPr>
                <a:t>If the target increases...</a:t>
              </a:r>
              <a:endParaRPr lang="en-US" sz="1000" b="1" dirty="0">
                <a:solidFill>
                  <a:srgbClr val="FFFFFF"/>
                </a:solidFill>
              </a:endParaRPr>
            </a:p>
          </p:txBody>
        </p:sp>
        <p:cxnSp>
          <p:nvCxnSpPr>
            <p:cNvPr id="25" name="Straight Connector 30"/>
            <p:cNvCxnSpPr/>
            <p:nvPr/>
          </p:nvCxnSpPr>
          <p:spPr bwMode="auto">
            <a:xfrm>
              <a:off x="4800600" y="3048000"/>
              <a:ext cx="1009006" cy="621676"/>
            </a:xfrm>
            <a:prstGeom prst="bentConnector3">
              <a:avLst>
                <a:gd name="adj1" fmla="val -163"/>
              </a:avLst>
            </a:prstGeom>
            <a:solidFill>
              <a:srgbClr val="FFFFFF"/>
            </a:solidFill>
            <a:ln w="12700"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sp>
        <p:nvSpPr>
          <p:cNvPr id="26" name="Rectangle 6"/>
          <p:cNvSpPr>
            <a:spLocks noChangeArrowheads="1"/>
          </p:cNvSpPr>
          <p:nvPr/>
        </p:nvSpPr>
        <p:spPr bwMode="auto">
          <a:xfrm>
            <a:off x="762000" y="2514600"/>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B) </a:t>
            </a:r>
            <a:r>
              <a:rPr lang="en-US" sz="1800" dirty="0"/>
              <a:t>Both this model and the loanable funds model are correct.</a:t>
            </a:r>
          </a:p>
        </p:txBody>
      </p:sp>
      <p:sp>
        <p:nvSpPr>
          <p:cNvPr id="27" name="Rectangle 6"/>
          <p:cNvSpPr>
            <a:spLocks noChangeArrowheads="1"/>
          </p:cNvSpPr>
          <p:nvPr/>
        </p:nvSpPr>
        <p:spPr bwMode="auto">
          <a:xfrm>
            <a:off x="762000" y="3124200"/>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en-US" sz="1800" dirty="0" smtClean="0"/>
              <a:t>C) </a:t>
            </a:r>
            <a:r>
              <a:rPr lang="en-US" sz="1800" dirty="0"/>
              <a:t>It shows how monetary policy can affect the interest rate.</a:t>
            </a:r>
          </a:p>
        </p:txBody>
      </p:sp>
      <p:sp>
        <p:nvSpPr>
          <p:cNvPr id="28" name="Rectangle 27"/>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The money market is formally known</a:t>
            </a:r>
            <a:r>
              <a:rPr kumimoji="0" lang="en-US" sz="2000" b="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as the </a:t>
            </a:r>
            <a:r>
              <a:rPr kumimoji="0" lang="en-US" sz="2000" b="1"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liquidity preference model</a:t>
            </a:r>
            <a:r>
              <a:rPr kumimoji="0" lang="en-US" sz="200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It shows how the Fed affects a very important interest rate: the federal funds rate.</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739689318"/>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4" fill="hold" nodeType="afterEffect">
                                  <p:stCondLst>
                                    <p:cond delay="100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2000"/>
                                        <p:tgtEl>
                                          <p:spTgt spid="24"/>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72708"/>
                                        </p:tgtEl>
                                        <p:attrNameLst>
                                          <p:attrName>style.visibility</p:attrName>
                                        </p:attrNameLst>
                                      </p:cBhvr>
                                      <p:to>
                                        <p:strVal val="visible"/>
                                      </p:to>
                                    </p:set>
                                    <p:animEffect transition="in" filter="wipe(left)">
                                      <p:cBhvr>
                                        <p:cTn id="15" dur="2000"/>
                                        <p:tgtEl>
                                          <p:spTgt spid="72708"/>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000"/>
                                        <p:tgtEl>
                                          <p:spTgt spid="19"/>
                                        </p:tgtEl>
                                      </p:cBhvr>
                                    </p:animEffect>
                                  </p:childTnLst>
                                </p:cTn>
                              </p:par>
                            </p:childTnLst>
                          </p:cTn>
                        </p:par>
                        <p:par>
                          <p:cTn id="20" fill="hold">
                            <p:stCondLst>
                              <p:cond delay="8000"/>
                            </p:stCondLst>
                            <p:childTnLst>
                              <p:par>
                                <p:cTn id="21" presetID="22" presetClass="entr" presetSubtype="2" fill="hold" nodeType="afterEffect">
                                  <p:stCondLst>
                                    <p:cond delay="0"/>
                                  </p:stCondLst>
                                  <p:childTnLst>
                                    <p:set>
                                      <p:cBhvr>
                                        <p:cTn id="22" dur="1" fill="hold">
                                          <p:stCondLst>
                                            <p:cond delay="0"/>
                                          </p:stCondLst>
                                        </p:cTn>
                                        <p:tgtEl>
                                          <p:spTgt spid="72709"/>
                                        </p:tgtEl>
                                        <p:attrNameLst>
                                          <p:attrName>style.visibility</p:attrName>
                                        </p:attrNameLst>
                                      </p:cBhvr>
                                      <p:to>
                                        <p:strVal val="visible"/>
                                      </p:to>
                                    </p:set>
                                    <p:animEffect transition="in" filter="wipe(right)">
                                      <p:cBhvr>
                                        <p:cTn id="23" dur="2000"/>
                                        <p:tgtEl>
                                          <p:spTgt spid="72709"/>
                                        </p:tgtEl>
                                      </p:cBhvr>
                                    </p:animEffect>
                                  </p:childTnLst>
                                </p:cTn>
                              </p:par>
                            </p:childTnLst>
                          </p:cTn>
                        </p:par>
                        <p:par>
                          <p:cTn id="24" fill="hold">
                            <p:stCondLst>
                              <p:cond delay="10000"/>
                            </p:stCondLst>
                            <p:childTnLst>
                              <p:par>
                                <p:cTn id="25" presetID="22" presetClass="entr" presetSubtype="1"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3000"/>
                                        <p:tgtEl>
                                          <p:spTgt spid="17"/>
                                        </p:tgtEl>
                                      </p:cBhvr>
                                    </p:animEffect>
                                  </p:childTnLst>
                                </p:cTn>
                              </p:par>
                            </p:childTnLst>
                          </p:cTn>
                        </p:par>
                        <p:par>
                          <p:cTn id="28" fill="hold">
                            <p:stCondLst>
                              <p:cond delay="13000"/>
                            </p:stCondLst>
                            <p:childTnLst>
                              <p:par>
                                <p:cTn id="29" presetID="22" presetClass="entr" presetSubtype="8" fill="hold" grpId="0" nodeType="afterEffect">
                                  <p:stCondLst>
                                    <p:cond delay="100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utoUpdateAnimBg="0"/>
      <p:bldP spid="1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Different Interest Rates</a:t>
            </a:r>
            <a:endParaRPr lang="en-US" dirty="0">
              <a:latin typeface="Century Gothic" charset="0"/>
              <a:ea typeface="ＭＳ Ｐゴシック" charset="0"/>
              <a:cs typeface="ＭＳ Ｐゴシック" charset="0"/>
            </a:endParaRPr>
          </a:p>
        </p:txBody>
      </p:sp>
      <p:sp>
        <p:nvSpPr>
          <p:cNvPr id="5" name="Rectangle 4"/>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The Fed</a:t>
            </a:r>
            <a:r>
              <a:rPr kumimoji="0" lang="en-US" sz="2000" b="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has a lot of power because it determines the federal funds rate.  This interest rate influences all other short-term interest rates in the economy.</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Different Interest Rates</a:t>
            </a:r>
            <a:endParaRPr lang="en-US" dirty="0">
              <a:latin typeface="Century Gothic" charset="0"/>
              <a:ea typeface="ＭＳ Ｐゴシック" charset="0"/>
              <a:cs typeface="ＭＳ Ｐゴシック" charset="0"/>
            </a:endParaRPr>
          </a:p>
        </p:txBody>
      </p:sp>
      <p:sp>
        <p:nvSpPr>
          <p:cNvPr id="5" name="Rectangle 6"/>
          <p:cNvSpPr>
            <a:spLocks noChangeArrowheads="1"/>
          </p:cNvSpPr>
          <p:nvPr/>
        </p:nvSpPr>
        <p:spPr bwMode="auto">
          <a:xfrm>
            <a:off x="533400" y="1868269"/>
            <a:ext cx="3886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dirty="0" smtClean="0"/>
              <a:t>A) Interest rate banks charge each other for overnight loans.</a:t>
            </a:r>
            <a:endParaRPr lang="en-US" sz="1800" dirty="0"/>
          </a:p>
        </p:txBody>
      </p:sp>
      <p:sp>
        <p:nvSpPr>
          <p:cNvPr id="6" name="Rectangle 7"/>
          <p:cNvSpPr>
            <a:spLocks noChangeArrowheads="1"/>
          </p:cNvSpPr>
          <p:nvPr/>
        </p:nvSpPr>
        <p:spPr bwMode="auto">
          <a:xfrm>
            <a:off x="304800" y="1600200"/>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b="1" dirty="0" smtClean="0"/>
              <a:t>1) Federal Funds Rate</a:t>
            </a:r>
            <a:endParaRPr lang="en-US" sz="1800" b="1" dirty="0"/>
          </a:p>
        </p:txBody>
      </p:sp>
      <p:sp>
        <p:nvSpPr>
          <p:cNvPr id="7" name="Rectangle 8"/>
          <p:cNvSpPr>
            <a:spLocks noChangeArrowheads="1"/>
          </p:cNvSpPr>
          <p:nvPr/>
        </p:nvSpPr>
        <p:spPr bwMode="auto">
          <a:xfrm>
            <a:off x="4572000" y="5029200"/>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It is called the federal funds rate because these funds are maintained at the Federal Reserve.  It is only applicable to the most credit-worthy institutions. </a:t>
            </a:r>
          </a:p>
        </p:txBody>
      </p:sp>
      <p:pic>
        <p:nvPicPr>
          <p:cNvPr id="2" name="Picture 1" descr="Untitled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971800"/>
            <a:ext cx="4267200" cy="1791478"/>
          </a:xfrm>
          <a:prstGeom prst="rect">
            <a:avLst/>
          </a:prstGeom>
        </p:spPr>
      </p:pic>
      <p:sp>
        <p:nvSpPr>
          <p:cNvPr id="11" name="Rectangle 10"/>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The Fed</a:t>
            </a:r>
            <a:r>
              <a:rPr kumimoji="0" lang="en-US" sz="2000" b="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has a lot of power because it determines the federal funds rate.  This interest rate influences all other short-term interest rates in the economy.</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184280992"/>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par>
                          <p:cTn id="16" fill="hold">
                            <p:stCondLst>
                              <p:cond delay="5000"/>
                            </p:stCondLst>
                            <p:childTnLst>
                              <p:par>
                                <p:cTn id="17" presetID="22" presetClass="entr" presetSubtype="8" fill="hold" grpId="0"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Different Interest Rates</a:t>
            </a:r>
            <a:endParaRPr lang="en-US" dirty="0">
              <a:latin typeface="Century Gothic" charset="0"/>
              <a:ea typeface="ＭＳ Ｐゴシック" charset="0"/>
              <a:cs typeface="ＭＳ Ｐゴシック" charset="0"/>
            </a:endParaRPr>
          </a:p>
        </p:txBody>
      </p:sp>
      <p:sp>
        <p:nvSpPr>
          <p:cNvPr id="5" name="Rectangle 6"/>
          <p:cNvSpPr>
            <a:spLocks noChangeArrowheads="1"/>
          </p:cNvSpPr>
          <p:nvPr/>
        </p:nvSpPr>
        <p:spPr bwMode="auto">
          <a:xfrm>
            <a:off x="533400" y="1868269"/>
            <a:ext cx="3886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dirty="0" smtClean="0"/>
              <a:t>A) Interest rate banks charge each other for overnight loans.</a:t>
            </a:r>
            <a:endParaRPr lang="en-US" sz="1800" dirty="0"/>
          </a:p>
        </p:txBody>
      </p:sp>
      <p:sp>
        <p:nvSpPr>
          <p:cNvPr id="6" name="Rectangle 7"/>
          <p:cNvSpPr>
            <a:spLocks noChangeArrowheads="1"/>
          </p:cNvSpPr>
          <p:nvPr/>
        </p:nvSpPr>
        <p:spPr bwMode="auto">
          <a:xfrm>
            <a:off x="304800" y="1600200"/>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b="1" dirty="0" smtClean="0"/>
              <a:t>1) Federal Funds Rate</a:t>
            </a:r>
            <a:endParaRPr lang="en-US" sz="1800" b="1" dirty="0"/>
          </a:p>
        </p:txBody>
      </p:sp>
      <p:sp>
        <p:nvSpPr>
          <p:cNvPr id="7" name="Rectangle 8"/>
          <p:cNvSpPr>
            <a:spLocks noChangeArrowheads="1"/>
          </p:cNvSpPr>
          <p:nvPr/>
        </p:nvSpPr>
        <p:spPr bwMode="auto">
          <a:xfrm>
            <a:off x="4572000" y="5257800"/>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The federal funds rate is the most influential interest rate in the U.S. economy.  Any increase or decrease in it will be matched by all other interest rates.</a:t>
            </a:r>
          </a:p>
        </p:txBody>
      </p:sp>
      <p:sp>
        <p:nvSpPr>
          <p:cNvPr id="8" name="Rectangle 6"/>
          <p:cNvSpPr>
            <a:spLocks noChangeArrowheads="1"/>
          </p:cNvSpPr>
          <p:nvPr/>
        </p:nvSpPr>
        <p:spPr bwMode="auto">
          <a:xfrm>
            <a:off x="533400" y="2450068"/>
            <a:ext cx="3886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dirty="0" smtClean="0"/>
              <a:t>B) Influences all other interest rates.</a:t>
            </a:r>
            <a:endParaRPr lang="en-US" sz="1800" dirty="0"/>
          </a:p>
        </p:txBody>
      </p:sp>
      <p:pic>
        <p:nvPicPr>
          <p:cNvPr id="2" name="Picture 1" descr="1 Federal Funds R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587752"/>
            <a:ext cx="3886200" cy="2655380"/>
          </a:xfrm>
          <a:prstGeom prst="rect">
            <a:avLst/>
          </a:prstGeom>
        </p:spPr>
      </p:pic>
      <p:sp>
        <p:nvSpPr>
          <p:cNvPr id="11" name="Rectangle 10"/>
          <p:cNvSpPr/>
          <p:nvPr/>
        </p:nvSpPr>
        <p:spPr bwMode="auto">
          <a:xfrm>
            <a:off x="4800600" y="1752600"/>
            <a:ext cx="3886200" cy="762000"/>
          </a:xfrm>
          <a:prstGeom prst="rect">
            <a:avLst/>
          </a:prstGeom>
          <a:solidFill>
            <a:srgbClr val="CCCCCC"/>
          </a:solidFill>
          <a:ln>
            <a:solidFill>
              <a:srgbClr val="00000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nvGrpSpPr>
          <p:cNvPr id="12" name="Group 11"/>
          <p:cNvGrpSpPr/>
          <p:nvPr/>
        </p:nvGrpSpPr>
        <p:grpSpPr>
          <a:xfrm>
            <a:off x="4876800" y="1752600"/>
            <a:ext cx="2057400" cy="307777"/>
            <a:chOff x="4876800" y="1752600"/>
            <a:chExt cx="2057400" cy="307777"/>
          </a:xfrm>
        </p:grpSpPr>
        <p:sp>
          <p:nvSpPr>
            <p:cNvPr id="13" name="Rectangle 8"/>
            <p:cNvSpPr>
              <a:spLocks noChangeArrowheads="1"/>
            </p:cNvSpPr>
            <p:nvPr/>
          </p:nvSpPr>
          <p:spPr bwMode="auto">
            <a:xfrm>
              <a:off x="5105400" y="1752600"/>
              <a:ext cx="1828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l">
                <a:defRPr/>
              </a:pPr>
              <a:r>
                <a:rPr lang="en-US" sz="1400" dirty="0" smtClean="0"/>
                <a:t>Federal Funds Rate</a:t>
              </a:r>
              <a:endParaRPr lang="en-US" sz="1400" dirty="0"/>
            </a:p>
          </p:txBody>
        </p:sp>
        <p:cxnSp>
          <p:nvCxnSpPr>
            <p:cNvPr id="14" name="Straight Connector 13"/>
            <p:cNvCxnSpPr/>
            <p:nvPr/>
          </p:nvCxnSpPr>
          <p:spPr bwMode="auto">
            <a:xfrm>
              <a:off x="4876800" y="1905000"/>
              <a:ext cx="228600" cy="0"/>
            </a:xfrm>
            <a:prstGeom prst="line">
              <a:avLst/>
            </a:prstGeom>
            <a:solidFill>
              <a:srgbClr val="FFFFFF"/>
            </a:solidFill>
            <a:ln w="38100" cap="flat" cmpd="sng" algn="ctr">
              <a:solidFill>
                <a:srgbClr val="4F81B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sp>
        <p:nvSpPr>
          <p:cNvPr id="15" name="Rectangle 14"/>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The Fed</a:t>
            </a:r>
            <a:r>
              <a:rPr kumimoji="0" lang="en-US" sz="2000" b="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has a lot of power because it determines the federal funds rate.  This interest rate influences all other short-term interest rates in the economy.</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147943988"/>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par>
                                <p:cTn id="12" presetID="42" presetClass="entr" presetSubtype="0" fill="hold" nodeType="with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par>
                          <p:cTn id="17" fill="hold">
                            <p:stCondLst>
                              <p:cond delay="4000"/>
                            </p:stCondLst>
                            <p:childTnLst>
                              <p:par>
                                <p:cTn id="18" presetID="22" presetClass="entr" presetSubtype="8" fill="hold" nodeType="afterEffect">
                                  <p:stCondLst>
                                    <p:cond delay="100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0"/>
                                        <p:tgtEl>
                                          <p:spTgt spid="2"/>
                                        </p:tgtEl>
                                      </p:cBhvr>
                                    </p:animEffect>
                                  </p:childTnLst>
                                </p:cTn>
                              </p:par>
                            </p:childTnLst>
                          </p:cTn>
                        </p:par>
                        <p:par>
                          <p:cTn id="21" fill="hold">
                            <p:stCondLst>
                              <p:cond delay="10000"/>
                            </p:stCondLst>
                            <p:childTnLst>
                              <p:par>
                                <p:cTn id="22" presetID="22" presetClass="entr" presetSubtype="8" fill="hold" grpId="0" nodeType="afterEffect">
                                  <p:stCondLst>
                                    <p:cond delay="100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Group 78"/>
          <p:cNvGraphicFramePr>
            <a:graphicFrameLocks noGrp="1"/>
          </p:cNvGraphicFramePr>
          <p:nvPr>
            <p:extLst>
              <p:ext uri="{D42A27DB-BD31-4B8C-83A1-F6EECF244321}">
                <p14:modId xmlns:p14="http://schemas.microsoft.com/office/powerpoint/2010/main" val="1609505584"/>
              </p:ext>
            </p:extLst>
          </p:nvPr>
        </p:nvGraphicFramePr>
        <p:xfrm>
          <a:off x="2895599" y="2590800"/>
          <a:ext cx="3352801" cy="3352800"/>
        </p:xfrm>
        <a:graphic>
          <a:graphicData uri="http://schemas.openxmlformats.org/drawingml/2006/table">
            <a:tbl>
              <a:tblPr firstRow="1" firstCol="1" lastRow="1" bandRow="1">
                <a:tableStyleId>{6E25E649-3F16-4E02-A733-19D2CDBF48F0}</a:tableStyleId>
              </a:tblPr>
              <a:tblGrid>
                <a:gridCol w="293662"/>
                <a:gridCol w="630592"/>
                <a:gridCol w="630592"/>
                <a:gridCol w="870057"/>
                <a:gridCol w="927898"/>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Assets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Liabilities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T-Bills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Reserves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Deposits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46" name="TextBox 45"/>
          <p:cNvSpPr txBox="1"/>
          <p:nvPr/>
        </p:nvSpPr>
        <p:spPr>
          <a:xfrm>
            <a:off x="152400" y="2283023"/>
            <a:ext cx="2590800" cy="307777"/>
          </a:xfrm>
          <a:prstGeom prst="rect">
            <a:avLst/>
          </a:prstGeom>
          <a:noFill/>
        </p:spPr>
        <p:txBody>
          <a:bodyPr wrap="square" rtlCol="0">
            <a:spAutoFit/>
          </a:bodyPr>
          <a:lstStyle/>
          <a:p>
            <a:pPr algn="l"/>
            <a:r>
              <a:rPr lang="en-US" sz="1400" b="1" dirty="0" smtClean="0"/>
              <a:t>Consumers</a:t>
            </a:r>
            <a:endParaRPr lang="en-US" sz="1400" b="1" dirty="0"/>
          </a:p>
        </p:txBody>
      </p:sp>
      <p:graphicFrame>
        <p:nvGraphicFramePr>
          <p:cNvPr id="47" name="Group 78"/>
          <p:cNvGraphicFramePr>
            <a:graphicFrameLocks noGrp="1"/>
          </p:cNvGraphicFramePr>
          <p:nvPr>
            <p:extLst>
              <p:ext uri="{D42A27DB-BD31-4B8C-83A1-F6EECF244321}">
                <p14:modId xmlns:p14="http://schemas.microsoft.com/office/powerpoint/2010/main" val="2115761363"/>
              </p:ext>
            </p:extLst>
          </p:nvPr>
        </p:nvGraphicFramePr>
        <p:xfrm>
          <a:off x="152400" y="2590800"/>
          <a:ext cx="2590800" cy="3352800"/>
        </p:xfrm>
        <a:graphic>
          <a:graphicData uri="http://schemas.openxmlformats.org/drawingml/2006/table">
            <a:tbl>
              <a:tblPr firstRow="1" firstCol="1" lastRow="1" bandRow="1">
                <a:tableStyleId>{6E25E649-3F16-4E02-A733-19D2CDBF48F0}</a:tableStyleId>
              </a:tblPr>
              <a:tblGrid>
                <a:gridCol w="292324"/>
                <a:gridCol w="561685"/>
                <a:gridCol w="813121"/>
                <a:gridCol w="92367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Assets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Liabilities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Deposits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graphicFrame>
        <p:nvGraphicFramePr>
          <p:cNvPr id="48" name="Group 78"/>
          <p:cNvGraphicFramePr>
            <a:graphicFrameLocks noGrp="1"/>
          </p:cNvGraphicFramePr>
          <p:nvPr>
            <p:extLst>
              <p:ext uri="{D42A27DB-BD31-4B8C-83A1-F6EECF244321}">
                <p14:modId xmlns:p14="http://schemas.microsoft.com/office/powerpoint/2010/main" val="2601192811"/>
              </p:ext>
            </p:extLst>
          </p:nvPr>
        </p:nvGraphicFramePr>
        <p:xfrm>
          <a:off x="6400799" y="2590800"/>
          <a:ext cx="2573593" cy="3352800"/>
        </p:xfrm>
        <a:graphic>
          <a:graphicData uri="http://schemas.openxmlformats.org/drawingml/2006/table">
            <a:tbl>
              <a:tblPr firstRow="1" firstCol="1" lastRow="1" bandRow="1">
                <a:tableStyleId>{6E25E649-3F16-4E02-A733-19D2CDBF48F0}</a:tableStyleId>
              </a:tblPr>
              <a:tblGrid>
                <a:gridCol w="307667"/>
                <a:gridCol w="763213"/>
                <a:gridCol w="591164"/>
                <a:gridCol w="911549"/>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Assets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Liabilities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T-Bills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Reserves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49" name="TextBox 48"/>
          <p:cNvSpPr txBox="1"/>
          <p:nvPr/>
        </p:nvSpPr>
        <p:spPr>
          <a:xfrm>
            <a:off x="2895600" y="2286000"/>
            <a:ext cx="3352800" cy="307777"/>
          </a:xfrm>
          <a:prstGeom prst="rect">
            <a:avLst/>
          </a:prstGeom>
          <a:noFill/>
        </p:spPr>
        <p:txBody>
          <a:bodyPr wrap="square" rtlCol="0">
            <a:spAutoFit/>
          </a:bodyPr>
          <a:lstStyle/>
          <a:p>
            <a:pPr algn="l"/>
            <a:r>
              <a:rPr lang="en-US" sz="1400" b="1" dirty="0" smtClean="0"/>
              <a:t>Bankers</a:t>
            </a:r>
            <a:endParaRPr lang="en-US" sz="1400" b="1" dirty="0"/>
          </a:p>
        </p:txBody>
      </p:sp>
      <p:sp>
        <p:nvSpPr>
          <p:cNvPr id="50" name="TextBox 49"/>
          <p:cNvSpPr txBox="1"/>
          <p:nvPr/>
        </p:nvSpPr>
        <p:spPr>
          <a:xfrm>
            <a:off x="6400800" y="2286000"/>
            <a:ext cx="2590800" cy="307777"/>
          </a:xfrm>
          <a:prstGeom prst="rect">
            <a:avLst/>
          </a:prstGeom>
          <a:noFill/>
        </p:spPr>
        <p:txBody>
          <a:bodyPr wrap="square" rtlCol="0">
            <a:spAutoFit/>
          </a:bodyPr>
          <a:lstStyle/>
          <a:p>
            <a:pPr algn="l"/>
            <a:r>
              <a:rPr lang="en-US" sz="1400" b="1" dirty="0" smtClean="0"/>
              <a:t>The Federal Reserve</a:t>
            </a:r>
            <a:endParaRPr lang="en-US" sz="1400" b="1" dirty="0"/>
          </a:p>
        </p:txBody>
      </p:sp>
      <p:sp>
        <p:nvSpPr>
          <p:cNvPr id="51" name="TextBox 50"/>
          <p:cNvSpPr txBox="1"/>
          <p:nvPr/>
        </p:nvSpPr>
        <p:spPr>
          <a:xfrm>
            <a:off x="457200" y="3200400"/>
            <a:ext cx="533400" cy="276999"/>
          </a:xfrm>
          <a:prstGeom prst="rect">
            <a:avLst/>
          </a:prstGeom>
          <a:noFill/>
        </p:spPr>
        <p:txBody>
          <a:bodyPr wrap="square" rtlCol="0">
            <a:spAutoFit/>
          </a:bodyPr>
          <a:lstStyle/>
          <a:p>
            <a:r>
              <a:rPr lang="en-US" sz="1200" b="1" dirty="0" smtClean="0"/>
              <a:t>3</a:t>
            </a:r>
            <a:endParaRPr lang="en-US" sz="1200" b="1" dirty="0"/>
          </a:p>
        </p:txBody>
      </p:sp>
      <p:sp>
        <p:nvSpPr>
          <p:cNvPr id="52" name="TextBox 51"/>
          <p:cNvSpPr txBox="1"/>
          <p:nvPr/>
        </p:nvSpPr>
        <p:spPr>
          <a:xfrm>
            <a:off x="990600" y="3200400"/>
            <a:ext cx="838200" cy="276999"/>
          </a:xfrm>
          <a:prstGeom prst="rect">
            <a:avLst/>
          </a:prstGeom>
          <a:noFill/>
        </p:spPr>
        <p:txBody>
          <a:bodyPr wrap="square" rtlCol="0">
            <a:spAutoFit/>
          </a:bodyPr>
          <a:lstStyle/>
          <a:p>
            <a:r>
              <a:rPr lang="en-US" sz="1200" b="1" dirty="0" smtClean="0"/>
              <a:t>0</a:t>
            </a:r>
            <a:endParaRPr lang="en-US" sz="1200" b="1" dirty="0"/>
          </a:p>
        </p:txBody>
      </p:sp>
      <p:sp>
        <p:nvSpPr>
          <p:cNvPr id="53" name="TextBox 52"/>
          <p:cNvSpPr txBox="1"/>
          <p:nvPr/>
        </p:nvSpPr>
        <p:spPr>
          <a:xfrm>
            <a:off x="1828800" y="3200400"/>
            <a:ext cx="914400" cy="276999"/>
          </a:xfrm>
          <a:prstGeom prst="rect">
            <a:avLst/>
          </a:prstGeom>
          <a:noFill/>
        </p:spPr>
        <p:txBody>
          <a:bodyPr wrap="square" rtlCol="0">
            <a:spAutoFit/>
          </a:bodyPr>
          <a:lstStyle/>
          <a:p>
            <a:r>
              <a:rPr lang="en-US" sz="1200" b="1" dirty="0" smtClean="0"/>
              <a:t>0</a:t>
            </a:r>
            <a:endParaRPr lang="en-US" sz="1200" b="1" dirty="0"/>
          </a:p>
        </p:txBody>
      </p:sp>
      <p:sp>
        <p:nvSpPr>
          <p:cNvPr id="54" name="TextBox 53"/>
          <p:cNvSpPr txBox="1"/>
          <p:nvPr/>
        </p:nvSpPr>
        <p:spPr>
          <a:xfrm>
            <a:off x="3200400" y="3200400"/>
            <a:ext cx="609600" cy="276999"/>
          </a:xfrm>
          <a:prstGeom prst="rect">
            <a:avLst/>
          </a:prstGeom>
          <a:noFill/>
        </p:spPr>
        <p:txBody>
          <a:bodyPr wrap="square" rtlCol="0">
            <a:spAutoFit/>
          </a:bodyPr>
          <a:lstStyle/>
          <a:p>
            <a:r>
              <a:rPr lang="en-US" sz="1200" b="1" dirty="0" smtClean="0"/>
              <a:t>3</a:t>
            </a:r>
            <a:endParaRPr lang="en-US" sz="1200" b="1" dirty="0"/>
          </a:p>
        </p:txBody>
      </p:sp>
      <p:sp>
        <p:nvSpPr>
          <p:cNvPr id="55" name="TextBox 54"/>
          <p:cNvSpPr txBox="1"/>
          <p:nvPr/>
        </p:nvSpPr>
        <p:spPr>
          <a:xfrm>
            <a:off x="3886200" y="3200400"/>
            <a:ext cx="533400" cy="276999"/>
          </a:xfrm>
          <a:prstGeom prst="rect">
            <a:avLst/>
          </a:prstGeom>
          <a:noFill/>
        </p:spPr>
        <p:txBody>
          <a:bodyPr wrap="square" rtlCol="0">
            <a:spAutoFit/>
          </a:bodyPr>
          <a:lstStyle/>
          <a:p>
            <a:r>
              <a:rPr lang="en-US" sz="1200" b="1" dirty="0" smtClean="0"/>
              <a:t>0</a:t>
            </a:r>
            <a:endParaRPr lang="en-US" sz="1200" b="1" dirty="0"/>
          </a:p>
        </p:txBody>
      </p:sp>
      <p:sp>
        <p:nvSpPr>
          <p:cNvPr id="56" name="TextBox 55"/>
          <p:cNvSpPr txBox="1"/>
          <p:nvPr/>
        </p:nvSpPr>
        <p:spPr>
          <a:xfrm>
            <a:off x="4495800" y="3200400"/>
            <a:ext cx="762000" cy="276999"/>
          </a:xfrm>
          <a:prstGeom prst="rect">
            <a:avLst/>
          </a:prstGeom>
          <a:noFill/>
        </p:spPr>
        <p:txBody>
          <a:bodyPr wrap="square" rtlCol="0">
            <a:spAutoFit/>
          </a:bodyPr>
          <a:lstStyle/>
          <a:p>
            <a:r>
              <a:rPr lang="en-US" sz="1200" b="1" dirty="0" smtClean="0"/>
              <a:t>0</a:t>
            </a:r>
            <a:endParaRPr lang="en-US" sz="1200" b="1" dirty="0"/>
          </a:p>
        </p:txBody>
      </p:sp>
      <p:sp>
        <p:nvSpPr>
          <p:cNvPr id="57" name="TextBox 56"/>
          <p:cNvSpPr txBox="1"/>
          <p:nvPr/>
        </p:nvSpPr>
        <p:spPr>
          <a:xfrm>
            <a:off x="5334000" y="3200400"/>
            <a:ext cx="914400" cy="276999"/>
          </a:xfrm>
          <a:prstGeom prst="rect">
            <a:avLst/>
          </a:prstGeom>
          <a:noFill/>
        </p:spPr>
        <p:txBody>
          <a:bodyPr wrap="square" rtlCol="0">
            <a:spAutoFit/>
          </a:bodyPr>
          <a:lstStyle/>
          <a:p>
            <a:r>
              <a:rPr lang="en-US" sz="1200" b="1" dirty="0" smtClean="0"/>
              <a:t>0</a:t>
            </a:r>
            <a:endParaRPr lang="en-US" sz="1200" b="1" dirty="0"/>
          </a:p>
        </p:txBody>
      </p:sp>
      <p:sp>
        <p:nvSpPr>
          <p:cNvPr id="58" name="TextBox 57"/>
          <p:cNvSpPr txBox="1"/>
          <p:nvPr/>
        </p:nvSpPr>
        <p:spPr>
          <a:xfrm>
            <a:off x="6705600" y="3200400"/>
            <a:ext cx="762000" cy="276999"/>
          </a:xfrm>
          <a:prstGeom prst="rect">
            <a:avLst/>
          </a:prstGeom>
          <a:noFill/>
        </p:spPr>
        <p:txBody>
          <a:bodyPr wrap="square" rtlCol="0">
            <a:spAutoFit/>
          </a:bodyPr>
          <a:lstStyle/>
          <a:p>
            <a:r>
              <a:rPr lang="en-US" sz="1200" b="1" dirty="0" smtClean="0"/>
              <a:t>0</a:t>
            </a:r>
            <a:endParaRPr lang="en-US" sz="1200" b="1" dirty="0"/>
          </a:p>
        </p:txBody>
      </p:sp>
      <p:sp>
        <p:nvSpPr>
          <p:cNvPr id="59" name="TextBox 58"/>
          <p:cNvSpPr txBox="1"/>
          <p:nvPr/>
        </p:nvSpPr>
        <p:spPr>
          <a:xfrm>
            <a:off x="7467600" y="3200400"/>
            <a:ext cx="609600" cy="276999"/>
          </a:xfrm>
          <a:prstGeom prst="rect">
            <a:avLst/>
          </a:prstGeom>
          <a:noFill/>
        </p:spPr>
        <p:txBody>
          <a:bodyPr wrap="square" rtlCol="0">
            <a:spAutoFit/>
          </a:bodyPr>
          <a:lstStyle/>
          <a:p>
            <a:r>
              <a:rPr lang="en-US" sz="1200" b="1" dirty="0" smtClean="0"/>
              <a:t>3</a:t>
            </a:r>
            <a:endParaRPr lang="en-US" sz="1200" b="1" dirty="0"/>
          </a:p>
        </p:txBody>
      </p:sp>
      <p:sp>
        <p:nvSpPr>
          <p:cNvPr id="60" name="TextBox 59"/>
          <p:cNvSpPr txBox="1"/>
          <p:nvPr/>
        </p:nvSpPr>
        <p:spPr>
          <a:xfrm>
            <a:off x="8077200" y="3200400"/>
            <a:ext cx="914400" cy="276999"/>
          </a:xfrm>
          <a:prstGeom prst="rect">
            <a:avLst/>
          </a:prstGeom>
          <a:noFill/>
        </p:spPr>
        <p:txBody>
          <a:bodyPr wrap="square" rtlCol="0">
            <a:spAutoFit/>
          </a:bodyPr>
          <a:lstStyle/>
          <a:p>
            <a:r>
              <a:rPr lang="en-US" sz="1200" b="1" dirty="0" smtClean="0"/>
              <a:t>0</a:t>
            </a:r>
            <a:endParaRPr lang="en-US" sz="1200" b="1" dirty="0"/>
          </a:p>
        </p:txBody>
      </p:sp>
      <p:sp>
        <p:nvSpPr>
          <p:cNvPr id="61" name="TextBox 60"/>
          <p:cNvSpPr txBox="1"/>
          <p:nvPr/>
        </p:nvSpPr>
        <p:spPr>
          <a:xfrm>
            <a:off x="457200" y="3505200"/>
            <a:ext cx="533400" cy="276999"/>
          </a:xfrm>
          <a:prstGeom prst="rect">
            <a:avLst/>
          </a:prstGeom>
          <a:noFill/>
        </p:spPr>
        <p:txBody>
          <a:bodyPr wrap="square" rtlCol="0">
            <a:spAutoFit/>
          </a:bodyPr>
          <a:lstStyle/>
          <a:p>
            <a:r>
              <a:rPr lang="en-US" sz="1200" b="1" dirty="0" smtClean="0"/>
              <a:t>-3</a:t>
            </a:r>
            <a:endParaRPr lang="en-US" sz="1200" b="1" dirty="0"/>
          </a:p>
        </p:txBody>
      </p:sp>
      <p:sp>
        <p:nvSpPr>
          <p:cNvPr id="62" name="TextBox 61"/>
          <p:cNvSpPr txBox="1"/>
          <p:nvPr/>
        </p:nvSpPr>
        <p:spPr>
          <a:xfrm>
            <a:off x="990600" y="3505200"/>
            <a:ext cx="838200" cy="276999"/>
          </a:xfrm>
          <a:prstGeom prst="rect">
            <a:avLst/>
          </a:prstGeom>
          <a:noFill/>
        </p:spPr>
        <p:txBody>
          <a:bodyPr wrap="square" rtlCol="0">
            <a:spAutoFit/>
          </a:bodyPr>
          <a:lstStyle/>
          <a:p>
            <a:r>
              <a:rPr lang="en-US" sz="1200" b="1" dirty="0" smtClean="0"/>
              <a:t>+3</a:t>
            </a:r>
            <a:endParaRPr lang="en-US" sz="1200" b="1" dirty="0"/>
          </a:p>
        </p:txBody>
      </p:sp>
      <p:sp>
        <p:nvSpPr>
          <p:cNvPr id="63" name="TextBox 62"/>
          <p:cNvSpPr txBox="1"/>
          <p:nvPr/>
        </p:nvSpPr>
        <p:spPr>
          <a:xfrm>
            <a:off x="1828800" y="3505200"/>
            <a:ext cx="914400" cy="276999"/>
          </a:xfrm>
          <a:prstGeom prst="rect">
            <a:avLst/>
          </a:prstGeom>
          <a:noFill/>
        </p:spPr>
        <p:txBody>
          <a:bodyPr wrap="square" rtlCol="0">
            <a:spAutoFit/>
          </a:bodyPr>
          <a:lstStyle/>
          <a:p>
            <a:r>
              <a:rPr lang="en-US" sz="1200" b="1" dirty="0" smtClean="0"/>
              <a:t>NC</a:t>
            </a:r>
            <a:endParaRPr lang="en-US" sz="1200" b="1" dirty="0"/>
          </a:p>
        </p:txBody>
      </p:sp>
      <p:sp>
        <p:nvSpPr>
          <p:cNvPr id="64" name="TextBox 63"/>
          <p:cNvSpPr txBox="1"/>
          <p:nvPr/>
        </p:nvSpPr>
        <p:spPr>
          <a:xfrm>
            <a:off x="3200400" y="3505200"/>
            <a:ext cx="609600" cy="276999"/>
          </a:xfrm>
          <a:prstGeom prst="rect">
            <a:avLst/>
          </a:prstGeom>
          <a:noFill/>
        </p:spPr>
        <p:txBody>
          <a:bodyPr wrap="square" rtlCol="0">
            <a:spAutoFit/>
          </a:bodyPr>
          <a:lstStyle/>
          <a:p>
            <a:r>
              <a:rPr lang="en-US" sz="1200" b="1" dirty="0" smtClean="0"/>
              <a:t>NC</a:t>
            </a:r>
            <a:endParaRPr lang="en-US" sz="1200" b="1" dirty="0"/>
          </a:p>
        </p:txBody>
      </p:sp>
      <p:sp>
        <p:nvSpPr>
          <p:cNvPr id="65" name="TextBox 64"/>
          <p:cNvSpPr txBox="1"/>
          <p:nvPr/>
        </p:nvSpPr>
        <p:spPr>
          <a:xfrm>
            <a:off x="3886200" y="3505200"/>
            <a:ext cx="533400" cy="276999"/>
          </a:xfrm>
          <a:prstGeom prst="rect">
            <a:avLst/>
          </a:prstGeom>
          <a:noFill/>
        </p:spPr>
        <p:txBody>
          <a:bodyPr wrap="square" rtlCol="0">
            <a:spAutoFit/>
          </a:bodyPr>
          <a:lstStyle/>
          <a:p>
            <a:r>
              <a:rPr lang="en-US" sz="1200" b="1" dirty="0" smtClean="0"/>
              <a:t>NC</a:t>
            </a:r>
            <a:endParaRPr lang="en-US" sz="1200" b="1" dirty="0"/>
          </a:p>
        </p:txBody>
      </p:sp>
      <p:sp>
        <p:nvSpPr>
          <p:cNvPr id="66" name="TextBox 65"/>
          <p:cNvSpPr txBox="1"/>
          <p:nvPr/>
        </p:nvSpPr>
        <p:spPr>
          <a:xfrm>
            <a:off x="4495800" y="3505200"/>
            <a:ext cx="762000" cy="276999"/>
          </a:xfrm>
          <a:prstGeom prst="rect">
            <a:avLst/>
          </a:prstGeom>
          <a:noFill/>
        </p:spPr>
        <p:txBody>
          <a:bodyPr wrap="square" rtlCol="0">
            <a:spAutoFit/>
          </a:bodyPr>
          <a:lstStyle/>
          <a:p>
            <a:r>
              <a:rPr lang="en-US" sz="1200" b="1" dirty="0" smtClean="0"/>
              <a:t>+3</a:t>
            </a:r>
            <a:endParaRPr lang="en-US" sz="1200" b="1" dirty="0"/>
          </a:p>
        </p:txBody>
      </p:sp>
      <p:sp>
        <p:nvSpPr>
          <p:cNvPr id="67" name="TextBox 66"/>
          <p:cNvSpPr txBox="1"/>
          <p:nvPr/>
        </p:nvSpPr>
        <p:spPr>
          <a:xfrm>
            <a:off x="5334000" y="3505200"/>
            <a:ext cx="914400" cy="276999"/>
          </a:xfrm>
          <a:prstGeom prst="rect">
            <a:avLst/>
          </a:prstGeom>
          <a:noFill/>
        </p:spPr>
        <p:txBody>
          <a:bodyPr wrap="square" rtlCol="0">
            <a:spAutoFit/>
          </a:bodyPr>
          <a:lstStyle/>
          <a:p>
            <a:r>
              <a:rPr lang="en-US" sz="1200" b="1" dirty="0" smtClean="0"/>
              <a:t>+3</a:t>
            </a:r>
            <a:endParaRPr lang="en-US" sz="1200" b="1" dirty="0"/>
          </a:p>
        </p:txBody>
      </p:sp>
      <p:sp>
        <p:nvSpPr>
          <p:cNvPr id="68" name="TextBox 67"/>
          <p:cNvSpPr txBox="1"/>
          <p:nvPr/>
        </p:nvSpPr>
        <p:spPr>
          <a:xfrm>
            <a:off x="6705600" y="3505200"/>
            <a:ext cx="762000" cy="276999"/>
          </a:xfrm>
          <a:prstGeom prst="rect">
            <a:avLst/>
          </a:prstGeom>
          <a:noFill/>
        </p:spPr>
        <p:txBody>
          <a:bodyPr wrap="square" rtlCol="0">
            <a:spAutoFit/>
          </a:bodyPr>
          <a:lstStyle/>
          <a:p>
            <a:r>
              <a:rPr lang="en-US" sz="1200" b="1" dirty="0" smtClean="0"/>
              <a:t>NC</a:t>
            </a:r>
            <a:endParaRPr lang="en-US" sz="1200" b="1" dirty="0"/>
          </a:p>
        </p:txBody>
      </p:sp>
      <p:sp>
        <p:nvSpPr>
          <p:cNvPr id="69" name="TextBox 68"/>
          <p:cNvSpPr txBox="1"/>
          <p:nvPr/>
        </p:nvSpPr>
        <p:spPr>
          <a:xfrm>
            <a:off x="7467600" y="3505200"/>
            <a:ext cx="609600" cy="276999"/>
          </a:xfrm>
          <a:prstGeom prst="rect">
            <a:avLst/>
          </a:prstGeom>
          <a:noFill/>
        </p:spPr>
        <p:txBody>
          <a:bodyPr wrap="square" rtlCol="0">
            <a:spAutoFit/>
          </a:bodyPr>
          <a:lstStyle/>
          <a:p>
            <a:r>
              <a:rPr lang="en-US" sz="1200" b="1" dirty="0" smtClean="0"/>
              <a:t>-3</a:t>
            </a:r>
            <a:endParaRPr lang="en-US" sz="1200" b="1" dirty="0"/>
          </a:p>
        </p:txBody>
      </p:sp>
      <p:sp>
        <p:nvSpPr>
          <p:cNvPr id="70" name="TextBox 69"/>
          <p:cNvSpPr txBox="1"/>
          <p:nvPr/>
        </p:nvSpPr>
        <p:spPr>
          <a:xfrm>
            <a:off x="8077200" y="3505200"/>
            <a:ext cx="914400" cy="276999"/>
          </a:xfrm>
          <a:prstGeom prst="rect">
            <a:avLst/>
          </a:prstGeom>
          <a:noFill/>
        </p:spPr>
        <p:txBody>
          <a:bodyPr wrap="square" rtlCol="0">
            <a:spAutoFit/>
          </a:bodyPr>
          <a:lstStyle/>
          <a:p>
            <a:r>
              <a:rPr lang="en-US" sz="1200" b="1" dirty="0" smtClean="0"/>
              <a:t>+3</a:t>
            </a:r>
            <a:endParaRPr lang="en-US" sz="1200" b="1" dirty="0"/>
          </a:p>
        </p:txBody>
      </p:sp>
      <p:sp>
        <p:nvSpPr>
          <p:cNvPr id="9217"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Fed Creates Money</a:t>
            </a:r>
            <a:endParaRPr lang="en-US" dirty="0">
              <a:latin typeface="Century Gothic" charset="0"/>
              <a:ea typeface="ＭＳ Ｐゴシック" charset="0"/>
              <a:cs typeface="ＭＳ Ｐゴシック" charset="0"/>
            </a:endParaRPr>
          </a:p>
        </p:txBody>
      </p:sp>
      <p:sp>
        <p:nvSpPr>
          <p:cNvPr id="77082" name="Rectangle 282"/>
          <p:cNvSpPr>
            <a:spLocks noChangeArrowheads="1"/>
          </p:cNvSpPr>
          <p:nvPr/>
        </p:nvSpPr>
        <p:spPr bwMode="auto">
          <a:xfrm>
            <a:off x="152400" y="936625"/>
            <a:ext cx="8839200" cy="369332"/>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800" b="1" dirty="0" smtClean="0"/>
              <a:t>ROUND DESCRIPTIONS</a:t>
            </a:r>
          </a:p>
        </p:txBody>
      </p:sp>
      <p:sp>
        <p:nvSpPr>
          <p:cNvPr id="15" name="Rectangle 14"/>
          <p:cNvSpPr/>
          <p:nvPr/>
        </p:nvSpPr>
        <p:spPr bwMode="auto">
          <a:xfrm>
            <a:off x="152400" y="914400"/>
            <a:ext cx="8839200" cy="1295400"/>
          </a:xfrm>
          <a:prstGeom prst="rect">
            <a:avLst/>
          </a:prstGeom>
          <a:noFill/>
          <a:ln w="38100">
            <a:solidFill>
              <a:schemeClr val="tx1"/>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Rectangle 282"/>
          <p:cNvSpPr>
            <a:spLocks noChangeArrowheads="1"/>
          </p:cNvSpPr>
          <p:nvPr/>
        </p:nvSpPr>
        <p:spPr bwMode="auto">
          <a:xfrm>
            <a:off x="152400" y="1258669"/>
            <a:ext cx="8839200" cy="923330"/>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800" b="1" dirty="0" smtClean="0"/>
              <a:t>Round 2 - Banks Issue Loans</a:t>
            </a:r>
          </a:p>
          <a:p>
            <a:pPr algn="just"/>
            <a:r>
              <a:rPr lang="en-US" sz="1800" dirty="0" smtClean="0"/>
              <a:t>Because banks have no reserve requirement, they are willing to loan all of their reserves.  Each consumer takes out a loan for $1.</a:t>
            </a:r>
          </a:p>
        </p:txBody>
      </p:sp>
      <p:sp>
        <p:nvSpPr>
          <p:cNvPr id="35" name="TextBox 34"/>
          <p:cNvSpPr txBox="1"/>
          <p:nvPr/>
        </p:nvSpPr>
        <p:spPr>
          <a:xfrm>
            <a:off x="457200" y="3837801"/>
            <a:ext cx="533400" cy="276999"/>
          </a:xfrm>
          <a:prstGeom prst="rect">
            <a:avLst/>
          </a:prstGeom>
          <a:noFill/>
        </p:spPr>
        <p:txBody>
          <a:bodyPr wrap="square" rtlCol="0">
            <a:spAutoFit/>
          </a:bodyPr>
          <a:lstStyle/>
          <a:p>
            <a:r>
              <a:rPr lang="en-US" sz="1200" b="1" dirty="0" smtClean="0"/>
              <a:t>+3</a:t>
            </a:r>
            <a:endParaRPr lang="en-US" sz="1200" b="1" dirty="0"/>
          </a:p>
        </p:txBody>
      </p:sp>
      <p:sp>
        <p:nvSpPr>
          <p:cNvPr id="36" name="TextBox 35"/>
          <p:cNvSpPr txBox="1"/>
          <p:nvPr/>
        </p:nvSpPr>
        <p:spPr>
          <a:xfrm>
            <a:off x="990600" y="3837801"/>
            <a:ext cx="838200" cy="276999"/>
          </a:xfrm>
          <a:prstGeom prst="rect">
            <a:avLst/>
          </a:prstGeom>
          <a:noFill/>
        </p:spPr>
        <p:txBody>
          <a:bodyPr wrap="square" rtlCol="0">
            <a:spAutoFit/>
          </a:bodyPr>
          <a:lstStyle/>
          <a:p>
            <a:r>
              <a:rPr lang="en-US" sz="1200" b="1" dirty="0" smtClean="0"/>
              <a:t>NC</a:t>
            </a:r>
            <a:endParaRPr lang="en-US" sz="1200" b="1" dirty="0"/>
          </a:p>
        </p:txBody>
      </p:sp>
      <p:sp>
        <p:nvSpPr>
          <p:cNvPr id="37" name="TextBox 36"/>
          <p:cNvSpPr txBox="1"/>
          <p:nvPr/>
        </p:nvSpPr>
        <p:spPr>
          <a:xfrm>
            <a:off x="1828800" y="3837801"/>
            <a:ext cx="914400" cy="276999"/>
          </a:xfrm>
          <a:prstGeom prst="rect">
            <a:avLst/>
          </a:prstGeom>
          <a:noFill/>
        </p:spPr>
        <p:txBody>
          <a:bodyPr wrap="square" rtlCol="0">
            <a:spAutoFit/>
          </a:bodyPr>
          <a:lstStyle/>
          <a:p>
            <a:r>
              <a:rPr lang="en-US" sz="1200" b="1" dirty="0" smtClean="0"/>
              <a:t>+3</a:t>
            </a:r>
            <a:endParaRPr lang="en-US" sz="1200" b="1" dirty="0"/>
          </a:p>
        </p:txBody>
      </p:sp>
      <p:sp>
        <p:nvSpPr>
          <p:cNvPr id="38" name="TextBox 37"/>
          <p:cNvSpPr txBox="1"/>
          <p:nvPr/>
        </p:nvSpPr>
        <p:spPr>
          <a:xfrm>
            <a:off x="3200400" y="3837801"/>
            <a:ext cx="609600" cy="276999"/>
          </a:xfrm>
          <a:prstGeom prst="rect">
            <a:avLst/>
          </a:prstGeom>
          <a:noFill/>
        </p:spPr>
        <p:txBody>
          <a:bodyPr wrap="square" rtlCol="0">
            <a:spAutoFit/>
          </a:bodyPr>
          <a:lstStyle/>
          <a:p>
            <a:r>
              <a:rPr lang="en-US" sz="1200" b="1" dirty="0" smtClean="0"/>
              <a:t>NC</a:t>
            </a:r>
            <a:endParaRPr lang="en-US" sz="1200" b="1" dirty="0"/>
          </a:p>
        </p:txBody>
      </p:sp>
      <p:sp>
        <p:nvSpPr>
          <p:cNvPr id="39" name="TextBox 38"/>
          <p:cNvSpPr txBox="1"/>
          <p:nvPr/>
        </p:nvSpPr>
        <p:spPr>
          <a:xfrm>
            <a:off x="3886200" y="3837801"/>
            <a:ext cx="533400" cy="276999"/>
          </a:xfrm>
          <a:prstGeom prst="rect">
            <a:avLst/>
          </a:prstGeom>
          <a:noFill/>
        </p:spPr>
        <p:txBody>
          <a:bodyPr wrap="square" rtlCol="0">
            <a:spAutoFit/>
          </a:bodyPr>
          <a:lstStyle/>
          <a:p>
            <a:r>
              <a:rPr lang="en-US" sz="1200" b="1" dirty="0" smtClean="0"/>
              <a:t>+3</a:t>
            </a:r>
            <a:endParaRPr lang="en-US" sz="1200" b="1" dirty="0"/>
          </a:p>
        </p:txBody>
      </p:sp>
      <p:sp>
        <p:nvSpPr>
          <p:cNvPr id="40" name="TextBox 39"/>
          <p:cNvSpPr txBox="1"/>
          <p:nvPr/>
        </p:nvSpPr>
        <p:spPr>
          <a:xfrm>
            <a:off x="4495800" y="3837801"/>
            <a:ext cx="762000" cy="276999"/>
          </a:xfrm>
          <a:prstGeom prst="rect">
            <a:avLst/>
          </a:prstGeom>
          <a:noFill/>
        </p:spPr>
        <p:txBody>
          <a:bodyPr wrap="square" rtlCol="0">
            <a:spAutoFit/>
          </a:bodyPr>
          <a:lstStyle/>
          <a:p>
            <a:r>
              <a:rPr lang="en-US" sz="1200" b="1" dirty="0" smtClean="0"/>
              <a:t>-3</a:t>
            </a:r>
            <a:endParaRPr lang="en-US" sz="1200" b="1" dirty="0"/>
          </a:p>
        </p:txBody>
      </p:sp>
      <p:sp>
        <p:nvSpPr>
          <p:cNvPr id="41" name="TextBox 40"/>
          <p:cNvSpPr txBox="1"/>
          <p:nvPr/>
        </p:nvSpPr>
        <p:spPr>
          <a:xfrm>
            <a:off x="5334000" y="3837801"/>
            <a:ext cx="914400" cy="276999"/>
          </a:xfrm>
          <a:prstGeom prst="rect">
            <a:avLst/>
          </a:prstGeom>
          <a:noFill/>
        </p:spPr>
        <p:txBody>
          <a:bodyPr wrap="square" rtlCol="0">
            <a:spAutoFit/>
          </a:bodyPr>
          <a:lstStyle/>
          <a:p>
            <a:r>
              <a:rPr lang="en-US" sz="1200" b="1" dirty="0" smtClean="0"/>
              <a:t>NC</a:t>
            </a:r>
            <a:endParaRPr lang="en-US" sz="1200" b="1" dirty="0"/>
          </a:p>
        </p:txBody>
      </p:sp>
      <p:sp>
        <p:nvSpPr>
          <p:cNvPr id="42" name="TextBox 41"/>
          <p:cNvSpPr txBox="1"/>
          <p:nvPr/>
        </p:nvSpPr>
        <p:spPr>
          <a:xfrm>
            <a:off x="6705600" y="3837801"/>
            <a:ext cx="762000" cy="276999"/>
          </a:xfrm>
          <a:prstGeom prst="rect">
            <a:avLst/>
          </a:prstGeom>
          <a:noFill/>
        </p:spPr>
        <p:txBody>
          <a:bodyPr wrap="square" rtlCol="0">
            <a:spAutoFit/>
          </a:bodyPr>
          <a:lstStyle/>
          <a:p>
            <a:r>
              <a:rPr lang="en-US" sz="1200" b="1" dirty="0" smtClean="0"/>
              <a:t>NC</a:t>
            </a:r>
            <a:endParaRPr lang="en-US" sz="1200" b="1" dirty="0"/>
          </a:p>
        </p:txBody>
      </p:sp>
      <p:sp>
        <p:nvSpPr>
          <p:cNvPr id="43" name="TextBox 42"/>
          <p:cNvSpPr txBox="1"/>
          <p:nvPr/>
        </p:nvSpPr>
        <p:spPr>
          <a:xfrm>
            <a:off x="7467600" y="3837801"/>
            <a:ext cx="609600" cy="276999"/>
          </a:xfrm>
          <a:prstGeom prst="rect">
            <a:avLst/>
          </a:prstGeom>
          <a:noFill/>
        </p:spPr>
        <p:txBody>
          <a:bodyPr wrap="square" rtlCol="0">
            <a:spAutoFit/>
          </a:bodyPr>
          <a:lstStyle/>
          <a:p>
            <a:r>
              <a:rPr lang="en-US" sz="1200" b="1" dirty="0" smtClean="0"/>
              <a:t>+3</a:t>
            </a:r>
            <a:endParaRPr lang="en-US" sz="1200" b="1" dirty="0"/>
          </a:p>
        </p:txBody>
      </p:sp>
      <p:sp>
        <p:nvSpPr>
          <p:cNvPr id="44" name="TextBox 43"/>
          <p:cNvSpPr txBox="1"/>
          <p:nvPr/>
        </p:nvSpPr>
        <p:spPr>
          <a:xfrm>
            <a:off x="8077200" y="3837801"/>
            <a:ext cx="914400" cy="276999"/>
          </a:xfrm>
          <a:prstGeom prst="rect">
            <a:avLst/>
          </a:prstGeom>
          <a:noFill/>
        </p:spPr>
        <p:txBody>
          <a:bodyPr wrap="square" rtlCol="0">
            <a:spAutoFit/>
          </a:bodyPr>
          <a:lstStyle/>
          <a:p>
            <a:r>
              <a:rPr lang="en-US" sz="1200" b="1" dirty="0" smtClean="0"/>
              <a:t>-3</a:t>
            </a:r>
            <a:endParaRPr lang="en-US" sz="1200" b="1" dirty="0"/>
          </a:p>
        </p:txBody>
      </p:sp>
    </p:spTree>
    <p:extLst>
      <p:ext uri="{BB962C8B-B14F-4D97-AF65-F5344CB8AC3E}">
        <p14:creationId xmlns:p14="http://schemas.microsoft.com/office/powerpoint/2010/main" val="3496916915"/>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par>
                          <p:cTn id="8" fill="hold">
                            <p:stCondLst>
                              <p:cond delay="2000"/>
                            </p:stCondLst>
                            <p:childTnLst>
                              <p:par>
                                <p:cTn id="9" presetID="42" presetClass="entr" presetSubtype="0" fill="hold" grpId="0" nodeType="afterEffect">
                                  <p:stCondLst>
                                    <p:cond delay="100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2"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5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6000"/>
                            </p:stCondLst>
                            <p:childTnLst>
                              <p:par>
                                <p:cTn id="27" presetID="42" presetClass="entr" presetSubtype="0"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1000"/>
                                        <p:tgtEl>
                                          <p:spTgt spid="38"/>
                                        </p:tgtEl>
                                      </p:cBhvr>
                                    </p:animEffect>
                                    <p:anim calcmode="lin" valueType="num">
                                      <p:cBhvr>
                                        <p:cTn id="30" dur="1000" fill="hold"/>
                                        <p:tgtEl>
                                          <p:spTgt spid="38"/>
                                        </p:tgtEl>
                                        <p:attrNameLst>
                                          <p:attrName>ppt_x</p:attrName>
                                        </p:attrNameLst>
                                      </p:cBhvr>
                                      <p:tavLst>
                                        <p:tav tm="0">
                                          <p:val>
                                            <p:strVal val="#ppt_x"/>
                                          </p:val>
                                        </p:tav>
                                        <p:tav tm="100000">
                                          <p:val>
                                            <p:strVal val="#ppt_x"/>
                                          </p:val>
                                        </p:tav>
                                      </p:tavLst>
                                    </p:anim>
                                    <p:anim calcmode="lin" valueType="num">
                                      <p:cBhvr>
                                        <p:cTn id="31" dur="1000" fill="hold"/>
                                        <p:tgtEl>
                                          <p:spTgt spid="38"/>
                                        </p:tgtEl>
                                        <p:attrNameLst>
                                          <p:attrName>ppt_y</p:attrName>
                                        </p:attrNameLst>
                                      </p:cBhvr>
                                      <p:tavLst>
                                        <p:tav tm="0">
                                          <p:val>
                                            <p:strVal val="#ppt_y+.1"/>
                                          </p:val>
                                        </p:tav>
                                        <p:tav tm="100000">
                                          <p:val>
                                            <p:strVal val="#ppt_y"/>
                                          </p:val>
                                        </p:tav>
                                      </p:tavLst>
                                    </p:anim>
                                  </p:childTnLst>
                                </p:cTn>
                              </p:par>
                            </p:childTnLst>
                          </p:cTn>
                        </p:par>
                        <p:par>
                          <p:cTn id="32" fill="hold">
                            <p:stCondLst>
                              <p:cond delay="7000"/>
                            </p:stCondLst>
                            <p:childTnLst>
                              <p:par>
                                <p:cTn id="33" presetID="42" presetClass="entr" presetSubtype="0"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1000"/>
                                        <p:tgtEl>
                                          <p:spTgt spid="39"/>
                                        </p:tgtEl>
                                      </p:cBhvr>
                                    </p:animEffect>
                                    <p:anim calcmode="lin" valueType="num">
                                      <p:cBhvr>
                                        <p:cTn id="36" dur="1000" fill="hold"/>
                                        <p:tgtEl>
                                          <p:spTgt spid="39"/>
                                        </p:tgtEl>
                                        <p:attrNameLst>
                                          <p:attrName>ppt_x</p:attrName>
                                        </p:attrNameLst>
                                      </p:cBhvr>
                                      <p:tavLst>
                                        <p:tav tm="0">
                                          <p:val>
                                            <p:strVal val="#ppt_x"/>
                                          </p:val>
                                        </p:tav>
                                        <p:tav tm="100000">
                                          <p:val>
                                            <p:strVal val="#ppt_x"/>
                                          </p:val>
                                        </p:tav>
                                      </p:tavLst>
                                    </p:anim>
                                    <p:anim calcmode="lin" valueType="num">
                                      <p:cBhvr>
                                        <p:cTn id="37" dur="1000" fill="hold"/>
                                        <p:tgtEl>
                                          <p:spTgt spid="39"/>
                                        </p:tgtEl>
                                        <p:attrNameLst>
                                          <p:attrName>ppt_y</p:attrName>
                                        </p:attrNameLst>
                                      </p:cBhvr>
                                      <p:tavLst>
                                        <p:tav tm="0">
                                          <p:val>
                                            <p:strVal val="#ppt_y+.1"/>
                                          </p:val>
                                        </p:tav>
                                        <p:tav tm="100000">
                                          <p:val>
                                            <p:strVal val="#ppt_y"/>
                                          </p:val>
                                        </p:tav>
                                      </p:tavLst>
                                    </p:anim>
                                  </p:childTnLst>
                                </p:cTn>
                              </p:par>
                            </p:childTnLst>
                          </p:cTn>
                        </p:par>
                        <p:par>
                          <p:cTn id="38" fill="hold">
                            <p:stCondLst>
                              <p:cond delay="8000"/>
                            </p:stCondLst>
                            <p:childTnLst>
                              <p:par>
                                <p:cTn id="39" presetID="42" presetClass="entr" presetSubtype="0"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1000"/>
                                        <p:tgtEl>
                                          <p:spTgt spid="40"/>
                                        </p:tgtEl>
                                      </p:cBhvr>
                                    </p:animEffect>
                                    <p:anim calcmode="lin" valueType="num">
                                      <p:cBhvr>
                                        <p:cTn id="42" dur="1000" fill="hold"/>
                                        <p:tgtEl>
                                          <p:spTgt spid="40"/>
                                        </p:tgtEl>
                                        <p:attrNameLst>
                                          <p:attrName>ppt_x</p:attrName>
                                        </p:attrNameLst>
                                      </p:cBhvr>
                                      <p:tavLst>
                                        <p:tav tm="0">
                                          <p:val>
                                            <p:strVal val="#ppt_x"/>
                                          </p:val>
                                        </p:tav>
                                        <p:tav tm="100000">
                                          <p:val>
                                            <p:strVal val="#ppt_x"/>
                                          </p:val>
                                        </p:tav>
                                      </p:tavLst>
                                    </p:anim>
                                    <p:anim calcmode="lin" valueType="num">
                                      <p:cBhvr>
                                        <p:cTn id="43" dur="1000" fill="hold"/>
                                        <p:tgtEl>
                                          <p:spTgt spid="40"/>
                                        </p:tgtEl>
                                        <p:attrNameLst>
                                          <p:attrName>ppt_y</p:attrName>
                                        </p:attrNameLst>
                                      </p:cBhvr>
                                      <p:tavLst>
                                        <p:tav tm="0">
                                          <p:val>
                                            <p:strVal val="#ppt_y+.1"/>
                                          </p:val>
                                        </p:tav>
                                        <p:tav tm="100000">
                                          <p:val>
                                            <p:strVal val="#ppt_y"/>
                                          </p:val>
                                        </p:tav>
                                      </p:tavLst>
                                    </p:anim>
                                  </p:childTnLst>
                                </p:cTn>
                              </p:par>
                            </p:childTnLst>
                          </p:cTn>
                        </p:par>
                        <p:par>
                          <p:cTn id="44" fill="hold">
                            <p:stCondLst>
                              <p:cond delay="90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42" presetClass="entr" presetSubtype="0"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1000"/>
                                        <p:tgtEl>
                                          <p:spTgt spid="43"/>
                                        </p:tgtEl>
                                      </p:cBhvr>
                                    </p:animEffect>
                                    <p:anim calcmode="lin" valueType="num">
                                      <p:cBhvr>
                                        <p:cTn id="60" dur="1000" fill="hold"/>
                                        <p:tgtEl>
                                          <p:spTgt spid="43"/>
                                        </p:tgtEl>
                                        <p:attrNameLst>
                                          <p:attrName>ppt_x</p:attrName>
                                        </p:attrNameLst>
                                      </p:cBhvr>
                                      <p:tavLst>
                                        <p:tav tm="0">
                                          <p:val>
                                            <p:strVal val="#ppt_x"/>
                                          </p:val>
                                        </p:tav>
                                        <p:tav tm="100000">
                                          <p:val>
                                            <p:strVal val="#ppt_x"/>
                                          </p:val>
                                        </p:tav>
                                      </p:tavLst>
                                    </p:anim>
                                    <p:anim calcmode="lin" valueType="num">
                                      <p:cBhvr>
                                        <p:cTn id="61" dur="1000" fill="hold"/>
                                        <p:tgtEl>
                                          <p:spTgt spid="43"/>
                                        </p:tgtEl>
                                        <p:attrNameLst>
                                          <p:attrName>ppt_y</p:attrName>
                                        </p:attrNameLst>
                                      </p:cBhvr>
                                      <p:tavLst>
                                        <p:tav tm="0">
                                          <p:val>
                                            <p:strVal val="#ppt_y+.1"/>
                                          </p:val>
                                        </p:tav>
                                        <p:tav tm="100000">
                                          <p:val>
                                            <p:strVal val="#ppt_y"/>
                                          </p:val>
                                        </p:tav>
                                      </p:tavLst>
                                    </p:anim>
                                  </p:childTnLst>
                                </p:cTn>
                              </p:par>
                            </p:childTnLst>
                          </p:cTn>
                        </p:par>
                        <p:par>
                          <p:cTn id="62" fill="hold">
                            <p:stCondLst>
                              <p:cond delay="12000"/>
                            </p:stCondLst>
                            <p:childTnLst>
                              <p:par>
                                <p:cTn id="63" presetID="42" presetClass="entr" presetSubtype="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1000"/>
                                        <p:tgtEl>
                                          <p:spTgt spid="44"/>
                                        </p:tgtEl>
                                      </p:cBhvr>
                                    </p:animEffect>
                                    <p:anim calcmode="lin" valueType="num">
                                      <p:cBhvr>
                                        <p:cTn id="66" dur="1000" fill="hold"/>
                                        <p:tgtEl>
                                          <p:spTgt spid="44"/>
                                        </p:tgtEl>
                                        <p:attrNameLst>
                                          <p:attrName>ppt_x</p:attrName>
                                        </p:attrNameLst>
                                      </p:cBhvr>
                                      <p:tavLst>
                                        <p:tav tm="0">
                                          <p:val>
                                            <p:strVal val="#ppt_x"/>
                                          </p:val>
                                        </p:tav>
                                        <p:tav tm="100000">
                                          <p:val>
                                            <p:strVal val="#ppt_x"/>
                                          </p:val>
                                        </p:tav>
                                      </p:tavLst>
                                    </p:anim>
                                    <p:anim calcmode="lin" valueType="num">
                                      <p:cBhvr>
                                        <p:cTn id="6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 grpId="0"/>
      <p:bldP spid="36" grpId="0"/>
      <p:bldP spid="37" grpId="0"/>
      <p:bldP spid="38" grpId="0"/>
      <p:bldP spid="39" grpId="0"/>
      <p:bldP spid="40" grpId="0"/>
      <p:bldP spid="41" grpId="0"/>
      <p:bldP spid="42" grpId="0"/>
      <p:bldP spid="43" grpId="0"/>
      <p:bldP spid="4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Different Interest Rates</a:t>
            </a:r>
            <a:endParaRPr lang="en-US" dirty="0">
              <a:latin typeface="Century Gothic" charset="0"/>
              <a:ea typeface="ＭＳ Ｐゴシック" charset="0"/>
              <a:cs typeface="ＭＳ Ｐゴシック" charset="0"/>
            </a:endParaRPr>
          </a:p>
        </p:txBody>
      </p:sp>
      <p:sp>
        <p:nvSpPr>
          <p:cNvPr id="5" name="Rectangle 6"/>
          <p:cNvSpPr>
            <a:spLocks noChangeArrowheads="1"/>
          </p:cNvSpPr>
          <p:nvPr/>
        </p:nvSpPr>
        <p:spPr bwMode="auto">
          <a:xfrm>
            <a:off x="533400" y="1868269"/>
            <a:ext cx="3886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dirty="0" smtClean="0"/>
              <a:t>A) Interest rate banks charge each other for overnight loans.</a:t>
            </a:r>
            <a:endParaRPr lang="en-US" sz="1800" dirty="0"/>
          </a:p>
        </p:txBody>
      </p:sp>
      <p:sp>
        <p:nvSpPr>
          <p:cNvPr id="6" name="Rectangle 7"/>
          <p:cNvSpPr>
            <a:spLocks noChangeArrowheads="1"/>
          </p:cNvSpPr>
          <p:nvPr/>
        </p:nvSpPr>
        <p:spPr bwMode="auto">
          <a:xfrm>
            <a:off x="304800" y="1600200"/>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b="1" dirty="0" smtClean="0"/>
              <a:t>1) Federal Funds Rate</a:t>
            </a:r>
            <a:endParaRPr lang="en-US" sz="1800" b="1" dirty="0"/>
          </a:p>
        </p:txBody>
      </p:sp>
      <p:sp>
        <p:nvSpPr>
          <p:cNvPr id="7" name="Rectangle 8"/>
          <p:cNvSpPr>
            <a:spLocks noChangeArrowheads="1"/>
          </p:cNvSpPr>
          <p:nvPr/>
        </p:nvSpPr>
        <p:spPr bwMode="auto">
          <a:xfrm>
            <a:off x="4572000" y="5257800"/>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To discourage banks from borrowing from the Fed, the discount rate is usually kept slightly higher than the federal funds rate.</a:t>
            </a:r>
          </a:p>
        </p:txBody>
      </p:sp>
      <p:sp>
        <p:nvSpPr>
          <p:cNvPr id="8" name="Rectangle 6"/>
          <p:cNvSpPr>
            <a:spLocks noChangeArrowheads="1"/>
          </p:cNvSpPr>
          <p:nvPr/>
        </p:nvSpPr>
        <p:spPr bwMode="auto">
          <a:xfrm>
            <a:off x="533400" y="2450068"/>
            <a:ext cx="3886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dirty="0" smtClean="0"/>
              <a:t>B) Influences all other interest rates.</a:t>
            </a:r>
            <a:endParaRPr lang="en-US" sz="1800" dirty="0"/>
          </a:p>
        </p:txBody>
      </p:sp>
      <p:sp>
        <p:nvSpPr>
          <p:cNvPr id="11" name="Rectangle 6"/>
          <p:cNvSpPr>
            <a:spLocks noChangeArrowheads="1"/>
          </p:cNvSpPr>
          <p:nvPr/>
        </p:nvSpPr>
        <p:spPr bwMode="auto">
          <a:xfrm>
            <a:off x="533400" y="3094128"/>
            <a:ext cx="3886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dirty="0" smtClean="0"/>
              <a:t>Interest rate the Fed charges banks.</a:t>
            </a:r>
            <a:endParaRPr lang="en-US" sz="1800" dirty="0"/>
          </a:p>
        </p:txBody>
      </p:sp>
      <p:sp>
        <p:nvSpPr>
          <p:cNvPr id="12" name="Rectangle 7"/>
          <p:cNvSpPr>
            <a:spLocks noChangeArrowheads="1"/>
          </p:cNvSpPr>
          <p:nvPr/>
        </p:nvSpPr>
        <p:spPr bwMode="auto">
          <a:xfrm>
            <a:off x="304800" y="2800996"/>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b="1" dirty="0" smtClean="0"/>
              <a:t>2) Discount Rate</a:t>
            </a:r>
            <a:endParaRPr lang="en-US" sz="1800" b="1" dirty="0"/>
          </a:p>
        </p:txBody>
      </p:sp>
      <p:pic>
        <p:nvPicPr>
          <p:cNvPr id="13" name="Picture 12" descr="1 Federal Funds R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587752"/>
            <a:ext cx="3886200" cy="2655380"/>
          </a:xfrm>
          <a:prstGeom prst="rect">
            <a:avLst/>
          </a:prstGeom>
        </p:spPr>
      </p:pic>
      <p:pic>
        <p:nvPicPr>
          <p:cNvPr id="2" name="Picture 1" descr="2 Discount Ra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2587752"/>
            <a:ext cx="3886200" cy="2655380"/>
          </a:xfrm>
          <a:prstGeom prst="rect">
            <a:avLst/>
          </a:prstGeom>
        </p:spPr>
      </p:pic>
      <p:sp>
        <p:nvSpPr>
          <p:cNvPr id="14" name="Rectangle 13"/>
          <p:cNvSpPr/>
          <p:nvPr/>
        </p:nvSpPr>
        <p:spPr bwMode="auto">
          <a:xfrm>
            <a:off x="4800600" y="1752600"/>
            <a:ext cx="3886200" cy="762000"/>
          </a:xfrm>
          <a:prstGeom prst="rect">
            <a:avLst/>
          </a:prstGeom>
          <a:solidFill>
            <a:srgbClr val="CCCCCC"/>
          </a:solidFill>
          <a:ln>
            <a:solidFill>
              <a:srgbClr val="00000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nvGrpSpPr>
          <p:cNvPr id="15" name="Group 14"/>
          <p:cNvGrpSpPr/>
          <p:nvPr/>
        </p:nvGrpSpPr>
        <p:grpSpPr>
          <a:xfrm>
            <a:off x="4876800" y="1752600"/>
            <a:ext cx="2057400" cy="307777"/>
            <a:chOff x="4876800" y="1752600"/>
            <a:chExt cx="2057400" cy="307777"/>
          </a:xfrm>
        </p:grpSpPr>
        <p:sp>
          <p:nvSpPr>
            <p:cNvPr id="16" name="Rectangle 8"/>
            <p:cNvSpPr>
              <a:spLocks noChangeArrowheads="1"/>
            </p:cNvSpPr>
            <p:nvPr/>
          </p:nvSpPr>
          <p:spPr bwMode="auto">
            <a:xfrm>
              <a:off x="5105400" y="1752600"/>
              <a:ext cx="1828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l">
                <a:defRPr/>
              </a:pPr>
              <a:r>
                <a:rPr lang="en-US" sz="1400" dirty="0" smtClean="0"/>
                <a:t>Federal Funds Rate</a:t>
              </a:r>
              <a:endParaRPr lang="en-US" sz="1400" dirty="0"/>
            </a:p>
          </p:txBody>
        </p:sp>
        <p:cxnSp>
          <p:nvCxnSpPr>
            <p:cNvPr id="17" name="Straight Connector 16"/>
            <p:cNvCxnSpPr/>
            <p:nvPr/>
          </p:nvCxnSpPr>
          <p:spPr bwMode="auto">
            <a:xfrm>
              <a:off x="4876800" y="1905000"/>
              <a:ext cx="228600" cy="0"/>
            </a:xfrm>
            <a:prstGeom prst="line">
              <a:avLst/>
            </a:prstGeom>
            <a:solidFill>
              <a:srgbClr val="FFFFFF"/>
            </a:solidFill>
            <a:ln w="38100" cap="flat" cmpd="sng" algn="ctr">
              <a:solidFill>
                <a:srgbClr val="4F81B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grpSp>
        <p:nvGrpSpPr>
          <p:cNvPr id="18" name="Group 17"/>
          <p:cNvGrpSpPr/>
          <p:nvPr/>
        </p:nvGrpSpPr>
        <p:grpSpPr>
          <a:xfrm>
            <a:off x="4876800" y="1981200"/>
            <a:ext cx="2057400" cy="307777"/>
            <a:chOff x="4876800" y="1981200"/>
            <a:chExt cx="2057400" cy="307777"/>
          </a:xfrm>
        </p:grpSpPr>
        <p:sp>
          <p:nvSpPr>
            <p:cNvPr id="19" name="Rectangle 8"/>
            <p:cNvSpPr>
              <a:spLocks noChangeArrowheads="1"/>
            </p:cNvSpPr>
            <p:nvPr/>
          </p:nvSpPr>
          <p:spPr bwMode="auto">
            <a:xfrm>
              <a:off x="5105400" y="1981200"/>
              <a:ext cx="1828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l">
                <a:defRPr/>
              </a:pPr>
              <a:r>
                <a:rPr lang="en-US" sz="1400" dirty="0" smtClean="0"/>
                <a:t>Discount Rate</a:t>
              </a:r>
              <a:endParaRPr lang="en-US" sz="1400" dirty="0"/>
            </a:p>
          </p:txBody>
        </p:sp>
        <p:cxnSp>
          <p:nvCxnSpPr>
            <p:cNvPr id="20" name="Straight Connector 19"/>
            <p:cNvCxnSpPr/>
            <p:nvPr/>
          </p:nvCxnSpPr>
          <p:spPr bwMode="auto">
            <a:xfrm>
              <a:off x="4876800" y="2133600"/>
              <a:ext cx="228600" cy="0"/>
            </a:xfrm>
            <a:prstGeom prst="line">
              <a:avLst/>
            </a:prstGeom>
            <a:solidFill>
              <a:srgbClr val="FFFFFF"/>
            </a:solidFill>
            <a:ln w="38100" cap="flat" cmpd="sng" algn="ctr">
              <a:solidFill>
                <a:srgbClr val="C0504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sp>
        <p:nvSpPr>
          <p:cNvPr id="21" name="Rectangle 20"/>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The Fed</a:t>
            </a:r>
            <a:r>
              <a:rPr kumimoji="0" lang="en-US" sz="2000" b="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has a lot of power because it determines the federal funds rate.  This interest rate influences all other short-term interest rates in the economy.</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244277807"/>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2000"/>
                            </p:stCondLst>
                            <p:childTnLst>
                              <p:par>
                                <p:cTn id="13" presetID="42" presetClass="entr" presetSubtype="0" fill="hold" nodeType="afterEffect">
                                  <p:stCondLst>
                                    <p:cond delay="10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2" presetClass="entr" presetSubtype="8" fill="hold" nodeType="afterEffect">
                                  <p:stCondLst>
                                    <p:cond delay="100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0"/>
                                        <p:tgtEl>
                                          <p:spTgt spid="2"/>
                                        </p:tgtEl>
                                      </p:cBhvr>
                                    </p:animEffect>
                                  </p:childTnLst>
                                </p:cTn>
                              </p:par>
                            </p:childTnLst>
                          </p:cTn>
                        </p:par>
                        <p:par>
                          <p:cTn id="22" fill="hold">
                            <p:stCondLst>
                              <p:cond delay="10000"/>
                            </p:stCondLst>
                            <p:childTnLst>
                              <p:par>
                                <p:cTn id="23" presetID="22" presetClass="entr" presetSubtype="8" fill="hold" grpId="0" nodeType="afterEffect">
                                  <p:stCondLst>
                                    <p:cond delay="100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Different Interest Rates</a:t>
            </a:r>
            <a:endParaRPr lang="en-US" dirty="0">
              <a:latin typeface="Century Gothic" charset="0"/>
              <a:ea typeface="ＭＳ Ｐゴシック" charset="0"/>
              <a:cs typeface="ＭＳ Ｐゴシック" charset="0"/>
            </a:endParaRPr>
          </a:p>
        </p:txBody>
      </p:sp>
      <p:sp>
        <p:nvSpPr>
          <p:cNvPr id="5" name="Rectangle 6"/>
          <p:cNvSpPr>
            <a:spLocks noChangeArrowheads="1"/>
          </p:cNvSpPr>
          <p:nvPr/>
        </p:nvSpPr>
        <p:spPr bwMode="auto">
          <a:xfrm>
            <a:off x="533400" y="1868269"/>
            <a:ext cx="3886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dirty="0" smtClean="0"/>
              <a:t>A) Interest rate banks charge each other for overnight loans.</a:t>
            </a:r>
            <a:endParaRPr lang="en-US" sz="1800" dirty="0"/>
          </a:p>
        </p:txBody>
      </p:sp>
      <p:sp>
        <p:nvSpPr>
          <p:cNvPr id="6" name="Rectangle 7"/>
          <p:cNvSpPr>
            <a:spLocks noChangeArrowheads="1"/>
          </p:cNvSpPr>
          <p:nvPr/>
        </p:nvSpPr>
        <p:spPr bwMode="auto">
          <a:xfrm>
            <a:off x="304800" y="1600200"/>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b="1" dirty="0" smtClean="0"/>
              <a:t>1) Federal Funds Rate</a:t>
            </a:r>
            <a:endParaRPr lang="en-US" sz="1800" b="1" dirty="0"/>
          </a:p>
        </p:txBody>
      </p:sp>
      <p:sp>
        <p:nvSpPr>
          <p:cNvPr id="7" name="Rectangle 8"/>
          <p:cNvSpPr>
            <a:spLocks noChangeArrowheads="1"/>
          </p:cNvSpPr>
          <p:nvPr/>
        </p:nvSpPr>
        <p:spPr bwMode="auto">
          <a:xfrm>
            <a:off x="4572000" y="5257800"/>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The prime rate strongly influences the interest rate individuals pay for mortgages and personal loans, but it is itself determined by the federal funds rate.</a:t>
            </a:r>
          </a:p>
        </p:txBody>
      </p:sp>
      <p:sp>
        <p:nvSpPr>
          <p:cNvPr id="8" name="Rectangle 6"/>
          <p:cNvSpPr>
            <a:spLocks noChangeArrowheads="1"/>
          </p:cNvSpPr>
          <p:nvPr/>
        </p:nvSpPr>
        <p:spPr bwMode="auto">
          <a:xfrm>
            <a:off x="533400" y="2450068"/>
            <a:ext cx="3886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dirty="0" smtClean="0"/>
              <a:t>B) Influences all other interest rates.</a:t>
            </a:r>
            <a:endParaRPr lang="en-US" sz="1800" dirty="0"/>
          </a:p>
        </p:txBody>
      </p:sp>
      <p:sp>
        <p:nvSpPr>
          <p:cNvPr id="11" name="Rectangle 6"/>
          <p:cNvSpPr>
            <a:spLocks noChangeArrowheads="1"/>
          </p:cNvSpPr>
          <p:nvPr/>
        </p:nvSpPr>
        <p:spPr bwMode="auto">
          <a:xfrm>
            <a:off x="533400" y="3094128"/>
            <a:ext cx="3886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dirty="0" smtClean="0"/>
              <a:t>Interest rate the Fed charges banks.</a:t>
            </a:r>
            <a:endParaRPr lang="en-US" sz="1800" dirty="0"/>
          </a:p>
        </p:txBody>
      </p:sp>
      <p:sp>
        <p:nvSpPr>
          <p:cNvPr id="12" name="Rectangle 7"/>
          <p:cNvSpPr>
            <a:spLocks noChangeArrowheads="1"/>
          </p:cNvSpPr>
          <p:nvPr/>
        </p:nvSpPr>
        <p:spPr bwMode="auto">
          <a:xfrm>
            <a:off x="304800" y="2800996"/>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b="1" dirty="0" smtClean="0"/>
              <a:t>2) Discount Rate</a:t>
            </a:r>
            <a:endParaRPr lang="en-US" sz="1800" b="1" dirty="0"/>
          </a:p>
        </p:txBody>
      </p:sp>
      <p:sp>
        <p:nvSpPr>
          <p:cNvPr id="13" name="Rectangle 6"/>
          <p:cNvSpPr>
            <a:spLocks noChangeArrowheads="1"/>
          </p:cNvSpPr>
          <p:nvPr/>
        </p:nvSpPr>
        <p:spPr bwMode="auto">
          <a:xfrm>
            <a:off x="533400" y="3697069"/>
            <a:ext cx="3886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dirty="0" smtClean="0"/>
              <a:t>Interest rate banks charge their best customers, mainly corporations.</a:t>
            </a:r>
            <a:endParaRPr lang="en-US" sz="1800" dirty="0"/>
          </a:p>
        </p:txBody>
      </p:sp>
      <p:sp>
        <p:nvSpPr>
          <p:cNvPr id="14" name="Rectangle 7"/>
          <p:cNvSpPr>
            <a:spLocks noChangeArrowheads="1"/>
          </p:cNvSpPr>
          <p:nvPr/>
        </p:nvSpPr>
        <p:spPr bwMode="auto">
          <a:xfrm>
            <a:off x="304800" y="3431738"/>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b="1" dirty="0" smtClean="0"/>
              <a:t>3) Prime Rate</a:t>
            </a:r>
            <a:endParaRPr lang="en-US" sz="1800" b="1" dirty="0"/>
          </a:p>
        </p:txBody>
      </p:sp>
      <p:pic>
        <p:nvPicPr>
          <p:cNvPr id="15" name="Picture 14" descr="2 Discount R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587752"/>
            <a:ext cx="3886200" cy="2655380"/>
          </a:xfrm>
          <a:prstGeom prst="rect">
            <a:avLst/>
          </a:prstGeom>
        </p:spPr>
      </p:pic>
      <p:pic>
        <p:nvPicPr>
          <p:cNvPr id="2" name="Picture 1" descr="3 Prime Ra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2587752"/>
            <a:ext cx="3886200" cy="2655380"/>
          </a:xfrm>
          <a:prstGeom prst="rect">
            <a:avLst/>
          </a:prstGeom>
        </p:spPr>
      </p:pic>
      <p:sp>
        <p:nvSpPr>
          <p:cNvPr id="16" name="Rectangle 15"/>
          <p:cNvSpPr/>
          <p:nvPr/>
        </p:nvSpPr>
        <p:spPr bwMode="auto">
          <a:xfrm>
            <a:off x="4800600" y="1752600"/>
            <a:ext cx="3886200" cy="762000"/>
          </a:xfrm>
          <a:prstGeom prst="rect">
            <a:avLst/>
          </a:prstGeom>
          <a:solidFill>
            <a:srgbClr val="CCCCCC"/>
          </a:solidFill>
          <a:ln>
            <a:solidFill>
              <a:srgbClr val="00000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nvGrpSpPr>
          <p:cNvPr id="17" name="Group 16"/>
          <p:cNvGrpSpPr/>
          <p:nvPr/>
        </p:nvGrpSpPr>
        <p:grpSpPr>
          <a:xfrm>
            <a:off x="4876800" y="1752600"/>
            <a:ext cx="2057400" cy="307777"/>
            <a:chOff x="4876800" y="1752600"/>
            <a:chExt cx="2057400" cy="307777"/>
          </a:xfrm>
        </p:grpSpPr>
        <p:sp>
          <p:nvSpPr>
            <p:cNvPr id="18" name="Rectangle 8"/>
            <p:cNvSpPr>
              <a:spLocks noChangeArrowheads="1"/>
            </p:cNvSpPr>
            <p:nvPr/>
          </p:nvSpPr>
          <p:spPr bwMode="auto">
            <a:xfrm>
              <a:off x="5105400" y="1752600"/>
              <a:ext cx="1828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l">
                <a:defRPr/>
              </a:pPr>
              <a:r>
                <a:rPr lang="en-US" sz="1400" dirty="0" smtClean="0"/>
                <a:t>Federal Funds Rate</a:t>
              </a:r>
              <a:endParaRPr lang="en-US" sz="1400" dirty="0"/>
            </a:p>
          </p:txBody>
        </p:sp>
        <p:cxnSp>
          <p:nvCxnSpPr>
            <p:cNvPr id="19" name="Straight Connector 18"/>
            <p:cNvCxnSpPr/>
            <p:nvPr/>
          </p:nvCxnSpPr>
          <p:spPr bwMode="auto">
            <a:xfrm>
              <a:off x="4876800" y="1905000"/>
              <a:ext cx="228600" cy="0"/>
            </a:xfrm>
            <a:prstGeom prst="line">
              <a:avLst/>
            </a:prstGeom>
            <a:solidFill>
              <a:srgbClr val="FFFFFF"/>
            </a:solidFill>
            <a:ln w="38100" cap="flat" cmpd="sng" algn="ctr">
              <a:solidFill>
                <a:srgbClr val="4F81B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grpSp>
        <p:nvGrpSpPr>
          <p:cNvPr id="20" name="Group 19"/>
          <p:cNvGrpSpPr/>
          <p:nvPr/>
        </p:nvGrpSpPr>
        <p:grpSpPr>
          <a:xfrm>
            <a:off x="4876800" y="1981200"/>
            <a:ext cx="2057400" cy="307777"/>
            <a:chOff x="4876800" y="1981200"/>
            <a:chExt cx="2057400" cy="307777"/>
          </a:xfrm>
        </p:grpSpPr>
        <p:sp>
          <p:nvSpPr>
            <p:cNvPr id="21" name="Rectangle 8"/>
            <p:cNvSpPr>
              <a:spLocks noChangeArrowheads="1"/>
            </p:cNvSpPr>
            <p:nvPr/>
          </p:nvSpPr>
          <p:spPr bwMode="auto">
            <a:xfrm>
              <a:off x="5105400" y="1981200"/>
              <a:ext cx="1828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l">
                <a:defRPr/>
              </a:pPr>
              <a:r>
                <a:rPr lang="en-US" sz="1400" dirty="0" smtClean="0"/>
                <a:t>Discount Rate</a:t>
              </a:r>
              <a:endParaRPr lang="en-US" sz="1400" dirty="0"/>
            </a:p>
          </p:txBody>
        </p:sp>
        <p:cxnSp>
          <p:nvCxnSpPr>
            <p:cNvPr id="22" name="Straight Connector 21"/>
            <p:cNvCxnSpPr/>
            <p:nvPr/>
          </p:nvCxnSpPr>
          <p:spPr bwMode="auto">
            <a:xfrm>
              <a:off x="4876800" y="2133600"/>
              <a:ext cx="228600" cy="0"/>
            </a:xfrm>
            <a:prstGeom prst="line">
              <a:avLst/>
            </a:prstGeom>
            <a:solidFill>
              <a:srgbClr val="FFFFFF"/>
            </a:solidFill>
            <a:ln w="38100" cap="flat" cmpd="sng" algn="ctr">
              <a:solidFill>
                <a:srgbClr val="C0504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grpSp>
        <p:nvGrpSpPr>
          <p:cNvPr id="23" name="Group 22"/>
          <p:cNvGrpSpPr/>
          <p:nvPr/>
        </p:nvGrpSpPr>
        <p:grpSpPr>
          <a:xfrm>
            <a:off x="4876800" y="2209800"/>
            <a:ext cx="2057400" cy="307777"/>
            <a:chOff x="4876800" y="2209800"/>
            <a:chExt cx="2057400" cy="307777"/>
          </a:xfrm>
        </p:grpSpPr>
        <p:sp>
          <p:nvSpPr>
            <p:cNvPr id="24" name="Rectangle 8"/>
            <p:cNvSpPr>
              <a:spLocks noChangeArrowheads="1"/>
            </p:cNvSpPr>
            <p:nvPr/>
          </p:nvSpPr>
          <p:spPr bwMode="auto">
            <a:xfrm>
              <a:off x="5105400" y="2209800"/>
              <a:ext cx="1828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l">
                <a:defRPr/>
              </a:pPr>
              <a:r>
                <a:rPr lang="en-US" sz="1400" dirty="0" smtClean="0"/>
                <a:t>Prime Rate</a:t>
              </a:r>
              <a:endParaRPr lang="en-US" sz="1400" dirty="0"/>
            </a:p>
          </p:txBody>
        </p:sp>
        <p:cxnSp>
          <p:nvCxnSpPr>
            <p:cNvPr id="25" name="Straight Connector 24"/>
            <p:cNvCxnSpPr/>
            <p:nvPr/>
          </p:nvCxnSpPr>
          <p:spPr bwMode="auto">
            <a:xfrm>
              <a:off x="4876800" y="2362200"/>
              <a:ext cx="228600" cy="0"/>
            </a:xfrm>
            <a:prstGeom prst="line">
              <a:avLst/>
            </a:prstGeom>
            <a:solidFill>
              <a:srgbClr val="FFFFFF"/>
            </a:solidFill>
            <a:ln w="38100" cap="flat" cmpd="sng" algn="ctr">
              <a:solidFill>
                <a:srgbClr val="9BBB59"/>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sp>
        <p:nvSpPr>
          <p:cNvPr id="26" name="Rectangle 25"/>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The Fed</a:t>
            </a:r>
            <a:r>
              <a:rPr kumimoji="0" lang="en-US" sz="2000" b="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has a lot of power because it determines the federal funds rate.  This interest rate influences all other short-term interest rates in the economy.</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521267863"/>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par>
                          <p:cTn id="12" fill="hold">
                            <p:stCondLst>
                              <p:cond delay="2000"/>
                            </p:stCondLst>
                            <p:childTnLst>
                              <p:par>
                                <p:cTn id="13" presetID="42" presetClass="entr" presetSubtype="0" fill="hold" nodeType="afterEffect">
                                  <p:stCondLst>
                                    <p:cond delay="100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2" presetClass="entr" presetSubtype="8" fill="hold" nodeType="afterEffect">
                                  <p:stCondLst>
                                    <p:cond delay="100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0"/>
                                        <p:tgtEl>
                                          <p:spTgt spid="2"/>
                                        </p:tgtEl>
                                      </p:cBhvr>
                                    </p:animEffect>
                                  </p:childTnLst>
                                </p:cTn>
                              </p:par>
                            </p:childTnLst>
                          </p:cTn>
                        </p:par>
                        <p:par>
                          <p:cTn id="22" fill="hold">
                            <p:stCondLst>
                              <p:cond delay="10000"/>
                            </p:stCondLst>
                            <p:childTnLst>
                              <p:par>
                                <p:cTn id="23" presetID="22" presetClass="entr" presetSubtype="8" fill="hold" grpId="0" nodeType="afterEffect">
                                  <p:stCondLst>
                                    <p:cond delay="100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3" grpId="0"/>
      <p:bldP spid="1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Different Interest Rates</a:t>
            </a:r>
            <a:endParaRPr lang="en-US" dirty="0">
              <a:latin typeface="Century Gothic" charset="0"/>
              <a:ea typeface="ＭＳ Ｐゴシック" charset="0"/>
              <a:cs typeface="ＭＳ Ｐゴシック" charset="0"/>
            </a:endParaRPr>
          </a:p>
        </p:txBody>
      </p:sp>
      <p:sp>
        <p:nvSpPr>
          <p:cNvPr id="5" name="Rectangle 6"/>
          <p:cNvSpPr>
            <a:spLocks noChangeArrowheads="1"/>
          </p:cNvSpPr>
          <p:nvPr/>
        </p:nvSpPr>
        <p:spPr bwMode="auto">
          <a:xfrm>
            <a:off x="533400" y="1868269"/>
            <a:ext cx="3886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dirty="0" smtClean="0"/>
              <a:t>A) Interest rate banks charge each other for overnight loans.</a:t>
            </a:r>
            <a:endParaRPr lang="en-US" sz="1800" dirty="0"/>
          </a:p>
        </p:txBody>
      </p:sp>
      <p:sp>
        <p:nvSpPr>
          <p:cNvPr id="6" name="Rectangle 7"/>
          <p:cNvSpPr>
            <a:spLocks noChangeArrowheads="1"/>
          </p:cNvSpPr>
          <p:nvPr/>
        </p:nvSpPr>
        <p:spPr bwMode="auto">
          <a:xfrm>
            <a:off x="304800" y="1600200"/>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b="1" dirty="0" smtClean="0"/>
              <a:t>1) Federal Funds Rate</a:t>
            </a:r>
            <a:endParaRPr lang="en-US" sz="1800" b="1" dirty="0"/>
          </a:p>
        </p:txBody>
      </p:sp>
      <p:sp>
        <p:nvSpPr>
          <p:cNvPr id="7" name="Rectangle 8"/>
          <p:cNvSpPr>
            <a:spLocks noChangeArrowheads="1"/>
          </p:cNvSpPr>
          <p:nvPr/>
        </p:nvSpPr>
        <p:spPr bwMode="auto">
          <a:xfrm>
            <a:off x="4572000" y="5257800"/>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There are several types of short-term interest rates, but they all tend to move together.  This is because they are competing for the same business.</a:t>
            </a:r>
          </a:p>
        </p:txBody>
      </p:sp>
      <p:sp>
        <p:nvSpPr>
          <p:cNvPr id="8" name="Rectangle 6"/>
          <p:cNvSpPr>
            <a:spLocks noChangeArrowheads="1"/>
          </p:cNvSpPr>
          <p:nvPr/>
        </p:nvSpPr>
        <p:spPr bwMode="auto">
          <a:xfrm>
            <a:off x="533400" y="2450068"/>
            <a:ext cx="3886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dirty="0" smtClean="0"/>
              <a:t>B) Influences all other interest rates.</a:t>
            </a:r>
            <a:endParaRPr lang="en-US" sz="1800" dirty="0"/>
          </a:p>
        </p:txBody>
      </p:sp>
      <p:sp>
        <p:nvSpPr>
          <p:cNvPr id="11" name="Rectangle 6"/>
          <p:cNvSpPr>
            <a:spLocks noChangeArrowheads="1"/>
          </p:cNvSpPr>
          <p:nvPr/>
        </p:nvSpPr>
        <p:spPr bwMode="auto">
          <a:xfrm>
            <a:off x="533400" y="3094128"/>
            <a:ext cx="3886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dirty="0" smtClean="0"/>
              <a:t>Interest rate the Fed charges banks.</a:t>
            </a:r>
            <a:endParaRPr lang="en-US" sz="1800" dirty="0"/>
          </a:p>
        </p:txBody>
      </p:sp>
      <p:sp>
        <p:nvSpPr>
          <p:cNvPr id="12" name="Rectangle 7"/>
          <p:cNvSpPr>
            <a:spLocks noChangeArrowheads="1"/>
          </p:cNvSpPr>
          <p:nvPr/>
        </p:nvSpPr>
        <p:spPr bwMode="auto">
          <a:xfrm>
            <a:off x="304800" y="2800996"/>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b="1" dirty="0" smtClean="0"/>
              <a:t>2) Discount Rate</a:t>
            </a:r>
            <a:endParaRPr lang="en-US" sz="1800" b="1" dirty="0"/>
          </a:p>
        </p:txBody>
      </p:sp>
      <p:sp>
        <p:nvSpPr>
          <p:cNvPr id="13" name="Rectangle 6"/>
          <p:cNvSpPr>
            <a:spLocks noChangeArrowheads="1"/>
          </p:cNvSpPr>
          <p:nvPr/>
        </p:nvSpPr>
        <p:spPr bwMode="auto">
          <a:xfrm>
            <a:off x="533400" y="3697069"/>
            <a:ext cx="3886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dirty="0" smtClean="0"/>
              <a:t>Interest rate banks charge their best customers, mainly corporations.</a:t>
            </a:r>
            <a:endParaRPr lang="en-US" sz="1800" dirty="0"/>
          </a:p>
        </p:txBody>
      </p:sp>
      <p:sp>
        <p:nvSpPr>
          <p:cNvPr id="14" name="Rectangle 7"/>
          <p:cNvSpPr>
            <a:spLocks noChangeArrowheads="1"/>
          </p:cNvSpPr>
          <p:nvPr/>
        </p:nvSpPr>
        <p:spPr bwMode="auto">
          <a:xfrm>
            <a:off x="304800" y="3431738"/>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b="1" dirty="0" smtClean="0"/>
              <a:t>3) Prime Rate</a:t>
            </a:r>
            <a:endParaRPr lang="en-US" sz="1800" b="1" dirty="0"/>
          </a:p>
        </p:txBody>
      </p:sp>
      <p:sp>
        <p:nvSpPr>
          <p:cNvPr id="15" name="Rectangle 6"/>
          <p:cNvSpPr>
            <a:spLocks noChangeArrowheads="1"/>
          </p:cNvSpPr>
          <p:nvPr/>
        </p:nvSpPr>
        <p:spPr bwMode="auto">
          <a:xfrm>
            <a:off x="533400" y="4574738"/>
            <a:ext cx="3886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dirty="0" smtClean="0"/>
              <a:t>Interest rate on financial assets that mature in six months or less.</a:t>
            </a:r>
            <a:endParaRPr lang="en-US" sz="1800" dirty="0"/>
          </a:p>
        </p:txBody>
      </p:sp>
      <p:sp>
        <p:nvSpPr>
          <p:cNvPr id="16" name="Rectangle 7"/>
          <p:cNvSpPr>
            <a:spLocks noChangeArrowheads="1"/>
          </p:cNvSpPr>
          <p:nvPr/>
        </p:nvSpPr>
        <p:spPr bwMode="auto">
          <a:xfrm>
            <a:off x="304800" y="4306669"/>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b="1" dirty="0" smtClean="0"/>
              <a:t>4) Short-Term Interest Rates</a:t>
            </a:r>
            <a:endParaRPr lang="en-US" sz="1800" b="1" dirty="0"/>
          </a:p>
        </p:txBody>
      </p:sp>
      <p:pic>
        <p:nvPicPr>
          <p:cNvPr id="17" name="Picture 16" descr="3 Prime R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587752"/>
            <a:ext cx="3886200" cy="2655380"/>
          </a:xfrm>
          <a:prstGeom prst="rect">
            <a:avLst/>
          </a:prstGeom>
        </p:spPr>
      </p:pic>
      <p:pic>
        <p:nvPicPr>
          <p:cNvPr id="2" name="Picture 1" descr="4 Short Term Interest Rat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2587752"/>
            <a:ext cx="3886200" cy="2655380"/>
          </a:xfrm>
          <a:prstGeom prst="rect">
            <a:avLst/>
          </a:prstGeom>
        </p:spPr>
      </p:pic>
      <p:sp>
        <p:nvSpPr>
          <p:cNvPr id="18" name="Rectangle 17"/>
          <p:cNvSpPr/>
          <p:nvPr/>
        </p:nvSpPr>
        <p:spPr bwMode="auto">
          <a:xfrm>
            <a:off x="4800600" y="1752600"/>
            <a:ext cx="3886200" cy="762000"/>
          </a:xfrm>
          <a:prstGeom prst="rect">
            <a:avLst/>
          </a:prstGeom>
          <a:solidFill>
            <a:srgbClr val="CCCCCC"/>
          </a:solidFill>
          <a:ln>
            <a:solidFill>
              <a:srgbClr val="00000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nvGrpSpPr>
          <p:cNvPr id="19" name="Group 18"/>
          <p:cNvGrpSpPr/>
          <p:nvPr/>
        </p:nvGrpSpPr>
        <p:grpSpPr>
          <a:xfrm>
            <a:off x="4876800" y="1752600"/>
            <a:ext cx="2057400" cy="307777"/>
            <a:chOff x="4876800" y="1752600"/>
            <a:chExt cx="2057400" cy="307777"/>
          </a:xfrm>
        </p:grpSpPr>
        <p:sp>
          <p:nvSpPr>
            <p:cNvPr id="20" name="Rectangle 8"/>
            <p:cNvSpPr>
              <a:spLocks noChangeArrowheads="1"/>
            </p:cNvSpPr>
            <p:nvPr/>
          </p:nvSpPr>
          <p:spPr bwMode="auto">
            <a:xfrm>
              <a:off x="5105400" y="1752600"/>
              <a:ext cx="1828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l">
                <a:defRPr/>
              </a:pPr>
              <a:r>
                <a:rPr lang="en-US" sz="1400" dirty="0" smtClean="0"/>
                <a:t>Federal Funds Rate</a:t>
              </a:r>
              <a:endParaRPr lang="en-US" sz="1400" dirty="0"/>
            </a:p>
          </p:txBody>
        </p:sp>
        <p:cxnSp>
          <p:nvCxnSpPr>
            <p:cNvPr id="21" name="Straight Connector 20"/>
            <p:cNvCxnSpPr/>
            <p:nvPr/>
          </p:nvCxnSpPr>
          <p:spPr bwMode="auto">
            <a:xfrm>
              <a:off x="4876800" y="1905000"/>
              <a:ext cx="228600" cy="0"/>
            </a:xfrm>
            <a:prstGeom prst="line">
              <a:avLst/>
            </a:prstGeom>
            <a:solidFill>
              <a:srgbClr val="FFFFFF"/>
            </a:solidFill>
            <a:ln w="38100" cap="flat" cmpd="sng" algn="ctr">
              <a:solidFill>
                <a:srgbClr val="4F81B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grpSp>
        <p:nvGrpSpPr>
          <p:cNvPr id="22" name="Group 21"/>
          <p:cNvGrpSpPr/>
          <p:nvPr/>
        </p:nvGrpSpPr>
        <p:grpSpPr>
          <a:xfrm>
            <a:off x="4876800" y="1981200"/>
            <a:ext cx="2057400" cy="307777"/>
            <a:chOff x="4876800" y="1981200"/>
            <a:chExt cx="2057400" cy="307777"/>
          </a:xfrm>
        </p:grpSpPr>
        <p:sp>
          <p:nvSpPr>
            <p:cNvPr id="23" name="Rectangle 8"/>
            <p:cNvSpPr>
              <a:spLocks noChangeArrowheads="1"/>
            </p:cNvSpPr>
            <p:nvPr/>
          </p:nvSpPr>
          <p:spPr bwMode="auto">
            <a:xfrm>
              <a:off x="5105400" y="1981200"/>
              <a:ext cx="1828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l">
                <a:defRPr/>
              </a:pPr>
              <a:r>
                <a:rPr lang="en-US" sz="1400" dirty="0" smtClean="0"/>
                <a:t>Discount Rate</a:t>
              </a:r>
              <a:endParaRPr lang="en-US" sz="1400" dirty="0"/>
            </a:p>
          </p:txBody>
        </p:sp>
        <p:cxnSp>
          <p:nvCxnSpPr>
            <p:cNvPr id="24" name="Straight Connector 23"/>
            <p:cNvCxnSpPr/>
            <p:nvPr/>
          </p:nvCxnSpPr>
          <p:spPr bwMode="auto">
            <a:xfrm>
              <a:off x="4876800" y="2133600"/>
              <a:ext cx="228600" cy="0"/>
            </a:xfrm>
            <a:prstGeom prst="line">
              <a:avLst/>
            </a:prstGeom>
            <a:solidFill>
              <a:srgbClr val="FFFFFF"/>
            </a:solidFill>
            <a:ln w="38100" cap="flat" cmpd="sng" algn="ctr">
              <a:solidFill>
                <a:srgbClr val="C0504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grpSp>
        <p:nvGrpSpPr>
          <p:cNvPr id="25" name="Group 24"/>
          <p:cNvGrpSpPr/>
          <p:nvPr/>
        </p:nvGrpSpPr>
        <p:grpSpPr>
          <a:xfrm>
            <a:off x="4876800" y="2209800"/>
            <a:ext cx="2057400" cy="307777"/>
            <a:chOff x="4876800" y="2209800"/>
            <a:chExt cx="2057400" cy="307777"/>
          </a:xfrm>
        </p:grpSpPr>
        <p:sp>
          <p:nvSpPr>
            <p:cNvPr id="26" name="Rectangle 8"/>
            <p:cNvSpPr>
              <a:spLocks noChangeArrowheads="1"/>
            </p:cNvSpPr>
            <p:nvPr/>
          </p:nvSpPr>
          <p:spPr bwMode="auto">
            <a:xfrm>
              <a:off x="5105400" y="2209800"/>
              <a:ext cx="1828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l">
                <a:defRPr/>
              </a:pPr>
              <a:r>
                <a:rPr lang="en-US" sz="1400" dirty="0" smtClean="0"/>
                <a:t>Prime Rate</a:t>
              </a:r>
              <a:endParaRPr lang="en-US" sz="1400" dirty="0"/>
            </a:p>
          </p:txBody>
        </p:sp>
        <p:cxnSp>
          <p:nvCxnSpPr>
            <p:cNvPr id="27" name="Straight Connector 26"/>
            <p:cNvCxnSpPr/>
            <p:nvPr/>
          </p:nvCxnSpPr>
          <p:spPr bwMode="auto">
            <a:xfrm>
              <a:off x="4876800" y="2362200"/>
              <a:ext cx="228600" cy="0"/>
            </a:xfrm>
            <a:prstGeom prst="line">
              <a:avLst/>
            </a:prstGeom>
            <a:solidFill>
              <a:srgbClr val="FFFFFF"/>
            </a:solidFill>
            <a:ln w="38100" cap="flat" cmpd="sng" algn="ctr">
              <a:solidFill>
                <a:srgbClr val="9BBB59"/>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grpSp>
        <p:nvGrpSpPr>
          <p:cNvPr id="28" name="Group 27"/>
          <p:cNvGrpSpPr/>
          <p:nvPr/>
        </p:nvGrpSpPr>
        <p:grpSpPr>
          <a:xfrm>
            <a:off x="6858000" y="1981200"/>
            <a:ext cx="2057400" cy="307777"/>
            <a:chOff x="6858000" y="1981200"/>
            <a:chExt cx="2057400" cy="307777"/>
          </a:xfrm>
        </p:grpSpPr>
        <p:sp>
          <p:nvSpPr>
            <p:cNvPr id="29" name="Rectangle 8"/>
            <p:cNvSpPr>
              <a:spLocks noChangeArrowheads="1"/>
            </p:cNvSpPr>
            <p:nvPr/>
          </p:nvSpPr>
          <p:spPr bwMode="auto">
            <a:xfrm>
              <a:off x="7086600" y="1981200"/>
              <a:ext cx="1828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l">
                <a:defRPr/>
              </a:pPr>
              <a:r>
                <a:rPr lang="en-US" sz="1400" dirty="0" smtClean="0"/>
                <a:t>3-Month T-Bills</a:t>
              </a:r>
              <a:endParaRPr lang="en-US" sz="1400" dirty="0"/>
            </a:p>
          </p:txBody>
        </p:sp>
        <p:cxnSp>
          <p:nvCxnSpPr>
            <p:cNvPr id="30" name="Straight Connector 29"/>
            <p:cNvCxnSpPr/>
            <p:nvPr/>
          </p:nvCxnSpPr>
          <p:spPr bwMode="auto">
            <a:xfrm>
              <a:off x="6858000" y="2133600"/>
              <a:ext cx="228600" cy="0"/>
            </a:xfrm>
            <a:prstGeom prst="line">
              <a:avLst/>
            </a:prstGeom>
            <a:solidFill>
              <a:srgbClr val="FFFFFF"/>
            </a:solidFill>
            <a:ln w="38100" cap="flat" cmpd="sng" algn="ctr">
              <a:solidFill>
                <a:srgbClr val="8064A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sp>
        <p:nvSpPr>
          <p:cNvPr id="31" name="Rectangle 30"/>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The Fed</a:t>
            </a:r>
            <a:r>
              <a:rPr kumimoji="0" lang="en-US" sz="2000" b="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has a lot of power because it determines the federal funds rate.  This interest rate influences all other short-term interest rates in the economy.</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802741306"/>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42" presetClass="entr" presetSubtype="0" fill="hold" nodeType="afterEffect">
                                  <p:stCondLst>
                                    <p:cond delay="100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2" presetClass="entr" presetSubtype="8" fill="hold" nodeType="afterEffect">
                                  <p:stCondLst>
                                    <p:cond delay="100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0"/>
                                        <p:tgtEl>
                                          <p:spTgt spid="2"/>
                                        </p:tgtEl>
                                      </p:cBhvr>
                                    </p:animEffect>
                                  </p:childTnLst>
                                </p:cTn>
                              </p:par>
                            </p:childTnLst>
                          </p:cTn>
                        </p:par>
                        <p:par>
                          <p:cTn id="22" fill="hold">
                            <p:stCondLst>
                              <p:cond delay="10000"/>
                            </p:stCondLst>
                            <p:childTnLst>
                              <p:par>
                                <p:cTn id="23" presetID="22" presetClass="entr" presetSubtype="8" fill="hold" grpId="0" nodeType="afterEffect">
                                  <p:stCondLst>
                                    <p:cond delay="100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5" grpId="0"/>
      <p:bldP spid="1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Different Interest Rates</a:t>
            </a:r>
            <a:endParaRPr lang="en-US" dirty="0">
              <a:latin typeface="Century Gothic" charset="0"/>
              <a:ea typeface="ＭＳ Ｐゴシック" charset="0"/>
              <a:cs typeface="ＭＳ Ｐゴシック" charset="0"/>
            </a:endParaRPr>
          </a:p>
        </p:txBody>
      </p:sp>
      <p:sp>
        <p:nvSpPr>
          <p:cNvPr id="5" name="Rectangle 6"/>
          <p:cNvSpPr>
            <a:spLocks noChangeArrowheads="1"/>
          </p:cNvSpPr>
          <p:nvPr/>
        </p:nvSpPr>
        <p:spPr bwMode="auto">
          <a:xfrm>
            <a:off x="533400" y="1868269"/>
            <a:ext cx="3886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dirty="0" smtClean="0"/>
              <a:t>A) Interest rate banks charge each other for overnight loans.</a:t>
            </a:r>
            <a:endParaRPr lang="en-US" sz="1800" dirty="0"/>
          </a:p>
        </p:txBody>
      </p:sp>
      <p:sp>
        <p:nvSpPr>
          <p:cNvPr id="6" name="Rectangle 7"/>
          <p:cNvSpPr>
            <a:spLocks noChangeArrowheads="1"/>
          </p:cNvSpPr>
          <p:nvPr/>
        </p:nvSpPr>
        <p:spPr bwMode="auto">
          <a:xfrm>
            <a:off x="304800" y="1600200"/>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b="1" dirty="0" smtClean="0"/>
              <a:t>1) Federal Funds Rate</a:t>
            </a:r>
            <a:endParaRPr lang="en-US" sz="1800" b="1" dirty="0"/>
          </a:p>
        </p:txBody>
      </p:sp>
      <p:sp>
        <p:nvSpPr>
          <p:cNvPr id="7" name="Rectangle 8"/>
          <p:cNvSpPr>
            <a:spLocks noChangeArrowheads="1"/>
          </p:cNvSpPr>
          <p:nvPr/>
        </p:nvSpPr>
        <p:spPr bwMode="auto">
          <a:xfrm>
            <a:off x="4572000" y="5257800"/>
            <a:ext cx="441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1400" dirty="0"/>
              <a:t>Long-term interest rates are affected by changes in short-term interest rates, but only by a little bit.  They are usually higher than short-term interest rates.</a:t>
            </a:r>
          </a:p>
        </p:txBody>
      </p:sp>
      <p:sp>
        <p:nvSpPr>
          <p:cNvPr id="8" name="Rectangle 6"/>
          <p:cNvSpPr>
            <a:spLocks noChangeArrowheads="1"/>
          </p:cNvSpPr>
          <p:nvPr/>
        </p:nvSpPr>
        <p:spPr bwMode="auto">
          <a:xfrm>
            <a:off x="533400" y="2450068"/>
            <a:ext cx="3886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dirty="0" smtClean="0"/>
              <a:t>B) Influences all other interest rates.</a:t>
            </a:r>
            <a:endParaRPr lang="en-US" sz="1800" dirty="0"/>
          </a:p>
        </p:txBody>
      </p:sp>
      <p:sp>
        <p:nvSpPr>
          <p:cNvPr id="11" name="Rectangle 6"/>
          <p:cNvSpPr>
            <a:spLocks noChangeArrowheads="1"/>
          </p:cNvSpPr>
          <p:nvPr/>
        </p:nvSpPr>
        <p:spPr bwMode="auto">
          <a:xfrm>
            <a:off x="533400" y="3094128"/>
            <a:ext cx="3886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dirty="0" smtClean="0"/>
              <a:t>Interest rate the Fed charges banks.</a:t>
            </a:r>
            <a:endParaRPr lang="en-US" sz="1800" dirty="0"/>
          </a:p>
        </p:txBody>
      </p:sp>
      <p:sp>
        <p:nvSpPr>
          <p:cNvPr id="12" name="Rectangle 7"/>
          <p:cNvSpPr>
            <a:spLocks noChangeArrowheads="1"/>
          </p:cNvSpPr>
          <p:nvPr/>
        </p:nvSpPr>
        <p:spPr bwMode="auto">
          <a:xfrm>
            <a:off x="304800" y="2800996"/>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b="1" dirty="0" smtClean="0"/>
              <a:t>2) Discount Rate</a:t>
            </a:r>
            <a:endParaRPr lang="en-US" sz="1800" b="1" dirty="0"/>
          </a:p>
        </p:txBody>
      </p:sp>
      <p:sp>
        <p:nvSpPr>
          <p:cNvPr id="13" name="Rectangle 6"/>
          <p:cNvSpPr>
            <a:spLocks noChangeArrowheads="1"/>
          </p:cNvSpPr>
          <p:nvPr/>
        </p:nvSpPr>
        <p:spPr bwMode="auto">
          <a:xfrm>
            <a:off x="533400" y="3697069"/>
            <a:ext cx="3886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dirty="0" smtClean="0"/>
              <a:t>Interest rate banks charge their best customers, mainly corporations.</a:t>
            </a:r>
            <a:endParaRPr lang="en-US" sz="1800" dirty="0"/>
          </a:p>
        </p:txBody>
      </p:sp>
      <p:sp>
        <p:nvSpPr>
          <p:cNvPr id="14" name="Rectangle 7"/>
          <p:cNvSpPr>
            <a:spLocks noChangeArrowheads="1"/>
          </p:cNvSpPr>
          <p:nvPr/>
        </p:nvSpPr>
        <p:spPr bwMode="auto">
          <a:xfrm>
            <a:off x="304800" y="3431738"/>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b="1" dirty="0" smtClean="0"/>
              <a:t>3) Prime Rate</a:t>
            </a:r>
            <a:endParaRPr lang="en-US" sz="1800" b="1" dirty="0"/>
          </a:p>
        </p:txBody>
      </p:sp>
      <p:sp>
        <p:nvSpPr>
          <p:cNvPr id="15" name="Rectangle 6"/>
          <p:cNvSpPr>
            <a:spLocks noChangeArrowheads="1"/>
          </p:cNvSpPr>
          <p:nvPr/>
        </p:nvSpPr>
        <p:spPr bwMode="auto">
          <a:xfrm>
            <a:off x="533400" y="4574738"/>
            <a:ext cx="3886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dirty="0" smtClean="0"/>
              <a:t>Interest rate on financial assets that mature in six months or less.</a:t>
            </a:r>
            <a:endParaRPr lang="en-US" sz="1800" dirty="0"/>
          </a:p>
        </p:txBody>
      </p:sp>
      <p:sp>
        <p:nvSpPr>
          <p:cNvPr id="16" name="Rectangle 7"/>
          <p:cNvSpPr>
            <a:spLocks noChangeArrowheads="1"/>
          </p:cNvSpPr>
          <p:nvPr/>
        </p:nvSpPr>
        <p:spPr bwMode="auto">
          <a:xfrm>
            <a:off x="304800" y="4306669"/>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b="1" dirty="0" smtClean="0"/>
              <a:t>4) Short-Term Interest Rates</a:t>
            </a:r>
            <a:endParaRPr lang="en-US" sz="1800" b="1" dirty="0"/>
          </a:p>
        </p:txBody>
      </p:sp>
      <p:sp>
        <p:nvSpPr>
          <p:cNvPr id="17" name="Rectangle 6"/>
          <p:cNvSpPr>
            <a:spLocks noChangeArrowheads="1"/>
          </p:cNvSpPr>
          <p:nvPr/>
        </p:nvSpPr>
        <p:spPr bwMode="auto">
          <a:xfrm>
            <a:off x="533400" y="5449669"/>
            <a:ext cx="3886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dirty="0" smtClean="0"/>
              <a:t>Interest rate on financial assets that mature in several years.</a:t>
            </a:r>
            <a:endParaRPr lang="en-US" sz="1800" dirty="0"/>
          </a:p>
        </p:txBody>
      </p:sp>
      <p:sp>
        <p:nvSpPr>
          <p:cNvPr id="18" name="Rectangle 7"/>
          <p:cNvSpPr>
            <a:spLocks noChangeArrowheads="1"/>
          </p:cNvSpPr>
          <p:nvPr/>
        </p:nvSpPr>
        <p:spPr bwMode="auto">
          <a:xfrm>
            <a:off x="304800" y="5184338"/>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just">
              <a:defRPr/>
            </a:pPr>
            <a:r>
              <a:rPr lang="en-US" sz="1800" b="1" dirty="0" smtClean="0"/>
              <a:t>5) Long-Term Interest Rates</a:t>
            </a:r>
            <a:endParaRPr lang="en-US" sz="1800" b="1" dirty="0"/>
          </a:p>
        </p:txBody>
      </p:sp>
      <p:pic>
        <p:nvPicPr>
          <p:cNvPr id="19" name="Picture 18" descr="4 Short Term Interest Rat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587752"/>
            <a:ext cx="3886200" cy="2655380"/>
          </a:xfrm>
          <a:prstGeom prst="rect">
            <a:avLst/>
          </a:prstGeom>
        </p:spPr>
      </p:pic>
      <p:pic>
        <p:nvPicPr>
          <p:cNvPr id="2" name="Picture 1" descr="5 Long Term Interest Rat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2587752"/>
            <a:ext cx="3886200" cy="2655380"/>
          </a:xfrm>
          <a:prstGeom prst="rect">
            <a:avLst/>
          </a:prstGeom>
        </p:spPr>
      </p:pic>
      <p:sp>
        <p:nvSpPr>
          <p:cNvPr id="20" name="Rectangle 19"/>
          <p:cNvSpPr/>
          <p:nvPr/>
        </p:nvSpPr>
        <p:spPr bwMode="auto">
          <a:xfrm>
            <a:off x="4800600" y="1752600"/>
            <a:ext cx="3886200" cy="762000"/>
          </a:xfrm>
          <a:prstGeom prst="rect">
            <a:avLst/>
          </a:prstGeom>
          <a:solidFill>
            <a:srgbClr val="CCCCCC"/>
          </a:solidFill>
          <a:ln>
            <a:solidFill>
              <a:srgbClr val="00000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nvGrpSpPr>
          <p:cNvPr id="21" name="Group 20"/>
          <p:cNvGrpSpPr/>
          <p:nvPr/>
        </p:nvGrpSpPr>
        <p:grpSpPr>
          <a:xfrm>
            <a:off x="4876800" y="1752600"/>
            <a:ext cx="2057400" cy="307777"/>
            <a:chOff x="4876800" y="1752600"/>
            <a:chExt cx="2057400" cy="307777"/>
          </a:xfrm>
        </p:grpSpPr>
        <p:sp>
          <p:nvSpPr>
            <p:cNvPr id="22" name="Rectangle 8"/>
            <p:cNvSpPr>
              <a:spLocks noChangeArrowheads="1"/>
            </p:cNvSpPr>
            <p:nvPr/>
          </p:nvSpPr>
          <p:spPr bwMode="auto">
            <a:xfrm>
              <a:off x="5105400" y="1752600"/>
              <a:ext cx="1828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l">
                <a:defRPr/>
              </a:pPr>
              <a:r>
                <a:rPr lang="en-US" sz="1400" dirty="0" smtClean="0"/>
                <a:t>Federal Funds Rate</a:t>
              </a:r>
              <a:endParaRPr lang="en-US" sz="1400" dirty="0"/>
            </a:p>
          </p:txBody>
        </p:sp>
        <p:cxnSp>
          <p:nvCxnSpPr>
            <p:cNvPr id="23" name="Straight Connector 22"/>
            <p:cNvCxnSpPr/>
            <p:nvPr/>
          </p:nvCxnSpPr>
          <p:spPr bwMode="auto">
            <a:xfrm>
              <a:off x="4876800" y="1905000"/>
              <a:ext cx="228600" cy="0"/>
            </a:xfrm>
            <a:prstGeom prst="line">
              <a:avLst/>
            </a:prstGeom>
            <a:solidFill>
              <a:srgbClr val="FFFFFF"/>
            </a:solidFill>
            <a:ln w="38100" cap="flat" cmpd="sng" algn="ctr">
              <a:solidFill>
                <a:srgbClr val="4F81B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grpSp>
        <p:nvGrpSpPr>
          <p:cNvPr id="24" name="Group 23"/>
          <p:cNvGrpSpPr/>
          <p:nvPr/>
        </p:nvGrpSpPr>
        <p:grpSpPr>
          <a:xfrm>
            <a:off x="4876800" y="1981200"/>
            <a:ext cx="2057400" cy="307777"/>
            <a:chOff x="4876800" y="1981200"/>
            <a:chExt cx="2057400" cy="307777"/>
          </a:xfrm>
        </p:grpSpPr>
        <p:sp>
          <p:nvSpPr>
            <p:cNvPr id="25" name="Rectangle 8"/>
            <p:cNvSpPr>
              <a:spLocks noChangeArrowheads="1"/>
            </p:cNvSpPr>
            <p:nvPr/>
          </p:nvSpPr>
          <p:spPr bwMode="auto">
            <a:xfrm>
              <a:off x="5105400" y="1981200"/>
              <a:ext cx="1828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l">
                <a:defRPr/>
              </a:pPr>
              <a:r>
                <a:rPr lang="en-US" sz="1400" dirty="0" smtClean="0"/>
                <a:t>Discount Rate</a:t>
              </a:r>
              <a:endParaRPr lang="en-US" sz="1400" dirty="0"/>
            </a:p>
          </p:txBody>
        </p:sp>
        <p:cxnSp>
          <p:nvCxnSpPr>
            <p:cNvPr id="26" name="Straight Connector 25"/>
            <p:cNvCxnSpPr/>
            <p:nvPr/>
          </p:nvCxnSpPr>
          <p:spPr bwMode="auto">
            <a:xfrm>
              <a:off x="4876800" y="2133600"/>
              <a:ext cx="228600" cy="0"/>
            </a:xfrm>
            <a:prstGeom prst="line">
              <a:avLst/>
            </a:prstGeom>
            <a:solidFill>
              <a:srgbClr val="FFFFFF"/>
            </a:solidFill>
            <a:ln w="38100" cap="flat" cmpd="sng" algn="ctr">
              <a:solidFill>
                <a:srgbClr val="C0504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grpSp>
        <p:nvGrpSpPr>
          <p:cNvPr id="27" name="Group 26"/>
          <p:cNvGrpSpPr/>
          <p:nvPr/>
        </p:nvGrpSpPr>
        <p:grpSpPr>
          <a:xfrm>
            <a:off x="4876800" y="2209800"/>
            <a:ext cx="2057400" cy="307777"/>
            <a:chOff x="4876800" y="2209800"/>
            <a:chExt cx="2057400" cy="307777"/>
          </a:xfrm>
        </p:grpSpPr>
        <p:sp>
          <p:nvSpPr>
            <p:cNvPr id="28" name="Rectangle 8"/>
            <p:cNvSpPr>
              <a:spLocks noChangeArrowheads="1"/>
            </p:cNvSpPr>
            <p:nvPr/>
          </p:nvSpPr>
          <p:spPr bwMode="auto">
            <a:xfrm>
              <a:off x="5105400" y="2209800"/>
              <a:ext cx="1828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l">
                <a:defRPr/>
              </a:pPr>
              <a:r>
                <a:rPr lang="en-US" sz="1400" dirty="0" smtClean="0"/>
                <a:t>Prime Rate</a:t>
              </a:r>
              <a:endParaRPr lang="en-US" sz="1400" dirty="0"/>
            </a:p>
          </p:txBody>
        </p:sp>
        <p:cxnSp>
          <p:nvCxnSpPr>
            <p:cNvPr id="29" name="Straight Connector 28"/>
            <p:cNvCxnSpPr/>
            <p:nvPr/>
          </p:nvCxnSpPr>
          <p:spPr bwMode="auto">
            <a:xfrm>
              <a:off x="4876800" y="2362200"/>
              <a:ext cx="228600" cy="0"/>
            </a:xfrm>
            <a:prstGeom prst="line">
              <a:avLst/>
            </a:prstGeom>
            <a:solidFill>
              <a:srgbClr val="FFFFFF"/>
            </a:solidFill>
            <a:ln w="38100" cap="flat" cmpd="sng" algn="ctr">
              <a:solidFill>
                <a:srgbClr val="9BBB59"/>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grpSp>
        <p:nvGrpSpPr>
          <p:cNvPr id="30" name="Group 29"/>
          <p:cNvGrpSpPr/>
          <p:nvPr/>
        </p:nvGrpSpPr>
        <p:grpSpPr>
          <a:xfrm>
            <a:off x="6858000" y="1981200"/>
            <a:ext cx="2057400" cy="307777"/>
            <a:chOff x="6858000" y="1981200"/>
            <a:chExt cx="2057400" cy="307777"/>
          </a:xfrm>
        </p:grpSpPr>
        <p:sp>
          <p:nvSpPr>
            <p:cNvPr id="31" name="Rectangle 8"/>
            <p:cNvSpPr>
              <a:spLocks noChangeArrowheads="1"/>
            </p:cNvSpPr>
            <p:nvPr/>
          </p:nvSpPr>
          <p:spPr bwMode="auto">
            <a:xfrm>
              <a:off x="7086600" y="1981200"/>
              <a:ext cx="1828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l">
                <a:defRPr/>
              </a:pPr>
              <a:r>
                <a:rPr lang="en-US" sz="1400" dirty="0" smtClean="0"/>
                <a:t>3-Month T-Bills</a:t>
              </a:r>
              <a:endParaRPr lang="en-US" sz="1400" dirty="0"/>
            </a:p>
          </p:txBody>
        </p:sp>
        <p:cxnSp>
          <p:nvCxnSpPr>
            <p:cNvPr id="32" name="Straight Connector 31"/>
            <p:cNvCxnSpPr/>
            <p:nvPr/>
          </p:nvCxnSpPr>
          <p:spPr bwMode="auto">
            <a:xfrm>
              <a:off x="6858000" y="2133600"/>
              <a:ext cx="228600" cy="0"/>
            </a:xfrm>
            <a:prstGeom prst="line">
              <a:avLst/>
            </a:prstGeom>
            <a:solidFill>
              <a:srgbClr val="FFFFFF"/>
            </a:solidFill>
            <a:ln w="38100" cap="flat" cmpd="sng" algn="ctr">
              <a:solidFill>
                <a:srgbClr val="8064A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grpSp>
        <p:nvGrpSpPr>
          <p:cNvPr id="33" name="Group 32"/>
          <p:cNvGrpSpPr/>
          <p:nvPr/>
        </p:nvGrpSpPr>
        <p:grpSpPr>
          <a:xfrm>
            <a:off x="6858000" y="2209800"/>
            <a:ext cx="2057400" cy="307777"/>
            <a:chOff x="6858000" y="2209800"/>
            <a:chExt cx="2057400" cy="307777"/>
          </a:xfrm>
        </p:grpSpPr>
        <p:sp>
          <p:nvSpPr>
            <p:cNvPr id="34" name="Rectangle 8"/>
            <p:cNvSpPr>
              <a:spLocks noChangeArrowheads="1"/>
            </p:cNvSpPr>
            <p:nvPr/>
          </p:nvSpPr>
          <p:spPr bwMode="auto">
            <a:xfrm>
              <a:off x="7086600" y="2209800"/>
              <a:ext cx="1828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l">
                <a:defRPr/>
              </a:pPr>
              <a:r>
                <a:rPr lang="en-US" sz="1400" dirty="0" smtClean="0"/>
                <a:t>30-Year Mortgage</a:t>
              </a:r>
              <a:endParaRPr lang="en-US" sz="1400" dirty="0"/>
            </a:p>
          </p:txBody>
        </p:sp>
        <p:cxnSp>
          <p:nvCxnSpPr>
            <p:cNvPr id="35" name="Straight Connector 34"/>
            <p:cNvCxnSpPr/>
            <p:nvPr/>
          </p:nvCxnSpPr>
          <p:spPr bwMode="auto">
            <a:xfrm>
              <a:off x="6858000" y="2362200"/>
              <a:ext cx="228600" cy="0"/>
            </a:xfrm>
            <a:prstGeom prst="line">
              <a:avLst/>
            </a:prstGeom>
            <a:solidFill>
              <a:srgbClr val="FFFFFF"/>
            </a:solidFill>
            <a:ln w="38100" cap="flat" cmpd="sng" algn="ctr">
              <a:solidFill>
                <a:srgbClr val="4BACC6"/>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sp>
        <p:nvSpPr>
          <p:cNvPr id="36" name="Rectangle 35"/>
          <p:cNvSpPr/>
          <p:nvPr/>
        </p:nvSpPr>
        <p:spPr bwMode="auto">
          <a:xfrm>
            <a:off x="0" y="914400"/>
            <a:ext cx="9144000" cy="6858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The Fed</a:t>
            </a:r>
            <a:r>
              <a:rPr kumimoji="0" lang="en-US" sz="2000" b="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has a lot of power because it determines the federal funds rate.  This interest rate influences all other short-term interest rates in the economy.</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224019926"/>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par>
                          <p:cTn id="12" fill="hold">
                            <p:stCondLst>
                              <p:cond delay="2000"/>
                            </p:stCondLst>
                            <p:childTnLst>
                              <p:par>
                                <p:cTn id="13" presetID="42" presetClass="entr" presetSubtype="0" fill="hold" nodeType="afterEffect">
                                  <p:stCondLst>
                                    <p:cond delay="100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2" presetClass="entr" presetSubtype="8" fill="hold" nodeType="afterEffect">
                                  <p:stCondLst>
                                    <p:cond delay="100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0"/>
                                        <p:tgtEl>
                                          <p:spTgt spid="2"/>
                                        </p:tgtEl>
                                      </p:cBhvr>
                                    </p:animEffect>
                                  </p:childTnLst>
                                </p:cTn>
                              </p:par>
                            </p:childTnLst>
                          </p:cTn>
                        </p:par>
                        <p:par>
                          <p:cTn id="22" fill="hold">
                            <p:stCondLst>
                              <p:cond delay="10000"/>
                            </p:stCondLst>
                            <p:childTnLst>
                              <p:par>
                                <p:cTn id="23" presetID="22" presetClass="entr" presetSubtype="8" fill="hold" grpId="0" nodeType="afterEffect">
                                  <p:stCondLst>
                                    <p:cond delay="100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7" grpId="0"/>
      <p:bldP spid="1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Money Market</a:t>
            </a:r>
            <a:endParaRPr lang="en-US" dirty="0">
              <a:latin typeface="Century Gothic" charset="0"/>
              <a:ea typeface="ＭＳ Ｐゴシック" charset="0"/>
              <a:cs typeface="ＭＳ Ｐゴシック" charset="0"/>
            </a:endParaRPr>
          </a:p>
        </p:txBody>
      </p:sp>
      <p:sp>
        <p:nvSpPr>
          <p:cNvPr id="15" name="Rectangle 14"/>
          <p:cNvSpPr/>
          <p:nvPr/>
        </p:nvSpPr>
        <p:spPr bwMode="auto">
          <a:xfrm>
            <a:off x="0" y="914400"/>
            <a:ext cx="9144000" cy="4572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Class Activity</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
        <p:nvSpPr>
          <p:cNvPr id="17" name="Bevel 16">
            <a:hlinkClick r:id="rId3" action="ppaction://hlinksldjump"/>
          </p:cNvPr>
          <p:cNvSpPr>
            <a:spLocks noChangeArrowheads="1"/>
          </p:cNvSpPr>
          <p:nvPr/>
        </p:nvSpPr>
        <p:spPr bwMode="auto">
          <a:xfrm>
            <a:off x="388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Real</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Money Demand</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19" name="Bevel 18">
            <a:hlinkClick r:id="rId4" action="ppaction://hlinksldjump"/>
          </p:cNvPr>
          <p:cNvSpPr>
            <a:spLocks noChangeArrowheads="1"/>
          </p:cNvSpPr>
          <p:nvPr/>
        </p:nvSpPr>
        <p:spPr bwMode="auto">
          <a:xfrm>
            <a:off x="2362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Equilibrium in the</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Money Market</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20" name="Bevel 19">
            <a:hlinkClick r:id="rId5" action="ppaction://hlinksldjump"/>
          </p:cNvPr>
          <p:cNvSpPr>
            <a:spLocks noChangeArrowheads="1"/>
          </p:cNvSpPr>
          <p:nvPr/>
        </p:nvSpPr>
        <p:spPr bwMode="auto">
          <a:xfrm>
            <a:off x="5410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Setting the</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Federal Funds Rate</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21" name="TextBox 20"/>
          <p:cNvSpPr txBox="1"/>
          <p:nvPr/>
        </p:nvSpPr>
        <p:spPr>
          <a:xfrm>
            <a:off x="228600" y="1524000"/>
            <a:ext cx="2743200" cy="3785652"/>
          </a:xfrm>
          <a:prstGeom prst="rect">
            <a:avLst/>
          </a:prstGeom>
          <a:gradFill flip="none" rotWithShape="1">
            <a:gsLst>
              <a:gs pos="95000">
                <a:schemeClr val="accent2">
                  <a:alpha val="25000"/>
                </a:schemeClr>
              </a:gs>
              <a:gs pos="100000">
                <a:schemeClr val="bg1"/>
              </a:gs>
            </a:gsLst>
            <a:path path="shape">
              <a:fillToRect l="50000" t="50000" r="50000" b="50000"/>
            </a:path>
            <a:tileRect/>
          </a:gradFill>
          <a:ln w="12700">
            <a:noFill/>
          </a:ln>
        </p:spPr>
        <p:txBody>
          <a:bodyPr wrap="square" rtlCol="0">
            <a:spAutoFit/>
          </a:bodyPr>
          <a:lstStyle/>
          <a:p>
            <a:r>
              <a:rPr lang="en-US" sz="1600" b="1" dirty="0" smtClean="0"/>
              <a:t>EQUILIBRIUM IN THE MONEY MARKET</a:t>
            </a:r>
          </a:p>
          <a:p>
            <a:pPr algn="just"/>
            <a:r>
              <a:rPr lang="en-US" sz="1600" dirty="0" smtClean="0"/>
              <a:t>If the money market is currently operating at the “Equilibrium” point in the graph below, how will the following headlines affect equilibrium?  First, determine if demand, supply, the interest rate, and quantity “Increase,” “Decrease,” or exhibit “No Change.”  Then, write in the letter of the new equilibrium point.</a:t>
            </a:r>
            <a:endParaRPr lang="en-US" sz="1600" dirty="0"/>
          </a:p>
        </p:txBody>
      </p:sp>
      <p:sp>
        <p:nvSpPr>
          <p:cNvPr id="22" name="TextBox 21"/>
          <p:cNvSpPr txBox="1"/>
          <p:nvPr/>
        </p:nvSpPr>
        <p:spPr>
          <a:xfrm>
            <a:off x="3200400" y="1524000"/>
            <a:ext cx="2743200" cy="3785652"/>
          </a:xfrm>
          <a:prstGeom prst="rect">
            <a:avLst/>
          </a:prstGeom>
          <a:gradFill flip="none" rotWithShape="1">
            <a:gsLst>
              <a:gs pos="95000">
                <a:schemeClr val="accent2">
                  <a:alpha val="25000"/>
                </a:schemeClr>
              </a:gs>
              <a:gs pos="100000">
                <a:schemeClr val="bg1"/>
              </a:gs>
            </a:gsLst>
            <a:path path="shape">
              <a:fillToRect l="50000" t="50000" r="50000" b="50000"/>
            </a:path>
            <a:tileRect/>
          </a:gradFill>
          <a:ln w="12700">
            <a:noFill/>
          </a:ln>
        </p:spPr>
        <p:txBody>
          <a:bodyPr wrap="square" rtlCol="0">
            <a:spAutoFit/>
          </a:bodyPr>
          <a:lstStyle/>
          <a:p>
            <a:r>
              <a:rPr lang="en-US" sz="1600" b="1" dirty="0" smtClean="0"/>
              <a:t>REAL MONEY DEMAND</a:t>
            </a:r>
          </a:p>
          <a:p>
            <a:pPr algn="just"/>
            <a:endParaRPr lang="en-US" sz="1600" dirty="0" smtClean="0"/>
          </a:p>
          <a:p>
            <a:pPr algn="just"/>
            <a:r>
              <a:rPr lang="en-US" sz="1600" dirty="0" smtClean="0"/>
              <a:t>These are the factors that cause real money demand to change.  For each headline, circle whether there is an “Increase” or a “Decrease” in demand, and indicate which “Factor” caused demand to change.</a:t>
            </a:r>
          </a:p>
          <a:p>
            <a:pPr algn="just"/>
            <a:endParaRPr lang="en-US" sz="1600" dirty="0" smtClean="0"/>
          </a:p>
          <a:p>
            <a:pPr algn="just"/>
            <a:endParaRPr lang="en-US" sz="1600" dirty="0"/>
          </a:p>
          <a:p>
            <a:pPr algn="just"/>
            <a:endParaRPr lang="en-US" sz="1600" dirty="0"/>
          </a:p>
          <a:p>
            <a:pPr algn="just"/>
            <a:endParaRPr lang="en-US" sz="1600" dirty="0"/>
          </a:p>
          <a:p>
            <a:pPr algn="just"/>
            <a:endParaRPr lang="en-US" sz="1600" dirty="0" smtClean="0"/>
          </a:p>
        </p:txBody>
      </p:sp>
      <p:sp>
        <p:nvSpPr>
          <p:cNvPr id="23" name="TextBox 22"/>
          <p:cNvSpPr txBox="1"/>
          <p:nvPr/>
        </p:nvSpPr>
        <p:spPr>
          <a:xfrm>
            <a:off x="6172200" y="1524000"/>
            <a:ext cx="2743200" cy="3785652"/>
          </a:xfrm>
          <a:prstGeom prst="rect">
            <a:avLst/>
          </a:prstGeom>
          <a:gradFill flip="none" rotWithShape="1">
            <a:gsLst>
              <a:gs pos="95000">
                <a:schemeClr val="accent2">
                  <a:alpha val="25000"/>
                </a:schemeClr>
              </a:gs>
              <a:gs pos="100000">
                <a:schemeClr val="bg1"/>
              </a:gs>
            </a:gsLst>
            <a:path path="shape">
              <a:fillToRect l="50000" t="50000" r="50000" b="50000"/>
            </a:path>
            <a:tileRect/>
          </a:gradFill>
          <a:ln w="12700">
            <a:noFill/>
          </a:ln>
        </p:spPr>
        <p:txBody>
          <a:bodyPr wrap="square" rtlCol="0">
            <a:spAutoFit/>
          </a:bodyPr>
          <a:lstStyle/>
          <a:p>
            <a:r>
              <a:rPr lang="en-US" sz="1600" b="1" dirty="0" smtClean="0"/>
              <a:t>SETTING THE FEDERAL FUNDS RATE</a:t>
            </a:r>
          </a:p>
          <a:p>
            <a:pPr algn="just"/>
            <a:r>
              <a:rPr lang="en-US" sz="1600" dirty="0" smtClean="0"/>
              <a:t>Two actual statements released by the Federal Reserve are listed below.  Under each one, there is a money market graph in equilibrium prior to the release date.  Use the graphs to illustrate how the money market will change based on each statement, and then answer the questions.</a:t>
            </a:r>
          </a:p>
          <a:p>
            <a:pPr algn="just"/>
            <a:endParaRPr lang="en-US" sz="1600"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2000"/>
                                        <p:tgtEl>
                                          <p:spTgt spid="21"/>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up)">
                                      <p:cBhvr>
                                        <p:cTn id="14" dur="2000"/>
                                        <p:tgtEl>
                                          <p:spTgt spid="22"/>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2000"/>
                                        <p:tgtEl>
                                          <p:spTgt spid="23"/>
                                        </p:tgtEl>
                                      </p:cBhvr>
                                    </p:animEffect>
                                  </p:childTnLst>
                                </p:cTn>
                              </p:par>
                            </p:childTnLst>
                          </p:cTn>
                        </p:par>
                        <p:par>
                          <p:cTn id="18" fill="hold">
                            <p:stCondLst>
                              <p:cond delay="3000"/>
                            </p:stCondLst>
                            <p:childTnLst>
                              <p:par>
                                <p:cTn id="19" presetID="10" presetClass="entr" presetSubtype="0" fill="hold" grpId="0" nodeType="afterEffect">
                                  <p:stCondLst>
                                    <p:cond delay="10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2000"/>
                                        <p:tgtEl>
                                          <p:spTgt spid="19"/>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P spid="17" grpId="0" animBg="1"/>
      <p:bldP spid="19" grpId="0" animBg="1"/>
      <p:bldP spid="20" grpId="0" animBg="1"/>
      <p:bldP spid="21" grpId="0" animBg="1"/>
      <p:bldP spid="22" grpId="0" animBg="1"/>
      <p:bldP spid="2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Money Market</a:t>
            </a:r>
            <a:endParaRPr lang="en-US" dirty="0">
              <a:latin typeface="Century Gothic" charset="0"/>
              <a:ea typeface="ＭＳ Ｐゴシック" charset="0"/>
              <a:cs typeface="ＭＳ Ｐゴシック" charset="0"/>
            </a:endParaRPr>
          </a:p>
        </p:txBody>
      </p:sp>
      <p:sp>
        <p:nvSpPr>
          <p:cNvPr id="15" name="Rectangle 14"/>
          <p:cNvSpPr/>
          <p:nvPr/>
        </p:nvSpPr>
        <p:spPr bwMode="auto">
          <a:xfrm>
            <a:off x="0" y="914400"/>
            <a:ext cx="9144000" cy="4572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EQUILIBRIUM IN THE MONEY MARKET</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pic>
        <p:nvPicPr>
          <p:cNvPr id="2" name="Picture 1" descr="image0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981200"/>
            <a:ext cx="4191000" cy="2863646"/>
          </a:xfrm>
          <a:prstGeom prst="rect">
            <a:avLst/>
          </a:prstGeom>
        </p:spPr>
      </p:pic>
      <p:sp>
        <p:nvSpPr>
          <p:cNvPr id="12" name="TextBox 11"/>
          <p:cNvSpPr txBox="1"/>
          <p:nvPr/>
        </p:nvSpPr>
        <p:spPr>
          <a:xfrm>
            <a:off x="228600" y="1524000"/>
            <a:ext cx="2057400" cy="1831270"/>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200" b="1" dirty="0" smtClean="0"/>
              <a:t>1) Inflation Hits the Economy</a:t>
            </a:r>
          </a:p>
          <a:p>
            <a:pPr algn="just">
              <a:lnSpc>
                <a:spcPct val="150000"/>
              </a:lnSpc>
            </a:pPr>
            <a:r>
              <a:rPr lang="en-US" sz="1200" dirty="0" smtClean="0"/>
              <a:t>Demand:  </a:t>
            </a:r>
            <a:r>
              <a:rPr lang="en-US" sz="1200" u="sng" dirty="0" smtClean="0"/>
              <a:t>		</a:t>
            </a:r>
            <a:endParaRPr lang="en-US" sz="1200" dirty="0" smtClean="0"/>
          </a:p>
          <a:p>
            <a:pPr algn="just">
              <a:lnSpc>
                <a:spcPct val="150000"/>
              </a:lnSpc>
            </a:pPr>
            <a:r>
              <a:rPr lang="en-US" sz="1200" dirty="0" smtClean="0"/>
              <a:t>Supply:  </a:t>
            </a:r>
            <a:r>
              <a:rPr lang="en-US" sz="1200" u="sng" dirty="0" smtClean="0"/>
              <a:t>		</a:t>
            </a:r>
            <a:endParaRPr lang="en-US" sz="1200" dirty="0" smtClean="0"/>
          </a:p>
          <a:p>
            <a:pPr algn="just">
              <a:lnSpc>
                <a:spcPct val="150000"/>
              </a:lnSpc>
            </a:pPr>
            <a:r>
              <a:rPr lang="en-US" sz="1200" dirty="0" smtClean="0"/>
              <a:t>Interest Rate:  </a:t>
            </a:r>
            <a:r>
              <a:rPr lang="en-US" sz="1200" u="sng" dirty="0" smtClean="0"/>
              <a:t>	</a:t>
            </a:r>
            <a:endParaRPr lang="en-US" sz="1200" dirty="0" smtClean="0"/>
          </a:p>
          <a:p>
            <a:pPr algn="just">
              <a:lnSpc>
                <a:spcPct val="150000"/>
              </a:lnSpc>
            </a:pPr>
            <a:r>
              <a:rPr lang="en-US" sz="1200" dirty="0" smtClean="0"/>
              <a:t>Quantity:  </a:t>
            </a:r>
            <a:r>
              <a:rPr lang="en-US" sz="1200" u="sng" dirty="0" smtClean="0"/>
              <a:t>		</a:t>
            </a:r>
            <a:endParaRPr lang="en-US" sz="1200" dirty="0" smtClean="0"/>
          </a:p>
          <a:p>
            <a:pPr algn="just">
              <a:lnSpc>
                <a:spcPct val="150000"/>
              </a:lnSpc>
            </a:pPr>
            <a:r>
              <a:rPr lang="en-US" sz="1200" dirty="0" smtClean="0"/>
              <a:t>New Equilibrium Point: </a:t>
            </a:r>
            <a:r>
              <a:rPr lang="en-US" sz="1200" u="sng" dirty="0" smtClean="0"/>
              <a:t>	</a:t>
            </a:r>
            <a:endParaRPr lang="en-US" sz="1200" dirty="0" smtClean="0"/>
          </a:p>
        </p:txBody>
      </p:sp>
      <p:sp>
        <p:nvSpPr>
          <p:cNvPr id="13" name="TextBox 12"/>
          <p:cNvSpPr txBox="1"/>
          <p:nvPr/>
        </p:nvSpPr>
        <p:spPr>
          <a:xfrm>
            <a:off x="228600" y="3505200"/>
            <a:ext cx="2057400" cy="1831270"/>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200" b="1" dirty="0" smtClean="0"/>
              <a:t>2) Recession Shakes Consumer Confidence</a:t>
            </a:r>
          </a:p>
          <a:p>
            <a:pPr algn="just">
              <a:lnSpc>
                <a:spcPct val="150000"/>
              </a:lnSpc>
            </a:pPr>
            <a:r>
              <a:rPr lang="en-US" sz="1200" dirty="0"/>
              <a:t>Demand:  </a:t>
            </a:r>
            <a:r>
              <a:rPr lang="en-US" sz="1200" u="sng" dirty="0"/>
              <a:t>		</a:t>
            </a:r>
            <a:endParaRPr lang="en-US" sz="1200" dirty="0"/>
          </a:p>
          <a:p>
            <a:pPr algn="just">
              <a:lnSpc>
                <a:spcPct val="150000"/>
              </a:lnSpc>
            </a:pPr>
            <a:r>
              <a:rPr lang="en-US" sz="1200" dirty="0"/>
              <a:t>Supply:  </a:t>
            </a:r>
            <a:r>
              <a:rPr lang="en-US" sz="1200" u="sng" dirty="0"/>
              <a:t>		</a:t>
            </a:r>
            <a:endParaRPr lang="en-US" sz="1200" dirty="0"/>
          </a:p>
          <a:p>
            <a:pPr algn="just">
              <a:lnSpc>
                <a:spcPct val="150000"/>
              </a:lnSpc>
            </a:pPr>
            <a:r>
              <a:rPr lang="en-US" sz="1200" dirty="0"/>
              <a:t>Interest Rate:  </a:t>
            </a:r>
            <a:r>
              <a:rPr lang="en-US" sz="1200" u="sng" dirty="0"/>
              <a:t>	</a:t>
            </a:r>
            <a:endParaRPr lang="en-US" sz="1200" dirty="0"/>
          </a:p>
          <a:p>
            <a:pPr algn="just">
              <a:lnSpc>
                <a:spcPct val="150000"/>
              </a:lnSpc>
            </a:pPr>
            <a:r>
              <a:rPr lang="en-US" sz="1200" dirty="0"/>
              <a:t>Quantity:  </a:t>
            </a:r>
            <a:r>
              <a:rPr lang="en-US" sz="1200" u="sng" dirty="0"/>
              <a:t>		</a:t>
            </a:r>
            <a:endParaRPr lang="en-US" sz="1200" dirty="0"/>
          </a:p>
          <a:p>
            <a:pPr algn="just">
              <a:lnSpc>
                <a:spcPct val="150000"/>
              </a:lnSpc>
            </a:pPr>
            <a:r>
              <a:rPr lang="en-US" sz="1200" dirty="0"/>
              <a:t>New Equilibrium Point: </a:t>
            </a:r>
            <a:r>
              <a:rPr lang="en-US" sz="1200" u="sng" dirty="0"/>
              <a:t>	</a:t>
            </a:r>
            <a:endParaRPr lang="en-US" sz="1200" dirty="0"/>
          </a:p>
        </p:txBody>
      </p:sp>
      <p:sp>
        <p:nvSpPr>
          <p:cNvPr id="16" name="TextBox 15"/>
          <p:cNvSpPr txBox="1"/>
          <p:nvPr/>
        </p:nvSpPr>
        <p:spPr>
          <a:xfrm>
            <a:off x="2514600" y="1524000"/>
            <a:ext cx="2057400" cy="1831270"/>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200" b="1" dirty="0" smtClean="0"/>
              <a:t>3) Interest Rate Target Lowered</a:t>
            </a:r>
          </a:p>
          <a:p>
            <a:pPr algn="just">
              <a:lnSpc>
                <a:spcPct val="150000"/>
              </a:lnSpc>
            </a:pPr>
            <a:r>
              <a:rPr lang="en-US" sz="1200" dirty="0"/>
              <a:t>Demand:  </a:t>
            </a:r>
            <a:r>
              <a:rPr lang="en-US" sz="1200" u="sng" dirty="0"/>
              <a:t>		</a:t>
            </a:r>
            <a:endParaRPr lang="en-US" sz="1200" dirty="0"/>
          </a:p>
          <a:p>
            <a:pPr algn="just">
              <a:lnSpc>
                <a:spcPct val="150000"/>
              </a:lnSpc>
            </a:pPr>
            <a:r>
              <a:rPr lang="en-US" sz="1200" dirty="0"/>
              <a:t>Supply:  </a:t>
            </a:r>
            <a:r>
              <a:rPr lang="en-US" sz="1200" u="sng" dirty="0"/>
              <a:t>		</a:t>
            </a:r>
            <a:endParaRPr lang="en-US" sz="1200" dirty="0"/>
          </a:p>
          <a:p>
            <a:pPr algn="just">
              <a:lnSpc>
                <a:spcPct val="150000"/>
              </a:lnSpc>
            </a:pPr>
            <a:r>
              <a:rPr lang="en-US" sz="1200" dirty="0"/>
              <a:t>Interest Rate:  </a:t>
            </a:r>
            <a:r>
              <a:rPr lang="en-US" sz="1200" u="sng" dirty="0"/>
              <a:t>	</a:t>
            </a:r>
            <a:endParaRPr lang="en-US" sz="1200" dirty="0"/>
          </a:p>
          <a:p>
            <a:pPr algn="just">
              <a:lnSpc>
                <a:spcPct val="150000"/>
              </a:lnSpc>
            </a:pPr>
            <a:r>
              <a:rPr lang="en-US" sz="1200" dirty="0"/>
              <a:t>Quantity:  </a:t>
            </a:r>
            <a:r>
              <a:rPr lang="en-US" sz="1200" u="sng" dirty="0"/>
              <a:t>		</a:t>
            </a:r>
            <a:endParaRPr lang="en-US" sz="1200" dirty="0"/>
          </a:p>
          <a:p>
            <a:pPr algn="just">
              <a:lnSpc>
                <a:spcPct val="150000"/>
              </a:lnSpc>
            </a:pPr>
            <a:r>
              <a:rPr lang="en-US" sz="1200" dirty="0"/>
              <a:t>New Equilibrium Point: </a:t>
            </a:r>
            <a:r>
              <a:rPr lang="en-US" sz="1200" u="sng" dirty="0"/>
              <a:t>	</a:t>
            </a:r>
            <a:endParaRPr lang="en-US" sz="1200" dirty="0"/>
          </a:p>
        </p:txBody>
      </p:sp>
      <p:sp>
        <p:nvSpPr>
          <p:cNvPr id="18" name="TextBox 17"/>
          <p:cNvSpPr txBox="1"/>
          <p:nvPr/>
        </p:nvSpPr>
        <p:spPr>
          <a:xfrm>
            <a:off x="2514600" y="3505200"/>
            <a:ext cx="2057400" cy="1831270"/>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200" b="1" dirty="0" smtClean="0"/>
              <a:t>4) Federal Reserve Sells T-Bills</a:t>
            </a:r>
          </a:p>
          <a:p>
            <a:pPr algn="just">
              <a:lnSpc>
                <a:spcPct val="150000"/>
              </a:lnSpc>
            </a:pPr>
            <a:r>
              <a:rPr lang="en-US" sz="1200" dirty="0"/>
              <a:t>Demand:  </a:t>
            </a:r>
            <a:r>
              <a:rPr lang="en-US" sz="1200" u="sng" dirty="0"/>
              <a:t>		</a:t>
            </a:r>
            <a:endParaRPr lang="en-US" sz="1200" dirty="0"/>
          </a:p>
          <a:p>
            <a:pPr algn="just">
              <a:lnSpc>
                <a:spcPct val="150000"/>
              </a:lnSpc>
            </a:pPr>
            <a:r>
              <a:rPr lang="en-US" sz="1200" dirty="0"/>
              <a:t>Supply:  </a:t>
            </a:r>
            <a:r>
              <a:rPr lang="en-US" sz="1200" u="sng" dirty="0"/>
              <a:t>		</a:t>
            </a:r>
            <a:endParaRPr lang="en-US" sz="1200" dirty="0"/>
          </a:p>
          <a:p>
            <a:pPr algn="just">
              <a:lnSpc>
                <a:spcPct val="150000"/>
              </a:lnSpc>
            </a:pPr>
            <a:r>
              <a:rPr lang="en-US" sz="1200" dirty="0"/>
              <a:t>Interest Rate:  </a:t>
            </a:r>
            <a:r>
              <a:rPr lang="en-US" sz="1200" u="sng" dirty="0"/>
              <a:t>	</a:t>
            </a:r>
            <a:endParaRPr lang="en-US" sz="1200" dirty="0"/>
          </a:p>
          <a:p>
            <a:pPr algn="just">
              <a:lnSpc>
                <a:spcPct val="150000"/>
              </a:lnSpc>
            </a:pPr>
            <a:r>
              <a:rPr lang="en-US" sz="1200" dirty="0"/>
              <a:t>Quantity:  </a:t>
            </a:r>
            <a:r>
              <a:rPr lang="en-US" sz="1200" u="sng" dirty="0"/>
              <a:t>		</a:t>
            </a:r>
            <a:endParaRPr lang="en-US" sz="1200" dirty="0"/>
          </a:p>
          <a:p>
            <a:pPr algn="just">
              <a:lnSpc>
                <a:spcPct val="150000"/>
              </a:lnSpc>
            </a:pPr>
            <a:r>
              <a:rPr lang="en-US" sz="1200" dirty="0"/>
              <a:t>New Equilibrium Point: </a:t>
            </a:r>
            <a:r>
              <a:rPr lang="en-US" sz="1200" u="sng" dirty="0"/>
              <a:t>	</a:t>
            </a:r>
            <a:endParaRPr lang="en-US" sz="1200" dirty="0"/>
          </a:p>
        </p:txBody>
      </p:sp>
      <p:sp>
        <p:nvSpPr>
          <p:cNvPr id="27" name="Bevel 26">
            <a:hlinkClick r:id="rId4" action="ppaction://hlinksldjump"/>
          </p:cNvPr>
          <p:cNvSpPr>
            <a:spLocks noChangeArrowheads="1"/>
          </p:cNvSpPr>
          <p:nvPr/>
        </p:nvSpPr>
        <p:spPr bwMode="auto">
          <a:xfrm>
            <a:off x="388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Real</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Money Demand</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29" name="Bevel 28">
            <a:hlinkClick r:id="rId5" action="ppaction://hlinksldjump"/>
          </p:cNvPr>
          <p:cNvSpPr>
            <a:spLocks noChangeArrowheads="1"/>
          </p:cNvSpPr>
          <p:nvPr/>
        </p:nvSpPr>
        <p:spPr bwMode="auto">
          <a:xfrm>
            <a:off x="5410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Setting the</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Federal Funds Rate</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30" name="Bevel 29">
            <a:hlinkClick r:id="rId6" action="ppaction://hlinksldjump"/>
          </p:cNvPr>
          <p:cNvSpPr/>
          <p:nvPr/>
        </p:nvSpPr>
        <p:spPr bwMode="auto">
          <a:xfrm>
            <a:off x="2362200" y="5562600"/>
            <a:ext cx="1371600" cy="457200"/>
          </a:xfrm>
          <a:prstGeom prst="bevel">
            <a:avLst/>
          </a:prstGeom>
          <a:solidFill>
            <a:schemeClr val="accent3"/>
          </a:solidFill>
          <a:ln>
            <a:solidFill>
              <a:schemeClr val="accent3"/>
            </a:solidFill>
          </a:ln>
          <a:effectLst/>
          <a:extLst/>
        </p:spPr>
        <p:txBody>
          <a:bodyPr wrap="none" anchor="ctr"/>
          <a:lstStyle/>
          <a:p>
            <a:pPr>
              <a:defRPr/>
            </a:pPr>
            <a:r>
              <a:rPr lang="en-US" sz="1000" dirty="0">
                <a:solidFill>
                  <a:schemeClr val="bg1"/>
                </a:solidFill>
                <a:effectLst>
                  <a:outerShdw blurRad="50800" dist="38100" dir="2700000" algn="tl" rotWithShape="0">
                    <a:srgbClr val="000000">
                      <a:alpha val="43000"/>
                    </a:srgbClr>
                  </a:outerShdw>
                </a:effectLst>
                <a:latin typeface="Comic Sans MS"/>
                <a:cs typeface="Comic Sans MS"/>
              </a:rPr>
              <a:t>Show Answers</a:t>
            </a:r>
          </a:p>
        </p:txBody>
      </p:sp>
    </p:spTree>
    <p:extLst>
      <p:ext uri="{BB962C8B-B14F-4D97-AF65-F5344CB8AC3E}">
        <p14:creationId xmlns:p14="http://schemas.microsoft.com/office/powerpoint/2010/main" val="343147010"/>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xEl>
                                              <p:charRg st="4294967295" end="4294967295"/>
                                            </p:txEl>
                                          </p:spTgt>
                                        </p:tgtEl>
                                        <p:attrNameLst>
                                          <p:attrName>style.visibility</p:attrName>
                                        </p:attrNameLst>
                                      </p:cBhvr>
                                      <p:to>
                                        <p:strVal val="visible"/>
                                      </p:to>
                                    </p:set>
                                    <p:animEffect transition="in" filter="wipe(left)">
                                      <p:cBhvr>
                                        <p:cTn id="7" dur="1000"/>
                                        <p:tgtEl>
                                          <p:spTgt spid="15">
                                            <p:txEl>
                                              <p:charRg st="4294967295" end="4294967295"/>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1000"/>
                                        <p:tgtEl>
                                          <p:spTgt spid="13"/>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1000"/>
                                        <p:tgtEl>
                                          <p:spTgt spid="1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1000"/>
                                        <p:tgtEl>
                                          <p:spTgt spid="18"/>
                                        </p:tgtEl>
                                      </p:cBhvr>
                                    </p:animEffect>
                                  </p:childTnLst>
                                </p:cTn>
                              </p:par>
                            </p:childTnLst>
                          </p:cTn>
                        </p:par>
                        <p:par>
                          <p:cTn id="22" fill="hold">
                            <p:stCondLst>
                              <p:cond delay="3000"/>
                            </p:stCondLst>
                            <p:childTnLst>
                              <p:par>
                                <p:cTn id="23" presetID="10" presetClass="entr" presetSubtype="0" fill="hold" nodeType="afterEffect">
                                  <p:stCondLst>
                                    <p:cond delay="10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2" grpId="0" animBg="1"/>
      <p:bldP spid="13" grpId="0" animBg="1"/>
      <p:bldP spid="16" grpId="0" animBg="1"/>
      <p:bldP spid="1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Money Market</a:t>
            </a:r>
            <a:endParaRPr lang="en-US" dirty="0">
              <a:latin typeface="Century Gothic" charset="0"/>
              <a:ea typeface="ＭＳ Ｐゴシック" charset="0"/>
              <a:cs typeface="ＭＳ Ｐゴシック" charset="0"/>
            </a:endParaRPr>
          </a:p>
        </p:txBody>
      </p:sp>
      <p:sp>
        <p:nvSpPr>
          <p:cNvPr id="15" name="Rectangle 14"/>
          <p:cNvSpPr/>
          <p:nvPr/>
        </p:nvSpPr>
        <p:spPr bwMode="auto">
          <a:xfrm>
            <a:off x="0" y="914400"/>
            <a:ext cx="9144000" cy="4572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EQUILIBRIUM IN THE MONEY MARKET</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pic>
        <p:nvPicPr>
          <p:cNvPr id="2" name="Picture 1" descr="image0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981200"/>
            <a:ext cx="4191000" cy="2863646"/>
          </a:xfrm>
          <a:prstGeom prst="rect">
            <a:avLst/>
          </a:prstGeom>
        </p:spPr>
      </p:pic>
      <p:sp>
        <p:nvSpPr>
          <p:cNvPr id="12" name="TextBox 11"/>
          <p:cNvSpPr txBox="1"/>
          <p:nvPr/>
        </p:nvSpPr>
        <p:spPr>
          <a:xfrm>
            <a:off x="228600" y="1524000"/>
            <a:ext cx="2057400" cy="1831270"/>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200" b="1" dirty="0" smtClean="0"/>
              <a:t>1) Inflation Hits the Economy</a:t>
            </a:r>
          </a:p>
          <a:p>
            <a:pPr algn="just">
              <a:lnSpc>
                <a:spcPct val="150000"/>
              </a:lnSpc>
            </a:pPr>
            <a:r>
              <a:rPr lang="en-US" sz="1200" dirty="0" smtClean="0"/>
              <a:t>Demand:  </a:t>
            </a:r>
            <a:r>
              <a:rPr lang="en-US" sz="1200" u="sng" dirty="0" smtClean="0"/>
              <a:t>		</a:t>
            </a:r>
            <a:endParaRPr lang="en-US" sz="1200" dirty="0" smtClean="0"/>
          </a:p>
          <a:p>
            <a:pPr algn="just">
              <a:lnSpc>
                <a:spcPct val="150000"/>
              </a:lnSpc>
            </a:pPr>
            <a:r>
              <a:rPr lang="en-US" sz="1200" dirty="0" smtClean="0"/>
              <a:t>Supply:  </a:t>
            </a:r>
            <a:r>
              <a:rPr lang="en-US" sz="1200" u="sng" dirty="0" smtClean="0"/>
              <a:t>		</a:t>
            </a:r>
            <a:endParaRPr lang="en-US" sz="1200" dirty="0" smtClean="0"/>
          </a:p>
          <a:p>
            <a:pPr algn="just">
              <a:lnSpc>
                <a:spcPct val="150000"/>
              </a:lnSpc>
            </a:pPr>
            <a:r>
              <a:rPr lang="en-US" sz="1200" dirty="0" smtClean="0"/>
              <a:t>Interest Rate:  </a:t>
            </a:r>
            <a:r>
              <a:rPr lang="en-US" sz="1200" u="sng" dirty="0" smtClean="0"/>
              <a:t>	</a:t>
            </a:r>
            <a:endParaRPr lang="en-US" sz="1200" dirty="0" smtClean="0"/>
          </a:p>
          <a:p>
            <a:pPr algn="just">
              <a:lnSpc>
                <a:spcPct val="150000"/>
              </a:lnSpc>
            </a:pPr>
            <a:r>
              <a:rPr lang="en-US" sz="1200" dirty="0" smtClean="0"/>
              <a:t>Quantity:  </a:t>
            </a:r>
            <a:r>
              <a:rPr lang="en-US" sz="1200" u="sng" dirty="0" smtClean="0"/>
              <a:t>		</a:t>
            </a:r>
            <a:endParaRPr lang="en-US" sz="1200" dirty="0" smtClean="0"/>
          </a:p>
          <a:p>
            <a:pPr algn="just">
              <a:lnSpc>
                <a:spcPct val="150000"/>
              </a:lnSpc>
            </a:pPr>
            <a:r>
              <a:rPr lang="en-US" sz="1200" dirty="0" smtClean="0"/>
              <a:t>New Equilibrium Point: </a:t>
            </a:r>
            <a:r>
              <a:rPr lang="en-US" sz="1200" u="sng" dirty="0" smtClean="0"/>
              <a:t>	</a:t>
            </a:r>
            <a:endParaRPr lang="en-US" sz="1200" dirty="0" smtClean="0"/>
          </a:p>
        </p:txBody>
      </p:sp>
      <p:sp>
        <p:nvSpPr>
          <p:cNvPr id="13" name="TextBox 12"/>
          <p:cNvSpPr txBox="1"/>
          <p:nvPr/>
        </p:nvSpPr>
        <p:spPr>
          <a:xfrm>
            <a:off x="228600" y="3505200"/>
            <a:ext cx="2057400" cy="1831270"/>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200" b="1" dirty="0" smtClean="0"/>
              <a:t>2) Recession Shakes Consumer Confidence</a:t>
            </a:r>
          </a:p>
          <a:p>
            <a:pPr algn="just">
              <a:lnSpc>
                <a:spcPct val="150000"/>
              </a:lnSpc>
            </a:pPr>
            <a:r>
              <a:rPr lang="en-US" sz="1200" dirty="0"/>
              <a:t>Demand:  </a:t>
            </a:r>
            <a:r>
              <a:rPr lang="en-US" sz="1200" u="sng" dirty="0"/>
              <a:t>		</a:t>
            </a:r>
            <a:endParaRPr lang="en-US" sz="1200" dirty="0"/>
          </a:p>
          <a:p>
            <a:pPr algn="just">
              <a:lnSpc>
                <a:spcPct val="150000"/>
              </a:lnSpc>
            </a:pPr>
            <a:r>
              <a:rPr lang="en-US" sz="1200" dirty="0"/>
              <a:t>Supply:  </a:t>
            </a:r>
            <a:r>
              <a:rPr lang="en-US" sz="1200" u="sng" dirty="0"/>
              <a:t>		</a:t>
            </a:r>
            <a:endParaRPr lang="en-US" sz="1200" dirty="0"/>
          </a:p>
          <a:p>
            <a:pPr algn="just">
              <a:lnSpc>
                <a:spcPct val="150000"/>
              </a:lnSpc>
            </a:pPr>
            <a:r>
              <a:rPr lang="en-US" sz="1200" dirty="0"/>
              <a:t>Interest Rate:  </a:t>
            </a:r>
            <a:r>
              <a:rPr lang="en-US" sz="1200" u="sng" dirty="0"/>
              <a:t>	</a:t>
            </a:r>
            <a:endParaRPr lang="en-US" sz="1200" dirty="0"/>
          </a:p>
          <a:p>
            <a:pPr algn="just">
              <a:lnSpc>
                <a:spcPct val="150000"/>
              </a:lnSpc>
            </a:pPr>
            <a:r>
              <a:rPr lang="en-US" sz="1200" dirty="0"/>
              <a:t>Quantity:  </a:t>
            </a:r>
            <a:r>
              <a:rPr lang="en-US" sz="1200" u="sng" dirty="0"/>
              <a:t>		</a:t>
            </a:r>
            <a:endParaRPr lang="en-US" sz="1200" dirty="0"/>
          </a:p>
          <a:p>
            <a:pPr algn="just">
              <a:lnSpc>
                <a:spcPct val="150000"/>
              </a:lnSpc>
            </a:pPr>
            <a:r>
              <a:rPr lang="en-US" sz="1200" dirty="0"/>
              <a:t>New Equilibrium Point: </a:t>
            </a:r>
            <a:r>
              <a:rPr lang="en-US" sz="1200" u="sng" dirty="0"/>
              <a:t>	</a:t>
            </a:r>
            <a:endParaRPr lang="en-US" sz="1200" dirty="0"/>
          </a:p>
        </p:txBody>
      </p:sp>
      <p:sp>
        <p:nvSpPr>
          <p:cNvPr id="16" name="TextBox 15"/>
          <p:cNvSpPr txBox="1"/>
          <p:nvPr/>
        </p:nvSpPr>
        <p:spPr>
          <a:xfrm>
            <a:off x="2514600" y="1524000"/>
            <a:ext cx="2057400" cy="1831270"/>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200" b="1" dirty="0" smtClean="0"/>
              <a:t>3) Interest Rate Target Lowered</a:t>
            </a:r>
          </a:p>
          <a:p>
            <a:pPr algn="just">
              <a:lnSpc>
                <a:spcPct val="150000"/>
              </a:lnSpc>
            </a:pPr>
            <a:r>
              <a:rPr lang="en-US" sz="1200" dirty="0"/>
              <a:t>Demand:  </a:t>
            </a:r>
            <a:r>
              <a:rPr lang="en-US" sz="1200" u="sng" dirty="0"/>
              <a:t>		</a:t>
            </a:r>
            <a:endParaRPr lang="en-US" sz="1200" dirty="0"/>
          </a:p>
          <a:p>
            <a:pPr algn="just">
              <a:lnSpc>
                <a:spcPct val="150000"/>
              </a:lnSpc>
            </a:pPr>
            <a:r>
              <a:rPr lang="en-US" sz="1200" dirty="0"/>
              <a:t>Supply:  </a:t>
            </a:r>
            <a:r>
              <a:rPr lang="en-US" sz="1200" u="sng" dirty="0"/>
              <a:t>		</a:t>
            </a:r>
            <a:endParaRPr lang="en-US" sz="1200" dirty="0"/>
          </a:p>
          <a:p>
            <a:pPr algn="just">
              <a:lnSpc>
                <a:spcPct val="150000"/>
              </a:lnSpc>
            </a:pPr>
            <a:r>
              <a:rPr lang="en-US" sz="1200" dirty="0"/>
              <a:t>Interest Rate:  </a:t>
            </a:r>
            <a:r>
              <a:rPr lang="en-US" sz="1200" u="sng" dirty="0"/>
              <a:t>	</a:t>
            </a:r>
            <a:endParaRPr lang="en-US" sz="1200" dirty="0"/>
          </a:p>
          <a:p>
            <a:pPr algn="just">
              <a:lnSpc>
                <a:spcPct val="150000"/>
              </a:lnSpc>
            </a:pPr>
            <a:r>
              <a:rPr lang="en-US" sz="1200" dirty="0"/>
              <a:t>Quantity:  </a:t>
            </a:r>
            <a:r>
              <a:rPr lang="en-US" sz="1200" u="sng" dirty="0"/>
              <a:t>		</a:t>
            </a:r>
            <a:endParaRPr lang="en-US" sz="1200" dirty="0"/>
          </a:p>
          <a:p>
            <a:pPr algn="just">
              <a:lnSpc>
                <a:spcPct val="150000"/>
              </a:lnSpc>
            </a:pPr>
            <a:r>
              <a:rPr lang="en-US" sz="1200" dirty="0"/>
              <a:t>New Equilibrium Point: </a:t>
            </a:r>
            <a:r>
              <a:rPr lang="en-US" sz="1200" u="sng" dirty="0"/>
              <a:t>	</a:t>
            </a:r>
            <a:endParaRPr lang="en-US" sz="1200" dirty="0"/>
          </a:p>
        </p:txBody>
      </p:sp>
      <p:sp>
        <p:nvSpPr>
          <p:cNvPr id="18" name="TextBox 17"/>
          <p:cNvSpPr txBox="1"/>
          <p:nvPr/>
        </p:nvSpPr>
        <p:spPr>
          <a:xfrm>
            <a:off x="2514600" y="3505200"/>
            <a:ext cx="2057400" cy="1831270"/>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200" b="1" dirty="0" smtClean="0"/>
              <a:t>4) Federal Reserve Sells T-Bills</a:t>
            </a:r>
          </a:p>
          <a:p>
            <a:pPr algn="just">
              <a:lnSpc>
                <a:spcPct val="150000"/>
              </a:lnSpc>
            </a:pPr>
            <a:r>
              <a:rPr lang="en-US" sz="1200" dirty="0"/>
              <a:t>Demand:  </a:t>
            </a:r>
            <a:r>
              <a:rPr lang="en-US" sz="1200" u="sng" dirty="0"/>
              <a:t>		</a:t>
            </a:r>
            <a:endParaRPr lang="en-US" sz="1200" dirty="0"/>
          </a:p>
          <a:p>
            <a:pPr algn="just">
              <a:lnSpc>
                <a:spcPct val="150000"/>
              </a:lnSpc>
            </a:pPr>
            <a:r>
              <a:rPr lang="en-US" sz="1200" dirty="0"/>
              <a:t>Supply:  </a:t>
            </a:r>
            <a:r>
              <a:rPr lang="en-US" sz="1200" u="sng" dirty="0"/>
              <a:t>		</a:t>
            </a:r>
            <a:endParaRPr lang="en-US" sz="1200" dirty="0"/>
          </a:p>
          <a:p>
            <a:pPr algn="just">
              <a:lnSpc>
                <a:spcPct val="150000"/>
              </a:lnSpc>
            </a:pPr>
            <a:r>
              <a:rPr lang="en-US" sz="1200" dirty="0"/>
              <a:t>Interest Rate:  </a:t>
            </a:r>
            <a:r>
              <a:rPr lang="en-US" sz="1200" u="sng" dirty="0"/>
              <a:t>	</a:t>
            </a:r>
            <a:endParaRPr lang="en-US" sz="1200" dirty="0"/>
          </a:p>
          <a:p>
            <a:pPr algn="just">
              <a:lnSpc>
                <a:spcPct val="150000"/>
              </a:lnSpc>
            </a:pPr>
            <a:r>
              <a:rPr lang="en-US" sz="1200" dirty="0"/>
              <a:t>Quantity:  </a:t>
            </a:r>
            <a:r>
              <a:rPr lang="en-US" sz="1200" u="sng" dirty="0"/>
              <a:t>		</a:t>
            </a:r>
            <a:endParaRPr lang="en-US" sz="1200" dirty="0"/>
          </a:p>
          <a:p>
            <a:pPr algn="just">
              <a:lnSpc>
                <a:spcPct val="150000"/>
              </a:lnSpc>
            </a:pPr>
            <a:r>
              <a:rPr lang="en-US" sz="1200" dirty="0"/>
              <a:t>New Equilibrium Point: </a:t>
            </a:r>
            <a:r>
              <a:rPr lang="en-US" sz="1200" u="sng" dirty="0"/>
              <a:t>	</a:t>
            </a:r>
            <a:endParaRPr lang="en-US" sz="1200" dirty="0"/>
          </a:p>
        </p:txBody>
      </p:sp>
      <p:sp>
        <p:nvSpPr>
          <p:cNvPr id="14" name="TextBox 13"/>
          <p:cNvSpPr txBox="1"/>
          <p:nvPr/>
        </p:nvSpPr>
        <p:spPr>
          <a:xfrm>
            <a:off x="228600" y="1524000"/>
            <a:ext cx="2057400" cy="1831270"/>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200" b="1" dirty="0" smtClean="0"/>
              <a:t>1) Inflation Hits the Economy</a:t>
            </a:r>
          </a:p>
          <a:p>
            <a:pPr algn="just">
              <a:lnSpc>
                <a:spcPct val="150000"/>
              </a:lnSpc>
            </a:pPr>
            <a:r>
              <a:rPr lang="en-US" sz="1200" dirty="0" smtClean="0"/>
              <a:t>Demand:  </a:t>
            </a:r>
            <a:r>
              <a:rPr lang="en-US" sz="1200" u="sng" dirty="0" smtClean="0"/>
              <a:t>	Increase	</a:t>
            </a:r>
            <a:endParaRPr lang="en-US" sz="1200" dirty="0" smtClean="0"/>
          </a:p>
          <a:p>
            <a:pPr algn="just">
              <a:lnSpc>
                <a:spcPct val="150000"/>
              </a:lnSpc>
            </a:pPr>
            <a:r>
              <a:rPr lang="en-US" sz="1200" dirty="0" smtClean="0"/>
              <a:t>Supply:  </a:t>
            </a:r>
            <a:r>
              <a:rPr lang="en-US" sz="1200" u="sng" dirty="0" smtClean="0"/>
              <a:t>	No Change	</a:t>
            </a:r>
            <a:endParaRPr lang="en-US" sz="1200" dirty="0" smtClean="0"/>
          </a:p>
          <a:p>
            <a:pPr algn="just">
              <a:lnSpc>
                <a:spcPct val="150000"/>
              </a:lnSpc>
            </a:pPr>
            <a:r>
              <a:rPr lang="en-US" sz="1200" dirty="0" smtClean="0"/>
              <a:t>Interest Rate:  </a:t>
            </a:r>
            <a:r>
              <a:rPr lang="en-US" sz="1200" u="sng" dirty="0" smtClean="0"/>
              <a:t>Increase	</a:t>
            </a:r>
            <a:endParaRPr lang="en-US" sz="1200" dirty="0" smtClean="0"/>
          </a:p>
          <a:p>
            <a:pPr algn="just">
              <a:lnSpc>
                <a:spcPct val="150000"/>
              </a:lnSpc>
            </a:pPr>
            <a:r>
              <a:rPr lang="en-US" sz="1200" dirty="0" smtClean="0"/>
              <a:t>Quantity:  </a:t>
            </a:r>
            <a:r>
              <a:rPr lang="en-US" sz="1200" u="sng" dirty="0" smtClean="0"/>
              <a:t>	No Change	</a:t>
            </a:r>
            <a:endParaRPr lang="en-US" sz="1200" dirty="0" smtClean="0"/>
          </a:p>
          <a:p>
            <a:pPr algn="just">
              <a:lnSpc>
                <a:spcPct val="150000"/>
              </a:lnSpc>
            </a:pPr>
            <a:r>
              <a:rPr lang="en-US" sz="1200" dirty="0" smtClean="0"/>
              <a:t>New Equilibrium Point: </a:t>
            </a:r>
            <a:r>
              <a:rPr lang="en-US" sz="1200" u="sng" dirty="0" smtClean="0"/>
              <a:t>H	</a:t>
            </a:r>
            <a:endParaRPr lang="en-US" sz="1200" dirty="0" smtClean="0"/>
          </a:p>
        </p:txBody>
      </p:sp>
      <p:sp>
        <p:nvSpPr>
          <p:cNvPr id="21" name="TextBox 20"/>
          <p:cNvSpPr txBox="1"/>
          <p:nvPr/>
        </p:nvSpPr>
        <p:spPr>
          <a:xfrm>
            <a:off x="228600" y="3505200"/>
            <a:ext cx="2057400" cy="1831270"/>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200" b="1" dirty="0" smtClean="0"/>
              <a:t>2) Recession Shakes Consumer Confidence</a:t>
            </a:r>
          </a:p>
          <a:p>
            <a:pPr algn="just">
              <a:lnSpc>
                <a:spcPct val="150000"/>
              </a:lnSpc>
            </a:pPr>
            <a:r>
              <a:rPr lang="en-US" sz="1200" dirty="0"/>
              <a:t>Demand:  </a:t>
            </a:r>
            <a:r>
              <a:rPr lang="en-US" sz="1200" u="sng" dirty="0"/>
              <a:t>	</a:t>
            </a:r>
            <a:r>
              <a:rPr lang="en-US" sz="1200" u="sng" dirty="0" smtClean="0"/>
              <a:t>Decrease</a:t>
            </a:r>
            <a:r>
              <a:rPr lang="en-US" sz="1200" u="sng" dirty="0"/>
              <a:t>	</a:t>
            </a:r>
            <a:endParaRPr lang="en-US" sz="1200" dirty="0"/>
          </a:p>
          <a:p>
            <a:pPr algn="just">
              <a:lnSpc>
                <a:spcPct val="150000"/>
              </a:lnSpc>
            </a:pPr>
            <a:r>
              <a:rPr lang="en-US" sz="1200" dirty="0"/>
              <a:t>Supply:  </a:t>
            </a:r>
            <a:r>
              <a:rPr lang="en-US" sz="1200" u="sng" dirty="0"/>
              <a:t>	</a:t>
            </a:r>
            <a:r>
              <a:rPr lang="en-US" sz="1200" u="sng" dirty="0" smtClean="0"/>
              <a:t>No Change</a:t>
            </a:r>
            <a:r>
              <a:rPr lang="en-US" sz="1200" u="sng" dirty="0"/>
              <a:t>	</a:t>
            </a:r>
            <a:endParaRPr lang="en-US" sz="1200" dirty="0"/>
          </a:p>
          <a:p>
            <a:pPr algn="just">
              <a:lnSpc>
                <a:spcPct val="150000"/>
              </a:lnSpc>
            </a:pPr>
            <a:r>
              <a:rPr lang="en-US" sz="1200" dirty="0"/>
              <a:t>Interest Rate:  </a:t>
            </a:r>
            <a:r>
              <a:rPr lang="en-US" sz="1200" u="sng" dirty="0" smtClean="0"/>
              <a:t>Decrease</a:t>
            </a:r>
            <a:r>
              <a:rPr lang="en-US" sz="1200" u="sng" dirty="0"/>
              <a:t>	</a:t>
            </a:r>
            <a:endParaRPr lang="en-US" sz="1200" dirty="0"/>
          </a:p>
          <a:p>
            <a:pPr algn="just">
              <a:lnSpc>
                <a:spcPct val="150000"/>
              </a:lnSpc>
            </a:pPr>
            <a:r>
              <a:rPr lang="en-US" sz="1200" dirty="0"/>
              <a:t>Quantity:  </a:t>
            </a:r>
            <a:r>
              <a:rPr lang="en-US" sz="1200" u="sng" dirty="0"/>
              <a:t>	</a:t>
            </a:r>
            <a:r>
              <a:rPr lang="en-US" sz="1200" u="sng" dirty="0" smtClean="0"/>
              <a:t>No Change</a:t>
            </a:r>
            <a:r>
              <a:rPr lang="en-US" sz="1200" u="sng" dirty="0"/>
              <a:t>	</a:t>
            </a:r>
            <a:endParaRPr lang="en-US" sz="1200" dirty="0"/>
          </a:p>
          <a:p>
            <a:pPr algn="just">
              <a:lnSpc>
                <a:spcPct val="150000"/>
              </a:lnSpc>
            </a:pPr>
            <a:r>
              <a:rPr lang="en-US" sz="1200" dirty="0"/>
              <a:t>New Equilibrium Point: </a:t>
            </a:r>
            <a:r>
              <a:rPr lang="en-US" sz="1200" u="sng" dirty="0" smtClean="0"/>
              <a:t>L</a:t>
            </a:r>
            <a:r>
              <a:rPr lang="en-US" sz="1200" u="sng" dirty="0"/>
              <a:t>	</a:t>
            </a:r>
            <a:endParaRPr lang="en-US" sz="1200" dirty="0"/>
          </a:p>
        </p:txBody>
      </p:sp>
      <p:sp>
        <p:nvSpPr>
          <p:cNvPr id="22" name="TextBox 21"/>
          <p:cNvSpPr txBox="1"/>
          <p:nvPr/>
        </p:nvSpPr>
        <p:spPr>
          <a:xfrm>
            <a:off x="2514600" y="1524000"/>
            <a:ext cx="2057400" cy="1831270"/>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200" b="1" dirty="0" smtClean="0"/>
              <a:t>3) Interest Rate Target Lowered</a:t>
            </a:r>
          </a:p>
          <a:p>
            <a:pPr algn="just">
              <a:lnSpc>
                <a:spcPct val="150000"/>
              </a:lnSpc>
            </a:pPr>
            <a:r>
              <a:rPr lang="en-US" sz="1200" dirty="0"/>
              <a:t>Demand:  </a:t>
            </a:r>
            <a:r>
              <a:rPr lang="en-US" sz="1200" u="sng" dirty="0"/>
              <a:t>	</a:t>
            </a:r>
            <a:r>
              <a:rPr lang="en-US" sz="1200" u="sng" dirty="0" smtClean="0"/>
              <a:t>No Change</a:t>
            </a:r>
            <a:r>
              <a:rPr lang="en-US" sz="1200" u="sng" dirty="0"/>
              <a:t>	</a:t>
            </a:r>
            <a:endParaRPr lang="en-US" sz="1200" dirty="0"/>
          </a:p>
          <a:p>
            <a:pPr algn="just">
              <a:lnSpc>
                <a:spcPct val="150000"/>
              </a:lnSpc>
            </a:pPr>
            <a:r>
              <a:rPr lang="en-US" sz="1200" dirty="0"/>
              <a:t>Supply:  </a:t>
            </a:r>
            <a:r>
              <a:rPr lang="en-US" sz="1200" u="sng" dirty="0"/>
              <a:t>	</a:t>
            </a:r>
            <a:r>
              <a:rPr lang="en-US" sz="1200" u="sng" dirty="0" smtClean="0"/>
              <a:t>Increase</a:t>
            </a:r>
            <a:r>
              <a:rPr lang="en-US" sz="1200" u="sng" dirty="0"/>
              <a:t>	</a:t>
            </a:r>
            <a:endParaRPr lang="en-US" sz="1200" dirty="0"/>
          </a:p>
          <a:p>
            <a:pPr algn="just">
              <a:lnSpc>
                <a:spcPct val="150000"/>
              </a:lnSpc>
            </a:pPr>
            <a:r>
              <a:rPr lang="en-US" sz="1200" dirty="0"/>
              <a:t>Interest Rate:  </a:t>
            </a:r>
            <a:r>
              <a:rPr lang="en-US" sz="1200" u="sng" dirty="0" smtClean="0"/>
              <a:t>Decrease</a:t>
            </a:r>
            <a:r>
              <a:rPr lang="en-US" sz="1200" u="sng" dirty="0"/>
              <a:t>	</a:t>
            </a:r>
            <a:endParaRPr lang="en-US" sz="1200" dirty="0"/>
          </a:p>
          <a:p>
            <a:pPr algn="just">
              <a:lnSpc>
                <a:spcPct val="150000"/>
              </a:lnSpc>
            </a:pPr>
            <a:r>
              <a:rPr lang="en-US" sz="1200" dirty="0"/>
              <a:t>Quantity:  </a:t>
            </a:r>
            <a:r>
              <a:rPr lang="en-US" sz="1200" u="sng" dirty="0"/>
              <a:t>	</a:t>
            </a:r>
            <a:r>
              <a:rPr lang="en-US" sz="1200" u="sng" dirty="0" smtClean="0"/>
              <a:t>Increase</a:t>
            </a:r>
            <a:r>
              <a:rPr lang="en-US" sz="1200" u="sng" dirty="0"/>
              <a:t>	</a:t>
            </a:r>
            <a:endParaRPr lang="en-US" sz="1200" dirty="0"/>
          </a:p>
          <a:p>
            <a:pPr algn="just">
              <a:lnSpc>
                <a:spcPct val="150000"/>
              </a:lnSpc>
            </a:pPr>
            <a:r>
              <a:rPr lang="en-US" sz="1200" dirty="0"/>
              <a:t>New Equilibrium Point: </a:t>
            </a:r>
            <a:r>
              <a:rPr lang="en-US" sz="1200" u="sng" dirty="0" smtClean="0"/>
              <a:t>C</a:t>
            </a:r>
            <a:r>
              <a:rPr lang="en-US" sz="1200" u="sng" dirty="0"/>
              <a:t>	</a:t>
            </a:r>
            <a:endParaRPr lang="en-US" sz="1200" dirty="0"/>
          </a:p>
        </p:txBody>
      </p:sp>
      <p:sp>
        <p:nvSpPr>
          <p:cNvPr id="23" name="TextBox 22"/>
          <p:cNvSpPr txBox="1"/>
          <p:nvPr/>
        </p:nvSpPr>
        <p:spPr>
          <a:xfrm>
            <a:off x="2514600" y="3505200"/>
            <a:ext cx="2057400" cy="1831270"/>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200" b="1" dirty="0" smtClean="0"/>
              <a:t>4) Federal Reserve Sells T-Bills</a:t>
            </a:r>
          </a:p>
          <a:p>
            <a:pPr algn="just">
              <a:lnSpc>
                <a:spcPct val="150000"/>
              </a:lnSpc>
            </a:pPr>
            <a:r>
              <a:rPr lang="en-US" sz="1200" dirty="0"/>
              <a:t>Demand:  </a:t>
            </a:r>
            <a:r>
              <a:rPr lang="en-US" sz="1200" u="sng" dirty="0"/>
              <a:t>	</a:t>
            </a:r>
            <a:r>
              <a:rPr lang="en-US" sz="1200" u="sng" dirty="0" smtClean="0"/>
              <a:t>No Change</a:t>
            </a:r>
            <a:r>
              <a:rPr lang="en-US" sz="1200" u="sng" dirty="0"/>
              <a:t>	</a:t>
            </a:r>
            <a:endParaRPr lang="en-US" sz="1200" dirty="0"/>
          </a:p>
          <a:p>
            <a:pPr algn="just">
              <a:lnSpc>
                <a:spcPct val="150000"/>
              </a:lnSpc>
            </a:pPr>
            <a:r>
              <a:rPr lang="en-US" sz="1200" dirty="0"/>
              <a:t>Supply:  </a:t>
            </a:r>
            <a:r>
              <a:rPr lang="en-US" sz="1200" u="sng" dirty="0"/>
              <a:t>	</a:t>
            </a:r>
            <a:r>
              <a:rPr lang="en-US" sz="1200" u="sng" dirty="0" smtClean="0"/>
              <a:t>Decrease</a:t>
            </a:r>
            <a:r>
              <a:rPr lang="en-US" sz="1200" u="sng" dirty="0"/>
              <a:t>	</a:t>
            </a:r>
            <a:endParaRPr lang="en-US" sz="1200" dirty="0"/>
          </a:p>
          <a:p>
            <a:pPr algn="just">
              <a:lnSpc>
                <a:spcPct val="150000"/>
              </a:lnSpc>
            </a:pPr>
            <a:r>
              <a:rPr lang="en-US" sz="1200" dirty="0"/>
              <a:t>Interest Rate:  </a:t>
            </a:r>
            <a:r>
              <a:rPr lang="en-US" sz="1200" u="sng" dirty="0" smtClean="0"/>
              <a:t>Increase</a:t>
            </a:r>
            <a:r>
              <a:rPr lang="en-US" sz="1200" u="sng" dirty="0"/>
              <a:t>	</a:t>
            </a:r>
            <a:endParaRPr lang="en-US" sz="1200" dirty="0"/>
          </a:p>
          <a:p>
            <a:pPr algn="just">
              <a:lnSpc>
                <a:spcPct val="150000"/>
              </a:lnSpc>
            </a:pPr>
            <a:r>
              <a:rPr lang="en-US" sz="1200" dirty="0"/>
              <a:t>Quantity:  </a:t>
            </a:r>
            <a:r>
              <a:rPr lang="en-US" sz="1200" u="sng" dirty="0"/>
              <a:t>	</a:t>
            </a:r>
            <a:r>
              <a:rPr lang="en-US" sz="1200" u="sng" dirty="0" smtClean="0"/>
              <a:t>Decrease</a:t>
            </a:r>
            <a:r>
              <a:rPr lang="en-US" sz="1200" u="sng" dirty="0"/>
              <a:t>	</a:t>
            </a:r>
            <a:endParaRPr lang="en-US" sz="1200" dirty="0"/>
          </a:p>
          <a:p>
            <a:pPr algn="just">
              <a:lnSpc>
                <a:spcPct val="150000"/>
              </a:lnSpc>
            </a:pPr>
            <a:r>
              <a:rPr lang="en-US" sz="1200" dirty="0"/>
              <a:t>New Equilibrium Point: </a:t>
            </a:r>
            <a:r>
              <a:rPr lang="en-US" sz="1200" u="sng" dirty="0" smtClean="0"/>
              <a:t>Z</a:t>
            </a:r>
            <a:r>
              <a:rPr lang="en-US" sz="1200" u="sng" dirty="0"/>
              <a:t>	</a:t>
            </a:r>
            <a:endParaRPr lang="en-US" sz="1200" dirty="0"/>
          </a:p>
        </p:txBody>
      </p:sp>
      <p:sp>
        <p:nvSpPr>
          <p:cNvPr id="25" name="Bevel 24">
            <a:hlinkClick r:id="rId4" action="ppaction://hlinksldjump"/>
          </p:cNvPr>
          <p:cNvSpPr>
            <a:spLocks noChangeArrowheads="1"/>
          </p:cNvSpPr>
          <p:nvPr/>
        </p:nvSpPr>
        <p:spPr bwMode="auto">
          <a:xfrm>
            <a:off x="388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Real</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Money Demand</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26" name="Bevel 25">
            <a:hlinkClick r:id="rId5" action="ppaction://hlinksldjump"/>
          </p:cNvPr>
          <p:cNvSpPr>
            <a:spLocks noChangeArrowheads="1"/>
          </p:cNvSpPr>
          <p:nvPr/>
        </p:nvSpPr>
        <p:spPr bwMode="auto">
          <a:xfrm>
            <a:off x="2362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Equilibrium in the</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Money Market</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27" name="Bevel 26">
            <a:hlinkClick r:id="rId6" action="ppaction://hlinksldjump"/>
          </p:cNvPr>
          <p:cNvSpPr>
            <a:spLocks noChangeArrowheads="1"/>
          </p:cNvSpPr>
          <p:nvPr/>
        </p:nvSpPr>
        <p:spPr bwMode="auto">
          <a:xfrm>
            <a:off x="5410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Setting the</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Federal Funds Rate</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Tree>
    <p:extLst>
      <p:ext uri="{BB962C8B-B14F-4D97-AF65-F5344CB8AC3E}">
        <p14:creationId xmlns:p14="http://schemas.microsoft.com/office/powerpoint/2010/main" val="3148126215"/>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1000"/>
                                        <p:tgtEl>
                                          <p:spTgt spid="21"/>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1000"/>
                                        <p:tgtEl>
                                          <p:spTgt spid="2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Money Market</a:t>
            </a:r>
            <a:endParaRPr lang="en-US" dirty="0">
              <a:latin typeface="Century Gothic" charset="0"/>
              <a:ea typeface="ＭＳ Ｐゴシック" charset="0"/>
              <a:cs typeface="ＭＳ Ｐゴシック" charset="0"/>
            </a:endParaRPr>
          </a:p>
        </p:txBody>
      </p:sp>
      <p:sp>
        <p:nvSpPr>
          <p:cNvPr id="15" name="Rectangle 14"/>
          <p:cNvSpPr/>
          <p:nvPr/>
        </p:nvSpPr>
        <p:spPr bwMode="auto">
          <a:xfrm>
            <a:off x="0" y="914400"/>
            <a:ext cx="9144000" cy="4572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REAL MONEY DEMAND</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graphicFrame>
        <p:nvGraphicFramePr>
          <p:cNvPr id="14" name="Group 78"/>
          <p:cNvGraphicFramePr>
            <a:graphicFrameLocks noGrp="1"/>
          </p:cNvGraphicFramePr>
          <p:nvPr>
            <p:extLst>
              <p:ext uri="{D42A27DB-BD31-4B8C-83A1-F6EECF244321}">
                <p14:modId xmlns:p14="http://schemas.microsoft.com/office/powerpoint/2010/main" val="1121251782"/>
              </p:ext>
            </p:extLst>
          </p:nvPr>
        </p:nvGraphicFramePr>
        <p:xfrm>
          <a:off x="228600" y="1524000"/>
          <a:ext cx="8686800" cy="822959"/>
        </p:xfrm>
        <a:graphic>
          <a:graphicData uri="http://schemas.openxmlformats.org/drawingml/2006/table">
            <a:tbl>
              <a:tblPr firstRow="1">
                <a:tableStyleId>{6E25E649-3F16-4E02-A733-19D2CDBF48F0}</a:tableStyleId>
              </a:tblPr>
              <a:tblGrid>
                <a:gridCol w="1737360"/>
                <a:gridCol w="1737360"/>
                <a:gridCol w="1737360"/>
                <a:gridCol w="1737360"/>
                <a:gridCol w="1737360"/>
              </a:tblGrid>
              <a:tr h="28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mn-lt"/>
                          <a:ea typeface="ＭＳ Ｐゴシック" charset="0"/>
                          <a:cs typeface="ＭＳ Ｐゴシック" charset="0"/>
                        </a:rPr>
                        <a:t>A</a:t>
                      </a:r>
                      <a:endParaRPr kumimoji="0" lang="en-US" sz="14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mn-lt"/>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mn-lt"/>
                          <a:ea typeface="ＭＳ Ｐゴシック" charset="0"/>
                          <a:cs typeface="ＭＳ Ｐゴシック" charset="0"/>
                        </a:rPr>
                        <a:t>B</a:t>
                      </a:r>
                      <a:endParaRPr kumimoji="0" lang="en-US" sz="14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mn-lt"/>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outerShdw blurRad="50800" dist="38100" dir="2700000" algn="tl" rotWithShape="0">
                              <a:srgbClr val="000000">
                                <a:alpha val="43000"/>
                              </a:srgbClr>
                            </a:outerShdw>
                          </a:effectLst>
                          <a:latin typeface="+mn-lt"/>
                        </a:rPr>
                        <a:t>C</a:t>
                      </a:r>
                      <a:endParaRPr kumimoji="0" lang="en-US" sz="14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mn-lt"/>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mn-lt"/>
                          <a:ea typeface="ＭＳ Ｐゴシック" charset="0"/>
                          <a:cs typeface="ＭＳ Ｐゴシック" charset="0"/>
                        </a:rPr>
                        <a:t>D</a:t>
                      </a:r>
                      <a:endParaRPr kumimoji="0" lang="en-US" sz="14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mn-lt"/>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mn-lt"/>
                          <a:ea typeface="ＭＳ Ｐゴシック" charset="0"/>
                          <a:cs typeface="ＭＳ Ｐゴシック" charset="0"/>
                        </a:rPr>
                        <a:t>E</a:t>
                      </a:r>
                      <a:endParaRPr kumimoji="0" lang="en-US" sz="14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mn-lt"/>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176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charset="0"/>
                          <a:cs typeface="ＭＳ Ｐゴシック" charset="0"/>
                        </a:rPr>
                        <a:t>Consumer Spending</a:t>
                      </a:r>
                      <a:endParaRPr kumimoji="0" lang="en-US" sz="1400" b="0" i="0" u="none" strike="noStrike" cap="none" normalizeH="0" baseline="0" dirty="0">
                        <a:ln>
                          <a:noFill/>
                        </a:ln>
                        <a:solidFill>
                          <a:schemeClr val="tx1"/>
                        </a:solidFill>
                        <a:effectLst/>
                        <a:latin typeface="+mn-lt"/>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charset="0"/>
                          <a:cs typeface="ＭＳ Ｐゴシック" charset="0"/>
                        </a:rPr>
                        <a:t>Technology</a:t>
                      </a:r>
                      <a:endParaRPr kumimoji="0" lang="en-US" sz="1400" b="0" i="0" u="none" strike="noStrike" cap="none" normalizeH="0" baseline="0" dirty="0">
                        <a:ln>
                          <a:noFill/>
                        </a:ln>
                        <a:solidFill>
                          <a:schemeClr val="tx1"/>
                        </a:solidFill>
                        <a:effectLst/>
                        <a:latin typeface="+mn-lt"/>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charset="0"/>
                          <a:cs typeface="ＭＳ Ｐゴシック" charset="0"/>
                        </a:rPr>
                        <a:t>Financial Innovation</a:t>
                      </a:r>
                      <a:endParaRPr kumimoji="0" lang="en-US" sz="1400" b="0" i="0" u="none" strike="noStrike" cap="none" normalizeH="0" baseline="0" dirty="0">
                        <a:ln>
                          <a:noFill/>
                        </a:ln>
                        <a:solidFill>
                          <a:schemeClr val="tx1"/>
                        </a:solidFill>
                        <a:effectLst/>
                        <a:latin typeface="+mn-lt"/>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mn-lt"/>
                        </a:rPr>
                        <a:t>Precautionary Motives</a:t>
                      </a:r>
                      <a:endParaRPr kumimoji="0" lang="en-US" sz="1400" b="0" i="0" u="none" strike="noStrike" cap="none" normalizeH="0" baseline="0" dirty="0">
                        <a:ln>
                          <a:noFill/>
                        </a:ln>
                        <a:solidFill>
                          <a:schemeClr val="tx1"/>
                        </a:solidFill>
                        <a:effectLst/>
                        <a:latin typeface="+mn-lt"/>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charset="0"/>
                          <a:cs typeface="ＭＳ Ｐゴシック" charset="0"/>
                        </a:rPr>
                        <a:t>International Factors</a:t>
                      </a:r>
                      <a:endParaRPr kumimoji="0" lang="en-US" sz="1400" b="0" i="0" u="none" strike="noStrike" cap="none" normalizeH="0" baseline="0" dirty="0">
                        <a:ln>
                          <a:noFill/>
                        </a:ln>
                        <a:solidFill>
                          <a:schemeClr val="tx1"/>
                        </a:solidFill>
                        <a:effectLst/>
                        <a:latin typeface="+mn-lt"/>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21" name="TextBox 20"/>
          <p:cNvSpPr txBox="1"/>
          <p:nvPr/>
        </p:nvSpPr>
        <p:spPr>
          <a:xfrm>
            <a:off x="228600" y="2582203"/>
            <a:ext cx="2743200" cy="115159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400" b="1" dirty="0" smtClean="0"/>
              <a:t>5) Foreigners Seek More U.S. Dollars</a:t>
            </a:r>
          </a:p>
          <a:p>
            <a:pPr algn="just">
              <a:lnSpc>
                <a:spcPct val="150000"/>
              </a:lnSpc>
            </a:pPr>
            <a:r>
              <a:rPr lang="en-US" sz="1400" dirty="0" smtClean="0"/>
              <a:t>Demand:	</a:t>
            </a:r>
            <a:r>
              <a:rPr lang="en-US" sz="1400" u="sng" dirty="0" smtClean="0"/>
              <a:t>	</a:t>
            </a:r>
            <a:endParaRPr lang="en-US" sz="1400" dirty="0" smtClean="0"/>
          </a:p>
          <a:p>
            <a:pPr algn="just">
              <a:lnSpc>
                <a:spcPct val="150000"/>
              </a:lnSpc>
            </a:pPr>
            <a:r>
              <a:rPr lang="en-US" sz="1400" dirty="0" smtClean="0"/>
              <a:t>Factor:	</a:t>
            </a:r>
            <a:r>
              <a:rPr lang="en-US" sz="1400" u="sng" dirty="0" smtClean="0"/>
              <a:t>	</a:t>
            </a:r>
          </a:p>
        </p:txBody>
      </p:sp>
      <p:sp>
        <p:nvSpPr>
          <p:cNvPr id="29" name="TextBox 28"/>
          <p:cNvSpPr txBox="1"/>
          <p:nvPr/>
        </p:nvSpPr>
        <p:spPr>
          <a:xfrm>
            <a:off x="228600" y="3886200"/>
            <a:ext cx="2743200" cy="115159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400" b="1" dirty="0" smtClean="0"/>
              <a:t>6) Withdrawal Limits for ATMs Removed</a:t>
            </a:r>
          </a:p>
          <a:p>
            <a:pPr algn="just">
              <a:lnSpc>
                <a:spcPct val="150000"/>
              </a:lnSpc>
            </a:pPr>
            <a:r>
              <a:rPr lang="en-US" sz="1400" dirty="0" smtClean="0"/>
              <a:t>Demand:	</a:t>
            </a:r>
            <a:r>
              <a:rPr lang="en-US" sz="1400" u="sng" dirty="0" smtClean="0"/>
              <a:t>	</a:t>
            </a:r>
            <a:endParaRPr lang="en-US" sz="1400" dirty="0" smtClean="0"/>
          </a:p>
          <a:p>
            <a:pPr algn="just">
              <a:lnSpc>
                <a:spcPct val="150000"/>
              </a:lnSpc>
            </a:pPr>
            <a:r>
              <a:rPr lang="en-US" sz="1400" dirty="0" smtClean="0"/>
              <a:t>Factor:	</a:t>
            </a:r>
            <a:r>
              <a:rPr lang="en-US" sz="1400" u="sng" dirty="0" smtClean="0"/>
              <a:t>	</a:t>
            </a:r>
          </a:p>
        </p:txBody>
      </p:sp>
      <p:sp>
        <p:nvSpPr>
          <p:cNvPr id="30" name="TextBox 29"/>
          <p:cNvSpPr txBox="1"/>
          <p:nvPr/>
        </p:nvSpPr>
        <p:spPr>
          <a:xfrm>
            <a:off x="3200400" y="2582203"/>
            <a:ext cx="2743200" cy="115159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400" b="1" dirty="0" smtClean="0"/>
              <a:t>7) Officials Say a Recession Is Coming Soon</a:t>
            </a:r>
          </a:p>
          <a:p>
            <a:pPr algn="just">
              <a:lnSpc>
                <a:spcPct val="150000"/>
              </a:lnSpc>
            </a:pPr>
            <a:r>
              <a:rPr lang="en-US" sz="1400" dirty="0" smtClean="0"/>
              <a:t>Demand:	</a:t>
            </a:r>
            <a:r>
              <a:rPr lang="en-US" sz="1400" u="sng" dirty="0" smtClean="0"/>
              <a:t>	</a:t>
            </a:r>
            <a:endParaRPr lang="en-US" sz="1400" dirty="0" smtClean="0"/>
          </a:p>
          <a:p>
            <a:pPr algn="just">
              <a:lnSpc>
                <a:spcPct val="150000"/>
              </a:lnSpc>
            </a:pPr>
            <a:r>
              <a:rPr lang="en-US" sz="1400" dirty="0" smtClean="0"/>
              <a:t>Factor:	</a:t>
            </a:r>
            <a:r>
              <a:rPr lang="en-US" sz="1400" u="sng" dirty="0" smtClean="0"/>
              <a:t>	</a:t>
            </a:r>
          </a:p>
        </p:txBody>
      </p:sp>
      <p:sp>
        <p:nvSpPr>
          <p:cNvPr id="31" name="TextBox 30"/>
          <p:cNvSpPr txBox="1"/>
          <p:nvPr/>
        </p:nvSpPr>
        <p:spPr>
          <a:xfrm>
            <a:off x="3200400" y="3890759"/>
            <a:ext cx="2743200" cy="1367041"/>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400" b="1" dirty="0" smtClean="0"/>
              <a:t>8) Black Friday Holiday Shopping Causes Lots of Spending</a:t>
            </a:r>
          </a:p>
          <a:p>
            <a:pPr algn="just">
              <a:lnSpc>
                <a:spcPct val="150000"/>
              </a:lnSpc>
            </a:pPr>
            <a:r>
              <a:rPr lang="en-US" sz="1400" dirty="0" smtClean="0"/>
              <a:t>Demand:	</a:t>
            </a:r>
            <a:r>
              <a:rPr lang="en-US" sz="1400" u="sng" dirty="0" smtClean="0"/>
              <a:t>	</a:t>
            </a:r>
            <a:endParaRPr lang="en-US" sz="1400" dirty="0" smtClean="0"/>
          </a:p>
          <a:p>
            <a:pPr algn="just">
              <a:lnSpc>
                <a:spcPct val="150000"/>
              </a:lnSpc>
            </a:pPr>
            <a:r>
              <a:rPr lang="en-US" sz="1400" dirty="0" smtClean="0"/>
              <a:t>Factor:	</a:t>
            </a:r>
            <a:r>
              <a:rPr lang="en-US" sz="1400" u="sng" dirty="0" smtClean="0"/>
              <a:t>	</a:t>
            </a:r>
          </a:p>
        </p:txBody>
      </p:sp>
      <p:sp>
        <p:nvSpPr>
          <p:cNvPr id="32" name="TextBox 31"/>
          <p:cNvSpPr txBox="1"/>
          <p:nvPr/>
        </p:nvSpPr>
        <p:spPr>
          <a:xfrm>
            <a:off x="6172200" y="2582203"/>
            <a:ext cx="2743200" cy="115159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400" b="1" dirty="0" smtClean="0"/>
              <a:t>9) Online Stores Now Accept Credit Cards</a:t>
            </a:r>
          </a:p>
          <a:p>
            <a:pPr algn="just">
              <a:lnSpc>
                <a:spcPct val="150000"/>
              </a:lnSpc>
            </a:pPr>
            <a:r>
              <a:rPr lang="en-US" sz="1400" dirty="0" smtClean="0"/>
              <a:t>Demand:	</a:t>
            </a:r>
            <a:r>
              <a:rPr lang="en-US" sz="1400" u="sng" dirty="0" smtClean="0"/>
              <a:t>	</a:t>
            </a:r>
            <a:endParaRPr lang="en-US" sz="1400" dirty="0" smtClean="0"/>
          </a:p>
          <a:p>
            <a:pPr algn="just">
              <a:lnSpc>
                <a:spcPct val="150000"/>
              </a:lnSpc>
            </a:pPr>
            <a:r>
              <a:rPr lang="en-US" sz="1400" dirty="0" smtClean="0"/>
              <a:t>Factor:	</a:t>
            </a:r>
            <a:r>
              <a:rPr lang="en-US" sz="1400" u="sng" dirty="0" smtClean="0"/>
              <a:t>	</a:t>
            </a:r>
          </a:p>
        </p:txBody>
      </p:sp>
      <p:sp>
        <p:nvSpPr>
          <p:cNvPr id="33" name="TextBox 32"/>
          <p:cNvSpPr txBox="1"/>
          <p:nvPr/>
        </p:nvSpPr>
        <p:spPr>
          <a:xfrm>
            <a:off x="6172200" y="3877603"/>
            <a:ext cx="2743200" cy="115159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400" b="1" dirty="0" smtClean="0"/>
              <a:t>10) New Government Budget Bigger Than Ever</a:t>
            </a:r>
          </a:p>
          <a:p>
            <a:pPr algn="just">
              <a:lnSpc>
                <a:spcPct val="150000"/>
              </a:lnSpc>
            </a:pPr>
            <a:r>
              <a:rPr lang="en-US" sz="1400" dirty="0" smtClean="0"/>
              <a:t>Demand:	</a:t>
            </a:r>
            <a:r>
              <a:rPr lang="en-US" sz="1400" u="sng" dirty="0" smtClean="0"/>
              <a:t>	</a:t>
            </a:r>
            <a:endParaRPr lang="en-US" sz="1400" dirty="0" smtClean="0"/>
          </a:p>
          <a:p>
            <a:pPr algn="just">
              <a:lnSpc>
                <a:spcPct val="150000"/>
              </a:lnSpc>
            </a:pPr>
            <a:r>
              <a:rPr lang="en-US" sz="1400" dirty="0" smtClean="0"/>
              <a:t>Factor:	</a:t>
            </a:r>
            <a:r>
              <a:rPr lang="en-US" sz="1400" u="sng" dirty="0" smtClean="0"/>
              <a:t>	</a:t>
            </a:r>
          </a:p>
        </p:txBody>
      </p:sp>
      <p:sp>
        <p:nvSpPr>
          <p:cNvPr id="36" name="Bevel 35">
            <a:hlinkClick r:id="rId3" action="ppaction://hlinksldjump"/>
          </p:cNvPr>
          <p:cNvSpPr>
            <a:spLocks noChangeArrowheads="1"/>
          </p:cNvSpPr>
          <p:nvPr/>
        </p:nvSpPr>
        <p:spPr bwMode="auto">
          <a:xfrm>
            <a:off x="2362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Equilibrium in the</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Money Market</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37" name="Bevel 36">
            <a:hlinkClick r:id="rId4" action="ppaction://hlinksldjump"/>
          </p:cNvPr>
          <p:cNvSpPr>
            <a:spLocks noChangeArrowheads="1"/>
          </p:cNvSpPr>
          <p:nvPr/>
        </p:nvSpPr>
        <p:spPr bwMode="auto">
          <a:xfrm>
            <a:off x="5410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Setting the</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Federal Funds Rate</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38" name="Bevel 37">
            <a:hlinkClick r:id="rId5" action="ppaction://hlinksldjump"/>
          </p:cNvPr>
          <p:cNvSpPr/>
          <p:nvPr/>
        </p:nvSpPr>
        <p:spPr bwMode="auto">
          <a:xfrm>
            <a:off x="3886200" y="5562600"/>
            <a:ext cx="1371600" cy="457200"/>
          </a:xfrm>
          <a:prstGeom prst="bevel">
            <a:avLst/>
          </a:prstGeom>
          <a:solidFill>
            <a:schemeClr val="accent3"/>
          </a:solidFill>
          <a:ln>
            <a:solidFill>
              <a:schemeClr val="accent3"/>
            </a:solidFill>
          </a:ln>
          <a:effectLst/>
          <a:extLst/>
        </p:spPr>
        <p:txBody>
          <a:bodyPr wrap="none" anchor="ctr"/>
          <a:lstStyle/>
          <a:p>
            <a:pPr>
              <a:defRPr/>
            </a:pPr>
            <a:r>
              <a:rPr lang="en-US" sz="1000" dirty="0">
                <a:solidFill>
                  <a:schemeClr val="bg1"/>
                </a:solidFill>
                <a:effectLst>
                  <a:outerShdw blurRad="50800" dist="38100" dir="2700000" algn="tl" rotWithShape="0">
                    <a:srgbClr val="000000">
                      <a:alpha val="43000"/>
                    </a:srgbClr>
                  </a:outerShdw>
                </a:effectLst>
                <a:latin typeface="Comic Sans MS"/>
                <a:cs typeface="Comic Sans MS"/>
              </a:rPr>
              <a:t>Show Answers</a:t>
            </a:r>
          </a:p>
        </p:txBody>
      </p:sp>
    </p:spTree>
    <p:extLst>
      <p:ext uri="{BB962C8B-B14F-4D97-AF65-F5344CB8AC3E}">
        <p14:creationId xmlns:p14="http://schemas.microsoft.com/office/powerpoint/2010/main" val="3954127031"/>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xEl>
                                              <p:charRg st="4294967295" end="4294967295"/>
                                            </p:txEl>
                                          </p:spTgt>
                                        </p:tgtEl>
                                        <p:attrNameLst>
                                          <p:attrName>style.visibility</p:attrName>
                                        </p:attrNameLst>
                                      </p:cBhvr>
                                      <p:to>
                                        <p:strVal val="visible"/>
                                      </p:to>
                                    </p:set>
                                    <p:animEffect transition="in" filter="wipe(left)">
                                      <p:cBhvr>
                                        <p:cTn id="7" dur="1000"/>
                                        <p:tgtEl>
                                          <p:spTgt spid="15">
                                            <p:txEl>
                                              <p:charRg st="4294967295" end="4294967295"/>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1000"/>
                                        <p:tgtEl>
                                          <p:spTgt spid="2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1000"/>
                                        <p:tgtEl>
                                          <p:spTgt spid="29"/>
                                        </p:tgtEl>
                                      </p:cBhvr>
                                    </p:animEffect>
                                  </p:childTnLst>
                                </p:cTn>
                              </p:par>
                            </p:childTnLst>
                          </p:cTn>
                        </p:par>
                        <p:par>
                          <p:cTn id="19" fill="hold">
                            <p:stCondLst>
                              <p:cond delay="4000"/>
                            </p:stCondLst>
                            <p:childTnLst>
                              <p:par>
                                <p:cTn id="20" presetID="22" presetClass="entr" presetSubtype="8"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1000"/>
                                        <p:tgtEl>
                                          <p:spTgt spid="3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1000"/>
                                        <p:tgtEl>
                                          <p:spTgt spid="31"/>
                                        </p:tgtEl>
                                      </p:cBhvr>
                                    </p:animEffect>
                                  </p:childTnLst>
                                </p:cTn>
                              </p:par>
                            </p:childTnLst>
                          </p:cTn>
                        </p:par>
                        <p:par>
                          <p:cTn id="26" fill="hold">
                            <p:stCondLst>
                              <p:cond delay="5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21" grpId="0" animBg="1"/>
      <p:bldP spid="29" grpId="0" animBg="1"/>
      <p:bldP spid="30" grpId="0" animBg="1"/>
      <p:bldP spid="31" grpId="0" animBg="1"/>
      <p:bldP spid="32" grpId="0" animBg="1"/>
      <p:bldP spid="3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Money Market</a:t>
            </a:r>
            <a:endParaRPr lang="en-US" dirty="0">
              <a:latin typeface="Century Gothic" charset="0"/>
              <a:ea typeface="ＭＳ Ｐゴシック" charset="0"/>
              <a:cs typeface="ＭＳ Ｐゴシック" charset="0"/>
            </a:endParaRPr>
          </a:p>
        </p:txBody>
      </p:sp>
      <p:sp>
        <p:nvSpPr>
          <p:cNvPr id="15" name="Rectangle 14"/>
          <p:cNvSpPr/>
          <p:nvPr/>
        </p:nvSpPr>
        <p:spPr bwMode="auto">
          <a:xfrm>
            <a:off x="0" y="914400"/>
            <a:ext cx="9144000" cy="4572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REAL MONEY DEMAND</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graphicFrame>
        <p:nvGraphicFramePr>
          <p:cNvPr id="14" name="Group 78"/>
          <p:cNvGraphicFramePr>
            <a:graphicFrameLocks noGrp="1"/>
          </p:cNvGraphicFramePr>
          <p:nvPr>
            <p:extLst>
              <p:ext uri="{D42A27DB-BD31-4B8C-83A1-F6EECF244321}">
                <p14:modId xmlns:p14="http://schemas.microsoft.com/office/powerpoint/2010/main" val="2881754251"/>
              </p:ext>
            </p:extLst>
          </p:nvPr>
        </p:nvGraphicFramePr>
        <p:xfrm>
          <a:off x="228600" y="1524000"/>
          <a:ext cx="8686800" cy="822959"/>
        </p:xfrm>
        <a:graphic>
          <a:graphicData uri="http://schemas.openxmlformats.org/drawingml/2006/table">
            <a:tbl>
              <a:tblPr firstRow="1">
                <a:tableStyleId>{6E25E649-3F16-4E02-A733-19D2CDBF48F0}</a:tableStyleId>
              </a:tblPr>
              <a:tblGrid>
                <a:gridCol w="1737360"/>
                <a:gridCol w="1737360"/>
                <a:gridCol w="1737360"/>
                <a:gridCol w="1737360"/>
                <a:gridCol w="1737360"/>
              </a:tblGrid>
              <a:tr h="28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mn-lt"/>
                          <a:ea typeface="ＭＳ Ｐゴシック" charset="0"/>
                          <a:cs typeface="ＭＳ Ｐゴシック" charset="0"/>
                        </a:rPr>
                        <a:t>A</a:t>
                      </a:r>
                      <a:endParaRPr kumimoji="0" lang="en-US" sz="14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mn-lt"/>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mn-lt"/>
                          <a:ea typeface="ＭＳ Ｐゴシック" charset="0"/>
                          <a:cs typeface="ＭＳ Ｐゴシック" charset="0"/>
                        </a:rPr>
                        <a:t>B</a:t>
                      </a:r>
                      <a:endParaRPr kumimoji="0" lang="en-US" sz="14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mn-lt"/>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outerShdw blurRad="50800" dist="38100" dir="2700000" algn="tl" rotWithShape="0">
                              <a:srgbClr val="000000">
                                <a:alpha val="43000"/>
                              </a:srgbClr>
                            </a:outerShdw>
                          </a:effectLst>
                          <a:latin typeface="+mn-lt"/>
                        </a:rPr>
                        <a:t>C</a:t>
                      </a:r>
                      <a:endParaRPr kumimoji="0" lang="en-US" sz="14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mn-lt"/>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mn-lt"/>
                          <a:ea typeface="ＭＳ Ｐゴシック" charset="0"/>
                          <a:cs typeface="ＭＳ Ｐゴシック" charset="0"/>
                        </a:rPr>
                        <a:t>D</a:t>
                      </a:r>
                      <a:endParaRPr kumimoji="0" lang="en-US" sz="14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mn-lt"/>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mn-lt"/>
                          <a:ea typeface="ＭＳ Ｐゴシック" charset="0"/>
                          <a:cs typeface="ＭＳ Ｐゴシック" charset="0"/>
                        </a:rPr>
                        <a:t>E</a:t>
                      </a:r>
                      <a:endParaRPr kumimoji="0" lang="en-US" sz="14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mn-lt"/>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176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charset="0"/>
                          <a:cs typeface="ＭＳ Ｐゴシック" charset="0"/>
                        </a:rPr>
                        <a:t>Consumer Spending</a:t>
                      </a:r>
                      <a:endParaRPr kumimoji="0" lang="en-US" sz="1400" b="0" i="0" u="none" strike="noStrike" cap="none" normalizeH="0" baseline="0" dirty="0">
                        <a:ln>
                          <a:noFill/>
                        </a:ln>
                        <a:solidFill>
                          <a:schemeClr val="tx1"/>
                        </a:solidFill>
                        <a:effectLst/>
                        <a:latin typeface="+mn-lt"/>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charset="0"/>
                          <a:cs typeface="ＭＳ Ｐゴシック" charset="0"/>
                        </a:rPr>
                        <a:t>Technology</a:t>
                      </a:r>
                      <a:endParaRPr kumimoji="0" lang="en-US" sz="1400" b="0" i="0" u="none" strike="noStrike" cap="none" normalizeH="0" baseline="0" dirty="0">
                        <a:ln>
                          <a:noFill/>
                        </a:ln>
                        <a:solidFill>
                          <a:schemeClr val="tx1"/>
                        </a:solidFill>
                        <a:effectLst/>
                        <a:latin typeface="+mn-lt"/>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charset="0"/>
                          <a:cs typeface="ＭＳ Ｐゴシック" charset="0"/>
                        </a:rPr>
                        <a:t>Financial Innovation</a:t>
                      </a:r>
                      <a:endParaRPr kumimoji="0" lang="en-US" sz="1400" b="0" i="0" u="none" strike="noStrike" cap="none" normalizeH="0" baseline="0" dirty="0">
                        <a:ln>
                          <a:noFill/>
                        </a:ln>
                        <a:solidFill>
                          <a:schemeClr val="tx1"/>
                        </a:solidFill>
                        <a:effectLst/>
                        <a:latin typeface="+mn-lt"/>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mn-lt"/>
                        </a:rPr>
                        <a:t>Precautionary Motives</a:t>
                      </a:r>
                      <a:endParaRPr kumimoji="0" lang="en-US" sz="1400" b="0" i="0" u="none" strike="noStrike" cap="none" normalizeH="0" baseline="0" dirty="0">
                        <a:ln>
                          <a:noFill/>
                        </a:ln>
                        <a:solidFill>
                          <a:schemeClr val="tx1"/>
                        </a:solidFill>
                        <a:effectLst/>
                        <a:latin typeface="+mn-lt"/>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charset="0"/>
                          <a:cs typeface="ＭＳ Ｐゴシック" charset="0"/>
                        </a:rPr>
                        <a:t>International Factors</a:t>
                      </a:r>
                      <a:endParaRPr kumimoji="0" lang="en-US" sz="1400" b="0" i="0" u="none" strike="noStrike" cap="none" normalizeH="0" baseline="0" dirty="0">
                        <a:ln>
                          <a:noFill/>
                        </a:ln>
                        <a:solidFill>
                          <a:schemeClr val="tx1"/>
                        </a:solidFill>
                        <a:effectLst/>
                        <a:latin typeface="+mn-lt"/>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21" name="TextBox 20"/>
          <p:cNvSpPr txBox="1"/>
          <p:nvPr/>
        </p:nvSpPr>
        <p:spPr>
          <a:xfrm>
            <a:off x="228600" y="2582203"/>
            <a:ext cx="2743200" cy="115159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400" b="1" dirty="0" smtClean="0"/>
              <a:t>5) Foreigners Seek More U.S. Dollars</a:t>
            </a:r>
          </a:p>
          <a:p>
            <a:pPr algn="just">
              <a:lnSpc>
                <a:spcPct val="150000"/>
              </a:lnSpc>
            </a:pPr>
            <a:r>
              <a:rPr lang="en-US" sz="1400" dirty="0" smtClean="0"/>
              <a:t>Demand:	</a:t>
            </a:r>
            <a:r>
              <a:rPr lang="en-US" sz="1400" u="sng" dirty="0" smtClean="0"/>
              <a:t>	</a:t>
            </a:r>
            <a:endParaRPr lang="en-US" sz="1400" dirty="0" smtClean="0"/>
          </a:p>
          <a:p>
            <a:pPr algn="just">
              <a:lnSpc>
                <a:spcPct val="150000"/>
              </a:lnSpc>
            </a:pPr>
            <a:r>
              <a:rPr lang="en-US" sz="1400" dirty="0" smtClean="0"/>
              <a:t>Factor:	</a:t>
            </a:r>
            <a:r>
              <a:rPr lang="en-US" sz="1400" u="sng" dirty="0" smtClean="0"/>
              <a:t>	</a:t>
            </a:r>
          </a:p>
        </p:txBody>
      </p:sp>
      <p:sp>
        <p:nvSpPr>
          <p:cNvPr id="29" name="TextBox 28"/>
          <p:cNvSpPr txBox="1"/>
          <p:nvPr/>
        </p:nvSpPr>
        <p:spPr>
          <a:xfrm>
            <a:off x="228600" y="3886200"/>
            <a:ext cx="2743200" cy="115159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400" b="1" dirty="0" smtClean="0"/>
              <a:t>6) Withdrawal Limits for ATMs Removed</a:t>
            </a:r>
          </a:p>
          <a:p>
            <a:pPr algn="just">
              <a:lnSpc>
                <a:spcPct val="150000"/>
              </a:lnSpc>
            </a:pPr>
            <a:r>
              <a:rPr lang="en-US" sz="1400" dirty="0" smtClean="0"/>
              <a:t>Demand:	</a:t>
            </a:r>
            <a:r>
              <a:rPr lang="en-US" sz="1400" u="sng" dirty="0" smtClean="0"/>
              <a:t>	</a:t>
            </a:r>
            <a:endParaRPr lang="en-US" sz="1400" dirty="0" smtClean="0"/>
          </a:p>
          <a:p>
            <a:pPr algn="just">
              <a:lnSpc>
                <a:spcPct val="150000"/>
              </a:lnSpc>
            </a:pPr>
            <a:r>
              <a:rPr lang="en-US" sz="1400" dirty="0" smtClean="0"/>
              <a:t>Factor:	</a:t>
            </a:r>
            <a:r>
              <a:rPr lang="en-US" sz="1400" u="sng" dirty="0" smtClean="0"/>
              <a:t>	</a:t>
            </a:r>
          </a:p>
        </p:txBody>
      </p:sp>
      <p:sp>
        <p:nvSpPr>
          <p:cNvPr id="30" name="TextBox 29"/>
          <p:cNvSpPr txBox="1"/>
          <p:nvPr/>
        </p:nvSpPr>
        <p:spPr>
          <a:xfrm>
            <a:off x="3200400" y="2582203"/>
            <a:ext cx="2743200" cy="115159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400" b="1" dirty="0" smtClean="0"/>
              <a:t>7) Officials Say a Recession Is Coming Soon</a:t>
            </a:r>
          </a:p>
          <a:p>
            <a:pPr algn="just">
              <a:lnSpc>
                <a:spcPct val="150000"/>
              </a:lnSpc>
            </a:pPr>
            <a:r>
              <a:rPr lang="en-US" sz="1400" dirty="0" smtClean="0"/>
              <a:t>Demand:	</a:t>
            </a:r>
            <a:r>
              <a:rPr lang="en-US" sz="1400" u="sng" dirty="0" smtClean="0"/>
              <a:t>	</a:t>
            </a:r>
            <a:endParaRPr lang="en-US" sz="1400" dirty="0" smtClean="0"/>
          </a:p>
          <a:p>
            <a:pPr algn="just">
              <a:lnSpc>
                <a:spcPct val="150000"/>
              </a:lnSpc>
            </a:pPr>
            <a:r>
              <a:rPr lang="en-US" sz="1400" dirty="0" smtClean="0"/>
              <a:t>Factor:	</a:t>
            </a:r>
            <a:r>
              <a:rPr lang="en-US" sz="1400" u="sng" dirty="0" smtClean="0"/>
              <a:t>	</a:t>
            </a:r>
          </a:p>
        </p:txBody>
      </p:sp>
      <p:sp>
        <p:nvSpPr>
          <p:cNvPr id="31" name="TextBox 30"/>
          <p:cNvSpPr txBox="1"/>
          <p:nvPr/>
        </p:nvSpPr>
        <p:spPr>
          <a:xfrm>
            <a:off x="3200400" y="3890759"/>
            <a:ext cx="2743200" cy="1367041"/>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400" b="1" dirty="0" smtClean="0"/>
              <a:t>8) Black Friday Holiday Shopping Causes Lots of Spending</a:t>
            </a:r>
          </a:p>
          <a:p>
            <a:pPr algn="just">
              <a:lnSpc>
                <a:spcPct val="150000"/>
              </a:lnSpc>
            </a:pPr>
            <a:r>
              <a:rPr lang="en-US" sz="1400" dirty="0" smtClean="0"/>
              <a:t>Demand:	</a:t>
            </a:r>
            <a:r>
              <a:rPr lang="en-US" sz="1400" u="sng" dirty="0" smtClean="0"/>
              <a:t>	</a:t>
            </a:r>
            <a:endParaRPr lang="en-US" sz="1400" dirty="0" smtClean="0"/>
          </a:p>
          <a:p>
            <a:pPr algn="just">
              <a:lnSpc>
                <a:spcPct val="150000"/>
              </a:lnSpc>
            </a:pPr>
            <a:r>
              <a:rPr lang="en-US" sz="1400" dirty="0" smtClean="0"/>
              <a:t>Factor:	</a:t>
            </a:r>
            <a:r>
              <a:rPr lang="en-US" sz="1400" u="sng" dirty="0" smtClean="0"/>
              <a:t>	</a:t>
            </a:r>
          </a:p>
        </p:txBody>
      </p:sp>
      <p:sp>
        <p:nvSpPr>
          <p:cNvPr id="32" name="TextBox 31"/>
          <p:cNvSpPr txBox="1"/>
          <p:nvPr/>
        </p:nvSpPr>
        <p:spPr>
          <a:xfrm>
            <a:off x="6172200" y="2582203"/>
            <a:ext cx="2743200" cy="115159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400" b="1" dirty="0" smtClean="0"/>
              <a:t>9) Online Stores Now Accept Credit Cards</a:t>
            </a:r>
          </a:p>
          <a:p>
            <a:pPr algn="just">
              <a:lnSpc>
                <a:spcPct val="150000"/>
              </a:lnSpc>
            </a:pPr>
            <a:r>
              <a:rPr lang="en-US" sz="1400" dirty="0" smtClean="0"/>
              <a:t>Demand:	</a:t>
            </a:r>
            <a:r>
              <a:rPr lang="en-US" sz="1400" u="sng" dirty="0" smtClean="0"/>
              <a:t>	</a:t>
            </a:r>
            <a:endParaRPr lang="en-US" sz="1400" dirty="0" smtClean="0"/>
          </a:p>
          <a:p>
            <a:pPr algn="just">
              <a:lnSpc>
                <a:spcPct val="150000"/>
              </a:lnSpc>
            </a:pPr>
            <a:r>
              <a:rPr lang="en-US" sz="1400" dirty="0" smtClean="0"/>
              <a:t>Factor:	</a:t>
            </a:r>
            <a:r>
              <a:rPr lang="en-US" sz="1400" u="sng" dirty="0" smtClean="0"/>
              <a:t>	</a:t>
            </a:r>
          </a:p>
        </p:txBody>
      </p:sp>
      <p:sp>
        <p:nvSpPr>
          <p:cNvPr id="33" name="TextBox 32"/>
          <p:cNvSpPr txBox="1"/>
          <p:nvPr/>
        </p:nvSpPr>
        <p:spPr>
          <a:xfrm>
            <a:off x="6172200" y="3877603"/>
            <a:ext cx="2743200" cy="115159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400" b="1" dirty="0" smtClean="0"/>
              <a:t>10) New Government Budget Bigger Than Ever</a:t>
            </a:r>
          </a:p>
          <a:p>
            <a:pPr algn="just">
              <a:lnSpc>
                <a:spcPct val="150000"/>
              </a:lnSpc>
            </a:pPr>
            <a:r>
              <a:rPr lang="en-US" sz="1400" dirty="0" smtClean="0"/>
              <a:t>Demand:	</a:t>
            </a:r>
            <a:r>
              <a:rPr lang="en-US" sz="1400" u="sng" dirty="0" smtClean="0"/>
              <a:t>	</a:t>
            </a:r>
            <a:endParaRPr lang="en-US" sz="1400" dirty="0" smtClean="0"/>
          </a:p>
          <a:p>
            <a:pPr algn="just">
              <a:lnSpc>
                <a:spcPct val="150000"/>
              </a:lnSpc>
            </a:pPr>
            <a:r>
              <a:rPr lang="en-US" sz="1400" dirty="0" smtClean="0"/>
              <a:t>Factor:	</a:t>
            </a:r>
            <a:r>
              <a:rPr lang="en-US" sz="1400" u="sng" dirty="0" smtClean="0"/>
              <a:t>	</a:t>
            </a:r>
          </a:p>
        </p:txBody>
      </p:sp>
      <p:sp>
        <p:nvSpPr>
          <p:cNvPr id="16" name="TextBox 15"/>
          <p:cNvSpPr txBox="1"/>
          <p:nvPr/>
        </p:nvSpPr>
        <p:spPr>
          <a:xfrm>
            <a:off x="228600" y="2582203"/>
            <a:ext cx="2743200" cy="115159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400" b="1" dirty="0" smtClean="0"/>
              <a:t>5) Foreigners Seek More U.S. Dollars</a:t>
            </a:r>
          </a:p>
          <a:p>
            <a:pPr algn="just">
              <a:lnSpc>
                <a:spcPct val="150000"/>
              </a:lnSpc>
            </a:pPr>
            <a:r>
              <a:rPr lang="en-US" sz="1400" dirty="0" smtClean="0"/>
              <a:t>Demand:	</a:t>
            </a:r>
            <a:r>
              <a:rPr lang="en-US" sz="1400" u="sng" dirty="0" smtClean="0"/>
              <a:t>Increase	</a:t>
            </a:r>
            <a:endParaRPr lang="en-US" sz="1400" dirty="0" smtClean="0"/>
          </a:p>
          <a:p>
            <a:pPr algn="just">
              <a:lnSpc>
                <a:spcPct val="150000"/>
              </a:lnSpc>
            </a:pPr>
            <a:r>
              <a:rPr lang="en-US" sz="1400" dirty="0" smtClean="0"/>
              <a:t>Factor:	</a:t>
            </a:r>
            <a:r>
              <a:rPr lang="en-US" sz="1400" u="sng" dirty="0" smtClean="0"/>
              <a:t>E	</a:t>
            </a:r>
          </a:p>
        </p:txBody>
      </p:sp>
      <p:sp>
        <p:nvSpPr>
          <p:cNvPr id="18" name="TextBox 17"/>
          <p:cNvSpPr txBox="1"/>
          <p:nvPr/>
        </p:nvSpPr>
        <p:spPr>
          <a:xfrm>
            <a:off x="228600" y="3886200"/>
            <a:ext cx="2743200" cy="115159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400" b="1" dirty="0" smtClean="0"/>
              <a:t>6) Withdrawal Limits for ATMs Removed</a:t>
            </a:r>
          </a:p>
          <a:p>
            <a:pPr algn="just">
              <a:lnSpc>
                <a:spcPct val="150000"/>
              </a:lnSpc>
            </a:pPr>
            <a:r>
              <a:rPr lang="en-US" sz="1400" dirty="0" smtClean="0"/>
              <a:t>Demand:	</a:t>
            </a:r>
            <a:r>
              <a:rPr lang="en-US" sz="1400" u="sng" dirty="0" smtClean="0"/>
              <a:t>Increase	</a:t>
            </a:r>
            <a:endParaRPr lang="en-US" sz="1400" dirty="0" smtClean="0"/>
          </a:p>
          <a:p>
            <a:pPr algn="just">
              <a:lnSpc>
                <a:spcPct val="150000"/>
              </a:lnSpc>
            </a:pPr>
            <a:r>
              <a:rPr lang="en-US" sz="1400" dirty="0" smtClean="0"/>
              <a:t>Factor:	</a:t>
            </a:r>
            <a:r>
              <a:rPr lang="en-US" sz="1400" u="sng" dirty="0" smtClean="0"/>
              <a:t>C	</a:t>
            </a:r>
          </a:p>
        </p:txBody>
      </p:sp>
      <p:sp>
        <p:nvSpPr>
          <p:cNvPr id="22" name="TextBox 21"/>
          <p:cNvSpPr txBox="1"/>
          <p:nvPr/>
        </p:nvSpPr>
        <p:spPr>
          <a:xfrm>
            <a:off x="3200400" y="2582203"/>
            <a:ext cx="2743200" cy="115159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400" b="1" dirty="0" smtClean="0"/>
              <a:t>7) Officials Say a Recession Is Coming Soon</a:t>
            </a:r>
          </a:p>
          <a:p>
            <a:pPr algn="just">
              <a:lnSpc>
                <a:spcPct val="150000"/>
              </a:lnSpc>
            </a:pPr>
            <a:r>
              <a:rPr lang="en-US" sz="1400" dirty="0" smtClean="0"/>
              <a:t>Demand:	</a:t>
            </a:r>
            <a:r>
              <a:rPr lang="en-US" sz="1400" u="sng" dirty="0" smtClean="0"/>
              <a:t>Decrease	</a:t>
            </a:r>
            <a:endParaRPr lang="en-US" sz="1400" dirty="0" smtClean="0"/>
          </a:p>
          <a:p>
            <a:pPr algn="just">
              <a:lnSpc>
                <a:spcPct val="150000"/>
              </a:lnSpc>
            </a:pPr>
            <a:r>
              <a:rPr lang="en-US" sz="1400" dirty="0" smtClean="0"/>
              <a:t>Factor:	</a:t>
            </a:r>
            <a:r>
              <a:rPr lang="en-US" sz="1400" u="sng" dirty="0" smtClean="0"/>
              <a:t>D	</a:t>
            </a:r>
          </a:p>
        </p:txBody>
      </p:sp>
      <p:sp>
        <p:nvSpPr>
          <p:cNvPr id="23" name="TextBox 22"/>
          <p:cNvSpPr txBox="1"/>
          <p:nvPr/>
        </p:nvSpPr>
        <p:spPr>
          <a:xfrm>
            <a:off x="3200400" y="3890759"/>
            <a:ext cx="2743200" cy="1367041"/>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400" b="1" dirty="0" smtClean="0"/>
              <a:t>8) Black Friday Holiday Shopping Causes Lots of Spending</a:t>
            </a:r>
          </a:p>
          <a:p>
            <a:pPr algn="just">
              <a:lnSpc>
                <a:spcPct val="150000"/>
              </a:lnSpc>
            </a:pPr>
            <a:r>
              <a:rPr lang="en-US" sz="1400" dirty="0" smtClean="0"/>
              <a:t>Demand:	</a:t>
            </a:r>
            <a:r>
              <a:rPr lang="en-US" sz="1400" u="sng" dirty="0" smtClean="0"/>
              <a:t>Increase	</a:t>
            </a:r>
            <a:endParaRPr lang="en-US" sz="1400" dirty="0" smtClean="0"/>
          </a:p>
          <a:p>
            <a:pPr algn="just">
              <a:lnSpc>
                <a:spcPct val="150000"/>
              </a:lnSpc>
            </a:pPr>
            <a:r>
              <a:rPr lang="en-US" sz="1400" dirty="0" smtClean="0"/>
              <a:t>Factor:	</a:t>
            </a:r>
            <a:r>
              <a:rPr lang="en-US" sz="1400" u="sng" dirty="0" smtClean="0"/>
              <a:t>A or D	</a:t>
            </a:r>
          </a:p>
        </p:txBody>
      </p:sp>
      <p:sp>
        <p:nvSpPr>
          <p:cNvPr id="25" name="TextBox 24"/>
          <p:cNvSpPr txBox="1"/>
          <p:nvPr/>
        </p:nvSpPr>
        <p:spPr>
          <a:xfrm>
            <a:off x="6172200" y="2582203"/>
            <a:ext cx="2743200" cy="115159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400" b="1" dirty="0" smtClean="0"/>
              <a:t>9) Online Stores Now Accept Credit Cards</a:t>
            </a:r>
          </a:p>
          <a:p>
            <a:pPr algn="just">
              <a:lnSpc>
                <a:spcPct val="150000"/>
              </a:lnSpc>
            </a:pPr>
            <a:r>
              <a:rPr lang="en-US" sz="1400" dirty="0" smtClean="0"/>
              <a:t>Demand:	</a:t>
            </a:r>
            <a:r>
              <a:rPr lang="en-US" sz="1400" u="sng" dirty="0" smtClean="0"/>
              <a:t>Decrease	</a:t>
            </a:r>
            <a:endParaRPr lang="en-US" sz="1400" dirty="0" smtClean="0"/>
          </a:p>
          <a:p>
            <a:pPr algn="just">
              <a:lnSpc>
                <a:spcPct val="150000"/>
              </a:lnSpc>
            </a:pPr>
            <a:r>
              <a:rPr lang="en-US" sz="1400" dirty="0" smtClean="0"/>
              <a:t>Factor:	</a:t>
            </a:r>
            <a:r>
              <a:rPr lang="en-US" sz="1400" u="sng" dirty="0" smtClean="0"/>
              <a:t>B or C	</a:t>
            </a:r>
          </a:p>
        </p:txBody>
      </p:sp>
      <p:sp>
        <p:nvSpPr>
          <p:cNvPr id="26" name="TextBox 25"/>
          <p:cNvSpPr txBox="1"/>
          <p:nvPr/>
        </p:nvSpPr>
        <p:spPr>
          <a:xfrm>
            <a:off x="6172200" y="3877603"/>
            <a:ext cx="2743200" cy="115159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400" b="1" dirty="0" smtClean="0"/>
              <a:t>10) New Government Budget Bigger Than Ever</a:t>
            </a:r>
          </a:p>
          <a:p>
            <a:pPr algn="just">
              <a:lnSpc>
                <a:spcPct val="150000"/>
              </a:lnSpc>
            </a:pPr>
            <a:r>
              <a:rPr lang="en-US" sz="1400" dirty="0" smtClean="0"/>
              <a:t>Demand:	</a:t>
            </a:r>
            <a:r>
              <a:rPr lang="en-US" sz="1400" u="sng" dirty="0" smtClean="0"/>
              <a:t>Increase	</a:t>
            </a:r>
            <a:endParaRPr lang="en-US" sz="1400" dirty="0" smtClean="0"/>
          </a:p>
          <a:p>
            <a:pPr algn="just">
              <a:lnSpc>
                <a:spcPct val="150000"/>
              </a:lnSpc>
            </a:pPr>
            <a:r>
              <a:rPr lang="en-US" sz="1400" dirty="0" smtClean="0"/>
              <a:t>Factor:	</a:t>
            </a:r>
            <a:r>
              <a:rPr lang="en-US" sz="1400" u="sng" dirty="0" smtClean="0"/>
              <a:t>A	</a:t>
            </a:r>
          </a:p>
        </p:txBody>
      </p:sp>
      <p:sp>
        <p:nvSpPr>
          <p:cNvPr id="27" name="Bevel 26">
            <a:hlinkClick r:id="rId3" action="ppaction://hlinksldjump"/>
          </p:cNvPr>
          <p:cNvSpPr>
            <a:spLocks noChangeArrowheads="1"/>
          </p:cNvSpPr>
          <p:nvPr/>
        </p:nvSpPr>
        <p:spPr bwMode="auto">
          <a:xfrm>
            <a:off x="388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Real</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Money Demand</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28" name="Bevel 27">
            <a:hlinkClick r:id="rId4" action="ppaction://hlinksldjump"/>
          </p:cNvPr>
          <p:cNvSpPr>
            <a:spLocks noChangeArrowheads="1"/>
          </p:cNvSpPr>
          <p:nvPr/>
        </p:nvSpPr>
        <p:spPr bwMode="auto">
          <a:xfrm>
            <a:off x="2362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Equilibrium in the</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Money Market</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34" name="Bevel 33">
            <a:hlinkClick r:id="rId5" action="ppaction://hlinksldjump"/>
          </p:cNvPr>
          <p:cNvSpPr>
            <a:spLocks noChangeArrowheads="1"/>
          </p:cNvSpPr>
          <p:nvPr/>
        </p:nvSpPr>
        <p:spPr bwMode="auto">
          <a:xfrm>
            <a:off x="5410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Setting the</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Federal Funds Rate</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Tree>
    <p:extLst>
      <p:ext uri="{BB962C8B-B14F-4D97-AF65-F5344CB8AC3E}">
        <p14:creationId xmlns:p14="http://schemas.microsoft.com/office/powerpoint/2010/main" val="72810162"/>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1000"/>
                                        <p:tgtEl>
                                          <p:spTgt spid="18"/>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1000"/>
                                        <p:tgtEl>
                                          <p:spTgt spid="2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1000"/>
                                        <p:tgtEl>
                                          <p:spTgt spid="2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2" grpId="0" animBg="1"/>
      <p:bldP spid="23" grpId="0" animBg="1"/>
      <p:bldP spid="25" grpId="0" animBg="1"/>
      <p:bldP spid="2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Money Market</a:t>
            </a:r>
            <a:endParaRPr lang="en-US" dirty="0">
              <a:latin typeface="Century Gothic" charset="0"/>
              <a:ea typeface="ＭＳ Ｐゴシック" charset="0"/>
              <a:cs typeface="ＭＳ Ｐゴシック" charset="0"/>
            </a:endParaRPr>
          </a:p>
        </p:txBody>
      </p:sp>
      <p:sp>
        <p:nvSpPr>
          <p:cNvPr id="15" name="Rectangle 14"/>
          <p:cNvSpPr/>
          <p:nvPr/>
        </p:nvSpPr>
        <p:spPr bwMode="auto">
          <a:xfrm>
            <a:off x="0" y="914400"/>
            <a:ext cx="9144000" cy="4572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SETTING THE FEDERAL FUNDS RATE</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
        <p:nvSpPr>
          <p:cNvPr id="12" name="TextBox 11"/>
          <p:cNvSpPr txBox="1"/>
          <p:nvPr/>
        </p:nvSpPr>
        <p:spPr>
          <a:xfrm>
            <a:off x="228600" y="1446073"/>
            <a:ext cx="4114800" cy="175432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200" b="1" dirty="0" smtClean="0"/>
              <a:t>Release Date:  September 21, 2004</a:t>
            </a:r>
          </a:p>
          <a:p>
            <a:pPr algn="just"/>
            <a:r>
              <a:rPr lang="en-US" sz="1200" dirty="0" smtClean="0"/>
              <a:t>The Federal Open Market Committee decided today to raise its target for the federal funds rate by 25 basis points, from 1.50 to 1.75 percent.</a:t>
            </a:r>
          </a:p>
          <a:p>
            <a:pPr algn="just"/>
            <a:r>
              <a:rPr lang="en-US" sz="1200" dirty="0" smtClean="0"/>
              <a:t>11) Draw the graph.</a:t>
            </a:r>
          </a:p>
          <a:p>
            <a:pPr algn="just"/>
            <a:r>
              <a:rPr lang="en-US" sz="1200" dirty="0" smtClean="0"/>
              <a:t>12) Which open-market operation should the Fed use?</a:t>
            </a:r>
          </a:p>
          <a:p>
            <a:pPr algn="just"/>
            <a:r>
              <a:rPr lang="en-US" sz="1200" dirty="0" smtClean="0"/>
              <a:t>13) How will the interest rate and quantity change?</a:t>
            </a:r>
          </a:p>
          <a:p>
            <a:pPr algn="just"/>
            <a:r>
              <a:rPr lang="en-US" sz="1200" dirty="0" smtClean="0"/>
              <a:t>14) What relationship exists between the federal funds rate and all other short-term interest rates?</a:t>
            </a:r>
          </a:p>
        </p:txBody>
      </p:sp>
      <p:sp>
        <p:nvSpPr>
          <p:cNvPr id="13" name="TextBox 12"/>
          <p:cNvSpPr txBox="1"/>
          <p:nvPr/>
        </p:nvSpPr>
        <p:spPr>
          <a:xfrm>
            <a:off x="4800600" y="1446073"/>
            <a:ext cx="4114800" cy="175432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200" b="1" dirty="0"/>
              <a:t>Release Date:  </a:t>
            </a:r>
            <a:r>
              <a:rPr lang="en-US" sz="1200" b="1" dirty="0" smtClean="0"/>
              <a:t>October 29, 2008</a:t>
            </a:r>
            <a:endParaRPr lang="en-US" sz="1200" b="1" dirty="0"/>
          </a:p>
          <a:p>
            <a:pPr algn="just"/>
            <a:r>
              <a:rPr lang="en-US" sz="1200" dirty="0"/>
              <a:t>The Federal Open Market Committee decided today to </a:t>
            </a:r>
            <a:r>
              <a:rPr lang="en-US" sz="1200" dirty="0" smtClean="0"/>
              <a:t>lower its </a:t>
            </a:r>
            <a:r>
              <a:rPr lang="en-US" sz="1200" dirty="0"/>
              <a:t>target for the federal funds rate by </a:t>
            </a:r>
            <a:r>
              <a:rPr lang="en-US" sz="1200" dirty="0" smtClean="0"/>
              <a:t>50 basis </a:t>
            </a:r>
            <a:r>
              <a:rPr lang="en-US" sz="1200" dirty="0"/>
              <a:t>points, from 1.50 to </a:t>
            </a:r>
            <a:r>
              <a:rPr lang="en-US" sz="1200" dirty="0" smtClean="0"/>
              <a:t>1.00 </a:t>
            </a:r>
            <a:r>
              <a:rPr lang="en-US" sz="1200" dirty="0"/>
              <a:t>percent.</a:t>
            </a:r>
          </a:p>
          <a:p>
            <a:pPr algn="just"/>
            <a:r>
              <a:rPr lang="en-US" sz="1200" dirty="0" smtClean="0"/>
              <a:t>15) </a:t>
            </a:r>
            <a:r>
              <a:rPr lang="en-US" sz="1200" dirty="0"/>
              <a:t>Draw the graph.</a:t>
            </a:r>
          </a:p>
          <a:p>
            <a:pPr algn="just"/>
            <a:r>
              <a:rPr lang="en-US" sz="1200" dirty="0" smtClean="0"/>
              <a:t>16) </a:t>
            </a:r>
            <a:r>
              <a:rPr lang="en-US" sz="1200" dirty="0"/>
              <a:t>Which open-market operation should the Fed use?</a:t>
            </a:r>
          </a:p>
          <a:p>
            <a:pPr algn="just"/>
            <a:r>
              <a:rPr lang="en-US" sz="1200" dirty="0" smtClean="0"/>
              <a:t>17) </a:t>
            </a:r>
            <a:r>
              <a:rPr lang="en-US" sz="1200" dirty="0"/>
              <a:t>How will the interest rate and quantity change?</a:t>
            </a:r>
          </a:p>
          <a:p>
            <a:pPr algn="just"/>
            <a:r>
              <a:rPr lang="en-US" sz="1200" dirty="0" smtClean="0"/>
              <a:t>18) Do you think a lowering of the target federal funds rate signifies the economy is in an expansion, or a recession?</a:t>
            </a:r>
            <a:endParaRPr lang="en-US" sz="1200" dirty="0"/>
          </a:p>
        </p:txBody>
      </p:sp>
      <p:pic>
        <p:nvPicPr>
          <p:cNvPr id="3" name="Picture 2" descr="image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276599"/>
            <a:ext cx="3048000" cy="2082651"/>
          </a:xfrm>
          <a:prstGeom prst="rect">
            <a:avLst/>
          </a:prstGeom>
        </p:spPr>
      </p:pic>
      <p:pic>
        <p:nvPicPr>
          <p:cNvPr id="22" name="Picture 21" descr="image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3276600"/>
            <a:ext cx="3048000" cy="2082651"/>
          </a:xfrm>
          <a:prstGeom prst="rect">
            <a:avLst/>
          </a:prstGeom>
        </p:spPr>
      </p:pic>
      <p:sp>
        <p:nvSpPr>
          <p:cNvPr id="23" name="Bevel 22">
            <a:hlinkClick r:id="rId4" action="ppaction://hlinksldjump"/>
          </p:cNvPr>
          <p:cNvSpPr>
            <a:spLocks noChangeArrowheads="1"/>
          </p:cNvSpPr>
          <p:nvPr/>
        </p:nvSpPr>
        <p:spPr bwMode="auto">
          <a:xfrm>
            <a:off x="388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Real</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Money Demand</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25" name="Bevel 24">
            <a:hlinkClick r:id="rId5" action="ppaction://hlinksldjump"/>
          </p:cNvPr>
          <p:cNvSpPr>
            <a:spLocks noChangeArrowheads="1"/>
          </p:cNvSpPr>
          <p:nvPr/>
        </p:nvSpPr>
        <p:spPr bwMode="auto">
          <a:xfrm>
            <a:off x="2362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Equilibrium in the</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Money Market</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27" name="Bevel 26">
            <a:hlinkClick r:id="rId6" action="ppaction://hlinksldjump"/>
          </p:cNvPr>
          <p:cNvSpPr/>
          <p:nvPr/>
        </p:nvSpPr>
        <p:spPr bwMode="auto">
          <a:xfrm>
            <a:off x="5410200" y="5562600"/>
            <a:ext cx="1371600" cy="457200"/>
          </a:xfrm>
          <a:prstGeom prst="bevel">
            <a:avLst/>
          </a:prstGeom>
          <a:solidFill>
            <a:schemeClr val="accent3"/>
          </a:solidFill>
          <a:ln>
            <a:solidFill>
              <a:schemeClr val="accent3"/>
            </a:solidFill>
          </a:ln>
          <a:effectLst/>
          <a:extLst/>
        </p:spPr>
        <p:txBody>
          <a:bodyPr wrap="none" anchor="ctr"/>
          <a:lstStyle/>
          <a:p>
            <a:pPr>
              <a:defRPr/>
            </a:pPr>
            <a:r>
              <a:rPr lang="en-US" sz="1000" dirty="0">
                <a:solidFill>
                  <a:schemeClr val="bg1"/>
                </a:solidFill>
                <a:effectLst>
                  <a:outerShdw blurRad="50800" dist="38100" dir="2700000" algn="tl" rotWithShape="0">
                    <a:srgbClr val="000000">
                      <a:alpha val="43000"/>
                    </a:srgbClr>
                  </a:outerShdw>
                </a:effectLst>
                <a:latin typeface="Comic Sans MS"/>
                <a:cs typeface="Comic Sans MS"/>
              </a:rPr>
              <a:t>Show Answers</a:t>
            </a:r>
          </a:p>
        </p:txBody>
      </p:sp>
    </p:spTree>
    <p:extLst>
      <p:ext uri="{BB962C8B-B14F-4D97-AF65-F5344CB8AC3E}">
        <p14:creationId xmlns:p14="http://schemas.microsoft.com/office/powerpoint/2010/main" val="256941528"/>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xEl>
                                              <p:charRg st="4294967295" end="4294967295"/>
                                            </p:txEl>
                                          </p:spTgt>
                                        </p:tgtEl>
                                        <p:attrNameLst>
                                          <p:attrName>style.visibility</p:attrName>
                                        </p:attrNameLst>
                                      </p:cBhvr>
                                      <p:to>
                                        <p:strVal val="visible"/>
                                      </p:to>
                                    </p:set>
                                    <p:animEffect transition="in" filter="wipe(left)">
                                      <p:cBhvr>
                                        <p:cTn id="7" dur="1000"/>
                                        <p:tgtEl>
                                          <p:spTgt spid="15">
                                            <p:txEl>
                                              <p:charRg st="4294967295" end="4294967295"/>
                                            </p:tx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1000"/>
                                        <p:tgtEl>
                                          <p:spTgt spid="12"/>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par>
                          <p:cTn id="16" fill="hold">
                            <p:stCondLst>
                              <p:cond delay="50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1000"/>
                                        <p:tgtEl>
                                          <p:spTgt spid="13"/>
                                        </p:tgtEl>
                                      </p:cBhvr>
                                    </p:animEffect>
                                  </p:childTnLst>
                                </p:cTn>
                              </p:par>
                            </p:childTnLst>
                          </p:cTn>
                        </p:par>
                        <p:par>
                          <p:cTn id="20" fill="hold">
                            <p:stCondLst>
                              <p:cond delay="6000"/>
                            </p:stCondLst>
                            <p:childTnLst>
                              <p:par>
                                <p:cTn id="21" presetID="10" presetClass="entr" presetSubtype="0" fill="hold" nodeType="afterEffect">
                                  <p:stCondLst>
                                    <p:cond delay="100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Group 78"/>
          <p:cNvGraphicFramePr>
            <a:graphicFrameLocks noGrp="1"/>
          </p:cNvGraphicFramePr>
          <p:nvPr>
            <p:extLst>
              <p:ext uri="{D42A27DB-BD31-4B8C-83A1-F6EECF244321}">
                <p14:modId xmlns:p14="http://schemas.microsoft.com/office/powerpoint/2010/main" val="3301956138"/>
              </p:ext>
            </p:extLst>
          </p:nvPr>
        </p:nvGraphicFramePr>
        <p:xfrm>
          <a:off x="2895599" y="2590800"/>
          <a:ext cx="3352801" cy="3352800"/>
        </p:xfrm>
        <a:graphic>
          <a:graphicData uri="http://schemas.openxmlformats.org/drawingml/2006/table">
            <a:tbl>
              <a:tblPr firstRow="1" firstCol="1" lastRow="1" bandRow="1">
                <a:tableStyleId>{6E25E649-3F16-4E02-A733-19D2CDBF48F0}</a:tableStyleId>
              </a:tblPr>
              <a:tblGrid>
                <a:gridCol w="293662"/>
                <a:gridCol w="630592"/>
                <a:gridCol w="630592"/>
                <a:gridCol w="870057"/>
                <a:gridCol w="927898"/>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Assets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Liabilities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T-Bills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Reserves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Deposits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56" name="TextBox 55"/>
          <p:cNvSpPr txBox="1"/>
          <p:nvPr/>
        </p:nvSpPr>
        <p:spPr>
          <a:xfrm>
            <a:off x="152400" y="2283023"/>
            <a:ext cx="2590800" cy="307777"/>
          </a:xfrm>
          <a:prstGeom prst="rect">
            <a:avLst/>
          </a:prstGeom>
          <a:noFill/>
        </p:spPr>
        <p:txBody>
          <a:bodyPr wrap="square" rtlCol="0">
            <a:spAutoFit/>
          </a:bodyPr>
          <a:lstStyle/>
          <a:p>
            <a:pPr algn="l"/>
            <a:r>
              <a:rPr lang="en-US" sz="1400" b="1" dirty="0" smtClean="0"/>
              <a:t>Consumers</a:t>
            </a:r>
            <a:endParaRPr lang="en-US" sz="1400" b="1" dirty="0"/>
          </a:p>
        </p:txBody>
      </p:sp>
      <p:graphicFrame>
        <p:nvGraphicFramePr>
          <p:cNvPr id="57" name="Group 78"/>
          <p:cNvGraphicFramePr>
            <a:graphicFrameLocks noGrp="1"/>
          </p:cNvGraphicFramePr>
          <p:nvPr>
            <p:extLst>
              <p:ext uri="{D42A27DB-BD31-4B8C-83A1-F6EECF244321}">
                <p14:modId xmlns:p14="http://schemas.microsoft.com/office/powerpoint/2010/main" val="2598986476"/>
              </p:ext>
            </p:extLst>
          </p:nvPr>
        </p:nvGraphicFramePr>
        <p:xfrm>
          <a:off x="152400" y="2590800"/>
          <a:ext cx="2590800" cy="3352800"/>
        </p:xfrm>
        <a:graphic>
          <a:graphicData uri="http://schemas.openxmlformats.org/drawingml/2006/table">
            <a:tbl>
              <a:tblPr firstRow="1" firstCol="1" lastRow="1" bandRow="1">
                <a:tableStyleId>{6E25E649-3F16-4E02-A733-19D2CDBF48F0}</a:tableStyleId>
              </a:tblPr>
              <a:tblGrid>
                <a:gridCol w="292324"/>
                <a:gridCol w="561685"/>
                <a:gridCol w="813121"/>
                <a:gridCol w="92367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Assets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Liabilities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Deposits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graphicFrame>
        <p:nvGraphicFramePr>
          <p:cNvPr id="58" name="Group 78"/>
          <p:cNvGraphicFramePr>
            <a:graphicFrameLocks noGrp="1"/>
          </p:cNvGraphicFramePr>
          <p:nvPr>
            <p:extLst>
              <p:ext uri="{D42A27DB-BD31-4B8C-83A1-F6EECF244321}">
                <p14:modId xmlns:p14="http://schemas.microsoft.com/office/powerpoint/2010/main" val="3194532729"/>
              </p:ext>
            </p:extLst>
          </p:nvPr>
        </p:nvGraphicFramePr>
        <p:xfrm>
          <a:off x="6400799" y="2590800"/>
          <a:ext cx="2573593" cy="3352800"/>
        </p:xfrm>
        <a:graphic>
          <a:graphicData uri="http://schemas.openxmlformats.org/drawingml/2006/table">
            <a:tbl>
              <a:tblPr firstRow="1" firstCol="1" lastRow="1" bandRow="1">
                <a:tableStyleId>{6E25E649-3F16-4E02-A733-19D2CDBF48F0}</a:tableStyleId>
              </a:tblPr>
              <a:tblGrid>
                <a:gridCol w="307667"/>
                <a:gridCol w="763213"/>
                <a:gridCol w="591164"/>
                <a:gridCol w="911549"/>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Assets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Liabilities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T-Bills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Reserves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59" name="TextBox 58"/>
          <p:cNvSpPr txBox="1"/>
          <p:nvPr/>
        </p:nvSpPr>
        <p:spPr>
          <a:xfrm>
            <a:off x="2895600" y="2286000"/>
            <a:ext cx="3352800" cy="307777"/>
          </a:xfrm>
          <a:prstGeom prst="rect">
            <a:avLst/>
          </a:prstGeom>
          <a:noFill/>
        </p:spPr>
        <p:txBody>
          <a:bodyPr wrap="square" rtlCol="0">
            <a:spAutoFit/>
          </a:bodyPr>
          <a:lstStyle/>
          <a:p>
            <a:pPr algn="l"/>
            <a:r>
              <a:rPr lang="en-US" sz="1400" b="1" dirty="0" smtClean="0"/>
              <a:t>Bankers</a:t>
            </a:r>
            <a:endParaRPr lang="en-US" sz="1400" b="1" dirty="0"/>
          </a:p>
        </p:txBody>
      </p:sp>
      <p:sp>
        <p:nvSpPr>
          <p:cNvPr id="60" name="TextBox 59"/>
          <p:cNvSpPr txBox="1"/>
          <p:nvPr/>
        </p:nvSpPr>
        <p:spPr>
          <a:xfrm>
            <a:off x="6400800" y="2286000"/>
            <a:ext cx="2590800" cy="307777"/>
          </a:xfrm>
          <a:prstGeom prst="rect">
            <a:avLst/>
          </a:prstGeom>
          <a:noFill/>
        </p:spPr>
        <p:txBody>
          <a:bodyPr wrap="square" rtlCol="0">
            <a:spAutoFit/>
          </a:bodyPr>
          <a:lstStyle/>
          <a:p>
            <a:pPr algn="l"/>
            <a:r>
              <a:rPr lang="en-US" sz="1400" b="1" dirty="0" smtClean="0"/>
              <a:t>The Federal Reserve</a:t>
            </a:r>
            <a:endParaRPr lang="en-US" sz="1400" b="1" dirty="0"/>
          </a:p>
        </p:txBody>
      </p:sp>
      <p:sp>
        <p:nvSpPr>
          <p:cNvPr id="61" name="TextBox 60"/>
          <p:cNvSpPr txBox="1"/>
          <p:nvPr/>
        </p:nvSpPr>
        <p:spPr>
          <a:xfrm>
            <a:off x="457200" y="3200400"/>
            <a:ext cx="533400" cy="276999"/>
          </a:xfrm>
          <a:prstGeom prst="rect">
            <a:avLst/>
          </a:prstGeom>
          <a:noFill/>
        </p:spPr>
        <p:txBody>
          <a:bodyPr wrap="square" rtlCol="0">
            <a:spAutoFit/>
          </a:bodyPr>
          <a:lstStyle/>
          <a:p>
            <a:r>
              <a:rPr lang="en-US" sz="1200" b="1" dirty="0" smtClean="0"/>
              <a:t>3</a:t>
            </a:r>
            <a:endParaRPr lang="en-US" sz="1200" b="1" dirty="0"/>
          </a:p>
        </p:txBody>
      </p:sp>
      <p:sp>
        <p:nvSpPr>
          <p:cNvPr id="62" name="TextBox 61"/>
          <p:cNvSpPr txBox="1"/>
          <p:nvPr/>
        </p:nvSpPr>
        <p:spPr>
          <a:xfrm>
            <a:off x="990600" y="3200400"/>
            <a:ext cx="838200" cy="276999"/>
          </a:xfrm>
          <a:prstGeom prst="rect">
            <a:avLst/>
          </a:prstGeom>
          <a:noFill/>
        </p:spPr>
        <p:txBody>
          <a:bodyPr wrap="square" rtlCol="0">
            <a:spAutoFit/>
          </a:bodyPr>
          <a:lstStyle/>
          <a:p>
            <a:r>
              <a:rPr lang="en-US" sz="1200" b="1" dirty="0" smtClean="0"/>
              <a:t>0</a:t>
            </a:r>
            <a:endParaRPr lang="en-US" sz="1200" b="1" dirty="0"/>
          </a:p>
        </p:txBody>
      </p:sp>
      <p:sp>
        <p:nvSpPr>
          <p:cNvPr id="63" name="TextBox 62"/>
          <p:cNvSpPr txBox="1"/>
          <p:nvPr/>
        </p:nvSpPr>
        <p:spPr>
          <a:xfrm>
            <a:off x="1828800" y="3200400"/>
            <a:ext cx="914400" cy="276999"/>
          </a:xfrm>
          <a:prstGeom prst="rect">
            <a:avLst/>
          </a:prstGeom>
          <a:noFill/>
        </p:spPr>
        <p:txBody>
          <a:bodyPr wrap="square" rtlCol="0">
            <a:spAutoFit/>
          </a:bodyPr>
          <a:lstStyle/>
          <a:p>
            <a:r>
              <a:rPr lang="en-US" sz="1200" b="1" dirty="0" smtClean="0"/>
              <a:t>0</a:t>
            </a:r>
            <a:endParaRPr lang="en-US" sz="1200" b="1" dirty="0"/>
          </a:p>
        </p:txBody>
      </p:sp>
      <p:sp>
        <p:nvSpPr>
          <p:cNvPr id="64" name="TextBox 63"/>
          <p:cNvSpPr txBox="1"/>
          <p:nvPr/>
        </p:nvSpPr>
        <p:spPr>
          <a:xfrm>
            <a:off x="3200400" y="3200400"/>
            <a:ext cx="609600" cy="276999"/>
          </a:xfrm>
          <a:prstGeom prst="rect">
            <a:avLst/>
          </a:prstGeom>
          <a:noFill/>
        </p:spPr>
        <p:txBody>
          <a:bodyPr wrap="square" rtlCol="0">
            <a:spAutoFit/>
          </a:bodyPr>
          <a:lstStyle/>
          <a:p>
            <a:r>
              <a:rPr lang="en-US" sz="1200" b="1" dirty="0" smtClean="0"/>
              <a:t>3</a:t>
            </a:r>
            <a:endParaRPr lang="en-US" sz="1200" b="1" dirty="0"/>
          </a:p>
        </p:txBody>
      </p:sp>
      <p:sp>
        <p:nvSpPr>
          <p:cNvPr id="65" name="TextBox 64"/>
          <p:cNvSpPr txBox="1"/>
          <p:nvPr/>
        </p:nvSpPr>
        <p:spPr>
          <a:xfrm>
            <a:off x="3886200" y="3200400"/>
            <a:ext cx="533400" cy="276999"/>
          </a:xfrm>
          <a:prstGeom prst="rect">
            <a:avLst/>
          </a:prstGeom>
          <a:noFill/>
        </p:spPr>
        <p:txBody>
          <a:bodyPr wrap="square" rtlCol="0">
            <a:spAutoFit/>
          </a:bodyPr>
          <a:lstStyle/>
          <a:p>
            <a:r>
              <a:rPr lang="en-US" sz="1200" b="1" dirty="0" smtClean="0"/>
              <a:t>0</a:t>
            </a:r>
            <a:endParaRPr lang="en-US" sz="1200" b="1" dirty="0"/>
          </a:p>
        </p:txBody>
      </p:sp>
      <p:sp>
        <p:nvSpPr>
          <p:cNvPr id="66" name="TextBox 65"/>
          <p:cNvSpPr txBox="1"/>
          <p:nvPr/>
        </p:nvSpPr>
        <p:spPr>
          <a:xfrm>
            <a:off x="4495800" y="3200400"/>
            <a:ext cx="762000" cy="276999"/>
          </a:xfrm>
          <a:prstGeom prst="rect">
            <a:avLst/>
          </a:prstGeom>
          <a:noFill/>
        </p:spPr>
        <p:txBody>
          <a:bodyPr wrap="square" rtlCol="0">
            <a:spAutoFit/>
          </a:bodyPr>
          <a:lstStyle/>
          <a:p>
            <a:r>
              <a:rPr lang="en-US" sz="1200" b="1" dirty="0" smtClean="0"/>
              <a:t>0</a:t>
            </a:r>
            <a:endParaRPr lang="en-US" sz="1200" b="1" dirty="0"/>
          </a:p>
        </p:txBody>
      </p:sp>
      <p:sp>
        <p:nvSpPr>
          <p:cNvPr id="67" name="TextBox 66"/>
          <p:cNvSpPr txBox="1"/>
          <p:nvPr/>
        </p:nvSpPr>
        <p:spPr>
          <a:xfrm>
            <a:off x="5334000" y="3200400"/>
            <a:ext cx="914400" cy="276999"/>
          </a:xfrm>
          <a:prstGeom prst="rect">
            <a:avLst/>
          </a:prstGeom>
          <a:noFill/>
        </p:spPr>
        <p:txBody>
          <a:bodyPr wrap="square" rtlCol="0">
            <a:spAutoFit/>
          </a:bodyPr>
          <a:lstStyle/>
          <a:p>
            <a:r>
              <a:rPr lang="en-US" sz="1200" b="1" dirty="0" smtClean="0"/>
              <a:t>0</a:t>
            </a:r>
            <a:endParaRPr lang="en-US" sz="1200" b="1" dirty="0"/>
          </a:p>
        </p:txBody>
      </p:sp>
      <p:sp>
        <p:nvSpPr>
          <p:cNvPr id="68" name="TextBox 67"/>
          <p:cNvSpPr txBox="1"/>
          <p:nvPr/>
        </p:nvSpPr>
        <p:spPr>
          <a:xfrm>
            <a:off x="6705600" y="3200400"/>
            <a:ext cx="762000" cy="276999"/>
          </a:xfrm>
          <a:prstGeom prst="rect">
            <a:avLst/>
          </a:prstGeom>
          <a:noFill/>
        </p:spPr>
        <p:txBody>
          <a:bodyPr wrap="square" rtlCol="0">
            <a:spAutoFit/>
          </a:bodyPr>
          <a:lstStyle/>
          <a:p>
            <a:r>
              <a:rPr lang="en-US" sz="1200" b="1" dirty="0" smtClean="0"/>
              <a:t>0</a:t>
            </a:r>
            <a:endParaRPr lang="en-US" sz="1200" b="1" dirty="0"/>
          </a:p>
        </p:txBody>
      </p:sp>
      <p:sp>
        <p:nvSpPr>
          <p:cNvPr id="69" name="TextBox 68"/>
          <p:cNvSpPr txBox="1"/>
          <p:nvPr/>
        </p:nvSpPr>
        <p:spPr>
          <a:xfrm>
            <a:off x="7467600" y="3200400"/>
            <a:ext cx="609600" cy="276999"/>
          </a:xfrm>
          <a:prstGeom prst="rect">
            <a:avLst/>
          </a:prstGeom>
          <a:noFill/>
        </p:spPr>
        <p:txBody>
          <a:bodyPr wrap="square" rtlCol="0">
            <a:spAutoFit/>
          </a:bodyPr>
          <a:lstStyle/>
          <a:p>
            <a:r>
              <a:rPr lang="en-US" sz="1200" b="1" dirty="0" smtClean="0"/>
              <a:t>3</a:t>
            </a:r>
            <a:endParaRPr lang="en-US" sz="1200" b="1" dirty="0"/>
          </a:p>
        </p:txBody>
      </p:sp>
      <p:sp>
        <p:nvSpPr>
          <p:cNvPr id="70" name="TextBox 69"/>
          <p:cNvSpPr txBox="1"/>
          <p:nvPr/>
        </p:nvSpPr>
        <p:spPr>
          <a:xfrm>
            <a:off x="8077200" y="3200400"/>
            <a:ext cx="914400" cy="276999"/>
          </a:xfrm>
          <a:prstGeom prst="rect">
            <a:avLst/>
          </a:prstGeom>
          <a:noFill/>
        </p:spPr>
        <p:txBody>
          <a:bodyPr wrap="square" rtlCol="0">
            <a:spAutoFit/>
          </a:bodyPr>
          <a:lstStyle/>
          <a:p>
            <a:r>
              <a:rPr lang="en-US" sz="1200" b="1" dirty="0" smtClean="0"/>
              <a:t>0</a:t>
            </a:r>
            <a:endParaRPr lang="en-US" sz="1200" b="1" dirty="0"/>
          </a:p>
        </p:txBody>
      </p:sp>
      <p:sp>
        <p:nvSpPr>
          <p:cNvPr id="71" name="TextBox 70"/>
          <p:cNvSpPr txBox="1"/>
          <p:nvPr/>
        </p:nvSpPr>
        <p:spPr>
          <a:xfrm>
            <a:off x="457200" y="3505200"/>
            <a:ext cx="533400" cy="276999"/>
          </a:xfrm>
          <a:prstGeom prst="rect">
            <a:avLst/>
          </a:prstGeom>
          <a:noFill/>
        </p:spPr>
        <p:txBody>
          <a:bodyPr wrap="square" rtlCol="0">
            <a:spAutoFit/>
          </a:bodyPr>
          <a:lstStyle/>
          <a:p>
            <a:r>
              <a:rPr lang="en-US" sz="1200" b="1" dirty="0" smtClean="0"/>
              <a:t>-3</a:t>
            </a:r>
            <a:endParaRPr lang="en-US" sz="1200" b="1" dirty="0"/>
          </a:p>
        </p:txBody>
      </p:sp>
      <p:sp>
        <p:nvSpPr>
          <p:cNvPr id="72" name="TextBox 71"/>
          <p:cNvSpPr txBox="1"/>
          <p:nvPr/>
        </p:nvSpPr>
        <p:spPr>
          <a:xfrm>
            <a:off x="990600" y="3505200"/>
            <a:ext cx="838200" cy="276999"/>
          </a:xfrm>
          <a:prstGeom prst="rect">
            <a:avLst/>
          </a:prstGeom>
          <a:noFill/>
        </p:spPr>
        <p:txBody>
          <a:bodyPr wrap="square" rtlCol="0">
            <a:spAutoFit/>
          </a:bodyPr>
          <a:lstStyle/>
          <a:p>
            <a:r>
              <a:rPr lang="en-US" sz="1200" b="1" dirty="0" smtClean="0"/>
              <a:t>+3</a:t>
            </a:r>
            <a:endParaRPr lang="en-US" sz="1200" b="1" dirty="0"/>
          </a:p>
        </p:txBody>
      </p:sp>
      <p:sp>
        <p:nvSpPr>
          <p:cNvPr id="73" name="TextBox 72"/>
          <p:cNvSpPr txBox="1"/>
          <p:nvPr/>
        </p:nvSpPr>
        <p:spPr>
          <a:xfrm>
            <a:off x="1828800" y="3505200"/>
            <a:ext cx="914400" cy="276999"/>
          </a:xfrm>
          <a:prstGeom prst="rect">
            <a:avLst/>
          </a:prstGeom>
          <a:noFill/>
        </p:spPr>
        <p:txBody>
          <a:bodyPr wrap="square" rtlCol="0">
            <a:spAutoFit/>
          </a:bodyPr>
          <a:lstStyle/>
          <a:p>
            <a:r>
              <a:rPr lang="en-US" sz="1200" b="1" dirty="0" smtClean="0"/>
              <a:t>NC</a:t>
            </a:r>
            <a:endParaRPr lang="en-US" sz="1200" b="1" dirty="0"/>
          </a:p>
        </p:txBody>
      </p:sp>
      <p:sp>
        <p:nvSpPr>
          <p:cNvPr id="74" name="TextBox 73"/>
          <p:cNvSpPr txBox="1"/>
          <p:nvPr/>
        </p:nvSpPr>
        <p:spPr>
          <a:xfrm>
            <a:off x="3200400" y="3505200"/>
            <a:ext cx="609600" cy="276999"/>
          </a:xfrm>
          <a:prstGeom prst="rect">
            <a:avLst/>
          </a:prstGeom>
          <a:noFill/>
        </p:spPr>
        <p:txBody>
          <a:bodyPr wrap="square" rtlCol="0">
            <a:spAutoFit/>
          </a:bodyPr>
          <a:lstStyle/>
          <a:p>
            <a:r>
              <a:rPr lang="en-US" sz="1200" b="1" dirty="0" smtClean="0"/>
              <a:t>NC</a:t>
            </a:r>
            <a:endParaRPr lang="en-US" sz="1200" b="1" dirty="0"/>
          </a:p>
        </p:txBody>
      </p:sp>
      <p:sp>
        <p:nvSpPr>
          <p:cNvPr id="75" name="TextBox 74"/>
          <p:cNvSpPr txBox="1"/>
          <p:nvPr/>
        </p:nvSpPr>
        <p:spPr>
          <a:xfrm>
            <a:off x="3886200" y="3505200"/>
            <a:ext cx="533400" cy="276999"/>
          </a:xfrm>
          <a:prstGeom prst="rect">
            <a:avLst/>
          </a:prstGeom>
          <a:noFill/>
        </p:spPr>
        <p:txBody>
          <a:bodyPr wrap="square" rtlCol="0">
            <a:spAutoFit/>
          </a:bodyPr>
          <a:lstStyle/>
          <a:p>
            <a:r>
              <a:rPr lang="en-US" sz="1200" b="1" dirty="0" smtClean="0"/>
              <a:t>NC</a:t>
            </a:r>
            <a:endParaRPr lang="en-US" sz="1200" b="1" dirty="0"/>
          </a:p>
        </p:txBody>
      </p:sp>
      <p:sp>
        <p:nvSpPr>
          <p:cNvPr id="76" name="TextBox 75"/>
          <p:cNvSpPr txBox="1"/>
          <p:nvPr/>
        </p:nvSpPr>
        <p:spPr>
          <a:xfrm>
            <a:off x="4495800" y="3505200"/>
            <a:ext cx="762000" cy="276999"/>
          </a:xfrm>
          <a:prstGeom prst="rect">
            <a:avLst/>
          </a:prstGeom>
          <a:noFill/>
        </p:spPr>
        <p:txBody>
          <a:bodyPr wrap="square" rtlCol="0">
            <a:spAutoFit/>
          </a:bodyPr>
          <a:lstStyle/>
          <a:p>
            <a:r>
              <a:rPr lang="en-US" sz="1200" b="1" dirty="0" smtClean="0"/>
              <a:t>+3</a:t>
            </a:r>
            <a:endParaRPr lang="en-US" sz="1200" b="1" dirty="0"/>
          </a:p>
        </p:txBody>
      </p:sp>
      <p:sp>
        <p:nvSpPr>
          <p:cNvPr id="77" name="TextBox 76"/>
          <p:cNvSpPr txBox="1"/>
          <p:nvPr/>
        </p:nvSpPr>
        <p:spPr>
          <a:xfrm>
            <a:off x="5334000" y="3505200"/>
            <a:ext cx="914400" cy="276999"/>
          </a:xfrm>
          <a:prstGeom prst="rect">
            <a:avLst/>
          </a:prstGeom>
          <a:noFill/>
        </p:spPr>
        <p:txBody>
          <a:bodyPr wrap="square" rtlCol="0">
            <a:spAutoFit/>
          </a:bodyPr>
          <a:lstStyle/>
          <a:p>
            <a:r>
              <a:rPr lang="en-US" sz="1200" b="1" dirty="0" smtClean="0"/>
              <a:t>+3</a:t>
            </a:r>
            <a:endParaRPr lang="en-US" sz="1200" b="1" dirty="0"/>
          </a:p>
        </p:txBody>
      </p:sp>
      <p:sp>
        <p:nvSpPr>
          <p:cNvPr id="78" name="TextBox 77"/>
          <p:cNvSpPr txBox="1"/>
          <p:nvPr/>
        </p:nvSpPr>
        <p:spPr>
          <a:xfrm>
            <a:off x="6705600" y="3505200"/>
            <a:ext cx="762000" cy="276999"/>
          </a:xfrm>
          <a:prstGeom prst="rect">
            <a:avLst/>
          </a:prstGeom>
          <a:noFill/>
        </p:spPr>
        <p:txBody>
          <a:bodyPr wrap="square" rtlCol="0">
            <a:spAutoFit/>
          </a:bodyPr>
          <a:lstStyle/>
          <a:p>
            <a:r>
              <a:rPr lang="en-US" sz="1200" b="1" dirty="0" smtClean="0"/>
              <a:t>NC</a:t>
            </a:r>
            <a:endParaRPr lang="en-US" sz="1200" b="1" dirty="0"/>
          </a:p>
        </p:txBody>
      </p:sp>
      <p:sp>
        <p:nvSpPr>
          <p:cNvPr id="79" name="TextBox 78"/>
          <p:cNvSpPr txBox="1"/>
          <p:nvPr/>
        </p:nvSpPr>
        <p:spPr>
          <a:xfrm>
            <a:off x="7467600" y="3505200"/>
            <a:ext cx="609600" cy="276999"/>
          </a:xfrm>
          <a:prstGeom prst="rect">
            <a:avLst/>
          </a:prstGeom>
          <a:noFill/>
        </p:spPr>
        <p:txBody>
          <a:bodyPr wrap="square" rtlCol="0">
            <a:spAutoFit/>
          </a:bodyPr>
          <a:lstStyle/>
          <a:p>
            <a:r>
              <a:rPr lang="en-US" sz="1200" b="1" dirty="0" smtClean="0"/>
              <a:t>-3</a:t>
            </a:r>
            <a:endParaRPr lang="en-US" sz="1200" b="1" dirty="0"/>
          </a:p>
        </p:txBody>
      </p:sp>
      <p:sp>
        <p:nvSpPr>
          <p:cNvPr id="80" name="TextBox 79"/>
          <p:cNvSpPr txBox="1"/>
          <p:nvPr/>
        </p:nvSpPr>
        <p:spPr>
          <a:xfrm>
            <a:off x="8077200" y="3505200"/>
            <a:ext cx="914400" cy="276999"/>
          </a:xfrm>
          <a:prstGeom prst="rect">
            <a:avLst/>
          </a:prstGeom>
          <a:noFill/>
        </p:spPr>
        <p:txBody>
          <a:bodyPr wrap="square" rtlCol="0">
            <a:spAutoFit/>
          </a:bodyPr>
          <a:lstStyle/>
          <a:p>
            <a:r>
              <a:rPr lang="en-US" sz="1200" b="1" dirty="0" smtClean="0"/>
              <a:t>+3</a:t>
            </a:r>
            <a:endParaRPr lang="en-US" sz="1200" b="1" dirty="0"/>
          </a:p>
        </p:txBody>
      </p:sp>
      <p:sp>
        <p:nvSpPr>
          <p:cNvPr id="81" name="TextBox 80"/>
          <p:cNvSpPr txBox="1"/>
          <p:nvPr/>
        </p:nvSpPr>
        <p:spPr>
          <a:xfrm>
            <a:off x="457200" y="3837801"/>
            <a:ext cx="533400" cy="276999"/>
          </a:xfrm>
          <a:prstGeom prst="rect">
            <a:avLst/>
          </a:prstGeom>
          <a:noFill/>
        </p:spPr>
        <p:txBody>
          <a:bodyPr wrap="square" rtlCol="0">
            <a:spAutoFit/>
          </a:bodyPr>
          <a:lstStyle/>
          <a:p>
            <a:r>
              <a:rPr lang="en-US" sz="1200" b="1" dirty="0" smtClean="0"/>
              <a:t>+3</a:t>
            </a:r>
            <a:endParaRPr lang="en-US" sz="1200" b="1" dirty="0"/>
          </a:p>
        </p:txBody>
      </p:sp>
      <p:sp>
        <p:nvSpPr>
          <p:cNvPr id="82" name="TextBox 81"/>
          <p:cNvSpPr txBox="1"/>
          <p:nvPr/>
        </p:nvSpPr>
        <p:spPr>
          <a:xfrm>
            <a:off x="990600" y="3837801"/>
            <a:ext cx="838200" cy="276999"/>
          </a:xfrm>
          <a:prstGeom prst="rect">
            <a:avLst/>
          </a:prstGeom>
          <a:noFill/>
        </p:spPr>
        <p:txBody>
          <a:bodyPr wrap="square" rtlCol="0">
            <a:spAutoFit/>
          </a:bodyPr>
          <a:lstStyle/>
          <a:p>
            <a:r>
              <a:rPr lang="en-US" sz="1200" b="1" dirty="0" smtClean="0"/>
              <a:t>NC</a:t>
            </a:r>
            <a:endParaRPr lang="en-US" sz="1200" b="1" dirty="0"/>
          </a:p>
        </p:txBody>
      </p:sp>
      <p:sp>
        <p:nvSpPr>
          <p:cNvPr id="83" name="TextBox 82"/>
          <p:cNvSpPr txBox="1"/>
          <p:nvPr/>
        </p:nvSpPr>
        <p:spPr>
          <a:xfrm>
            <a:off x="1828800" y="3837801"/>
            <a:ext cx="914400" cy="276999"/>
          </a:xfrm>
          <a:prstGeom prst="rect">
            <a:avLst/>
          </a:prstGeom>
          <a:noFill/>
        </p:spPr>
        <p:txBody>
          <a:bodyPr wrap="square" rtlCol="0">
            <a:spAutoFit/>
          </a:bodyPr>
          <a:lstStyle/>
          <a:p>
            <a:r>
              <a:rPr lang="en-US" sz="1200" b="1" dirty="0" smtClean="0"/>
              <a:t>+3</a:t>
            </a:r>
            <a:endParaRPr lang="en-US" sz="1200" b="1" dirty="0"/>
          </a:p>
        </p:txBody>
      </p:sp>
      <p:sp>
        <p:nvSpPr>
          <p:cNvPr id="84" name="TextBox 83"/>
          <p:cNvSpPr txBox="1"/>
          <p:nvPr/>
        </p:nvSpPr>
        <p:spPr>
          <a:xfrm>
            <a:off x="3200400" y="3837801"/>
            <a:ext cx="609600" cy="276999"/>
          </a:xfrm>
          <a:prstGeom prst="rect">
            <a:avLst/>
          </a:prstGeom>
          <a:noFill/>
        </p:spPr>
        <p:txBody>
          <a:bodyPr wrap="square" rtlCol="0">
            <a:spAutoFit/>
          </a:bodyPr>
          <a:lstStyle/>
          <a:p>
            <a:r>
              <a:rPr lang="en-US" sz="1200" b="1" dirty="0" smtClean="0"/>
              <a:t>NC</a:t>
            </a:r>
            <a:endParaRPr lang="en-US" sz="1200" b="1" dirty="0"/>
          </a:p>
        </p:txBody>
      </p:sp>
      <p:sp>
        <p:nvSpPr>
          <p:cNvPr id="85" name="TextBox 84"/>
          <p:cNvSpPr txBox="1"/>
          <p:nvPr/>
        </p:nvSpPr>
        <p:spPr>
          <a:xfrm>
            <a:off x="3886200" y="3837801"/>
            <a:ext cx="533400" cy="276999"/>
          </a:xfrm>
          <a:prstGeom prst="rect">
            <a:avLst/>
          </a:prstGeom>
          <a:noFill/>
        </p:spPr>
        <p:txBody>
          <a:bodyPr wrap="square" rtlCol="0">
            <a:spAutoFit/>
          </a:bodyPr>
          <a:lstStyle/>
          <a:p>
            <a:r>
              <a:rPr lang="en-US" sz="1200" b="1" dirty="0" smtClean="0"/>
              <a:t>+3</a:t>
            </a:r>
            <a:endParaRPr lang="en-US" sz="1200" b="1" dirty="0"/>
          </a:p>
        </p:txBody>
      </p:sp>
      <p:sp>
        <p:nvSpPr>
          <p:cNvPr id="86" name="TextBox 85"/>
          <p:cNvSpPr txBox="1"/>
          <p:nvPr/>
        </p:nvSpPr>
        <p:spPr>
          <a:xfrm>
            <a:off x="4495800" y="3837801"/>
            <a:ext cx="762000" cy="276999"/>
          </a:xfrm>
          <a:prstGeom prst="rect">
            <a:avLst/>
          </a:prstGeom>
          <a:noFill/>
        </p:spPr>
        <p:txBody>
          <a:bodyPr wrap="square" rtlCol="0">
            <a:spAutoFit/>
          </a:bodyPr>
          <a:lstStyle/>
          <a:p>
            <a:r>
              <a:rPr lang="en-US" sz="1200" b="1" dirty="0" smtClean="0"/>
              <a:t>-3</a:t>
            </a:r>
            <a:endParaRPr lang="en-US" sz="1200" b="1" dirty="0"/>
          </a:p>
        </p:txBody>
      </p:sp>
      <p:sp>
        <p:nvSpPr>
          <p:cNvPr id="87" name="TextBox 86"/>
          <p:cNvSpPr txBox="1"/>
          <p:nvPr/>
        </p:nvSpPr>
        <p:spPr>
          <a:xfrm>
            <a:off x="5334000" y="3837801"/>
            <a:ext cx="914400" cy="276999"/>
          </a:xfrm>
          <a:prstGeom prst="rect">
            <a:avLst/>
          </a:prstGeom>
          <a:noFill/>
        </p:spPr>
        <p:txBody>
          <a:bodyPr wrap="square" rtlCol="0">
            <a:spAutoFit/>
          </a:bodyPr>
          <a:lstStyle/>
          <a:p>
            <a:r>
              <a:rPr lang="en-US" sz="1200" b="1" dirty="0" smtClean="0"/>
              <a:t>NC</a:t>
            </a:r>
            <a:endParaRPr lang="en-US" sz="1200" b="1" dirty="0"/>
          </a:p>
        </p:txBody>
      </p:sp>
      <p:sp>
        <p:nvSpPr>
          <p:cNvPr id="88" name="TextBox 87"/>
          <p:cNvSpPr txBox="1"/>
          <p:nvPr/>
        </p:nvSpPr>
        <p:spPr>
          <a:xfrm>
            <a:off x="6705600" y="3837801"/>
            <a:ext cx="762000" cy="276999"/>
          </a:xfrm>
          <a:prstGeom prst="rect">
            <a:avLst/>
          </a:prstGeom>
          <a:noFill/>
        </p:spPr>
        <p:txBody>
          <a:bodyPr wrap="square" rtlCol="0">
            <a:spAutoFit/>
          </a:bodyPr>
          <a:lstStyle/>
          <a:p>
            <a:r>
              <a:rPr lang="en-US" sz="1200" b="1" dirty="0" smtClean="0"/>
              <a:t>NC</a:t>
            </a:r>
            <a:endParaRPr lang="en-US" sz="1200" b="1" dirty="0"/>
          </a:p>
        </p:txBody>
      </p:sp>
      <p:sp>
        <p:nvSpPr>
          <p:cNvPr id="89" name="TextBox 88"/>
          <p:cNvSpPr txBox="1"/>
          <p:nvPr/>
        </p:nvSpPr>
        <p:spPr>
          <a:xfrm>
            <a:off x="7467600" y="3837801"/>
            <a:ext cx="609600" cy="276999"/>
          </a:xfrm>
          <a:prstGeom prst="rect">
            <a:avLst/>
          </a:prstGeom>
          <a:noFill/>
        </p:spPr>
        <p:txBody>
          <a:bodyPr wrap="square" rtlCol="0">
            <a:spAutoFit/>
          </a:bodyPr>
          <a:lstStyle/>
          <a:p>
            <a:r>
              <a:rPr lang="en-US" sz="1200" b="1" dirty="0" smtClean="0"/>
              <a:t>+3</a:t>
            </a:r>
            <a:endParaRPr lang="en-US" sz="1200" b="1" dirty="0"/>
          </a:p>
        </p:txBody>
      </p:sp>
      <p:sp>
        <p:nvSpPr>
          <p:cNvPr id="90" name="TextBox 89"/>
          <p:cNvSpPr txBox="1"/>
          <p:nvPr/>
        </p:nvSpPr>
        <p:spPr>
          <a:xfrm>
            <a:off x="8077200" y="3837801"/>
            <a:ext cx="914400" cy="276999"/>
          </a:xfrm>
          <a:prstGeom prst="rect">
            <a:avLst/>
          </a:prstGeom>
          <a:noFill/>
        </p:spPr>
        <p:txBody>
          <a:bodyPr wrap="square" rtlCol="0">
            <a:spAutoFit/>
          </a:bodyPr>
          <a:lstStyle/>
          <a:p>
            <a:r>
              <a:rPr lang="en-US" sz="1200" b="1" dirty="0" smtClean="0"/>
              <a:t>-3</a:t>
            </a:r>
            <a:endParaRPr lang="en-US" sz="1200" b="1" dirty="0"/>
          </a:p>
        </p:txBody>
      </p:sp>
      <p:sp>
        <p:nvSpPr>
          <p:cNvPr id="9217"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Fed Creates Money</a:t>
            </a:r>
            <a:endParaRPr lang="en-US" dirty="0">
              <a:latin typeface="Century Gothic" charset="0"/>
              <a:ea typeface="ＭＳ Ｐゴシック" charset="0"/>
              <a:cs typeface="ＭＳ Ｐゴシック" charset="0"/>
            </a:endParaRPr>
          </a:p>
        </p:txBody>
      </p:sp>
      <p:sp>
        <p:nvSpPr>
          <p:cNvPr id="77082" name="Rectangle 282"/>
          <p:cNvSpPr>
            <a:spLocks noChangeArrowheads="1"/>
          </p:cNvSpPr>
          <p:nvPr/>
        </p:nvSpPr>
        <p:spPr bwMode="auto">
          <a:xfrm>
            <a:off x="152400" y="936625"/>
            <a:ext cx="8839200" cy="369332"/>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800" b="1" dirty="0" smtClean="0"/>
              <a:t>ROUND DESCRIPTIONS</a:t>
            </a:r>
          </a:p>
        </p:txBody>
      </p:sp>
      <p:sp>
        <p:nvSpPr>
          <p:cNvPr id="15" name="Rectangle 14"/>
          <p:cNvSpPr/>
          <p:nvPr/>
        </p:nvSpPr>
        <p:spPr bwMode="auto">
          <a:xfrm>
            <a:off x="152400" y="914400"/>
            <a:ext cx="8839200" cy="1295400"/>
          </a:xfrm>
          <a:prstGeom prst="rect">
            <a:avLst/>
          </a:prstGeom>
          <a:noFill/>
          <a:ln w="38100">
            <a:solidFill>
              <a:schemeClr val="tx1"/>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Rectangle 282"/>
          <p:cNvSpPr>
            <a:spLocks noChangeArrowheads="1"/>
          </p:cNvSpPr>
          <p:nvPr/>
        </p:nvSpPr>
        <p:spPr bwMode="auto">
          <a:xfrm>
            <a:off x="152400" y="1258669"/>
            <a:ext cx="8839200" cy="923330"/>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800" b="1" dirty="0" smtClean="0"/>
              <a:t>Round 3 - Open-Market Purchase</a:t>
            </a:r>
          </a:p>
          <a:p>
            <a:pPr algn="just"/>
            <a:r>
              <a:rPr lang="en-US" sz="1800" dirty="0" smtClean="0"/>
              <a:t>The Fed decides to pump money into the economy.  It buys a T-bill from each banker using money it created out of thin air.</a:t>
            </a:r>
          </a:p>
        </p:txBody>
      </p:sp>
      <p:sp>
        <p:nvSpPr>
          <p:cNvPr id="45" name="TextBox 44"/>
          <p:cNvSpPr txBox="1"/>
          <p:nvPr/>
        </p:nvSpPr>
        <p:spPr>
          <a:xfrm>
            <a:off x="457200" y="4142601"/>
            <a:ext cx="533400" cy="276999"/>
          </a:xfrm>
          <a:prstGeom prst="rect">
            <a:avLst/>
          </a:prstGeom>
          <a:noFill/>
        </p:spPr>
        <p:txBody>
          <a:bodyPr wrap="square" rtlCol="0">
            <a:spAutoFit/>
          </a:bodyPr>
          <a:lstStyle/>
          <a:p>
            <a:r>
              <a:rPr lang="en-US" sz="1200" b="1" dirty="0" smtClean="0"/>
              <a:t>NC</a:t>
            </a:r>
            <a:endParaRPr lang="en-US" sz="1200" b="1" dirty="0"/>
          </a:p>
        </p:txBody>
      </p:sp>
      <p:sp>
        <p:nvSpPr>
          <p:cNvPr id="46" name="TextBox 45"/>
          <p:cNvSpPr txBox="1"/>
          <p:nvPr/>
        </p:nvSpPr>
        <p:spPr>
          <a:xfrm>
            <a:off x="990600" y="4142601"/>
            <a:ext cx="838200" cy="276999"/>
          </a:xfrm>
          <a:prstGeom prst="rect">
            <a:avLst/>
          </a:prstGeom>
          <a:noFill/>
        </p:spPr>
        <p:txBody>
          <a:bodyPr wrap="square" rtlCol="0">
            <a:spAutoFit/>
          </a:bodyPr>
          <a:lstStyle/>
          <a:p>
            <a:r>
              <a:rPr lang="en-US" sz="1200" b="1" dirty="0" smtClean="0"/>
              <a:t>NC</a:t>
            </a:r>
            <a:endParaRPr lang="en-US" sz="1200" b="1" dirty="0"/>
          </a:p>
        </p:txBody>
      </p:sp>
      <p:sp>
        <p:nvSpPr>
          <p:cNvPr id="47" name="TextBox 46"/>
          <p:cNvSpPr txBox="1"/>
          <p:nvPr/>
        </p:nvSpPr>
        <p:spPr>
          <a:xfrm>
            <a:off x="1828800" y="4142601"/>
            <a:ext cx="914400" cy="276999"/>
          </a:xfrm>
          <a:prstGeom prst="rect">
            <a:avLst/>
          </a:prstGeom>
          <a:noFill/>
        </p:spPr>
        <p:txBody>
          <a:bodyPr wrap="square" rtlCol="0">
            <a:spAutoFit/>
          </a:bodyPr>
          <a:lstStyle/>
          <a:p>
            <a:r>
              <a:rPr lang="en-US" sz="1200" b="1" dirty="0" smtClean="0"/>
              <a:t>NC</a:t>
            </a:r>
            <a:endParaRPr lang="en-US" sz="1200" b="1" dirty="0"/>
          </a:p>
        </p:txBody>
      </p:sp>
      <p:sp>
        <p:nvSpPr>
          <p:cNvPr id="48" name="TextBox 47"/>
          <p:cNvSpPr txBox="1"/>
          <p:nvPr/>
        </p:nvSpPr>
        <p:spPr>
          <a:xfrm>
            <a:off x="3200400" y="4142601"/>
            <a:ext cx="609600" cy="276999"/>
          </a:xfrm>
          <a:prstGeom prst="rect">
            <a:avLst/>
          </a:prstGeom>
          <a:noFill/>
        </p:spPr>
        <p:txBody>
          <a:bodyPr wrap="square" rtlCol="0">
            <a:spAutoFit/>
          </a:bodyPr>
          <a:lstStyle/>
          <a:p>
            <a:r>
              <a:rPr lang="en-US" sz="1200" b="1" dirty="0" smtClean="0"/>
              <a:t>-3</a:t>
            </a:r>
            <a:endParaRPr lang="en-US" sz="1200" b="1" dirty="0"/>
          </a:p>
        </p:txBody>
      </p:sp>
      <p:sp>
        <p:nvSpPr>
          <p:cNvPr id="49" name="TextBox 48"/>
          <p:cNvSpPr txBox="1"/>
          <p:nvPr/>
        </p:nvSpPr>
        <p:spPr>
          <a:xfrm>
            <a:off x="3886200" y="4142601"/>
            <a:ext cx="533400" cy="276999"/>
          </a:xfrm>
          <a:prstGeom prst="rect">
            <a:avLst/>
          </a:prstGeom>
          <a:noFill/>
        </p:spPr>
        <p:txBody>
          <a:bodyPr wrap="square" rtlCol="0">
            <a:spAutoFit/>
          </a:bodyPr>
          <a:lstStyle/>
          <a:p>
            <a:r>
              <a:rPr lang="en-US" sz="1200" b="1" dirty="0" smtClean="0"/>
              <a:t>NC</a:t>
            </a:r>
            <a:endParaRPr lang="en-US" sz="1200" b="1" dirty="0"/>
          </a:p>
        </p:txBody>
      </p:sp>
      <p:sp>
        <p:nvSpPr>
          <p:cNvPr id="50" name="TextBox 49"/>
          <p:cNvSpPr txBox="1"/>
          <p:nvPr/>
        </p:nvSpPr>
        <p:spPr>
          <a:xfrm>
            <a:off x="4495800" y="4142601"/>
            <a:ext cx="762000" cy="276999"/>
          </a:xfrm>
          <a:prstGeom prst="rect">
            <a:avLst/>
          </a:prstGeom>
          <a:noFill/>
        </p:spPr>
        <p:txBody>
          <a:bodyPr wrap="square" rtlCol="0">
            <a:spAutoFit/>
          </a:bodyPr>
          <a:lstStyle/>
          <a:p>
            <a:r>
              <a:rPr lang="en-US" sz="1200" b="1" dirty="0" smtClean="0"/>
              <a:t>+3</a:t>
            </a:r>
            <a:endParaRPr lang="en-US" sz="1200" b="1" dirty="0"/>
          </a:p>
        </p:txBody>
      </p:sp>
      <p:sp>
        <p:nvSpPr>
          <p:cNvPr id="51" name="TextBox 50"/>
          <p:cNvSpPr txBox="1"/>
          <p:nvPr/>
        </p:nvSpPr>
        <p:spPr>
          <a:xfrm>
            <a:off x="5334000" y="4142601"/>
            <a:ext cx="914400" cy="276999"/>
          </a:xfrm>
          <a:prstGeom prst="rect">
            <a:avLst/>
          </a:prstGeom>
          <a:noFill/>
        </p:spPr>
        <p:txBody>
          <a:bodyPr wrap="square" rtlCol="0">
            <a:spAutoFit/>
          </a:bodyPr>
          <a:lstStyle/>
          <a:p>
            <a:r>
              <a:rPr lang="en-US" sz="1200" b="1" dirty="0" smtClean="0"/>
              <a:t>NC</a:t>
            </a:r>
            <a:endParaRPr lang="en-US" sz="1200" b="1" dirty="0"/>
          </a:p>
        </p:txBody>
      </p:sp>
      <p:sp>
        <p:nvSpPr>
          <p:cNvPr id="52" name="TextBox 51"/>
          <p:cNvSpPr txBox="1"/>
          <p:nvPr/>
        </p:nvSpPr>
        <p:spPr>
          <a:xfrm>
            <a:off x="6705600" y="4142601"/>
            <a:ext cx="762000" cy="276999"/>
          </a:xfrm>
          <a:prstGeom prst="rect">
            <a:avLst/>
          </a:prstGeom>
          <a:noFill/>
        </p:spPr>
        <p:txBody>
          <a:bodyPr wrap="square" rtlCol="0">
            <a:spAutoFit/>
          </a:bodyPr>
          <a:lstStyle/>
          <a:p>
            <a:r>
              <a:rPr lang="en-US" sz="1200" b="1" dirty="0" smtClean="0"/>
              <a:t>+3</a:t>
            </a:r>
            <a:endParaRPr lang="en-US" sz="1200" b="1" dirty="0"/>
          </a:p>
        </p:txBody>
      </p:sp>
      <p:sp>
        <p:nvSpPr>
          <p:cNvPr id="53" name="TextBox 52"/>
          <p:cNvSpPr txBox="1"/>
          <p:nvPr/>
        </p:nvSpPr>
        <p:spPr>
          <a:xfrm>
            <a:off x="7467600" y="4142601"/>
            <a:ext cx="609600" cy="276999"/>
          </a:xfrm>
          <a:prstGeom prst="rect">
            <a:avLst/>
          </a:prstGeom>
          <a:noFill/>
        </p:spPr>
        <p:txBody>
          <a:bodyPr wrap="square" rtlCol="0">
            <a:spAutoFit/>
          </a:bodyPr>
          <a:lstStyle/>
          <a:p>
            <a:r>
              <a:rPr lang="en-US" sz="1200" b="1" dirty="0" smtClean="0"/>
              <a:t>NC</a:t>
            </a:r>
            <a:endParaRPr lang="en-US" sz="1200" b="1" dirty="0"/>
          </a:p>
        </p:txBody>
      </p:sp>
      <p:sp>
        <p:nvSpPr>
          <p:cNvPr id="54" name="TextBox 53"/>
          <p:cNvSpPr txBox="1"/>
          <p:nvPr/>
        </p:nvSpPr>
        <p:spPr>
          <a:xfrm>
            <a:off x="8077200" y="4142601"/>
            <a:ext cx="914400" cy="276999"/>
          </a:xfrm>
          <a:prstGeom prst="rect">
            <a:avLst/>
          </a:prstGeom>
          <a:noFill/>
        </p:spPr>
        <p:txBody>
          <a:bodyPr wrap="square" rtlCol="0">
            <a:spAutoFit/>
          </a:bodyPr>
          <a:lstStyle/>
          <a:p>
            <a:r>
              <a:rPr lang="en-US" sz="1200" b="1" dirty="0" smtClean="0"/>
              <a:t>+3</a:t>
            </a:r>
            <a:endParaRPr lang="en-US" sz="1200" b="1" dirty="0"/>
          </a:p>
        </p:txBody>
      </p:sp>
    </p:spTree>
    <p:extLst>
      <p:ext uri="{BB962C8B-B14F-4D97-AF65-F5344CB8AC3E}">
        <p14:creationId xmlns:p14="http://schemas.microsoft.com/office/powerpoint/2010/main" val="3413741331"/>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par>
                          <p:cTn id="8" fill="hold">
                            <p:stCondLst>
                              <p:cond delay="2000"/>
                            </p:stCondLst>
                            <p:childTnLst>
                              <p:par>
                                <p:cTn id="9" presetID="42" presetClass="entr" presetSubtype="0" fill="hold" grpId="0" nodeType="afterEffect">
                                  <p:stCondLst>
                                    <p:cond delay="100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5000"/>
                            </p:stCondLst>
                            <p:childTnLst>
                              <p:par>
                                <p:cTn id="21" presetID="42" presetClass="entr" presetSubtype="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1000"/>
                                        <p:tgtEl>
                                          <p:spTgt spid="47"/>
                                        </p:tgtEl>
                                      </p:cBhvr>
                                    </p:animEffect>
                                    <p:anim calcmode="lin" valueType="num">
                                      <p:cBhvr>
                                        <p:cTn id="24" dur="1000" fill="hold"/>
                                        <p:tgtEl>
                                          <p:spTgt spid="47"/>
                                        </p:tgtEl>
                                        <p:attrNameLst>
                                          <p:attrName>ppt_x</p:attrName>
                                        </p:attrNameLst>
                                      </p:cBhvr>
                                      <p:tavLst>
                                        <p:tav tm="0">
                                          <p:val>
                                            <p:strVal val="#ppt_x"/>
                                          </p:val>
                                        </p:tav>
                                        <p:tav tm="100000">
                                          <p:val>
                                            <p:strVal val="#ppt_x"/>
                                          </p:val>
                                        </p:tav>
                                      </p:tavLst>
                                    </p:anim>
                                    <p:anim calcmode="lin" valueType="num">
                                      <p:cBhvr>
                                        <p:cTn id="25" dur="1000" fill="hold"/>
                                        <p:tgtEl>
                                          <p:spTgt spid="47"/>
                                        </p:tgtEl>
                                        <p:attrNameLst>
                                          <p:attrName>ppt_y</p:attrName>
                                        </p:attrNameLst>
                                      </p:cBhvr>
                                      <p:tavLst>
                                        <p:tav tm="0">
                                          <p:val>
                                            <p:strVal val="#ppt_y+.1"/>
                                          </p:val>
                                        </p:tav>
                                        <p:tav tm="100000">
                                          <p:val>
                                            <p:strVal val="#ppt_y"/>
                                          </p:val>
                                        </p:tav>
                                      </p:tavLst>
                                    </p:anim>
                                  </p:childTnLst>
                                </p:cTn>
                              </p:par>
                            </p:childTnLst>
                          </p:cTn>
                        </p:par>
                        <p:par>
                          <p:cTn id="26" fill="hold">
                            <p:stCondLst>
                              <p:cond delay="6000"/>
                            </p:stCondLst>
                            <p:childTnLst>
                              <p:par>
                                <p:cTn id="27" presetID="42" presetClass="entr" presetSubtype="0"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1000"/>
                                        <p:tgtEl>
                                          <p:spTgt spid="48"/>
                                        </p:tgtEl>
                                      </p:cBhvr>
                                    </p:animEffect>
                                    <p:anim calcmode="lin" valueType="num">
                                      <p:cBhvr>
                                        <p:cTn id="30" dur="1000" fill="hold"/>
                                        <p:tgtEl>
                                          <p:spTgt spid="48"/>
                                        </p:tgtEl>
                                        <p:attrNameLst>
                                          <p:attrName>ppt_x</p:attrName>
                                        </p:attrNameLst>
                                      </p:cBhvr>
                                      <p:tavLst>
                                        <p:tav tm="0">
                                          <p:val>
                                            <p:strVal val="#ppt_x"/>
                                          </p:val>
                                        </p:tav>
                                        <p:tav tm="100000">
                                          <p:val>
                                            <p:strVal val="#ppt_x"/>
                                          </p:val>
                                        </p:tav>
                                      </p:tavLst>
                                    </p:anim>
                                    <p:anim calcmode="lin" valueType="num">
                                      <p:cBhvr>
                                        <p:cTn id="31" dur="1000" fill="hold"/>
                                        <p:tgtEl>
                                          <p:spTgt spid="48"/>
                                        </p:tgtEl>
                                        <p:attrNameLst>
                                          <p:attrName>ppt_y</p:attrName>
                                        </p:attrNameLst>
                                      </p:cBhvr>
                                      <p:tavLst>
                                        <p:tav tm="0">
                                          <p:val>
                                            <p:strVal val="#ppt_y+.1"/>
                                          </p:val>
                                        </p:tav>
                                        <p:tav tm="100000">
                                          <p:val>
                                            <p:strVal val="#ppt_y"/>
                                          </p:val>
                                        </p:tav>
                                      </p:tavLst>
                                    </p:anim>
                                  </p:childTnLst>
                                </p:cTn>
                              </p:par>
                            </p:childTnLst>
                          </p:cTn>
                        </p:par>
                        <p:par>
                          <p:cTn id="32" fill="hold">
                            <p:stCondLst>
                              <p:cond delay="7000"/>
                            </p:stCondLst>
                            <p:childTnLst>
                              <p:par>
                                <p:cTn id="33" presetID="42" presetClass="entr" presetSubtype="0" fill="hold" grpId="0"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1000"/>
                                        <p:tgtEl>
                                          <p:spTgt spid="49"/>
                                        </p:tgtEl>
                                      </p:cBhvr>
                                    </p:animEffect>
                                    <p:anim calcmode="lin" valueType="num">
                                      <p:cBhvr>
                                        <p:cTn id="36" dur="1000" fill="hold"/>
                                        <p:tgtEl>
                                          <p:spTgt spid="49"/>
                                        </p:tgtEl>
                                        <p:attrNameLst>
                                          <p:attrName>ppt_x</p:attrName>
                                        </p:attrNameLst>
                                      </p:cBhvr>
                                      <p:tavLst>
                                        <p:tav tm="0">
                                          <p:val>
                                            <p:strVal val="#ppt_x"/>
                                          </p:val>
                                        </p:tav>
                                        <p:tav tm="100000">
                                          <p:val>
                                            <p:strVal val="#ppt_x"/>
                                          </p:val>
                                        </p:tav>
                                      </p:tavLst>
                                    </p:anim>
                                    <p:anim calcmode="lin" valueType="num">
                                      <p:cBhvr>
                                        <p:cTn id="37" dur="1000" fill="hold"/>
                                        <p:tgtEl>
                                          <p:spTgt spid="49"/>
                                        </p:tgtEl>
                                        <p:attrNameLst>
                                          <p:attrName>ppt_y</p:attrName>
                                        </p:attrNameLst>
                                      </p:cBhvr>
                                      <p:tavLst>
                                        <p:tav tm="0">
                                          <p:val>
                                            <p:strVal val="#ppt_y+.1"/>
                                          </p:val>
                                        </p:tav>
                                        <p:tav tm="100000">
                                          <p:val>
                                            <p:strVal val="#ppt_y"/>
                                          </p:val>
                                        </p:tav>
                                      </p:tavLst>
                                    </p:anim>
                                  </p:childTnLst>
                                </p:cTn>
                              </p:par>
                            </p:childTnLst>
                          </p:cTn>
                        </p:par>
                        <p:par>
                          <p:cTn id="38" fill="hold">
                            <p:stCondLst>
                              <p:cond delay="8000"/>
                            </p:stCondLst>
                            <p:childTnLst>
                              <p:par>
                                <p:cTn id="39" presetID="42" presetClass="entr" presetSubtype="0"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1000"/>
                                        <p:tgtEl>
                                          <p:spTgt spid="50"/>
                                        </p:tgtEl>
                                      </p:cBhvr>
                                    </p:animEffect>
                                    <p:anim calcmode="lin" valueType="num">
                                      <p:cBhvr>
                                        <p:cTn id="42" dur="1000" fill="hold"/>
                                        <p:tgtEl>
                                          <p:spTgt spid="50"/>
                                        </p:tgtEl>
                                        <p:attrNameLst>
                                          <p:attrName>ppt_x</p:attrName>
                                        </p:attrNameLst>
                                      </p:cBhvr>
                                      <p:tavLst>
                                        <p:tav tm="0">
                                          <p:val>
                                            <p:strVal val="#ppt_x"/>
                                          </p:val>
                                        </p:tav>
                                        <p:tav tm="100000">
                                          <p:val>
                                            <p:strVal val="#ppt_x"/>
                                          </p:val>
                                        </p:tav>
                                      </p:tavLst>
                                    </p:anim>
                                    <p:anim calcmode="lin" valueType="num">
                                      <p:cBhvr>
                                        <p:cTn id="43" dur="1000" fill="hold"/>
                                        <p:tgtEl>
                                          <p:spTgt spid="50"/>
                                        </p:tgtEl>
                                        <p:attrNameLst>
                                          <p:attrName>ppt_y</p:attrName>
                                        </p:attrNameLst>
                                      </p:cBhvr>
                                      <p:tavLst>
                                        <p:tav tm="0">
                                          <p:val>
                                            <p:strVal val="#ppt_y+.1"/>
                                          </p:val>
                                        </p:tav>
                                        <p:tav tm="100000">
                                          <p:val>
                                            <p:strVal val="#ppt_y"/>
                                          </p:val>
                                        </p:tav>
                                      </p:tavLst>
                                    </p:anim>
                                  </p:childTnLst>
                                </p:cTn>
                              </p:par>
                            </p:childTnLst>
                          </p:cTn>
                        </p:par>
                        <p:par>
                          <p:cTn id="44" fill="hold">
                            <p:stCondLst>
                              <p:cond delay="9000"/>
                            </p:stCondLst>
                            <p:childTnLst>
                              <p:par>
                                <p:cTn id="45" presetID="42" presetClass="entr" presetSubtype="0"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1000"/>
                                        <p:tgtEl>
                                          <p:spTgt spid="51"/>
                                        </p:tgtEl>
                                      </p:cBhvr>
                                    </p:animEffect>
                                    <p:anim calcmode="lin" valueType="num">
                                      <p:cBhvr>
                                        <p:cTn id="48" dur="1000" fill="hold"/>
                                        <p:tgtEl>
                                          <p:spTgt spid="51"/>
                                        </p:tgtEl>
                                        <p:attrNameLst>
                                          <p:attrName>ppt_x</p:attrName>
                                        </p:attrNameLst>
                                      </p:cBhvr>
                                      <p:tavLst>
                                        <p:tav tm="0">
                                          <p:val>
                                            <p:strVal val="#ppt_x"/>
                                          </p:val>
                                        </p:tav>
                                        <p:tav tm="100000">
                                          <p:val>
                                            <p:strVal val="#ppt_x"/>
                                          </p:val>
                                        </p:tav>
                                      </p:tavLst>
                                    </p:anim>
                                    <p:anim calcmode="lin" valueType="num">
                                      <p:cBhvr>
                                        <p:cTn id="49" dur="1000" fill="hold"/>
                                        <p:tgtEl>
                                          <p:spTgt spid="51"/>
                                        </p:tgtEl>
                                        <p:attrNameLst>
                                          <p:attrName>ppt_y</p:attrName>
                                        </p:attrNameLst>
                                      </p:cBhvr>
                                      <p:tavLst>
                                        <p:tav tm="0">
                                          <p:val>
                                            <p:strVal val="#ppt_y+.1"/>
                                          </p:val>
                                        </p:tav>
                                        <p:tav tm="100000">
                                          <p:val>
                                            <p:strVal val="#ppt_y"/>
                                          </p:val>
                                        </p:tav>
                                      </p:tavLst>
                                    </p:anim>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1000"/>
                                        <p:tgtEl>
                                          <p:spTgt spid="52"/>
                                        </p:tgtEl>
                                      </p:cBhvr>
                                    </p:animEffect>
                                    <p:anim calcmode="lin" valueType="num">
                                      <p:cBhvr>
                                        <p:cTn id="54" dur="1000" fill="hold"/>
                                        <p:tgtEl>
                                          <p:spTgt spid="52"/>
                                        </p:tgtEl>
                                        <p:attrNameLst>
                                          <p:attrName>ppt_x</p:attrName>
                                        </p:attrNameLst>
                                      </p:cBhvr>
                                      <p:tavLst>
                                        <p:tav tm="0">
                                          <p:val>
                                            <p:strVal val="#ppt_x"/>
                                          </p:val>
                                        </p:tav>
                                        <p:tav tm="100000">
                                          <p:val>
                                            <p:strVal val="#ppt_x"/>
                                          </p:val>
                                        </p:tav>
                                      </p:tavLst>
                                    </p:anim>
                                    <p:anim calcmode="lin" valueType="num">
                                      <p:cBhvr>
                                        <p:cTn id="55" dur="1000" fill="hold"/>
                                        <p:tgtEl>
                                          <p:spTgt spid="52"/>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42"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childTnLst>
                          </p:cTn>
                        </p:par>
                        <p:par>
                          <p:cTn id="62" fill="hold">
                            <p:stCondLst>
                              <p:cond delay="12000"/>
                            </p:stCondLst>
                            <p:childTnLst>
                              <p:par>
                                <p:cTn id="63" presetID="42" presetClass="entr" presetSubtype="0" fill="hold" grpId="0"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5" grpId="0"/>
      <p:bldP spid="46" grpId="0"/>
      <p:bldP spid="47" grpId="0"/>
      <p:bldP spid="48" grpId="0"/>
      <p:bldP spid="49" grpId="0"/>
      <p:bldP spid="50" grpId="0"/>
      <p:bldP spid="51" grpId="0"/>
      <p:bldP spid="52" grpId="0"/>
      <p:bldP spid="53" grpId="0"/>
      <p:bldP spid="5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8600" y="1446073"/>
            <a:ext cx="4114800" cy="175432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200" b="1" dirty="0" smtClean="0"/>
              <a:t>Release Date:  September 21, 2004</a:t>
            </a:r>
          </a:p>
          <a:p>
            <a:pPr algn="just"/>
            <a:r>
              <a:rPr lang="en-US" sz="1200" dirty="0" smtClean="0"/>
              <a:t>The Federal Open Market Committee decided today to raise its target for the federal funds rate by 25 basis points, from 1.50 to 1.75 percent.</a:t>
            </a:r>
          </a:p>
          <a:p>
            <a:pPr algn="just"/>
            <a:r>
              <a:rPr lang="en-US" sz="1200" dirty="0" smtClean="0"/>
              <a:t>11) Draw the graph.</a:t>
            </a:r>
          </a:p>
          <a:p>
            <a:pPr algn="just"/>
            <a:r>
              <a:rPr lang="en-US" sz="1200" dirty="0" smtClean="0"/>
              <a:t>12) Which open-market operation should the Fed use?</a:t>
            </a:r>
          </a:p>
          <a:p>
            <a:pPr algn="just"/>
            <a:r>
              <a:rPr lang="en-US" sz="1200" dirty="0" smtClean="0"/>
              <a:t>13) How will the interest rate and quantity change?</a:t>
            </a:r>
          </a:p>
          <a:p>
            <a:pPr algn="just"/>
            <a:r>
              <a:rPr lang="en-US" sz="1200" dirty="0" smtClean="0"/>
              <a:t>14) What relationship exists between the federal funds rate and all other short-term interest rates?</a:t>
            </a:r>
          </a:p>
        </p:txBody>
      </p:sp>
      <p:sp>
        <p:nvSpPr>
          <p:cNvPr id="16" name="TextBox 15"/>
          <p:cNvSpPr txBox="1"/>
          <p:nvPr/>
        </p:nvSpPr>
        <p:spPr>
          <a:xfrm>
            <a:off x="4800600" y="1446073"/>
            <a:ext cx="4114800" cy="175432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200" b="1" dirty="0"/>
              <a:t>Release Date:  </a:t>
            </a:r>
            <a:r>
              <a:rPr lang="en-US" sz="1200" b="1" dirty="0" smtClean="0"/>
              <a:t>October 29, 2008</a:t>
            </a:r>
            <a:endParaRPr lang="en-US" sz="1200" b="1" dirty="0"/>
          </a:p>
          <a:p>
            <a:pPr algn="just"/>
            <a:r>
              <a:rPr lang="en-US" sz="1200" dirty="0"/>
              <a:t>The Federal Open Market Committee decided today to </a:t>
            </a:r>
            <a:r>
              <a:rPr lang="en-US" sz="1200" dirty="0" smtClean="0"/>
              <a:t>lower its </a:t>
            </a:r>
            <a:r>
              <a:rPr lang="en-US" sz="1200" dirty="0"/>
              <a:t>target for the federal funds rate by </a:t>
            </a:r>
            <a:r>
              <a:rPr lang="en-US" sz="1200" dirty="0" smtClean="0"/>
              <a:t>50 basis </a:t>
            </a:r>
            <a:r>
              <a:rPr lang="en-US" sz="1200" dirty="0"/>
              <a:t>points, from 1.50 to </a:t>
            </a:r>
            <a:r>
              <a:rPr lang="en-US" sz="1200" dirty="0" smtClean="0"/>
              <a:t>1.00 </a:t>
            </a:r>
            <a:r>
              <a:rPr lang="en-US" sz="1200" dirty="0"/>
              <a:t>percent.</a:t>
            </a:r>
          </a:p>
          <a:p>
            <a:pPr algn="just"/>
            <a:r>
              <a:rPr lang="en-US" sz="1200" dirty="0" smtClean="0"/>
              <a:t>15) </a:t>
            </a:r>
            <a:r>
              <a:rPr lang="en-US" sz="1200" dirty="0"/>
              <a:t>Draw the graph.</a:t>
            </a:r>
          </a:p>
          <a:p>
            <a:pPr algn="just"/>
            <a:r>
              <a:rPr lang="en-US" sz="1200" dirty="0" smtClean="0"/>
              <a:t>16) </a:t>
            </a:r>
            <a:r>
              <a:rPr lang="en-US" sz="1200" dirty="0"/>
              <a:t>Which open-market operation should the Fed use?</a:t>
            </a:r>
          </a:p>
          <a:p>
            <a:pPr algn="just"/>
            <a:r>
              <a:rPr lang="en-US" sz="1200" dirty="0" smtClean="0"/>
              <a:t>17) </a:t>
            </a:r>
            <a:r>
              <a:rPr lang="en-US" sz="1200" dirty="0"/>
              <a:t>How will the interest rate and quantity change?</a:t>
            </a:r>
          </a:p>
          <a:p>
            <a:pPr algn="just"/>
            <a:r>
              <a:rPr lang="en-US" sz="1200" dirty="0" smtClean="0"/>
              <a:t>18) Do you think a lowering of the target federal funds rate signifies the economy is in an expansion, or a recession?</a:t>
            </a:r>
            <a:endParaRPr lang="en-US" sz="1200" dirty="0"/>
          </a:p>
        </p:txBody>
      </p:sp>
      <p:sp>
        <p:nvSpPr>
          <p:cNvPr id="99329"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Money Market</a:t>
            </a:r>
            <a:endParaRPr lang="en-US" dirty="0">
              <a:latin typeface="Century Gothic" charset="0"/>
              <a:ea typeface="ＭＳ Ｐゴシック" charset="0"/>
              <a:cs typeface="ＭＳ Ｐゴシック" charset="0"/>
            </a:endParaRPr>
          </a:p>
        </p:txBody>
      </p:sp>
      <p:sp>
        <p:nvSpPr>
          <p:cNvPr id="15" name="Rectangle 14"/>
          <p:cNvSpPr/>
          <p:nvPr/>
        </p:nvSpPr>
        <p:spPr bwMode="auto">
          <a:xfrm>
            <a:off x="0" y="914400"/>
            <a:ext cx="9144000" cy="4572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SETTING THE FEDERAL FUNDS RATE</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
        <p:nvSpPr>
          <p:cNvPr id="12" name="TextBox 11"/>
          <p:cNvSpPr txBox="1"/>
          <p:nvPr/>
        </p:nvSpPr>
        <p:spPr>
          <a:xfrm>
            <a:off x="228600" y="1446073"/>
            <a:ext cx="4114800" cy="175432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200" b="1" dirty="0" smtClean="0"/>
              <a:t>Release Date:  September 21, 2004</a:t>
            </a:r>
          </a:p>
          <a:p>
            <a:pPr algn="just"/>
            <a:r>
              <a:rPr lang="en-US" sz="1200" dirty="0" smtClean="0"/>
              <a:t>The Federal Open Market Committee decided today to raise its target for the federal funds rate by 25 basis points, from 1.50 to 1.75 percent.</a:t>
            </a:r>
          </a:p>
          <a:p>
            <a:pPr algn="just"/>
            <a:r>
              <a:rPr lang="en-US" sz="1200" dirty="0" smtClean="0"/>
              <a:t>11) </a:t>
            </a:r>
            <a:r>
              <a:rPr lang="en-US" sz="1200" dirty="0" smtClean="0">
                <a:solidFill>
                  <a:srgbClr val="FF0000"/>
                </a:solidFill>
              </a:rPr>
              <a:t>Money supply decreases</a:t>
            </a:r>
          </a:p>
          <a:p>
            <a:pPr algn="just"/>
            <a:r>
              <a:rPr lang="en-US" sz="1200" dirty="0" smtClean="0"/>
              <a:t>12) </a:t>
            </a:r>
            <a:r>
              <a:rPr lang="en-US" sz="1200" dirty="0" smtClean="0">
                <a:solidFill>
                  <a:srgbClr val="FF0000"/>
                </a:solidFill>
              </a:rPr>
              <a:t>Sell T-Bills</a:t>
            </a:r>
          </a:p>
          <a:p>
            <a:pPr algn="just"/>
            <a:r>
              <a:rPr lang="en-US" sz="1200" dirty="0" smtClean="0"/>
              <a:t>13) </a:t>
            </a:r>
            <a:r>
              <a:rPr lang="en-US" sz="1200" dirty="0" smtClean="0">
                <a:solidFill>
                  <a:srgbClr val="FF0000"/>
                </a:solidFill>
              </a:rPr>
              <a:t>Interest rate increases, quantity decreases</a:t>
            </a:r>
          </a:p>
          <a:p>
            <a:pPr algn="just"/>
            <a:r>
              <a:rPr lang="en-US" sz="1200" dirty="0" smtClean="0"/>
              <a:t>14) </a:t>
            </a:r>
            <a:r>
              <a:rPr lang="en-US" sz="1200" dirty="0" smtClean="0">
                <a:solidFill>
                  <a:srgbClr val="FF0000"/>
                </a:solidFill>
              </a:rPr>
              <a:t>The federal funds rate gets set first, then all short-term interest rates change in a similar way.</a:t>
            </a:r>
          </a:p>
        </p:txBody>
      </p:sp>
      <p:sp>
        <p:nvSpPr>
          <p:cNvPr id="13" name="TextBox 12"/>
          <p:cNvSpPr txBox="1"/>
          <p:nvPr/>
        </p:nvSpPr>
        <p:spPr>
          <a:xfrm>
            <a:off x="4800600" y="1446073"/>
            <a:ext cx="4114800" cy="175432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200" b="1" dirty="0"/>
              <a:t>Release Date:  </a:t>
            </a:r>
            <a:r>
              <a:rPr lang="en-US" sz="1200" b="1" dirty="0" smtClean="0"/>
              <a:t>October 29, 2008</a:t>
            </a:r>
            <a:endParaRPr lang="en-US" sz="1200" b="1" dirty="0"/>
          </a:p>
          <a:p>
            <a:pPr algn="just"/>
            <a:r>
              <a:rPr lang="en-US" sz="1200" dirty="0"/>
              <a:t>The Federal Open Market Committee decided today to </a:t>
            </a:r>
            <a:r>
              <a:rPr lang="en-US" sz="1200" dirty="0" smtClean="0"/>
              <a:t>lower its </a:t>
            </a:r>
            <a:r>
              <a:rPr lang="en-US" sz="1200" dirty="0"/>
              <a:t>target for the federal funds rate by </a:t>
            </a:r>
            <a:r>
              <a:rPr lang="en-US" sz="1200" dirty="0" smtClean="0"/>
              <a:t>50 basis </a:t>
            </a:r>
            <a:r>
              <a:rPr lang="en-US" sz="1200" dirty="0"/>
              <a:t>points, from 1.50 to </a:t>
            </a:r>
            <a:r>
              <a:rPr lang="en-US" sz="1200" dirty="0" smtClean="0"/>
              <a:t>1.00 </a:t>
            </a:r>
            <a:r>
              <a:rPr lang="en-US" sz="1200" dirty="0"/>
              <a:t>percent.</a:t>
            </a:r>
          </a:p>
          <a:p>
            <a:pPr algn="just"/>
            <a:r>
              <a:rPr lang="en-US" sz="1200" dirty="0" smtClean="0"/>
              <a:t>15) </a:t>
            </a:r>
            <a:r>
              <a:rPr lang="en-US" sz="1200" dirty="0" smtClean="0">
                <a:solidFill>
                  <a:srgbClr val="FF0000"/>
                </a:solidFill>
              </a:rPr>
              <a:t>Money supply increases</a:t>
            </a:r>
            <a:endParaRPr lang="en-US" sz="1200" dirty="0">
              <a:solidFill>
                <a:srgbClr val="FF0000"/>
              </a:solidFill>
            </a:endParaRPr>
          </a:p>
          <a:p>
            <a:pPr algn="just"/>
            <a:r>
              <a:rPr lang="en-US" sz="1200" dirty="0" smtClean="0"/>
              <a:t>16) </a:t>
            </a:r>
            <a:r>
              <a:rPr lang="en-US" sz="1200" dirty="0" smtClean="0">
                <a:solidFill>
                  <a:srgbClr val="FF0000"/>
                </a:solidFill>
              </a:rPr>
              <a:t>Buy T-Bills</a:t>
            </a:r>
            <a:endParaRPr lang="en-US" sz="1200" dirty="0">
              <a:solidFill>
                <a:srgbClr val="FF0000"/>
              </a:solidFill>
            </a:endParaRPr>
          </a:p>
          <a:p>
            <a:pPr algn="just"/>
            <a:r>
              <a:rPr lang="en-US" sz="1200" dirty="0" smtClean="0"/>
              <a:t>17) </a:t>
            </a:r>
            <a:r>
              <a:rPr lang="en-US" sz="1200" dirty="0" smtClean="0">
                <a:solidFill>
                  <a:srgbClr val="FF0000"/>
                </a:solidFill>
              </a:rPr>
              <a:t>Interest rate decreases, quantity increases</a:t>
            </a:r>
            <a:endParaRPr lang="en-US" sz="1200" dirty="0">
              <a:solidFill>
                <a:srgbClr val="FF0000"/>
              </a:solidFill>
            </a:endParaRPr>
          </a:p>
          <a:p>
            <a:pPr algn="just"/>
            <a:r>
              <a:rPr lang="en-US" sz="1200" dirty="0" smtClean="0"/>
              <a:t>18) </a:t>
            </a:r>
            <a:r>
              <a:rPr lang="en-US" sz="1200" dirty="0" smtClean="0">
                <a:solidFill>
                  <a:srgbClr val="FF0000"/>
                </a:solidFill>
              </a:rPr>
              <a:t>Recession.  By increasing the money supply, the Fed encourages people to engage in economic activities.</a:t>
            </a:r>
            <a:endParaRPr lang="en-US" sz="1200" dirty="0">
              <a:solidFill>
                <a:srgbClr val="FF0000"/>
              </a:solidFill>
            </a:endParaRPr>
          </a:p>
        </p:txBody>
      </p:sp>
      <p:pic>
        <p:nvPicPr>
          <p:cNvPr id="3" name="Picture 2" descr="image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276599"/>
            <a:ext cx="3048000" cy="2082651"/>
          </a:xfrm>
          <a:prstGeom prst="rect">
            <a:avLst/>
          </a:prstGeom>
        </p:spPr>
      </p:pic>
      <p:pic>
        <p:nvPicPr>
          <p:cNvPr id="22" name="Picture 21" descr="image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3276600"/>
            <a:ext cx="3048000" cy="2082651"/>
          </a:xfrm>
          <a:prstGeom prst="rect">
            <a:avLst/>
          </a:prstGeom>
        </p:spPr>
      </p:pic>
      <p:pic>
        <p:nvPicPr>
          <p:cNvPr id="2" name="Picture 1" descr="image0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3276600"/>
            <a:ext cx="3051192" cy="2084832"/>
          </a:xfrm>
          <a:prstGeom prst="rect">
            <a:avLst/>
          </a:prstGeom>
        </p:spPr>
      </p:pic>
      <p:pic>
        <p:nvPicPr>
          <p:cNvPr id="4" name="Picture 3" descr="image00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3276600"/>
            <a:ext cx="3051192" cy="2084832"/>
          </a:xfrm>
          <a:prstGeom prst="rect">
            <a:avLst/>
          </a:prstGeom>
        </p:spPr>
      </p:pic>
      <p:sp>
        <p:nvSpPr>
          <p:cNvPr id="18" name="Bevel 17">
            <a:hlinkClick r:id="rId6" action="ppaction://hlinksldjump"/>
          </p:cNvPr>
          <p:cNvSpPr>
            <a:spLocks noChangeArrowheads="1"/>
          </p:cNvSpPr>
          <p:nvPr/>
        </p:nvSpPr>
        <p:spPr bwMode="auto">
          <a:xfrm>
            <a:off x="388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Real</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Money Demand</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21" name="Bevel 20">
            <a:hlinkClick r:id="rId7" action="ppaction://hlinksldjump"/>
          </p:cNvPr>
          <p:cNvSpPr>
            <a:spLocks noChangeArrowheads="1"/>
          </p:cNvSpPr>
          <p:nvPr/>
        </p:nvSpPr>
        <p:spPr bwMode="auto">
          <a:xfrm>
            <a:off x="2362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Equilibrium in the</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Money Market</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23" name="Bevel 22">
            <a:hlinkClick r:id="rId8" action="ppaction://hlinksldjump"/>
          </p:cNvPr>
          <p:cNvSpPr>
            <a:spLocks noChangeArrowheads="1"/>
          </p:cNvSpPr>
          <p:nvPr/>
        </p:nvSpPr>
        <p:spPr bwMode="auto">
          <a:xfrm>
            <a:off x="5410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Setting the</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Federal Funds Rate</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Tree>
    <p:extLst>
      <p:ext uri="{BB962C8B-B14F-4D97-AF65-F5344CB8AC3E}">
        <p14:creationId xmlns:p14="http://schemas.microsoft.com/office/powerpoint/2010/main" val="74973619"/>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2" presetClass="entr" presetSubtype="1"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3000"/>
                                        <p:tgtEl>
                                          <p:spTgt spid="2"/>
                                        </p:tgtEl>
                                      </p:cBhvr>
                                    </p:animEffect>
                                  </p:childTnLst>
                                </p:cTn>
                              </p:par>
                            </p:childTnLst>
                          </p:cTn>
                        </p:par>
                        <p:par>
                          <p:cTn id="12" fill="hold">
                            <p:stCondLst>
                              <p:cond delay="5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000"/>
                                        <p:tgtEl>
                                          <p:spTgt spid="13"/>
                                        </p:tgtEl>
                                      </p:cBhvr>
                                    </p:animEffect>
                                  </p:childTnLst>
                                </p:cTn>
                              </p:par>
                            </p:childTnLst>
                          </p:cTn>
                        </p:par>
                        <p:par>
                          <p:cTn id="16" fill="hold">
                            <p:stCondLst>
                              <p:cond delay="6000"/>
                            </p:stCondLst>
                            <p:childTnLst>
                              <p:par>
                                <p:cTn id="17" presetID="22" presetClass="entr" presetSubtype="1" fill="hold"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Learning Targets</a:t>
            </a:r>
          </a:p>
        </p:txBody>
      </p:sp>
      <p:sp>
        <p:nvSpPr>
          <p:cNvPr id="13" name="TextBox 12"/>
          <p:cNvSpPr txBox="1"/>
          <p:nvPr/>
        </p:nvSpPr>
        <p:spPr>
          <a:xfrm>
            <a:off x="228600" y="990600"/>
            <a:ext cx="2743200" cy="3416320"/>
          </a:xfrm>
          <a:prstGeom prst="rect">
            <a:avLst/>
          </a:prstGeom>
          <a:gradFill flip="none" rotWithShape="1">
            <a:gsLst>
              <a:gs pos="95000">
                <a:srgbClr val="C3FFC1"/>
              </a:gs>
              <a:gs pos="100000">
                <a:schemeClr val="bg1"/>
              </a:gs>
            </a:gsLst>
            <a:path path="shape">
              <a:fillToRect l="50000" t="50000" r="50000" b="50000"/>
            </a:path>
            <a:tileRect/>
          </a:gradFill>
          <a:ln w="12700">
            <a:noFill/>
          </a:ln>
        </p:spPr>
        <p:txBody>
          <a:bodyPr wrap="square" rtlCol="0">
            <a:spAutoFit/>
          </a:bodyPr>
          <a:lstStyle/>
          <a:p>
            <a:r>
              <a:rPr lang="en-US" sz="1800" b="1" dirty="0" smtClean="0"/>
              <a:t>Knowledge</a:t>
            </a:r>
          </a:p>
          <a:p>
            <a:pPr algn="just"/>
            <a:endParaRPr lang="en-US" sz="1800" dirty="0" smtClean="0"/>
          </a:p>
          <a:p>
            <a:pPr algn="just"/>
            <a:r>
              <a:rPr lang="en-US" sz="1800" dirty="0" smtClean="0"/>
              <a:t>None</a:t>
            </a:r>
          </a:p>
          <a:p>
            <a:pPr algn="just"/>
            <a:endParaRPr lang="en-US" sz="1800" dirty="0"/>
          </a:p>
          <a:p>
            <a:pPr algn="just"/>
            <a:endParaRPr lang="en-US" sz="1800" dirty="0" smtClean="0"/>
          </a:p>
          <a:p>
            <a:pPr algn="just"/>
            <a:endParaRPr lang="en-US" sz="1800" dirty="0"/>
          </a:p>
          <a:p>
            <a:pPr algn="just"/>
            <a:endParaRPr lang="en-US" sz="1800" dirty="0" smtClean="0"/>
          </a:p>
          <a:p>
            <a:pPr algn="just"/>
            <a:endParaRPr lang="en-US" sz="1800" dirty="0"/>
          </a:p>
          <a:p>
            <a:pPr algn="just"/>
            <a:endParaRPr lang="en-US" sz="1800" dirty="0" smtClean="0"/>
          </a:p>
          <a:p>
            <a:pPr algn="just"/>
            <a:endParaRPr lang="en-US" sz="1800" dirty="0"/>
          </a:p>
          <a:p>
            <a:pPr algn="just"/>
            <a:endParaRPr lang="en-US" sz="1800" dirty="0" smtClean="0"/>
          </a:p>
          <a:p>
            <a:pPr algn="just"/>
            <a:endParaRPr lang="en-US" sz="1800" dirty="0" smtClean="0"/>
          </a:p>
        </p:txBody>
      </p:sp>
      <p:sp>
        <p:nvSpPr>
          <p:cNvPr id="14" name="TextBox 13"/>
          <p:cNvSpPr txBox="1"/>
          <p:nvPr/>
        </p:nvSpPr>
        <p:spPr>
          <a:xfrm>
            <a:off x="3200400" y="990600"/>
            <a:ext cx="2743200" cy="3416320"/>
          </a:xfrm>
          <a:prstGeom prst="rect">
            <a:avLst/>
          </a:prstGeom>
          <a:gradFill flip="none" rotWithShape="1">
            <a:gsLst>
              <a:gs pos="95000">
                <a:srgbClr val="C2E0FF"/>
              </a:gs>
              <a:gs pos="100000">
                <a:schemeClr val="bg1"/>
              </a:gs>
            </a:gsLst>
            <a:path path="shape">
              <a:fillToRect l="50000" t="50000" r="50000" b="50000"/>
            </a:path>
            <a:tileRect/>
          </a:gradFill>
          <a:ln w="12700">
            <a:noFill/>
          </a:ln>
        </p:spPr>
        <p:txBody>
          <a:bodyPr wrap="square" rtlCol="0">
            <a:spAutoFit/>
          </a:bodyPr>
          <a:lstStyle/>
          <a:p>
            <a:r>
              <a:rPr lang="en-US" sz="1800" b="1" dirty="0" smtClean="0"/>
              <a:t>Reasoning</a:t>
            </a:r>
          </a:p>
          <a:p>
            <a:pPr algn="just"/>
            <a:endParaRPr lang="en-US" sz="1800" dirty="0" smtClean="0"/>
          </a:p>
          <a:p>
            <a:pPr algn="just"/>
            <a:r>
              <a:rPr lang="en-US" sz="1800" dirty="0" smtClean="0"/>
              <a:t>Explain how the supply and demand of money determine the equilibrium interest rate.</a:t>
            </a:r>
          </a:p>
          <a:p>
            <a:pPr algn="just"/>
            <a:endParaRPr lang="en-US" sz="1800" dirty="0"/>
          </a:p>
          <a:p>
            <a:pPr algn="just"/>
            <a:r>
              <a:rPr lang="en-US" sz="1800" dirty="0" smtClean="0"/>
              <a:t>Explain how the Federal Reserve uses open-market operations to achieve a target federal funds rate.</a:t>
            </a:r>
          </a:p>
        </p:txBody>
      </p:sp>
      <p:sp>
        <p:nvSpPr>
          <p:cNvPr id="15" name="TextBox 14"/>
          <p:cNvSpPr txBox="1"/>
          <p:nvPr/>
        </p:nvSpPr>
        <p:spPr>
          <a:xfrm>
            <a:off x="6172200" y="990600"/>
            <a:ext cx="2743200" cy="3416320"/>
          </a:xfrm>
          <a:prstGeom prst="rect">
            <a:avLst/>
          </a:prstGeom>
          <a:gradFill flip="none" rotWithShape="1">
            <a:gsLst>
              <a:gs pos="95000">
                <a:srgbClr val="FEC0C1"/>
              </a:gs>
              <a:gs pos="100000">
                <a:schemeClr val="bg1"/>
              </a:gs>
            </a:gsLst>
            <a:path path="shape">
              <a:fillToRect l="50000" t="50000" r="50000" b="50000"/>
            </a:path>
            <a:tileRect/>
          </a:gradFill>
          <a:ln w="12700">
            <a:noFill/>
          </a:ln>
        </p:spPr>
        <p:txBody>
          <a:bodyPr wrap="square" rtlCol="0">
            <a:spAutoFit/>
          </a:bodyPr>
          <a:lstStyle/>
          <a:p>
            <a:r>
              <a:rPr lang="en-US" sz="1800" b="1" dirty="0" smtClean="0"/>
              <a:t>Skill</a:t>
            </a:r>
          </a:p>
          <a:p>
            <a:pPr algn="just"/>
            <a:endParaRPr lang="en-US" sz="1800" dirty="0"/>
          </a:p>
          <a:p>
            <a:pPr algn="just"/>
            <a:r>
              <a:rPr lang="en-US" sz="1800" dirty="0" smtClean="0"/>
              <a:t>Calculate data using the velocity approach to money demand.</a:t>
            </a:r>
          </a:p>
          <a:p>
            <a:pPr algn="just"/>
            <a:endParaRPr lang="en-US" sz="1800" dirty="0"/>
          </a:p>
          <a:p>
            <a:pPr algn="just"/>
            <a:endParaRPr lang="en-US" sz="1800" dirty="0" smtClean="0"/>
          </a:p>
          <a:p>
            <a:pPr algn="just"/>
            <a:endParaRPr lang="en-US" sz="1800" dirty="0"/>
          </a:p>
          <a:p>
            <a:pPr algn="just"/>
            <a:endParaRPr lang="en-US" sz="1800" dirty="0" smtClean="0"/>
          </a:p>
          <a:p>
            <a:pPr algn="just"/>
            <a:endParaRPr lang="en-US" sz="1800" dirty="0" smtClean="0"/>
          </a:p>
          <a:p>
            <a:pPr algn="just"/>
            <a:endParaRPr lang="en-US" sz="1800" dirty="0"/>
          </a:p>
          <a:p>
            <a:pPr algn="just"/>
            <a:endParaRPr lang="en-US" sz="1800" dirty="0" smtClean="0"/>
          </a:p>
        </p:txBody>
      </p:sp>
      <p:sp>
        <p:nvSpPr>
          <p:cNvPr id="16" name="TextBox 15"/>
          <p:cNvSpPr txBox="1"/>
          <p:nvPr/>
        </p:nvSpPr>
        <p:spPr>
          <a:xfrm>
            <a:off x="1600200" y="4558605"/>
            <a:ext cx="5943600" cy="1384995"/>
          </a:xfrm>
          <a:prstGeom prst="rect">
            <a:avLst/>
          </a:prstGeom>
          <a:gradFill flip="none" rotWithShape="1">
            <a:gsLst>
              <a:gs pos="95000">
                <a:srgbClr val="FFE1C1"/>
              </a:gs>
              <a:gs pos="100000">
                <a:schemeClr val="bg1"/>
              </a:gs>
            </a:gsLst>
            <a:path path="shape">
              <a:fillToRect l="50000" t="50000" r="50000" b="50000"/>
            </a:path>
            <a:tileRect/>
          </a:gradFill>
          <a:ln w="12700">
            <a:noFill/>
          </a:ln>
        </p:spPr>
        <p:txBody>
          <a:bodyPr wrap="square" rtlCol="0">
            <a:spAutoFit/>
          </a:bodyPr>
          <a:lstStyle/>
          <a:p>
            <a:r>
              <a:rPr lang="en-US" sz="1400" b="1" dirty="0" smtClean="0"/>
              <a:t>Essential Questions</a:t>
            </a:r>
          </a:p>
          <a:p>
            <a:pPr algn="just"/>
            <a:endParaRPr lang="en-US" sz="1400" dirty="0" smtClean="0"/>
          </a:p>
          <a:p>
            <a:pPr algn="just"/>
            <a:r>
              <a:rPr lang="en-US" sz="1400" dirty="0" smtClean="0"/>
              <a:t>How do interest rates get determined?</a:t>
            </a:r>
          </a:p>
          <a:p>
            <a:pPr algn="just"/>
            <a:endParaRPr lang="en-US" sz="1400" dirty="0"/>
          </a:p>
          <a:p>
            <a:pPr algn="just"/>
            <a:r>
              <a:rPr lang="en-US" sz="1400" dirty="0" smtClean="0"/>
              <a:t>Why is the Federal Reserve considered such an important part of the United States economy?</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2000"/>
                                        <p:tgtEl>
                                          <p:spTgt spid="1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2000"/>
                                        <p:tgtEl>
                                          <p:spTgt spid="1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2000"/>
                                        <p:tgtEl>
                                          <p:spTgt spid="15"/>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3"/>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Quiz</a:t>
            </a:r>
          </a:p>
        </p:txBody>
      </p:sp>
      <p:sp>
        <p:nvSpPr>
          <p:cNvPr id="14" name="Bevel 13">
            <a:hlinkClick r:id="rId3" action="ppaction://hlinksldjump"/>
          </p:cNvPr>
          <p:cNvSpPr>
            <a:spLocks noChangeArrowheads="1"/>
          </p:cNvSpPr>
          <p:nvPr/>
        </p:nvSpPr>
        <p:spPr bwMode="auto">
          <a:xfrm>
            <a:off x="388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rPr>
              <a:t>Multiple Choice /</a:t>
            </a:r>
          </a:p>
          <a:p>
            <a:r>
              <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rPr>
              <a:t>Short Response</a:t>
            </a:r>
          </a:p>
        </p:txBody>
      </p:sp>
      <p:sp>
        <p:nvSpPr>
          <p:cNvPr id="15" name="Bevel 14">
            <a:hlinkClick r:id="rId4" action="ppaction://hlinksldjump"/>
          </p:cNvPr>
          <p:cNvSpPr>
            <a:spLocks noChangeArrowheads="1"/>
          </p:cNvSpPr>
          <p:nvPr/>
        </p:nvSpPr>
        <p:spPr bwMode="auto">
          <a:xfrm>
            <a:off x="2362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rPr>
              <a:t>Matching /</a:t>
            </a:r>
          </a:p>
          <a:p>
            <a:r>
              <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rPr>
              <a:t>Vocabulary</a:t>
            </a:r>
          </a:p>
        </p:txBody>
      </p:sp>
      <p:sp>
        <p:nvSpPr>
          <p:cNvPr id="16" name="Bevel 15">
            <a:hlinkClick r:id="rId5" action="ppaction://hlinksldjump"/>
          </p:cNvPr>
          <p:cNvSpPr>
            <a:spLocks noChangeArrowheads="1"/>
          </p:cNvSpPr>
          <p:nvPr/>
        </p:nvSpPr>
        <p:spPr bwMode="auto">
          <a:xfrm>
            <a:off x="5410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rPr>
              <a:t>Calculations</a:t>
            </a:r>
          </a:p>
        </p:txBody>
      </p:sp>
      <p:sp>
        <p:nvSpPr>
          <p:cNvPr id="17" name="TextBox 16"/>
          <p:cNvSpPr txBox="1"/>
          <p:nvPr/>
        </p:nvSpPr>
        <p:spPr>
          <a:xfrm>
            <a:off x="228600" y="1524000"/>
            <a:ext cx="2743200" cy="3785652"/>
          </a:xfrm>
          <a:prstGeom prst="rect">
            <a:avLst/>
          </a:prstGeom>
          <a:gradFill flip="none" rotWithShape="1">
            <a:gsLst>
              <a:gs pos="95000">
                <a:schemeClr val="accent2">
                  <a:alpha val="25000"/>
                </a:schemeClr>
              </a:gs>
              <a:gs pos="100000">
                <a:schemeClr val="bg1"/>
              </a:gs>
            </a:gsLst>
            <a:path path="shape">
              <a:fillToRect l="50000" t="50000" r="50000" b="50000"/>
            </a:path>
            <a:tileRect/>
          </a:gradFill>
          <a:ln w="12700">
            <a:noFill/>
          </a:ln>
        </p:spPr>
        <p:txBody>
          <a:bodyPr wrap="square" rtlCol="0">
            <a:spAutoFit/>
          </a:bodyPr>
          <a:lstStyle/>
          <a:p>
            <a:r>
              <a:rPr lang="en-US" sz="1600" b="1" dirty="0" smtClean="0"/>
              <a:t>Section 1</a:t>
            </a:r>
          </a:p>
          <a:p>
            <a:pPr algn="just"/>
            <a:endParaRPr lang="en-US" sz="1600" dirty="0" smtClean="0"/>
          </a:p>
          <a:p>
            <a:pPr algn="just"/>
            <a:r>
              <a:rPr lang="en-US" sz="1600" dirty="0" smtClean="0"/>
              <a:t>MATCHING</a:t>
            </a:r>
          </a:p>
          <a:p>
            <a:pPr algn="just"/>
            <a:r>
              <a:rPr lang="en-US" sz="1600" dirty="0" smtClean="0"/>
              <a:t>Match the correct letter from each definition with each vocabulary word.</a:t>
            </a:r>
          </a:p>
          <a:p>
            <a:pPr algn="just"/>
            <a:endParaRPr lang="en-US" sz="1600" dirty="0" smtClean="0"/>
          </a:p>
          <a:p>
            <a:pPr algn="just"/>
            <a:r>
              <a:rPr lang="en-US" sz="1600" dirty="0" smtClean="0"/>
              <a:t>Or</a:t>
            </a:r>
          </a:p>
          <a:p>
            <a:pPr algn="just"/>
            <a:endParaRPr lang="en-US" sz="1600" dirty="0"/>
          </a:p>
          <a:p>
            <a:pPr algn="just"/>
            <a:r>
              <a:rPr lang="en-US" sz="1600" dirty="0" smtClean="0"/>
              <a:t>VOCABULARY</a:t>
            </a:r>
          </a:p>
          <a:p>
            <a:pPr algn="just"/>
            <a:r>
              <a:rPr lang="en-US" sz="1600" dirty="0" smtClean="0"/>
              <a:t>Write the definition of each vocabulary word in your own words.</a:t>
            </a:r>
          </a:p>
          <a:p>
            <a:pPr algn="just"/>
            <a:endParaRPr lang="en-US" sz="1600" dirty="0"/>
          </a:p>
          <a:p>
            <a:pPr algn="just"/>
            <a:endParaRPr lang="en-US" sz="1600" dirty="0"/>
          </a:p>
        </p:txBody>
      </p:sp>
      <p:sp>
        <p:nvSpPr>
          <p:cNvPr id="18" name="Rectangle 17"/>
          <p:cNvSpPr/>
          <p:nvPr/>
        </p:nvSpPr>
        <p:spPr bwMode="auto">
          <a:xfrm>
            <a:off x="0" y="914400"/>
            <a:ext cx="9144000" cy="4572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This quiz covers topics</a:t>
            </a:r>
            <a:r>
              <a:rPr kumimoji="0" lang="en-US" sz="2000" b="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from today’s lesson and is divided into three sections.</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
        <p:nvSpPr>
          <p:cNvPr id="19" name="TextBox 18"/>
          <p:cNvSpPr txBox="1"/>
          <p:nvPr/>
        </p:nvSpPr>
        <p:spPr>
          <a:xfrm>
            <a:off x="3200400" y="1524000"/>
            <a:ext cx="2743200" cy="3785652"/>
          </a:xfrm>
          <a:prstGeom prst="rect">
            <a:avLst/>
          </a:prstGeom>
          <a:gradFill flip="none" rotWithShape="1">
            <a:gsLst>
              <a:gs pos="95000">
                <a:schemeClr val="accent2">
                  <a:alpha val="25000"/>
                </a:schemeClr>
              </a:gs>
              <a:gs pos="100000">
                <a:schemeClr val="bg1"/>
              </a:gs>
            </a:gsLst>
            <a:path path="shape">
              <a:fillToRect l="50000" t="50000" r="50000" b="50000"/>
            </a:path>
            <a:tileRect/>
          </a:gradFill>
          <a:ln w="12700">
            <a:noFill/>
          </a:ln>
        </p:spPr>
        <p:txBody>
          <a:bodyPr wrap="square" rtlCol="0">
            <a:spAutoFit/>
          </a:bodyPr>
          <a:lstStyle/>
          <a:p>
            <a:r>
              <a:rPr lang="en-US" sz="1600" b="1" dirty="0" smtClean="0"/>
              <a:t>Section 2</a:t>
            </a:r>
          </a:p>
          <a:p>
            <a:pPr algn="just"/>
            <a:endParaRPr lang="en-US" sz="1600" dirty="0" smtClean="0"/>
          </a:p>
          <a:p>
            <a:pPr algn="just"/>
            <a:r>
              <a:rPr lang="en-US" sz="1600" dirty="0" smtClean="0"/>
              <a:t>MULTIPLE CHOICE</a:t>
            </a:r>
          </a:p>
          <a:p>
            <a:pPr algn="just"/>
            <a:r>
              <a:rPr lang="en-US" sz="1600" dirty="0" smtClean="0"/>
              <a:t>Select the best answer for each question or incomplete statement.</a:t>
            </a:r>
          </a:p>
          <a:p>
            <a:pPr algn="just"/>
            <a:endParaRPr lang="en-US" sz="1600" dirty="0"/>
          </a:p>
          <a:p>
            <a:pPr algn="just"/>
            <a:r>
              <a:rPr lang="en-US" sz="1600" dirty="0" smtClean="0"/>
              <a:t>Or</a:t>
            </a:r>
          </a:p>
          <a:p>
            <a:pPr algn="just"/>
            <a:endParaRPr lang="en-US" sz="1600" dirty="0"/>
          </a:p>
          <a:p>
            <a:pPr algn="just"/>
            <a:r>
              <a:rPr lang="en-US" sz="1600" dirty="0" smtClean="0"/>
              <a:t>SHORT RESPONSE</a:t>
            </a:r>
          </a:p>
          <a:p>
            <a:pPr algn="just"/>
            <a:r>
              <a:rPr lang="en-US" sz="1600" dirty="0" smtClean="0"/>
              <a:t>Write in the answer for each question or incomplete statement.</a:t>
            </a:r>
          </a:p>
          <a:p>
            <a:pPr algn="just"/>
            <a:endParaRPr lang="en-US" sz="1600" dirty="0"/>
          </a:p>
          <a:p>
            <a:pPr algn="just"/>
            <a:endParaRPr lang="en-US" sz="1600" dirty="0" smtClean="0"/>
          </a:p>
        </p:txBody>
      </p:sp>
      <p:sp>
        <p:nvSpPr>
          <p:cNvPr id="20" name="TextBox 19"/>
          <p:cNvSpPr txBox="1"/>
          <p:nvPr/>
        </p:nvSpPr>
        <p:spPr>
          <a:xfrm>
            <a:off x="6172200" y="1524000"/>
            <a:ext cx="2743200" cy="3785652"/>
          </a:xfrm>
          <a:prstGeom prst="rect">
            <a:avLst/>
          </a:prstGeom>
          <a:gradFill flip="none" rotWithShape="1">
            <a:gsLst>
              <a:gs pos="95000">
                <a:schemeClr val="accent2">
                  <a:alpha val="25000"/>
                </a:schemeClr>
              </a:gs>
              <a:gs pos="100000">
                <a:schemeClr val="bg1"/>
              </a:gs>
            </a:gsLst>
            <a:path path="shape">
              <a:fillToRect l="50000" t="50000" r="50000" b="50000"/>
            </a:path>
            <a:tileRect/>
          </a:gradFill>
          <a:ln w="12700">
            <a:noFill/>
          </a:ln>
        </p:spPr>
        <p:txBody>
          <a:bodyPr wrap="square" rtlCol="0">
            <a:spAutoFit/>
          </a:bodyPr>
          <a:lstStyle/>
          <a:p>
            <a:r>
              <a:rPr lang="en-US" sz="1600" b="1" dirty="0" smtClean="0"/>
              <a:t>Section 3</a:t>
            </a:r>
          </a:p>
          <a:p>
            <a:pPr algn="just"/>
            <a:endParaRPr lang="en-US" sz="1600" dirty="0" smtClean="0"/>
          </a:p>
          <a:p>
            <a:pPr algn="just"/>
            <a:r>
              <a:rPr lang="en-US" sz="1600" dirty="0" smtClean="0"/>
              <a:t>CALCULATIONS</a:t>
            </a:r>
          </a:p>
          <a:p>
            <a:pPr algn="just"/>
            <a:r>
              <a:rPr lang="en-US" sz="1600" dirty="0" smtClean="0"/>
              <a:t>Calculate each problem correctly.</a:t>
            </a:r>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2000"/>
                                        <p:tgtEl>
                                          <p:spTgt spid="17"/>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2000"/>
                                        <p:tgtEl>
                                          <p:spTgt spid="19"/>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2000"/>
                                        <p:tgtEl>
                                          <p:spTgt spid="20"/>
                                        </p:tgtEl>
                                      </p:cBhvr>
                                    </p:animEffect>
                                  </p:childTnLst>
                                </p:cTn>
                              </p:par>
                            </p:childTnLst>
                          </p:cTn>
                        </p:par>
                        <p:par>
                          <p:cTn id="18" fill="hold">
                            <p:stCondLst>
                              <p:cond delay="3000"/>
                            </p:stCondLst>
                            <p:childTnLst>
                              <p:par>
                                <p:cTn id="19" presetID="10" presetClass="entr" presetSubtype="0" fill="hold" grpId="0" nodeType="afterEffect">
                                  <p:stCondLst>
                                    <p:cond delay="10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autoUpdateAnimBg="0"/>
      <p:bldP spid="19" grpId="0" animBg="1"/>
      <p:bldP spid="2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Quiz</a:t>
            </a:r>
          </a:p>
        </p:txBody>
      </p:sp>
      <p:sp>
        <p:nvSpPr>
          <p:cNvPr id="105480" name="Bevel 11">
            <a:hlinkClick r:id="rId3" action="ppaction://hlinksldjump"/>
          </p:cNvPr>
          <p:cNvSpPr>
            <a:spLocks noChangeArrowheads="1"/>
          </p:cNvSpPr>
          <p:nvPr/>
        </p:nvSpPr>
        <p:spPr bwMode="auto">
          <a:xfrm>
            <a:off x="388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rPr>
              <a:t>Multiple Choice /</a:t>
            </a:r>
          </a:p>
          <a:p>
            <a:r>
              <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rPr>
              <a:t>Short Response</a:t>
            </a:r>
          </a:p>
        </p:txBody>
      </p:sp>
      <p:sp>
        <p:nvSpPr>
          <p:cNvPr id="13" name="Bevel 12">
            <a:hlinkClick r:id="rId4" action="ppaction://hlinksldjump"/>
          </p:cNvPr>
          <p:cNvSpPr/>
          <p:nvPr/>
        </p:nvSpPr>
        <p:spPr bwMode="auto">
          <a:xfrm>
            <a:off x="2362200" y="5562600"/>
            <a:ext cx="1371600" cy="457200"/>
          </a:xfrm>
          <a:prstGeom prst="bevel">
            <a:avLst/>
          </a:prstGeom>
          <a:solidFill>
            <a:schemeClr val="accent3"/>
          </a:solidFill>
          <a:ln>
            <a:solidFill>
              <a:schemeClr val="accent3"/>
            </a:solidFill>
          </a:ln>
          <a:effectLst/>
          <a:extLst/>
        </p:spPr>
        <p:txBody>
          <a:bodyPr wrap="none" anchor="ctr"/>
          <a:lstStyle/>
          <a:p>
            <a:pPr>
              <a:defRPr/>
            </a:pPr>
            <a:r>
              <a:rPr lang="en-US" sz="1000" dirty="0">
                <a:solidFill>
                  <a:schemeClr val="bg1"/>
                </a:solidFill>
                <a:effectLst>
                  <a:outerShdw blurRad="50800" dist="38100" dir="2700000" algn="tl" rotWithShape="0">
                    <a:srgbClr val="000000">
                      <a:alpha val="43000"/>
                    </a:srgbClr>
                  </a:outerShdw>
                </a:effectLst>
                <a:latin typeface="Comic Sans MS"/>
                <a:cs typeface="Comic Sans MS"/>
              </a:rPr>
              <a:t>Show Answers</a:t>
            </a:r>
          </a:p>
        </p:txBody>
      </p:sp>
      <p:sp>
        <p:nvSpPr>
          <p:cNvPr id="105482" name="Bevel 13">
            <a:hlinkClick r:id="rId5" action="ppaction://hlinksldjump"/>
          </p:cNvPr>
          <p:cNvSpPr>
            <a:spLocks noChangeArrowheads="1"/>
          </p:cNvSpPr>
          <p:nvPr/>
        </p:nvSpPr>
        <p:spPr bwMode="auto">
          <a:xfrm>
            <a:off x="5410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rPr>
              <a:t>Calculations</a:t>
            </a:r>
          </a:p>
        </p:txBody>
      </p:sp>
      <p:sp>
        <p:nvSpPr>
          <p:cNvPr id="18" name="Rectangle 17"/>
          <p:cNvSpPr/>
          <p:nvPr/>
        </p:nvSpPr>
        <p:spPr bwMode="auto">
          <a:xfrm>
            <a:off x="0" y="914400"/>
            <a:ext cx="9144000" cy="4572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MATCHING</a:t>
            </a:r>
            <a:r>
              <a:rPr kumimoji="0" lang="en-US" sz="2000" b="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  </a:t>
            </a: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VOCABULARY</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
        <p:nvSpPr>
          <p:cNvPr id="8" name="TextBox 7"/>
          <p:cNvSpPr txBox="1"/>
          <p:nvPr/>
        </p:nvSpPr>
        <p:spPr>
          <a:xfrm>
            <a:off x="228600" y="1524000"/>
            <a:ext cx="4114800" cy="175432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800" b="1" dirty="0" smtClean="0"/>
              <a:t>1) Discount Rate</a:t>
            </a:r>
          </a:p>
          <a:p>
            <a:pPr algn="just"/>
            <a:endParaRPr lang="en-US" sz="1800" dirty="0" smtClean="0"/>
          </a:p>
          <a:p>
            <a:pPr algn="just"/>
            <a:endParaRPr lang="en-US" sz="1800" dirty="0" smtClean="0"/>
          </a:p>
          <a:p>
            <a:pPr algn="just"/>
            <a:endParaRPr lang="en-US" sz="1800" dirty="0" smtClean="0"/>
          </a:p>
          <a:p>
            <a:pPr algn="just"/>
            <a:endParaRPr lang="en-US" sz="1800" dirty="0"/>
          </a:p>
          <a:p>
            <a:pPr algn="just"/>
            <a:endParaRPr lang="en-US" sz="1800" dirty="0" smtClean="0"/>
          </a:p>
        </p:txBody>
      </p:sp>
      <p:sp>
        <p:nvSpPr>
          <p:cNvPr id="10" name="TextBox 9"/>
          <p:cNvSpPr txBox="1"/>
          <p:nvPr/>
        </p:nvSpPr>
        <p:spPr>
          <a:xfrm>
            <a:off x="228600" y="3505200"/>
            <a:ext cx="4114800" cy="175432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800" b="1" dirty="0" smtClean="0"/>
              <a:t>2) Prime Rate</a:t>
            </a:r>
          </a:p>
          <a:p>
            <a:pPr algn="just"/>
            <a:endParaRPr lang="en-US" sz="1800" dirty="0"/>
          </a:p>
          <a:p>
            <a:pPr algn="just"/>
            <a:endParaRPr lang="en-US" sz="1800" dirty="0" smtClean="0"/>
          </a:p>
          <a:p>
            <a:pPr algn="just"/>
            <a:endParaRPr lang="en-US" sz="1800" dirty="0"/>
          </a:p>
          <a:p>
            <a:pPr algn="just"/>
            <a:endParaRPr lang="en-US" sz="1800" dirty="0" smtClean="0"/>
          </a:p>
          <a:p>
            <a:pPr algn="just"/>
            <a:endParaRPr lang="en-US" sz="1800" dirty="0" smtClean="0"/>
          </a:p>
        </p:txBody>
      </p:sp>
      <p:sp>
        <p:nvSpPr>
          <p:cNvPr id="15" name="TextBox 14"/>
          <p:cNvSpPr txBox="1"/>
          <p:nvPr/>
        </p:nvSpPr>
        <p:spPr>
          <a:xfrm>
            <a:off x="4800600" y="1524000"/>
            <a:ext cx="4114800" cy="175432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800" b="1" dirty="0" smtClean="0"/>
              <a:t>3) Federal Funds Rate</a:t>
            </a:r>
          </a:p>
          <a:p>
            <a:pPr algn="just"/>
            <a:endParaRPr lang="en-US" sz="1800" dirty="0" smtClean="0"/>
          </a:p>
          <a:p>
            <a:pPr algn="just"/>
            <a:endParaRPr lang="en-US" sz="1800" dirty="0" smtClean="0"/>
          </a:p>
          <a:p>
            <a:pPr algn="just"/>
            <a:endParaRPr lang="en-US" sz="1800" dirty="0"/>
          </a:p>
          <a:p>
            <a:pPr algn="just"/>
            <a:endParaRPr lang="en-US" sz="1800" dirty="0" smtClean="0"/>
          </a:p>
          <a:p>
            <a:pPr algn="just"/>
            <a:endParaRPr lang="en-US" sz="1800" dirty="0" smtClean="0"/>
          </a:p>
        </p:txBody>
      </p:sp>
      <p:sp>
        <p:nvSpPr>
          <p:cNvPr id="16" name="TextBox 15"/>
          <p:cNvSpPr txBox="1"/>
          <p:nvPr/>
        </p:nvSpPr>
        <p:spPr>
          <a:xfrm>
            <a:off x="4800600" y="3505200"/>
            <a:ext cx="4114800" cy="175432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800" b="1" dirty="0" smtClean="0"/>
              <a:t>4) Short-Term Interest Rate</a:t>
            </a:r>
          </a:p>
          <a:p>
            <a:pPr algn="just"/>
            <a:endParaRPr lang="en-US" sz="1800" dirty="0" smtClean="0"/>
          </a:p>
          <a:p>
            <a:pPr algn="just"/>
            <a:endParaRPr lang="en-US" sz="1800" dirty="0" smtClean="0"/>
          </a:p>
          <a:p>
            <a:pPr algn="just"/>
            <a:endParaRPr lang="en-US" sz="1800" dirty="0"/>
          </a:p>
          <a:p>
            <a:pPr algn="just"/>
            <a:endParaRPr lang="en-US" sz="1800" dirty="0" smtClean="0"/>
          </a:p>
          <a:p>
            <a:pPr algn="just"/>
            <a:endParaRPr lang="en-US" sz="1800" dirty="0" smtClean="0"/>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1000"/>
                                        <p:tgtEl>
                                          <p:spTgt spid="1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1000"/>
                                        <p:tgtEl>
                                          <p:spTgt spid="1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autoUpdateAnimBg="0"/>
      <p:bldP spid="8" grpId="0" animBg="1"/>
      <p:bldP spid="10" grpId="0" animBg="1"/>
      <p:bldP spid="15" grpId="0" animBg="1"/>
      <p:bldP spid="1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28600" y="1524000"/>
            <a:ext cx="4114800" cy="175432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800" b="1" dirty="0" smtClean="0"/>
              <a:t>1) Discount Rate</a:t>
            </a:r>
          </a:p>
          <a:p>
            <a:pPr algn="just"/>
            <a:endParaRPr lang="en-US" sz="1800" dirty="0" smtClean="0"/>
          </a:p>
          <a:p>
            <a:pPr algn="just"/>
            <a:endParaRPr lang="en-US" sz="1800" dirty="0" smtClean="0"/>
          </a:p>
          <a:p>
            <a:pPr algn="just"/>
            <a:endParaRPr lang="en-US" sz="1800" dirty="0" smtClean="0"/>
          </a:p>
          <a:p>
            <a:pPr algn="just"/>
            <a:endParaRPr lang="en-US" sz="1800" dirty="0"/>
          </a:p>
          <a:p>
            <a:pPr algn="just"/>
            <a:endParaRPr lang="en-US" sz="1800" dirty="0" smtClean="0"/>
          </a:p>
        </p:txBody>
      </p:sp>
      <p:sp>
        <p:nvSpPr>
          <p:cNvPr id="18" name="TextBox 17"/>
          <p:cNvSpPr txBox="1"/>
          <p:nvPr/>
        </p:nvSpPr>
        <p:spPr>
          <a:xfrm>
            <a:off x="228600" y="3505200"/>
            <a:ext cx="4114800" cy="175432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800" b="1" dirty="0" smtClean="0"/>
              <a:t>2) Prime Rate</a:t>
            </a:r>
          </a:p>
          <a:p>
            <a:pPr algn="just"/>
            <a:endParaRPr lang="en-US" sz="1800" dirty="0"/>
          </a:p>
          <a:p>
            <a:pPr algn="just"/>
            <a:endParaRPr lang="en-US" sz="1800" dirty="0" smtClean="0"/>
          </a:p>
          <a:p>
            <a:pPr algn="just"/>
            <a:endParaRPr lang="en-US" sz="1800" dirty="0"/>
          </a:p>
          <a:p>
            <a:pPr algn="just"/>
            <a:endParaRPr lang="en-US" sz="1800" dirty="0" smtClean="0"/>
          </a:p>
          <a:p>
            <a:pPr algn="just"/>
            <a:endParaRPr lang="en-US" sz="1800" dirty="0" smtClean="0"/>
          </a:p>
        </p:txBody>
      </p:sp>
      <p:sp>
        <p:nvSpPr>
          <p:cNvPr id="19" name="TextBox 18"/>
          <p:cNvSpPr txBox="1"/>
          <p:nvPr/>
        </p:nvSpPr>
        <p:spPr>
          <a:xfrm>
            <a:off x="4800600" y="1524000"/>
            <a:ext cx="4114800" cy="175432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800" b="1" dirty="0" smtClean="0"/>
              <a:t>3) Federal Funds Rate</a:t>
            </a:r>
          </a:p>
          <a:p>
            <a:pPr algn="just"/>
            <a:endParaRPr lang="en-US" sz="1800" dirty="0" smtClean="0"/>
          </a:p>
          <a:p>
            <a:pPr algn="just"/>
            <a:endParaRPr lang="en-US" sz="1800" dirty="0" smtClean="0"/>
          </a:p>
          <a:p>
            <a:pPr algn="just"/>
            <a:endParaRPr lang="en-US" sz="1800" dirty="0"/>
          </a:p>
          <a:p>
            <a:pPr algn="just"/>
            <a:endParaRPr lang="en-US" sz="1800" dirty="0" smtClean="0"/>
          </a:p>
          <a:p>
            <a:pPr algn="just"/>
            <a:endParaRPr lang="en-US" sz="1800" dirty="0" smtClean="0"/>
          </a:p>
        </p:txBody>
      </p:sp>
      <p:sp>
        <p:nvSpPr>
          <p:cNvPr id="26" name="TextBox 25"/>
          <p:cNvSpPr txBox="1"/>
          <p:nvPr/>
        </p:nvSpPr>
        <p:spPr>
          <a:xfrm>
            <a:off x="4800600" y="3505200"/>
            <a:ext cx="4114800" cy="175432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800" b="1" dirty="0" smtClean="0"/>
              <a:t>4) Short-Term Interest Rate</a:t>
            </a:r>
          </a:p>
          <a:p>
            <a:pPr algn="just"/>
            <a:endParaRPr lang="en-US" sz="1800" dirty="0" smtClean="0"/>
          </a:p>
          <a:p>
            <a:pPr algn="just"/>
            <a:endParaRPr lang="en-US" sz="1800" dirty="0" smtClean="0"/>
          </a:p>
          <a:p>
            <a:pPr algn="just"/>
            <a:endParaRPr lang="en-US" sz="1800" dirty="0"/>
          </a:p>
          <a:p>
            <a:pPr algn="just"/>
            <a:endParaRPr lang="en-US" sz="1800" dirty="0" smtClean="0"/>
          </a:p>
          <a:p>
            <a:pPr algn="just"/>
            <a:endParaRPr lang="en-US" sz="1800" dirty="0" smtClean="0"/>
          </a:p>
        </p:txBody>
      </p:sp>
      <p:sp>
        <p:nvSpPr>
          <p:cNvPr id="107522" name="Rectangle 3"/>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Quiz</a:t>
            </a:r>
            <a:endParaRPr lang="en-US" dirty="0">
              <a:latin typeface="Century Gothic" charset="0"/>
              <a:ea typeface="ＭＳ Ｐゴシック" charset="0"/>
              <a:cs typeface="ＭＳ Ｐゴシック" charset="0"/>
            </a:endParaRPr>
          </a:p>
        </p:txBody>
      </p:sp>
      <p:sp>
        <p:nvSpPr>
          <p:cNvPr id="107536" name="Bevel 19">
            <a:hlinkClick r:id="rId3" action="ppaction://hlinksldjump"/>
          </p:cNvPr>
          <p:cNvSpPr>
            <a:spLocks noChangeArrowheads="1"/>
          </p:cNvSpPr>
          <p:nvPr/>
        </p:nvSpPr>
        <p:spPr bwMode="auto">
          <a:xfrm>
            <a:off x="388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rPr>
              <a:t>Multiple Choice /</a:t>
            </a:r>
          </a:p>
          <a:p>
            <a:r>
              <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rPr>
              <a:t>Short Response</a:t>
            </a:r>
          </a:p>
        </p:txBody>
      </p:sp>
      <p:sp>
        <p:nvSpPr>
          <p:cNvPr id="107537" name="Bevel 20">
            <a:hlinkClick r:id="rId4" action="ppaction://hlinksldjump"/>
          </p:cNvPr>
          <p:cNvSpPr>
            <a:spLocks noChangeArrowheads="1"/>
          </p:cNvSpPr>
          <p:nvPr/>
        </p:nvSpPr>
        <p:spPr bwMode="auto">
          <a:xfrm>
            <a:off x="2362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rPr>
              <a:t>Matching /</a:t>
            </a:r>
          </a:p>
          <a:p>
            <a:r>
              <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rPr>
              <a:t>Vocabulary</a:t>
            </a:r>
          </a:p>
        </p:txBody>
      </p:sp>
      <p:sp>
        <p:nvSpPr>
          <p:cNvPr id="107538" name="Bevel 21">
            <a:hlinkClick r:id="rId5" action="ppaction://hlinksldjump"/>
          </p:cNvPr>
          <p:cNvSpPr>
            <a:spLocks noChangeArrowheads="1"/>
          </p:cNvSpPr>
          <p:nvPr/>
        </p:nvSpPr>
        <p:spPr bwMode="auto">
          <a:xfrm>
            <a:off x="5410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Calculations</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25" name="Rectangle 24"/>
          <p:cNvSpPr/>
          <p:nvPr/>
        </p:nvSpPr>
        <p:spPr bwMode="auto">
          <a:xfrm>
            <a:off x="0" y="914400"/>
            <a:ext cx="9144000" cy="4572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MATCHING</a:t>
            </a:r>
            <a:r>
              <a:rPr lang="en-US" sz="2000" dirty="0">
                <a:solidFill>
                  <a:schemeClr val="bg1"/>
                </a:solidFill>
                <a:effectLst>
                  <a:outerShdw blurRad="50800" dist="38100" dir="2700000" algn="tl" rotWithShape="0">
                    <a:srgbClr val="000000">
                      <a:alpha val="43000"/>
                    </a:srgbClr>
                  </a:outerShdw>
                </a:effectLst>
              </a:rPr>
              <a:t> </a:t>
            </a:r>
            <a:r>
              <a:rPr lang="en-US" sz="2000" dirty="0" smtClean="0">
                <a:solidFill>
                  <a:schemeClr val="bg1"/>
                </a:solidFill>
                <a:effectLst>
                  <a:outerShdw blurRad="50800" dist="38100" dir="2700000" algn="tl" rotWithShape="0">
                    <a:srgbClr val="000000">
                      <a:alpha val="43000"/>
                    </a:srgbClr>
                  </a:outerShdw>
                </a:effectLst>
              </a:rPr>
              <a:t> /  </a:t>
            </a: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VOCABULARY</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
        <p:nvSpPr>
          <p:cNvPr id="13" name="TextBox 12"/>
          <p:cNvSpPr txBox="1"/>
          <p:nvPr/>
        </p:nvSpPr>
        <p:spPr>
          <a:xfrm>
            <a:off x="228600" y="1524000"/>
            <a:ext cx="4114800" cy="175432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800" b="1" dirty="0" smtClean="0"/>
              <a:t>1) Discount Rate</a:t>
            </a:r>
          </a:p>
          <a:p>
            <a:pPr algn="just"/>
            <a:endParaRPr lang="en-US" sz="1800" dirty="0" smtClean="0"/>
          </a:p>
          <a:p>
            <a:pPr algn="just"/>
            <a:r>
              <a:rPr lang="en-US" sz="1800" dirty="0" smtClean="0">
                <a:solidFill>
                  <a:srgbClr val="FF0000"/>
                </a:solidFill>
              </a:rPr>
              <a:t>a) Interest rate charged to commercial banks by the Federal Reserve.</a:t>
            </a:r>
          </a:p>
          <a:p>
            <a:pPr algn="just"/>
            <a:endParaRPr lang="en-US" sz="1800" dirty="0" smtClean="0"/>
          </a:p>
          <a:p>
            <a:pPr algn="just"/>
            <a:endParaRPr lang="en-US" sz="1800" dirty="0" smtClean="0"/>
          </a:p>
        </p:txBody>
      </p:sp>
      <p:sp>
        <p:nvSpPr>
          <p:cNvPr id="14" name="TextBox 13"/>
          <p:cNvSpPr txBox="1"/>
          <p:nvPr/>
        </p:nvSpPr>
        <p:spPr>
          <a:xfrm>
            <a:off x="228600" y="3505200"/>
            <a:ext cx="4114800" cy="175432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800" b="1" dirty="0" smtClean="0"/>
              <a:t>2) Prime Rate</a:t>
            </a:r>
          </a:p>
          <a:p>
            <a:pPr algn="just"/>
            <a:endParaRPr lang="en-US" sz="1800" dirty="0"/>
          </a:p>
          <a:p>
            <a:pPr algn="just"/>
            <a:r>
              <a:rPr lang="en-US" sz="1800" dirty="0" smtClean="0">
                <a:solidFill>
                  <a:srgbClr val="FF0000"/>
                </a:solidFill>
              </a:rPr>
              <a:t>d) Interest rate banks charge their best customers, usually large corporations.</a:t>
            </a:r>
            <a:endParaRPr lang="en-US" sz="1800" dirty="0">
              <a:solidFill>
                <a:srgbClr val="FF0000"/>
              </a:solidFill>
            </a:endParaRPr>
          </a:p>
          <a:p>
            <a:pPr algn="just"/>
            <a:endParaRPr lang="en-US" sz="1800" dirty="0" smtClean="0"/>
          </a:p>
          <a:p>
            <a:pPr algn="just"/>
            <a:endParaRPr lang="en-US" sz="1800" dirty="0" smtClean="0"/>
          </a:p>
        </p:txBody>
      </p:sp>
      <p:sp>
        <p:nvSpPr>
          <p:cNvPr id="15" name="TextBox 14"/>
          <p:cNvSpPr txBox="1"/>
          <p:nvPr/>
        </p:nvSpPr>
        <p:spPr>
          <a:xfrm>
            <a:off x="4800600" y="1524000"/>
            <a:ext cx="4114800" cy="175432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800" b="1" dirty="0" smtClean="0"/>
              <a:t>3) Federal Funds Rate</a:t>
            </a:r>
          </a:p>
          <a:p>
            <a:pPr algn="just"/>
            <a:endParaRPr lang="en-US" sz="1800" dirty="0" smtClean="0"/>
          </a:p>
          <a:p>
            <a:pPr algn="just"/>
            <a:r>
              <a:rPr lang="en-US" sz="1800" dirty="0" smtClean="0">
                <a:solidFill>
                  <a:srgbClr val="FF0000"/>
                </a:solidFill>
              </a:rPr>
              <a:t>c) Interest rate banks charge each other for overnight loans kept at the Federal Reserve.</a:t>
            </a:r>
            <a:endParaRPr lang="en-US" sz="1800" dirty="0">
              <a:solidFill>
                <a:srgbClr val="FF0000"/>
              </a:solidFill>
            </a:endParaRPr>
          </a:p>
          <a:p>
            <a:pPr algn="just"/>
            <a:endParaRPr lang="en-US" sz="1800" dirty="0" smtClean="0"/>
          </a:p>
        </p:txBody>
      </p:sp>
      <p:sp>
        <p:nvSpPr>
          <p:cNvPr id="16" name="TextBox 15"/>
          <p:cNvSpPr txBox="1"/>
          <p:nvPr/>
        </p:nvSpPr>
        <p:spPr>
          <a:xfrm>
            <a:off x="4800600" y="3505200"/>
            <a:ext cx="4114800" cy="1754327"/>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800" b="1" dirty="0" smtClean="0"/>
              <a:t>4) Short-Term Interest Rate</a:t>
            </a:r>
          </a:p>
          <a:p>
            <a:pPr algn="just"/>
            <a:endParaRPr lang="en-US" sz="1800" dirty="0" smtClean="0"/>
          </a:p>
          <a:p>
            <a:pPr algn="just"/>
            <a:r>
              <a:rPr lang="en-US" sz="1800" dirty="0" smtClean="0">
                <a:solidFill>
                  <a:srgbClr val="FF0000"/>
                </a:solidFill>
              </a:rPr>
              <a:t>b) Interest rate for assets that mature in roughly six months or less.</a:t>
            </a:r>
          </a:p>
          <a:p>
            <a:pPr algn="just"/>
            <a:endParaRPr lang="en-US" sz="1800" dirty="0" smtClean="0"/>
          </a:p>
          <a:p>
            <a:pPr algn="just"/>
            <a:endParaRPr lang="en-US" sz="1800" dirty="0" smtClean="0"/>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1000"/>
                                        <p:tgtEl>
                                          <p:spTgt spid="1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1000"/>
                                        <p:tgtEl>
                                          <p:spTgt spid="1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Quiz</a:t>
            </a:r>
          </a:p>
        </p:txBody>
      </p:sp>
      <p:sp>
        <p:nvSpPr>
          <p:cNvPr id="109578" name="Bevel 13">
            <a:hlinkClick r:id="rId3" action="ppaction://hlinksldjump"/>
          </p:cNvPr>
          <p:cNvSpPr>
            <a:spLocks noChangeArrowheads="1"/>
          </p:cNvSpPr>
          <p:nvPr/>
        </p:nvSpPr>
        <p:spPr bwMode="auto">
          <a:xfrm>
            <a:off x="3886200" y="5562600"/>
            <a:ext cx="1371600" cy="457200"/>
          </a:xfrm>
          <a:prstGeom prst="bevel">
            <a:avLst>
              <a:gd name="adj" fmla="val 12500"/>
            </a:avLst>
          </a:prstGeom>
          <a:solidFill>
            <a:srgbClr val="FF6666"/>
          </a:solidFill>
          <a:ln w="9525">
            <a:solidFill>
              <a:srgbClr val="FF6666"/>
            </a:solidFill>
            <a:miter lim="800000"/>
            <a:headEnd/>
            <a:tailEnd/>
          </a:ln>
        </p:spPr>
        <p:txBody>
          <a:bodyPr wrap="none" anchor="ctr"/>
          <a:lstStyle/>
          <a:p>
            <a:r>
              <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rPr>
              <a:t>Show Answers</a:t>
            </a:r>
          </a:p>
        </p:txBody>
      </p:sp>
      <p:sp>
        <p:nvSpPr>
          <p:cNvPr id="109579" name="Bevel 14">
            <a:hlinkClick r:id="rId4" action="ppaction://hlinksldjump"/>
          </p:cNvPr>
          <p:cNvSpPr>
            <a:spLocks noChangeArrowheads="1"/>
          </p:cNvSpPr>
          <p:nvPr/>
        </p:nvSpPr>
        <p:spPr bwMode="auto">
          <a:xfrm>
            <a:off x="2362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rPr>
              <a:t>Matching /</a:t>
            </a:r>
          </a:p>
          <a:p>
            <a:r>
              <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rPr>
              <a:t>Vocabulary</a:t>
            </a:r>
          </a:p>
        </p:txBody>
      </p:sp>
      <p:sp>
        <p:nvSpPr>
          <p:cNvPr id="109580" name="Bevel 15">
            <a:hlinkClick r:id="rId5" action="ppaction://hlinksldjump"/>
          </p:cNvPr>
          <p:cNvSpPr>
            <a:spLocks noChangeArrowheads="1"/>
          </p:cNvSpPr>
          <p:nvPr/>
        </p:nvSpPr>
        <p:spPr bwMode="auto">
          <a:xfrm>
            <a:off x="5410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rPr>
              <a:t>Calculations</a:t>
            </a:r>
          </a:p>
        </p:txBody>
      </p:sp>
      <p:sp>
        <p:nvSpPr>
          <p:cNvPr id="15" name="Rectangle 14"/>
          <p:cNvSpPr/>
          <p:nvPr/>
        </p:nvSpPr>
        <p:spPr bwMode="auto">
          <a:xfrm>
            <a:off x="0" y="914400"/>
            <a:ext cx="9144000" cy="4572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MULTIPLE CHOICE</a:t>
            </a:r>
            <a:r>
              <a:rPr kumimoji="0" lang="en-US" sz="2000" b="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  </a:t>
            </a: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SHORT RESPONSE</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
        <p:nvSpPr>
          <p:cNvPr id="9" name="TextBox 8"/>
          <p:cNvSpPr txBox="1"/>
          <p:nvPr/>
        </p:nvSpPr>
        <p:spPr>
          <a:xfrm>
            <a:off x="228600" y="1447800"/>
            <a:ext cx="2743200" cy="2062103"/>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pPr algn="just"/>
            <a:r>
              <a:rPr lang="en-US" sz="1600" b="1" dirty="0" smtClean="0"/>
              <a:t>5) The opportunity cost of holding onto M1 money, such as cash and checking account deposits, is the</a:t>
            </a:r>
          </a:p>
          <a:p>
            <a:pPr algn="just"/>
            <a:endParaRPr lang="en-US" sz="1600" dirty="0"/>
          </a:p>
          <a:p>
            <a:pPr algn="just"/>
            <a:endParaRPr lang="en-US" sz="1600" dirty="0" smtClean="0"/>
          </a:p>
          <a:p>
            <a:pPr algn="just"/>
            <a:endParaRPr lang="en-US" sz="1600" dirty="0" smtClean="0"/>
          </a:p>
        </p:txBody>
      </p:sp>
      <p:sp>
        <p:nvSpPr>
          <p:cNvPr id="10" name="TextBox 9"/>
          <p:cNvSpPr txBox="1"/>
          <p:nvPr/>
        </p:nvSpPr>
        <p:spPr>
          <a:xfrm>
            <a:off x="228600" y="3581400"/>
            <a:ext cx="2743200" cy="181588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pPr algn="just"/>
            <a:r>
              <a:rPr lang="en-US" sz="1600" b="1" dirty="0" smtClean="0"/>
              <a:t>6) If checking accounts can now earn interest, the factor that causes real money demand to shift is</a:t>
            </a:r>
            <a:endParaRPr lang="en-US" sz="1600" b="1" dirty="0"/>
          </a:p>
          <a:p>
            <a:pPr algn="just"/>
            <a:endParaRPr lang="en-US" sz="1600" dirty="0"/>
          </a:p>
          <a:p>
            <a:pPr algn="just"/>
            <a:endParaRPr lang="en-US" sz="1600" dirty="0"/>
          </a:p>
          <a:p>
            <a:pPr algn="just"/>
            <a:endParaRPr lang="en-US" sz="1600" dirty="0"/>
          </a:p>
        </p:txBody>
      </p:sp>
      <p:sp>
        <p:nvSpPr>
          <p:cNvPr id="11" name="TextBox 10"/>
          <p:cNvSpPr txBox="1"/>
          <p:nvPr/>
        </p:nvSpPr>
        <p:spPr>
          <a:xfrm>
            <a:off x="3200400" y="1447800"/>
            <a:ext cx="2743200" cy="2062103"/>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pPr algn="just"/>
            <a:r>
              <a:rPr lang="en-US" sz="1600" b="1" dirty="0" smtClean="0"/>
              <a:t>7) During a recession, it is very likely that money velocity will</a:t>
            </a:r>
            <a:endParaRPr lang="en-US" sz="1600" b="1" dirty="0"/>
          </a:p>
          <a:p>
            <a:pPr algn="just"/>
            <a:endParaRPr lang="en-US" sz="1600" dirty="0"/>
          </a:p>
          <a:p>
            <a:pPr algn="just"/>
            <a:endParaRPr lang="en-US" sz="1600" dirty="0"/>
          </a:p>
          <a:p>
            <a:pPr algn="just"/>
            <a:endParaRPr lang="en-US" sz="1600" dirty="0" smtClean="0"/>
          </a:p>
          <a:p>
            <a:pPr algn="just"/>
            <a:endParaRPr lang="en-US" sz="1600" dirty="0"/>
          </a:p>
          <a:p>
            <a:pPr algn="just"/>
            <a:endParaRPr lang="en-US" sz="1600" dirty="0"/>
          </a:p>
        </p:txBody>
      </p:sp>
      <p:sp>
        <p:nvSpPr>
          <p:cNvPr id="12" name="TextBox 11"/>
          <p:cNvSpPr txBox="1"/>
          <p:nvPr/>
        </p:nvSpPr>
        <p:spPr>
          <a:xfrm>
            <a:off x="3200400" y="3581400"/>
            <a:ext cx="2743200" cy="181588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pPr algn="just"/>
            <a:r>
              <a:rPr lang="en-US" sz="1600" b="1" dirty="0" smtClean="0"/>
              <a:t>8) If the money supply decreases, but the money demand stays the same, interest rates</a:t>
            </a:r>
            <a:endParaRPr lang="en-US" sz="1600" b="1" dirty="0"/>
          </a:p>
          <a:p>
            <a:pPr algn="just"/>
            <a:endParaRPr lang="en-US" sz="1600" dirty="0"/>
          </a:p>
          <a:p>
            <a:pPr algn="just"/>
            <a:endParaRPr lang="en-US" sz="1600" dirty="0"/>
          </a:p>
          <a:p>
            <a:pPr algn="just"/>
            <a:endParaRPr lang="en-US" sz="1600" dirty="0"/>
          </a:p>
        </p:txBody>
      </p:sp>
      <p:sp>
        <p:nvSpPr>
          <p:cNvPr id="13" name="TextBox 12"/>
          <p:cNvSpPr txBox="1"/>
          <p:nvPr/>
        </p:nvSpPr>
        <p:spPr>
          <a:xfrm>
            <a:off x="6172200" y="1447800"/>
            <a:ext cx="2743200" cy="2062103"/>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pPr algn="just"/>
            <a:r>
              <a:rPr lang="en-US" sz="1600" b="1" dirty="0" smtClean="0"/>
              <a:t>9) If the nominal demand for money increases, but the money supply stays the same, interest rates</a:t>
            </a:r>
            <a:endParaRPr lang="en-US" sz="1600" b="1" dirty="0"/>
          </a:p>
          <a:p>
            <a:pPr algn="just"/>
            <a:endParaRPr lang="en-US" sz="1600" dirty="0"/>
          </a:p>
          <a:p>
            <a:pPr algn="just"/>
            <a:endParaRPr lang="en-US" sz="1600" dirty="0"/>
          </a:p>
          <a:p>
            <a:pPr algn="just"/>
            <a:endParaRPr lang="en-US" sz="1600" dirty="0"/>
          </a:p>
          <a:p>
            <a:pPr algn="just"/>
            <a:endParaRPr lang="en-US" sz="1600" dirty="0"/>
          </a:p>
        </p:txBody>
      </p:sp>
      <p:sp>
        <p:nvSpPr>
          <p:cNvPr id="17" name="TextBox 16"/>
          <p:cNvSpPr txBox="1"/>
          <p:nvPr/>
        </p:nvSpPr>
        <p:spPr>
          <a:xfrm>
            <a:off x="6172200" y="3581400"/>
            <a:ext cx="2743200" cy="181588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pPr algn="just"/>
            <a:r>
              <a:rPr lang="en-US" sz="1600" b="1" dirty="0" smtClean="0"/>
              <a:t>10) If the Federal Reserve wants to increase the money supply, it will likely</a:t>
            </a:r>
            <a:endParaRPr lang="en-US" sz="1600" b="1" dirty="0"/>
          </a:p>
          <a:p>
            <a:pPr algn="just"/>
            <a:endParaRPr lang="en-US" sz="1600" dirty="0" smtClean="0"/>
          </a:p>
          <a:p>
            <a:pPr algn="just"/>
            <a:endParaRPr lang="en-US" sz="1600" dirty="0"/>
          </a:p>
          <a:p>
            <a:pPr algn="just"/>
            <a:endParaRPr lang="en-US" sz="1600" dirty="0"/>
          </a:p>
          <a:p>
            <a:pPr algn="just"/>
            <a:endParaRPr lang="en-US" sz="1600"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1000"/>
                                        <p:tgtEl>
                                          <p:spTgt spid="1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1000"/>
                                        <p:tgtEl>
                                          <p:spTgt spid="1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P spid="9" grpId="0" animBg="1"/>
      <p:bldP spid="10" grpId="0" animBg="1"/>
      <p:bldP spid="11" grpId="0" animBg="1"/>
      <p:bldP spid="12" grpId="0" animBg="1"/>
      <p:bldP spid="13" grpId="0" animBg="1"/>
      <p:bldP spid="1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28600" y="1447800"/>
            <a:ext cx="2743200" cy="2062103"/>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pPr algn="just"/>
            <a:r>
              <a:rPr lang="en-US" sz="1600" b="1" dirty="0" smtClean="0"/>
              <a:t>5) The opportunity cost of holding onto M1 money, such as cash and checking account deposits, is the</a:t>
            </a:r>
          </a:p>
          <a:p>
            <a:pPr algn="just"/>
            <a:endParaRPr lang="en-US" sz="1600" dirty="0"/>
          </a:p>
          <a:p>
            <a:pPr algn="just"/>
            <a:endParaRPr lang="en-US" sz="1600" dirty="0" smtClean="0"/>
          </a:p>
          <a:p>
            <a:pPr algn="just"/>
            <a:endParaRPr lang="en-US" sz="1600" dirty="0" smtClean="0"/>
          </a:p>
        </p:txBody>
      </p:sp>
      <p:sp>
        <p:nvSpPr>
          <p:cNvPr id="20" name="TextBox 19"/>
          <p:cNvSpPr txBox="1"/>
          <p:nvPr/>
        </p:nvSpPr>
        <p:spPr>
          <a:xfrm>
            <a:off x="228600" y="3581400"/>
            <a:ext cx="2743200" cy="181588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pPr algn="just"/>
            <a:r>
              <a:rPr lang="en-US" sz="1600" b="1" dirty="0" smtClean="0"/>
              <a:t>6) If checking accounts can now earn interest, the factor that causes real money demand to shift is</a:t>
            </a:r>
            <a:endParaRPr lang="en-US" sz="1600" b="1" dirty="0"/>
          </a:p>
          <a:p>
            <a:pPr algn="just"/>
            <a:endParaRPr lang="en-US" sz="1600" dirty="0"/>
          </a:p>
          <a:p>
            <a:pPr algn="just"/>
            <a:endParaRPr lang="en-US" sz="1600" dirty="0"/>
          </a:p>
          <a:p>
            <a:pPr algn="just"/>
            <a:endParaRPr lang="en-US" sz="1600" dirty="0"/>
          </a:p>
        </p:txBody>
      </p:sp>
      <p:sp>
        <p:nvSpPr>
          <p:cNvPr id="21" name="TextBox 20"/>
          <p:cNvSpPr txBox="1"/>
          <p:nvPr/>
        </p:nvSpPr>
        <p:spPr>
          <a:xfrm>
            <a:off x="3200400" y="1447800"/>
            <a:ext cx="2743200" cy="2062103"/>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pPr algn="just"/>
            <a:r>
              <a:rPr lang="en-US" sz="1600" b="1" dirty="0" smtClean="0"/>
              <a:t>7) During a recession, it is very likely that money velocity will</a:t>
            </a:r>
            <a:endParaRPr lang="en-US" sz="1600" b="1" dirty="0"/>
          </a:p>
          <a:p>
            <a:pPr algn="just"/>
            <a:endParaRPr lang="en-US" sz="1600" dirty="0"/>
          </a:p>
          <a:p>
            <a:pPr algn="just"/>
            <a:endParaRPr lang="en-US" sz="1600" dirty="0"/>
          </a:p>
          <a:p>
            <a:pPr algn="just"/>
            <a:endParaRPr lang="en-US" sz="1600" dirty="0" smtClean="0"/>
          </a:p>
          <a:p>
            <a:pPr algn="just"/>
            <a:endParaRPr lang="en-US" sz="1600" dirty="0"/>
          </a:p>
          <a:p>
            <a:pPr algn="just"/>
            <a:endParaRPr lang="en-US" sz="1600" dirty="0"/>
          </a:p>
        </p:txBody>
      </p:sp>
      <p:sp>
        <p:nvSpPr>
          <p:cNvPr id="22" name="TextBox 21"/>
          <p:cNvSpPr txBox="1"/>
          <p:nvPr/>
        </p:nvSpPr>
        <p:spPr>
          <a:xfrm>
            <a:off x="3200400" y="3581400"/>
            <a:ext cx="2743200" cy="181588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pPr algn="just"/>
            <a:r>
              <a:rPr lang="en-US" sz="1600" b="1" dirty="0" smtClean="0"/>
              <a:t>8) If the money supply decreases, but the money demand stays the same, interest rates</a:t>
            </a:r>
            <a:endParaRPr lang="en-US" sz="1600" b="1" dirty="0"/>
          </a:p>
          <a:p>
            <a:pPr algn="just"/>
            <a:endParaRPr lang="en-US" sz="1600" dirty="0"/>
          </a:p>
          <a:p>
            <a:pPr algn="just"/>
            <a:endParaRPr lang="en-US" sz="1600" dirty="0"/>
          </a:p>
          <a:p>
            <a:pPr algn="just"/>
            <a:endParaRPr lang="en-US" sz="1600" dirty="0"/>
          </a:p>
        </p:txBody>
      </p:sp>
      <p:sp>
        <p:nvSpPr>
          <p:cNvPr id="23" name="TextBox 22"/>
          <p:cNvSpPr txBox="1"/>
          <p:nvPr/>
        </p:nvSpPr>
        <p:spPr>
          <a:xfrm>
            <a:off x="6172200" y="1447800"/>
            <a:ext cx="2743200" cy="2062103"/>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pPr algn="just"/>
            <a:r>
              <a:rPr lang="en-US" sz="1600" b="1" dirty="0" smtClean="0"/>
              <a:t>9) If the nominal demand for money increases, but the money supply stays the same, interest rates</a:t>
            </a:r>
            <a:endParaRPr lang="en-US" sz="1600" b="1" dirty="0"/>
          </a:p>
          <a:p>
            <a:pPr algn="just"/>
            <a:endParaRPr lang="en-US" sz="1600" dirty="0"/>
          </a:p>
          <a:p>
            <a:pPr algn="just"/>
            <a:endParaRPr lang="en-US" sz="1600" dirty="0"/>
          </a:p>
          <a:p>
            <a:pPr algn="just"/>
            <a:endParaRPr lang="en-US" sz="1600" dirty="0"/>
          </a:p>
          <a:p>
            <a:pPr algn="just"/>
            <a:endParaRPr lang="en-US" sz="1600" dirty="0"/>
          </a:p>
        </p:txBody>
      </p:sp>
      <p:sp>
        <p:nvSpPr>
          <p:cNvPr id="24" name="TextBox 23"/>
          <p:cNvSpPr txBox="1"/>
          <p:nvPr/>
        </p:nvSpPr>
        <p:spPr>
          <a:xfrm>
            <a:off x="6172200" y="3581400"/>
            <a:ext cx="2743200" cy="181588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pPr algn="just"/>
            <a:r>
              <a:rPr lang="en-US" sz="1600" b="1" dirty="0" smtClean="0"/>
              <a:t>10) If the Federal Reserve wants to increase the money supply, it will likely</a:t>
            </a:r>
            <a:endParaRPr lang="en-US" sz="1600" b="1" dirty="0"/>
          </a:p>
          <a:p>
            <a:pPr algn="just"/>
            <a:endParaRPr lang="en-US" sz="1600" dirty="0" smtClean="0"/>
          </a:p>
          <a:p>
            <a:pPr algn="just"/>
            <a:endParaRPr lang="en-US" sz="1600" dirty="0"/>
          </a:p>
          <a:p>
            <a:pPr algn="just"/>
            <a:endParaRPr lang="en-US" sz="1600" dirty="0"/>
          </a:p>
          <a:p>
            <a:pPr algn="just"/>
            <a:endParaRPr lang="en-US" sz="1600" dirty="0"/>
          </a:p>
        </p:txBody>
      </p:sp>
      <p:sp>
        <p:nvSpPr>
          <p:cNvPr id="111618" name="Rectangle 3"/>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Quiz</a:t>
            </a:r>
          </a:p>
        </p:txBody>
      </p:sp>
      <p:sp>
        <p:nvSpPr>
          <p:cNvPr id="111632" name="Bevel 19">
            <a:hlinkClick r:id="rId3" action="ppaction://hlinksldjump"/>
          </p:cNvPr>
          <p:cNvSpPr>
            <a:spLocks noChangeArrowheads="1"/>
          </p:cNvSpPr>
          <p:nvPr/>
        </p:nvSpPr>
        <p:spPr bwMode="auto">
          <a:xfrm>
            <a:off x="388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rPr>
              <a:t>Multiple Choice /</a:t>
            </a:r>
          </a:p>
          <a:p>
            <a:r>
              <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rPr>
              <a:t>Short Response</a:t>
            </a:r>
          </a:p>
        </p:txBody>
      </p:sp>
      <p:sp>
        <p:nvSpPr>
          <p:cNvPr id="111633" name="Bevel 20">
            <a:hlinkClick r:id="rId4" action="ppaction://hlinksldjump"/>
          </p:cNvPr>
          <p:cNvSpPr>
            <a:spLocks noChangeArrowheads="1"/>
          </p:cNvSpPr>
          <p:nvPr/>
        </p:nvSpPr>
        <p:spPr bwMode="auto">
          <a:xfrm>
            <a:off x="2362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rPr>
              <a:t>Matching /</a:t>
            </a:r>
          </a:p>
          <a:p>
            <a:r>
              <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rPr>
              <a:t>Vocabulary</a:t>
            </a:r>
          </a:p>
        </p:txBody>
      </p:sp>
      <p:sp>
        <p:nvSpPr>
          <p:cNvPr id="111634" name="Bevel 21">
            <a:hlinkClick r:id="rId5" action="ppaction://hlinksldjump"/>
          </p:cNvPr>
          <p:cNvSpPr>
            <a:spLocks noChangeArrowheads="1"/>
          </p:cNvSpPr>
          <p:nvPr/>
        </p:nvSpPr>
        <p:spPr bwMode="auto">
          <a:xfrm>
            <a:off x="5410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rPr>
              <a:t>Calculations</a:t>
            </a:r>
          </a:p>
        </p:txBody>
      </p:sp>
      <p:sp>
        <p:nvSpPr>
          <p:cNvPr id="6" name="Rectangle 5"/>
          <p:cNvSpPr/>
          <p:nvPr/>
        </p:nvSpPr>
        <p:spPr bwMode="auto">
          <a:xfrm>
            <a:off x="0" y="914400"/>
            <a:ext cx="9144000" cy="4572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MULTIPLE CHOICE</a:t>
            </a:r>
            <a:r>
              <a:rPr kumimoji="0" lang="en-US" sz="2000" b="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  </a:t>
            </a: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SHORT RESPONSE</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
        <p:nvSpPr>
          <p:cNvPr id="7" name="TextBox 6"/>
          <p:cNvSpPr txBox="1"/>
          <p:nvPr/>
        </p:nvSpPr>
        <p:spPr>
          <a:xfrm>
            <a:off x="228600" y="1447800"/>
            <a:ext cx="2743200" cy="2062103"/>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pPr algn="just"/>
            <a:r>
              <a:rPr lang="en-US" sz="1600" b="1" dirty="0" smtClean="0"/>
              <a:t>5) The opportunity cost of holding onto M1 money, such as cash and checking account deposits, is the</a:t>
            </a:r>
          </a:p>
          <a:p>
            <a:pPr algn="just"/>
            <a:endParaRPr lang="en-US" sz="1600" dirty="0"/>
          </a:p>
          <a:p>
            <a:pPr algn="just"/>
            <a:r>
              <a:rPr lang="en-US" sz="1600" dirty="0" smtClean="0">
                <a:solidFill>
                  <a:srgbClr val="FF0000"/>
                </a:solidFill>
              </a:rPr>
              <a:t>b) lost interest it could have earned.</a:t>
            </a:r>
          </a:p>
        </p:txBody>
      </p:sp>
      <p:sp>
        <p:nvSpPr>
          <p:cNvPr id="8" name="TextBox 7"/>
          <p:cNvSpPr txBox="1"/>
          <p:nvPr/>
        </p:nvSpPr>
        <p:spPr>
          <a:xfrm>
            <a:off x="228600" y="3581400"/>
            <a:ext cx="2743200" cy="181588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pPr algn="just"/>
            <a:r>
              <a:rPr lang="en-US" sz="1600" b="1" dirty="0" smtClean="0"/>
              <a:t>6) If checking accounts can now earn interest, the factor that causes real money demand to shift is</a:t>
            </a:r>
            <a:endParaRPr lang="en-US" sz="1600" b="1" dirty="0"/>
          </a:p>
          <a:p>
            <a:pPr algn="just"/>
            <a:endParaRPr lang="en-US" sz="1600" dirty="0"/>
          </a:p>
          <a:p>
            <a:pPr algn="just"/>
            <a:r>
              <a:rPr lang="en-US" sz="1600" dirty="0" smtClean="0">
                <a:solidFill>
                  <a:srgbClr val="FF0000"/>
                </a:solidFill>
              </a:rPr>
              <a:t>c) financial innovation.</a:t>
            </a:r>
          </a:p>
          <a:p>
            <a:pPr algn="just"/>
            <a:endParaRPr lang="en-US" sz="1600" dirty="0"/>
          </a:p>
        </p:txBody>
      </p:sp>
      <p:sp>
        <p:nvSpPr>
          <p:cNvPr id="9" name="TextBox 8"/>
          <p:cNvSpPr txBox="1"/>
          <p:nvPr/>
        </p:nvSpPr>
        <p:spPr>
          <a:xfrm>
            <a:off x="3200400" y="1447800"/>
            <a:ext cx="2743200" cy="2062103"/>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pPr algn="just"/>
            <a:r>
              <a:rPr lang="en-US" sz="1600" b="1" dirty="0" smtClean="0"/>
              <a:t>7) During a recession, it is very likely that money velocity will</a:t>
            </a:r>
            <a:endParaRPr lang="en-US" sz="1600" b="1" dirty="0"/>
          </a:p>
          <a:p>
            <a:pPr algn="just"/>
            <a:endParaRPr lang="en-US" sz="1600" dirty="0"/>
          </a:p>
          <a:p>
            <a:pPr algn="just"/>
            <a:r>
              <a:rPr lang="en-US" sz="1600" dirty="0" smtClean="0">
                <a:solidFill>
                  <a:srgbClr val="FF0000"/>
                </a:solidFill>
              </a:rPr>
              <a:t>c) decrease.</a:t>
            </a:r>
          </a:p>
          <a:p>
            <a:pPr algn="just"/>
            <a:endParaRPr lang="en-US" sz="1600" dirty="0" smtClean="0"/>
          </a:p>
          <a:p>
            <a:pPr algn="just"/>
            <a:endParaRPr lang="en-US" sz="1600" dirty="0"/>
          </a:p>
          <a:p>
            <a:pPr algn="just"/>
            <a:endParaRPr lang="en-US" sz="1600" dirty="0"/>
          </a:p>
        </p:txBody>
      </p:sp>
      <p:sp>
        <p:nvSpPr>
          <p:cNvPr id="10" name="TextBox 9"/>
          <p:cNvSpPr txBox="1"/>
          <p:nvPr/>
        </p:nvSpPr>
        <p:spPr>
          <a:xfrm>
            <a:off x="3200400" y="3581400"/>
            <a:ext cx="2743200" cy="181588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pPr algn="just"/>
            <a:r>
              <a:rPr lang="en-US" sz="1600" b="1" dirty="0" smtClean="0"/>
              <a:t>8) If the money supply decreases, but the money demand stays the same, interest rates</a:t>
            </a:r>
            <a:endParaRPr lang="en-US" sz="1600" b="1" dirty="0"/>
          </a:p>
          <a:p>
            <a:pPr algn="just"/>
            <a:endParaRPr lang="en-US" sz="1600" dirty="0"/>
          </a:p>
          <a:p>
            <a:pPr algn="just"/>
            <a:r>
              <a:rPr lang="en-US" sz="1600" dirty="0" smtClean="0">
                <a:solidFill>
                  <a:srgbClr val="FF0000"/>
                </a:solidFill>
              </a:rPr>
              <a:t>a) increase, but quantity decreases.</a:t>
            </a:r>
            <a:endParaRPr lang="en-US" sz="1600" dirty="0">
              <a:solidFill>
                <a:srgbClr val="FF0000"/>
              </a:solidFill>
            </a:endParaRPr>
          </a:p>
        </p:txBody>
      </p:sp>
      <p:sp>
        <p:nvSpPr>
          <p:cNvPr id="11" name="TextBox 10"/>
          <p:cNvSpPr txBox="1"/>
          <p:nvPr/>
        </p:nvSpPr>
        <p:spPr>
          <a:xfrm>
            <a:off x="6172200" y="1447800"/>
            <a:ext cx="2743200" cy="2062103"/>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pPr algn="just"/>
            <a:r>
              <a:rPr lang="en-US" sz="1600" b="1" dirty="0" smtClean="0"/>
              <a:t>9) If the nominal demand for money increases, but the money supply stays the same, interest rates</a:t>
            </a:r>
            <a:endParaRPr lang="en-US" sz="1600" b="1" dirty="0"/>
          </a:p>
          <a:p>
            <a:pPr algn="just"/>
            <a:endParaRPr lang="en-US" sz="1600" dirty="0"/>
          </a:p>
          <a:p>
            <a:pPr algn="just"/>
            <a:r>
              <a:rPr lang="en-US" sz="1600" dirty="0" smtClean="0">
                <a:solidFill>
                  <a:srgbClr val="FF0000"/>
                </a:solidFill>
              </a:rPr>
              <a:t>a) increase, but quantity stays the same.</a:t>
            </a:r>
            <a:endParaRPr lang="en-US" sz="1600" dirty="0">
              <a:solidFill>
                <a:srgbClr val="FF0000"/>
              </a:solidFill>
            </a:endParaRPr>
          </a:p>
          <a:p>
            <a:pPr algn="just"/>
            <a:endParaRPr lang="en-US" sz="1600" dirty="0"/>
          </a:p>
        </p:txBody>
      </p:sp>
      <p:sp>
        <p:nvSpPr>
          <p:cNvPr id="12" name="TextBox 11"/>
          <p:cNvSpPr txBox="1"/>
          <p:nvPr/>
        </p:nvSpPr>
        <p:spPr>
          <a:xfrm>
            <a:off x="6172200" y="3581400"/>
            <a:ext cx="2743200" cy="181588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pPr algn="just"/>
            <a:r>
              <a:rPr lang="en-US" sz="1600" b="1" dirty="0" smtClean="0"/>
              <a:t>10) If the Federal Reserve wants to increase the money supply, it will likely</a:t>
            </a:r>
            <a:endParaRPr lang="en-US" sz="1600" b="1" dirty="0"/>
          </a:p>
          <a:p>
            <a:pPr algn="just"/>
            <a:endParaRPr lang="en-US" sz="1600" dirty="0"/>
          </a:p>
          <a:p>
            <a:pPr algn="just"/>
            <a:r>
              <a:rPr lang="en-US" sz="1600" dirty="0" smtClean="0">
                <a:solidFill>
                  <a:srgbClr val="FF0000"/>
                </a:solidFill>
              </a:rPr>
              <a:t>b) buy T-bills.</a:t>
            </a:r>
          </a:p>
          <a:p>
            <a:pPr algn="just"/>
            <a:endParaRPr lang="en-US" sz="1600" dirty="0"/>
          </a:p>
          <a:p>
            <a:pPr algn="just"/>
            <a:endParaRPr lang="en-US" sz="1600"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100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100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Quiz</a:t>
            </a:r>
          </a:p>
        </p:txBody>
      </p:sp>
      <p:sp>
        <p:nvSpPr>
          <p:cNvPr id="113672" name="Bevel 11">
            <a:hlinkClick r:id="rId3" action="ppaction://hlinksldjump"/>
          </p:cNvPr>
          <p:cNvSpPr>
            <a:spLocks noChangeArrowheads="1"/>
          </p:cNvSpPr>
          <p:nvPr/>
        </p:nvSpPr>
        <p:spPr bwMode="auto">
          <a:xfrm>
            <a:off x="388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rPr>
              <a:t>Multiple Choice /</a:t>
            </a:r>
          </a:p>
          <a:p>
            <a:r>
              <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rPr>
              <a:t>Short Response</a:t>
            </a:r>
          </a:p>
        </p:txBody>
      </p:sp>
      <p:sp>
        <p:nvSpPr>
          <p:cNvPr id="113673" name="Bevel 12">
            <a:hlinkClick r:id="rId4" action="ppaction://hlinksldjump"/>
          </p:cNvPr>
          <p:cNvSpPr>
            <a:spLocks noChangeArrowheads="1"/>
          </p:cNvSpPr>
          <p:nvPr/>
        </p:nvSpPr>
        <p:spPr bwMode="auto">
          <a:xfrm>
            <a:off x="2362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rPr>
              <a:t>Matching /</a:t>
            </a:r>
          </a:p>
          <a:p>
            <a:r>
              <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rPr>
              <a:t>Vocabulary</a:t>
            </a:r>
          </a:p>
        </p:txBody>
      </p:sp>
      <p:sp>
        <p:nvSpPr>
          <p:cNvPr id="113674" name="Bevel 13">
            <a:hlinkClick r:id="rId5" action="ppaction://hlinksldjump"/>
          </p:cNvPr>
          <p:cNvSpPr>
            <a:spLocks noChangeArrowheads="1"/>
          </p:cNvSpPr>
          <p:nvPr/>
        </p:nvSpPr>
        <p:spPr bwMode="auto">
          <a:xfrm>
            <a:off x="5410200" y="5562600"/>
            <a:ext cx="1371600" cy="457200"/>
          </a:xfrm>
          <a:prstGeom prst="bevel">
            <a:avLst>
              <a:gd name="adj" fmla="val 12500"/>
            </a:avLst>
          </a:prstGeom>
          <a:solidFill>
            <a:srgbClr val="FF6666"/>
          </a:solidFill>
          <a:ln w="9525">
            <a:solidFill>
              <a:srgbClr val="FF6666"/>
            </a:solidFill>
            <a:miter lim="800000"/>
            <a:headEnd/>
            <a:tailEnd/>
          </a:ln>
        </p:spPr>
        <p:txBody>
          <a:bodyPr wrap="none" anchor="ctr"/>
          <a:lstStyle/>
          <a:p>
            <a:r>
              <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rPr>
              <a:t>Show Answers</a:t>
            </a:r>
          </a:p>
        </p:txBody>
      </p:sp>
      <p:sp>
        <p:nvSpPr>
          <p:cNvPr id="21" name="Rectangle 20"/>
          <p:cNvSpPr/>
          <p:nvPr/>
        </p:nvSpPr>
        <p:spPr bwMode="auto">
          <a:xfrm>
            <a:off x="0" y="914400"/>
            <a:ext cx="9144000" cy="4572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effectLst>
                  <a:outerShdw blurRad="50800" dist="38100" dir="2700000" algn="tl" rotWithShape="0">
                    <a:srgbClr val="000000">
                      <a:alpha val="43000"/>
                    </a:srgbClr>
                  </a:outerShdw>
                </a:effectLst>
              </a:rPr>
              <a:t>CALCULATIONS</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
        <p:nvSpPr>
          <p:cNvPr id="9" name="TextBox 8"/>
          <p:cNvSpPr txBox="1"/>
          <p:nvPr/>
        </p:nvSpPr>
        <p:spPr>
          <a:xfrm>
            <a:off x="2286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11) Solve for V:</a:t>
            </a:r>
          </a:p>
          <a:p>
            <a:pPr algn="just"/>
            <a:endParaRPr lang="en-US" sz="1600" dirty="0" smtClean="0"/>
          </a:p>
          <a:p>
            <a:pPr algn="just"/>
            <a:r>
              <a:rPr lang="en-US" sz="1600" dirty="0" smtClean="0"/>
              <a:t>If the money supply is $2 trillion, and nominal GDP is $16 trillion, what is the velocity of money?</a:t>
            </a:r>
          </a:p>
          <a:p>
            <a:pPr algn="just"/>
            <a:endParaRPr lang="en-US" sz="1600" dirty="0" smtClean="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smtClean="0"/>
          </a:p>
          <a:p>
            <a:pPr algn="just"/>
            <a:endParaRPr lang="en-US" sz="1600" dirty="0"/>
          </a:p>
          <a:p>
            <a:pPr algn="just"/>
            <a:endParaRPr lang="en-US" sz="1600" dirty="0"/>
          </a:p>
        </p:txBody>
      </p:sp>
      <p:sp>
        <p:nvSpPr>
          <p:cNvPr id="10" name="TextBox 9"/>
          <p:cNvSpPr txBox="1"/>
          <p:nvPr/>
        </p:nvSpPr>
        <p:spPr>
          <a:xfrm>
            <a:off x="32004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12) Solve for (P x Y):</a:t>
            </a:r>
          </a:p>
          <a:p>
            <a:pPr algn="just"/>
            <a:endParaRPr lang="en-US" sz="1600" dirty="0" smtClean="0"/>
          </a:p>
          <a:p>
            <a:pPr algn="just"/>
            <a:r>
              <a:rPr lang="en-US" sz="1600" dirty="0" smtClean="0"/>
              <a:t>If the money supply is $2.5 trillion, and money velocity is 8, what is nominal GDP?</a:t>
            </a:r>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smtClean="0"/>
          </a:p>
          <a:p>
            <a:pPr algn="just"/>
            <a:endParaRPr lang="en-US" sz="1600" dirty="0"/>
          </a:p>
          <a:p>
            <a:pPr algn="just"/>
            <a:endParaRPr lang="en-US" sz="1600" dirty="0" smtClean="0"/>
          </a:p>
        </p:txBody>
      </p:sp>
      <p:sp>
        <p:nvSpPr>
          <p:cNvPr id="11" name="TextBox 10"/>
          <p:cNvSpPr txBox="1"/>
          <p:nvPr/>
        </p:nvSpPr>
        <p:spPr>
          <a:xfrm>
            <a:off x="61722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13) Solve for V:</a:t>
            </a:r>
          </a:p>
          <a:p>
            <a:pPr algn="just"/>
            <a:endParaRPr lang="en-US" sz="1600" dirty="0" smtClean="0"/>
          </a:p>
          <a:p>
            <a:pPr algn="just"/>
            <a:r>
              <a:rPr lang="en-US" sz="1600" dirty="0" smtClean="0"/>
              <a:t>If the real money demand for money (M / P) is 4, and output (Y) is 20, what is the velocity of money?</a:t>
            </a:r>
            <a:endParaRPr lang="en-US" sz="1600" dirty="0"/>
          </a:p>
          <a:p>
            <a:pPr algn="just"/>
            <a:endParaRPr lang="en-US" sz="1600" dirty="0" smtClean="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1000"/>
                                        <p:tgtEl>
                                          <p:spTgt spid="1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utoUpdateAnimBg="0"/>
      <p:bldP spid="9" grpId="0" animBg="1"/>
      <p:bldP spid="10" grpId="0" animBg="1"/>
      <p:bldP spid="1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86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11) Solve for V:</a:t>
            </a:r>
          </a:p>
          <a:p>
            <a:pPr algn="just"/>
            <a:endParaRPr lang="en-US" sz="1600" dirty="0" smtClean="0"/>
          </a:p>
          <a:p>
            <a:pPr algn="just"/>
            <a:r>
              <a:rPr lang="en-US" sz="1600" dirty="0" smtClean="0"/>
              <a:t>If the money supply is $2 trillion, and nominal GDP is $16 trillion, what is the velocity of money?</a:t>
            </a:r>
          </a:p>
          <a:p>
            <a:pPr algn="just"/>
            <a:endParaRPr lang="en-US" sz="1600" dirty="0" smtClean="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smtClean="0"/>
          </a:p>
          <a:p>
            <a:pPr algn="just"/>
            <a:endParaRPr lang="en-US" sz="1600" dirty="0"/>
          </a:p>
          <a:p>
            <a:pPr algn="just"/>
            <a:endParaRPr lang="en-US" sz="1600" dirty="0"/>
          </a:p>
        </p:txBody>
      </p:sp>
      <p:sp>
        <p:nvSpPr>
          <p:cNvPr id="11" name="TextBox 10"/>
          <p:cNvSpPr txBox="1"/>
          <p:nvPr/>
        </p:nvSpPr>
        <p:spPr>
          <a:xfrm>
            <a:off x="32004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12) Solve for (P x Y):</a:t>
            </a:r>
          </a:p>
          <a:p>
            <a:pPr algn="just"/>
            <a:endParaRPr lang="en-US" sz="1600" dirty="0" smtClean="0"/>
          </a:p>
          <a:p>
            <a:pPr algn="just"/>
            <a:r>
              <a:rPr lang="en-US" sz="1600" dirty="0" smtClean="0"/>
              <a:t>If the money supply is $2.5 trillion, and money velocity is 8, what is nominal GDP?</a:t>
            </a:r>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smtClean="0"/>
          </a:p>
          <a:p>
            <a:pPr algn="just"/>
            <a:endParaRPr lang="en-US" sz="1600" dirty="0"/>
          </a:p>
          <a:p>
            <a:pPr algn="just"/>
            <a:endParaRPr lang="en-US" sz="1600" dirty="0" smtClean="0"/>
          </a:p>
        </p:txBody>
      </p:sp>
      <p:sp>
        <p:nvSpPr>
          <p:cNvPr id="12" name="TextBox 11"/>
          <p:cNvSpPr txBox="1"/>
          <p:nvPr/>
        </p:nvSpPr>
        <p:spPr>
          <a:xfrm>
            <a:off x="61722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13) Solve for V:</a:t>
            </a:r>
          </a:p>
          <a:p>
            <a:pPr algn="just"/>
            <a:endParaRPr lang="en-US" sz="1600" dirty="0" smtClean="0"/>
          </a:p>
          <a:p>
            <a:pPr algn="just"/>
            <a:r>
              <a:rPr lang="en-US" sz="1600" dirty="0" smtClean="0"/>
              <a:t>If the real money demand for money (M / P) is 4, and output (Y) is 20, what is the velocity of money?</a:t>
            </a:r>
            <a:endParaRPr lang="en-US" sz="1600" dirty="0"/>
          </a:p>
          <a:p>
            <a:pPr algn="just"/>
            <a:endParaRPr lang="en-US" sz="1600" dirty="0" smtClean="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a:p>
        </p:txBody>
      </p:sp>
      <p:sp>
        <p:nvSpPr>
          <p:cNvPr id="115714" name="Rectangle 3"/>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Quiz</a:t>
            </a:r>
          </a:p>
        </p:txBody>
      </p:sp>
      <p:sp>
        <p:nvSpPr>
          <p:cNvPr id="115724" name="Bevel 15">
            <a:hlinkClick r:id="rId3" action="ppaction://hlinksldjump"/>
          </p:cNvPr>
          <p:cNvSpPr>
            <a:spLocks noChangeArrowheads="1"/>
          </p:cNvSpPr>
          <p:nvPr/>
        </p:nvSpPr>
        <p:spPr bwMode="auto">
          <a:xfrm>
            <a:off x="388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rPr>
              <a:t>Multiple Choice /</a:t>
            </a:r>
          </a:p>
          <a:p>
            <a:r>
              <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rPr>
              <a:t>Short Response</a:t>
            </a:r>
          </a:p>
        </p:txBody>
      </p:sp>
      <p:sp>
        <p:nvSpPr>
          <p:cNvPr id="115725" name="Bevel 16">
            <a:hlinkClick r:id="rId4" action="ppaction://hlinksldjump"/>
          </p:cNvPr>
          <p:cNvSpPr>
            <a:spLocks noChangeArrowheads="1"/>
          </p:cNvSpPr>
          <p:nvPr/>
        </p:nvSpPr>
        <p:spPr bwMode="auto">
          <a:xfrm>
            <a:off x="2362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rPr>
              <a:t>Matching /</a:t>
            </a:r>
          </a:p>
          <a:p>
            <a:r>
              <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rPr>
              <a:t>Vocabulary</a:t>
            </a:r>
          </a:p>
        </p:txBody>
      </p:sp>
      <p:sp>
        <p:nvSpPr>
          <p:cNvPr id="115726" name="Bevel 17">
            <a:hlinkClick r:id="rId5" action="ppaction://hlinksldjump"/>
          </p:cNvPr>
          <p:cNvSpPr>
            <a:spLocks noChangeArrowheads="1"/>
          </p:cNvSpPr>
          <p:nvPr/>
        </p:nvSpPr>
        <p:spPr bwMode="auto">
          <a:xfrm>
            <a:off x="5410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rPr>
              <a:t>Calculations</a:t>
            </a:r>
          </a:p>
        </p:txBody>
      </p:sp>
      <p:sp>
        <p:nvSpPr>
          <p:cNvPr id="6" name="Rectangle 5"/>
          <p:cNvSpPr/>
          <p:nvPr/>
        </p:nvSpPr>
        <p:spPr bwMode="auto">
          <a:xfrm>
            <a:off x="0" y="914400"/>
            <a:ext cx="9144000" cy="4572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effectLst>
                  <a:outerShdw blurRad="50800" dist="38100" dir="2700000" algn="tl" rotWithShape="0">
                    <a:srgbClr val="000000">
                      <a:alpha val="43000"/>
                    </a:srgbClr>
                  </a:outerShdw>
                </a:effectLst>
              </a:rPr>
              <a:t>CALCULATIONS</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
        <p:nvSpPr>
          <p:cNvPr id="7" name="TextBox 6"/>
          <p:cNvSpPr txBox="1"/>
          <p:nvPr/>
        </p:nvSpPr>
        <p:spPr>
          <a:xfrm>
            <a:off x="2286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11) Solve for V:</a:t>
            </a:r>
          </a:p>
          <a:p>
            <a:pPr algn="just"/>
            <a:endParaRPr lang="en-US" sz="1600" dirty="0" smtClean="0"/>
          </a:p>
          <a:p>
            <a:pPr algn="just"/>
            <a:r>
              <a:rPr lang="en-US" sz="1600" dirty="0" smtClean="0"/>
              <a:t>If the money supply is $2 trillion, and nominal GDP is $16 trillion, what is the velocity of money?</a:t>
            </a:r>
          </a:p>
          <a:p>
            <a:pPr algn="just"/>
            <a:endParaRPr lang="en-US" sz="1600" dirty="0" smtClean="0"/>
          </a:p>
          <a:p>
            <a:pPr algn="just"/>
            <a:r>
              <a:rPr lang="en-US" sz="1600" dirty="0" smtClean="0"/>
              <a:t>V  =  (P x Y) / M</a:t>
            </a:r>
          </a:p>
          <a:p>
            <a:pPr algn="just"/>
            <a:endParaRPr lang="en-US" sz="1600" dirty="0"/>
          </a:p>
          <a:p>
            <a:pPr algn="just"/>
            <a:r>
              <a:rPr lang="en-US" sz="1600" dirty="0" smtClean="0"/>
              <a:t>V  =  ($16 trillion) / $2 trillion</a:t>
            </a:r>
          </a:p>
          <a:p>
            <a:pPr algn="just"/>
            <a:endParaRPr lang="en-US" sz="1600" dirty="0"/>
          </a:p>
          <a:p>
            <a:pPr algn="just"/>
            <a:r>
              <a:rPr lang="en-US" sz="1600" dirty="0" smtClean="0">
                <a:solidFill>
                  <a:srgbClr val="FF0000"/>
                </a:solidFill>
              </a:rPr>
              <a:t>V  =  8</a:t>
            </a:r>
          </a:p>
          <a:p>
            <a:pPr algn="just"/>
            <a:endParaRPr lang="en-US" sz="1600" dirty="0" smtClean="0"/>
          </a:p>
          <a:p>
            <a:pPr algn="just"/>
            <a:endParaRPr lang="en-US" sz="1600" dirty="0"/>
          </a:p>
          <a:p>
            <a:pPr algn="just"/>
            <a:endParaRPr lang="en-US" sz="1600" dirty="0"/>
          </a:p>
        </p:txBody>
      </p:sp>
      <p:sp>
        <p:nvSpPr>
          <p:cNvPr id="8" name="TextBox 7"/>
          <p:cNvSpPr txBox="1"/>
          <p:nvPr/>
        </p:nvSpPr>
        <p:spPr>
          <a:xfrm>
            <a:off x="32004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12) Solve for (P x Y):</a:t>
            </a:r>
          </a:p>
          <a:p>
            <a:pPr algn="just"/>
            <a:endParaRPr lang="en-US" sz="1600" dirty="0" smtClean="0"/>
          </a:p>
          <a:p>
            <a:pPr algn="just"/>
            <a:r>
              <a:rPr lang="en-US" sz="1600" dirty="0" smtClean="0"/>
              <a:t>If the money supply is $2.5 trillion, and money velocity is 8, what is nominal GDP?</a:t>
            </a:r>
          </a:p>
          <a:p>
            <a:pPr algn="just"/>
            <a:endParaRPr lang="en-US" sz="1600" dirty="0" smtClean="0"/>
          </a:p>
          <a:p>
            <a:pPr algn="just"/>
            <a:endParaRPr lang="en-US" sz="1600" dirty="0"/>
          </a:p>
          <a:p>
            <a:pPr algn="just"/>
            <a:r>
              <a:rPr lang="en-US" sz="1600" dirty="0" smtClean="0"/>
              <a:t>M x V  =  P x Y</a:t>
            </a:r>
          </a:p>
          <a:p>
            <a:pPr algn="just"/>
            <a:endParaRPr lang="en-US" sz="1600" dirty="0"/>
          </a:p>
          <a:p>
            <a:pPr algn="just"/>
            <a:r>
              <a:rPr lang="en-US" sz="1600" dirty="0" smtClean="0"/>
              <a:t>$2.5 trillion x 8  =  P x Y</a:t>
            </a:r>
          </a:p>
          <a:p>
            <a:pPr algn="just"/>
            <a:endParaRPr lang="en-US" sz="1600" dirty="0"/>
          </a:p>
          <a:p>
            <a:pPr algn="just"/>
            <a:r>
              <a:rPr lang="en-US" sz="1600" dirty="0" smtClean="0">
                <a:solidFill>
                  <a:srgbClr val="FF0000"/>
                </a:solidFill>
              </a:rPr>
              <a:t>P x Y  =  $20 trillion</a:t>
            </a:r>
          </a:p>
          <a:p>
            <a:pPr algn="just"/>
            <a:endParaRPr lang="en-US" sz="1600" dirty="0" smtClean="0"/>
          </a:p>
          <a:p>
            <a:pPr algn="just"/>
            <a:endParaRPr lang="en-US" sz="1600" dirty="0"/>
          </a:p>
          <a:p>
            <a:pPr algn="just"/>
            <a:endParaRPr lang="en-US" sz="1600" dirty="0" smtClean="0"/>
          </a:p>
        </p:txBody>
      </p:sp>
      <p:sp>
        <p:nvSpPr>
          <p:cNvPr id="9" name="TextBox 8"/>
          <p:cNvSpPr txBox="1"/>
          <p:nvPr/>
        </p:nvSpPr>
        <p:spPr>
          <a:xfrm>
            <a:off x="61722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13) Solve for V:</a:t>
            </a:r>
          </a:p>
          <a:p>
            <a:pPr algn="just"/>
            <a:endParaRPr lang="en-US" sz="1600" dirty="0" smtClean="0"/>
          </a:p>
          <a:p>
            <a:pPr algn="just"/>
            <a:r>
              <a:rPr lang="en-US" sz="1600" dirty="0" smtClean="0"/>
              <a:t>If the real money demand for money (M / P) is 4, and output (Y) is 20, what is the velocity of money?</a:t>
            </a:r>
            <a:endParaRPr lang="en-US" sz="1600" dirty="0"/>
          </a:p>
          <a:p>
            <a:pPr algn="just"/>
            <a:endParaRPr lang="en-US" sz="1600" dirty="0" smtClean="0"/>
          </a:p>
          <a:p>
            <a:pPr algn="just"/>
            <a:r>
              <a:rPr lang="en-US" sz="1600" dirty="0" smtClean="0"/>
              <a:t>M / P  =  Y / V</a:t>
            </a:r>
          </a:p>
          <a:p>
            <a:pPr algn="just"/>
            <a:endParaRPr lang="en-US" sz="1600" dirty="0"/>
          </a:p>
          <a:p>
            <a:pPr algn="just"/>
            <a:r>
              <a:rPr lang="en-US" sz="1600" dirty="0" smtClean="0"/>
              <a:t>4  =  20 / V</a:t>
            </a:r>
          </a:p>
          <a:p>
            <a:pPr algn="just"/>
            <a:endParaRPr lang="en-US" sz="1600" dirty="0" smtClean="0"/>
          </a:p>
          <a:p>
            <a:pPr algn="just"/>
            <a:r>
              <a:rPr lang="en-US" sz="1600" dirty="0" smtClean="0"/>
              <a:t>4V  =  20</a:t>
            </a:r>
            <a:endParaRPr lang="en-US" sz="1600" dirty="0"/>
          </a:p>
          <a:p>
            <a:pPr algn="just"/>
            <a:endParaRPr lang="en-US" sz="1600" dirty="0" smtClean="0"/>
          </a:p>
          <a:p>
            <a:pPr algn="just"/>
            <a:r>
              <a:rPr lang="en-US" sz="1600" dirty="0" smtClean="0">
                <a:solidFill>
                  <a:srgbClr val="FF0000"/>
                </a:solidFill>
              </a:rPr>
              <a:t>V  =  5</a:t>
            </a:r>
            <a:endParaRPr lang="en-US" sz="1600" dirty="0">
              <a:solidFill>
                <a:srgbClr val="FF0000"/>
              </a:solidFill>
            </a:endParaRPr>
          </a:p>
          <a:p>
            <a:pPr algn="just"/>
            <a:endParaRPr lang="en-US" sz="1600"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Money Velocity</a:t>
            </a:r>
            <a:endParaRPr lang="en-US" dirty="0">
              <a:latin typeface="Century Gothic" charset="0"/>
              <a:ea typeface="ＭＳ Ｐゴシック" charset="0"/>
              <a:cs typeface="ＭＳ Ｐゴシック" charset="0"/>
            </a:endParaRPr>
          </a:p>
        </p:txBody>
      </p:sp>
      <p:sp>
        <p:nvSpPr>
          <p:cNvPr id="10" name="Rectangle 9"/>
          <p:cNvSpPr/>
          <p:nvPr/>
        </p:nvSpPr>
        <p:spPr bwMode="auto">
          <a:xfrm>
            <a:off x="0" y="914400"/>
            <a:ext cx="9144000" cy="4572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Homework</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
        <p:nvSpPr>
          <p:cNvPr id="8" name="TextBox 7"/>
          <p:cNvSpPr txBox="1"/>
          <p:nvPr/>
        </p:nvSpPr>
        <p:spPr>
          <a:xfrm>
            <a:off x="228600" y="1524000"/>
            <a:ext cx="2743200" cy="1815882"/>
          </a:xfrm>
          <a:prstGeom prst="rect">
            <a:avLst/>
          </a:prstGeom>
          <a:gradFill flip="none" rotWithShape="1">
            <a:gsLst>
              <a:gs pos="95000">
                <a:schemeClr val="accent2">
                  <a:alpha val="25000"/>
                </a:schemeClr>
              </a:gs>
              <a:gs pos="100000">
                <a:schemeClr val="bg1"/>
              </a:gs>
            </a:gsLst>
            <a:path path="shape">
              <a:fillToRect l="50000" t="50000" r="50000" b="50000"/>
            </a:path>
            <a:tileRect/>
          </a:gradFill>
          <a:ln w="12700">
            <a:noFill/>
          </a:ln>
        </p:spPr>
        <p:txBody>
          <a:bodyPr wrap="square" rtlCol="0">
            <a:spAutoFit/>
          </a:bodyPr>
          <a:lstStyle/>
          <a:p>
            <a:r>
              <a:rPr lang="en-US" sz="1600" b="1" dirty="0" smtClean="0"/>
              <a:t>1) Velocity of Money Equation</a:t>
            </a:r>
          </a:p>
          <a:p>
            <a:pPr algn="just"/>
            <a:endParaRPr lang="en-US" sz="1600" dirty="0" smtClean="0"/>
          </a:p>
          <a:p>
            <a:pPr algn="just"/>
            <a:r>
              <a:rPr lang="en-US" sz="1600" dirty="0" smtClean="0"/>
              <a:t>Solve for V using the following equation:</a:t>
            </a:r>
          </a:p>
          <a:p>
            <a:pPr algn="just"/>
            <a:r>
              <a:rPr lang="en-US" sz="1600" dirty="0" smtClean="0"/>
              <a:t>V  =  (P x Y) / M</a:t>
            </a:r>
          </a:p>
          <a:p>
            <a:pPr algn="just"/>
            <a:endParaRPr lang="en-US" sz="1600" dirty="0"/>
          </a:p>
        </p:txBody>
      </p:sp>
      <p:sp>
        <p:nvSpPr>
          <p:cNvPr id="11" name="TextBox 10"/>
          <p:cNvSpPr txBox="1"/>
          <p:nvPr/>
        </p:nvSpPr>
        <p:spPr>
          <a:xfrm>
            <a:off x="3200400" y="1524000"/>
            <a:ext cx="2743200" cy="1815882"/>
          </a:xfrm>
          <a:prstGeom prst="rect">
            <a:avLst/>
          </a:prstGeom>
          <a:gradFill flip="none" rotWithShape="1">
            <a:gsLst>
              <a:gs pos="95000">
                <a:schemeClr val="accent2">
                  <a:alpha val="25000"/>
                </a:schemeClr>
              </a:gs>
              <a:gs pos="100000">
                <a:schemeClr val="bg1"/>
              </a:gs>
            </a:gsLst>
            <a:path path="shape">
              <a:fillToRect l="50000" t="50000" r="50000" b="50000"/>
            </a:path>
            <a:tileRect/>
          </a:gradFill>
          <a:ln w="12700">
            <a:noFill/>
          </a:ln>
        </p:spPr>
        <p:txBody>
          <a:bodyPr wrap="square" rtlCol="0">
            <a:spAutoFit/>
          </a:bodyPr>
          <a:lstStyle/>
          <a:p>
            <a:r>
              <a:rPr lang="en-US" sz="1600" b="1" dirty="0" smtClean="0"/>
              <a:t>3) Real Money Demand Equation</a:t>
            </a:r>
          </a:p>
          <a:p>
            <a:pPr algn="just"/>
            <a:endParaRPr lang="en-US" sz="1600" dirty="0" smtClean="0"/>
          </a:p>
          <a:p>
            <a:pPr algn="just"/>
            <a:r>
              <a:rPr lang="en-US" sz="1600" dirty="0" smtClean="0"/>
              <a:t>Solve for V using the following equation:</a:t>
            </a:r>
          </a:p>
          <a:p>
            <a:pPr algn="just"/>
            <a:r>
              <a:rPr lang="en-US" sz="1600" dirty="0" smtClean="0"/>
              <a:t>M / P  =  Y / V</a:t>
            </a:r>
            <a:endParaRPr lang="en-US" sz="1600" dirty="0"/>
          </a:p>
          <a:p>
            <a:pPr algn="just"/>
            <a:endParaRPr lang="en-US" sz="1600" dirty="0" smtClean="0"/>
          </a:p>
        </p:txBody>
      </p:sp>
      <p:sp>
        <p:nvSpPr>
          <p:cNvPr id="12" name="TextBox 11"/>
          <p:cNvSpPr txBox="1"/>
          <p:nvPr/>
        </p:nvSpPr>
        <p:spPr>
          <a:xfrm>
            <a:off x="6172200" y="1524000"/>
            <a:ext cx="2743200" cy="1815882"/>
          </a:xfrm>
          <a:prstGeom prst="rect">
            <a:avLst/>
          </a:prstGeom>
          <a:gradFill flip="none" rotWithShape="1">
            <a:gsLst>
              <a:gs pos="95000">
                <a:schemeClr val="accent2">
                  <a:alpha val="25000"/>
                </a:schemeClr>
              </a:gs>
              <a:gs pos="100000">
                <a:schemeClr val="bg1"/>
              </a:gs>
            </a:gsLst>
            <a:path path="shape">
              <a:fillToRect l="50000" t="50000" r="50000" b="50000"/>
            </a:path>
            <a:tileRect/>
          </a:gradFill>
          <a:ln w="12700">
            <a:noFill/>
          </a:ln>
        </p:spPr>
        <p:txBody>
          <a:bodyPr wrap="square" rtlCol="0">
            <a:spAutoFit/>
          </a:bodyPr>
          <a:lstStyle/>
          <a:p>
            <a:r>
              <a:rPr lang="en-US" sz="1600" b="1" dirty="0" smtClean="0"/>
              <a:t>5) Velocity and Interest Rates</a:t>
            </a:r>
            <a:endParaRPr lang="en-US" sz="1600" b="1" dirty="0"/>
          </a:p>
          <a:p>
            <a:pPr algn="just"/>
            <a:endParaRPr lang="en-US" sz="1600" dirty="0"/>
          </a:p>
          <a:p>
            <a:pPr algn="just"/>
            <a:r>
              <a:rPr lang="en-US" sz="1600" dirty="0" smtClean="0"/>
              <a:t>A) Graph “Fed Funds Rate” on the chart.</a:t>
            </a:r>
          </a:p>
          <a:p>
            <a:pPr algn="just"/>
            <a:r>
              <a:rPr lang="en-US" sz="1600" dirty="0" smtClean="0"/>
              <a:t>B) Answer the questions.</a:t>
            </a:r>
          </a:p>
          <a:p>
            <a:pPr algn="just"/>
            <a:endParaRPr lang="en-US" sz="1600" dirty="0"/>
          </a:p>
        </p:txBody>
      </p:sp>
      <p:sp>
        <p:nvSpPr>
          <p:cNvPr id="13" name="Bevel 12">
            <a:hlinkClick r:id="rId3" action="ppaction://hlinksldjump"/>
          </p:cNvPr>
          <p:cNvSpPr>
            <a:spLocks noChangeArrowheads="1"/>
          </p:cNvSpPr>
          <p:nvPr/>
        </p:nvSpPr>
        <p:spPr bwMode="auto">
          <a:xfrm>
            <a:off x="1600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2) Quantity</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14" name="Bevel 13">
            <a:hlinkClick r:id="rId4" action="ppaction://hlinksldjump"/>
          </p:cNvPr>
          <p:cNvSpPr>
            <a:spLocks noChangeArrowheads="1"/>
          </p:cNvSpPr>
          <p:nvPr/>
        </p:nvSpPr>
        <p:spPr bwMode="auto">
          <a:xfrm>
            <a:off x="7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1) Velocity of</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Money 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15" name="Bevel 14">
            <a:hlinkClick r:id="rId5" action="ppaction://hlinksldjump"/>
          </p:cNvPr>
          <p:cNvSpPr>
            <a:spLocks noChangeArrowheads="1"/>
          </p:cNvSpPr>
          <p:nvPr/>
        </p:nvSpPr>
        <p:spPr bwMode="auto">
          <a:xfrm>
            <a:off x="3124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3) Real Money</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Demand 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17" name="Bevel 16">
            <a:hlinkClick r:id="rId6" action="ppaction://hlinksldjump"/>
          </p:cNvPr>
          <p:cNvSpPr>
            <a:spLocks noChangeArrowheads="1"/>
          </p:cNvSpPr>
          <p:nvPr/>
        </p:nvSpPr>
        <p:spPr bwMode="auto">
          <a:xfrm>
            <a:off x="4648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4) Money Velocity</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In the U.S.</a:t>
            </a:r>
          </a:p>
        </p:txBody>
      </p:sp>
      <p:sp>
        <p:nvSpPr>
          <p:cNvPr id="18" name="Bevel 17">
            <a:hlinkClick r:id="rId7" action="ppaction://hlinksldjump"/>
          </p:cNvPr>
          <p:cNvSpPr>
            <a:spLocks noChangeArrowheads="1"/>
          </p:cNvSpPr>
          <p:nvPr/>
        </p:nvSpPr>
        <p:spPr bwMode="auto">
          <a:xfrm>
            <a:off x="6172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5) Velocity and</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Interest Rates</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19" name="Bevel 18">
            <a:hlinkClick r:id="rId8" action="ppaction://hlinksldjump"/>
          </p:cNvPr>
          <p:cNvSpPr>
            <a:spLocks noChangeArrowheads="1"/>
          </p:cNvSpPr>
          <p:nvPr/>
        </p:nvSpPr>
        <p:spPr bwMode="auto">
          <a:xfrm>
            <a:off x="769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6) Velocity and the</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Business Cycle</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20" name="TextBox 19"/>
          <p:cNvSpPr txBox="1"/>
          <p:nvPr/>
        </p:nvSpPr>
        <p:spPr>
          <a:xfrm>
            <a:off x="228600" y="3441918"/>
            <a:ext cx="2743200" cy="1815882"/>
          </a:xfrm>
          <a:prstGeom prst="rect">
            <a:avLst/>
          </a:prstGeom>
          <a:gradFill flip="none" rotWithShape="1">
            <a:gsLst>
              <a:gs pos="95000">
                <a:schemeClr val="accent2">
                  <a:alpha val="25000"/>
                </a:schemeClr>
              </a:gs>
              <a:gs pos="100000">
                <a:schemeClr val="bg1"/>
              </a:gs>
            </a:gsLst>
            <a:path path="shape">
              <a:fillToRect l="50000" t="50000" r="50000" b="50000"/>
            </a:path>
            <a:tileRect/>
          </a:gradFill>
          <a:ln w="12700">
            <a:noFill/>
          </a:ln>
        </p:spPr>
        <p:txBody>
          <a:bodyPr wrap="square" rtlCol="0">
            <a:spAutoFit/>
          </a:bodyPr>
          <a:lstStyle/>
          <a:p>
            <a:r>
              <a:rPr lang="en-US" sz="1600" b="1" dirty="0" smtClean="0"/>
              <a:t>2) Quantity Equation</a:t>
            </a:r>
          </a:p>
          <a:p>
            <a:pPr algn="just"/>
            <a:endParaRPr lang="en-US" sz="1600" dirty="0" smtClean="0"/>
          </a:p>
          <a:p>
            <a:pPr algn="just"/>
            <a:r>
              <a:rPr lang="en-US" sz="1600" dirty="0" smtClean="0"/>
              <a:t>Solve for (P x Y) using the following equation:</a:t>
            </a:r>
          </a:p>
          <a:p>
            <a:pPr algn="just"/>
            <a:r>
              <a:rPr lang="en-US" sz="1600" dirty="0" smtClean="0"/>
              <a:t>M x V  =  P x Y</a:t>
            </a:r>
            <a:endParaRPr lang="en-US" sz="1600" dirty="0"/>
          </a:p>
          <a:p>
            <a:pPr algn="just"/>
            <a:endParaRPr lang="en-US" sz="1600" dirty="0" smtClean="0"/>
          </a:p>
          <a:p>
            <a:pPr algn="just"/>
            <a:endParaRPr lang="en-US" sz="1600" dirty="0"/>
          </a:p>
        </p:txBody>
      </p:sp>
      <p:sp>
        <p:nvSpPr>
          <p:cNvPr id="21" name="TextBox 20"/>
          <p:cNvSpPr txBox="1"/>
          <p:nvPr/>
        </p:nvSpPr>
        <p:spPr>
          <a:xfrm>
            <a:off x="3200400" y="3441918"/>
            <a:ext cx="2743200" cy="1815882"/>
          </a:xfrm>
          <a:prstGeom prst="rect">
            <a:avLst/>
          </a:prstGeom>
          <a:gradFill flip="none" rotWithShape="1">
            <a:gsLst>
              <a:gs pos="95000">
                <a:schemeClr val="accent2">
                  <a:alpha val="25000"/>
                </a:schemeClr>
              </a:gs>
              <a:gs pos="100000">
                <a:schemeClr val="bg1"/>
              </a:gs>
            </a:gsLst>
            <a:path path="shape">
              <a:fillToRect l="50000" t="50000" r="50000" b="50000"/>
            </a:path>
            <a:tileRect/>
          </a:gradFill>
          <a:ln w="12700">
            <a:noFill/>
          </a:ln>
        </p:spPr>
        <p:txBody>
          <a:bodyPr wrap="square" rtlCol="0">
            <a:spAutoFit/>
          </a:bodyPr>
          <a:lstStyle/>
          <a:p>
            <a:r>
              <a:rPr lang="en-US" sz="1600" b="1" dirty="0" smtClean="0"/>
              <a:t>4) Money Velocity in the United States</a:t>
            </a:r>
          </a:p>
          <a:p>
            <a:pPr algn="just"/>
            <a:endParaRPr lang="en-US" sz="1600" dirty="0" smtClean="0"/>
          </a:p>
          <a:p>
            <a:pPr algn="just"/>
            <a:r>
              <a:rPr lang="en-US" sz="1600" dirty="0" smtClean="0"/>
              <a:t>A) Complete the table.</a:t>
            </a:r>
          </a:p>
          <a:p>
            <a:pPr algn="just"/>
            <a:r>
              <a:rPr lang="en-US" sz="1600" dirty="0" smtClean="0"/>
              <a:t>B) Graph “M1 Velocity” and “M2 Velocity” on the chart.</a:t>
            </a:r>
          </a:p>
          <a:p>
            <a:pPr algn="just"/>
            <a:endParaRPr lang="en-US" sz="1600" dirty="0" smtClean="0"/>
          </a:p>
        </p:txBody>
      </p:sp>
      <p:sp>
        <p:nvSpPr>
          <p:cNvPr id="22" name="TextBox 21"/>
          <p:cNvSpPr txBox="1"/>
          <p:nvPr/>
        </p:nvSpPr>
        <p:spPr>
          <a:xfrm>
            <a:off x="6172200" y="3441918"/>
            <a:ext cx="2743200" cy="1815882"/>
          </a:xfrm>
          <a:prstGeom prst="rect">
            <a:avLst/>
          </a:prstGeom>
          <a:gradFill flip="none" rotWithShape="1">
            <a:gsLst>
              <a:gs pos="95000">
                <a:schemeClr val="accent2">
                  <a:alpha val="25000"/>
                </a:schemeClr>
              </a:gs>
              <a:gs pos="100000">
                <a:schemeClr val="bg1"/>
              </a:gs>
            </a:gsLst>
            <a:path path="shape">
              <a:fillToRect l="50000" t="50000" r="50000" b="50000"/>
            </a:path>
            <a:tileRect/>
          </a:gradFill>
          <a:ln w="12700">
            <a:noFill/>
          </a:ln>
        </p:spPr>
        <p:txBody>
          <a:bodyPr wrap="square" rtlCol="0">
            <a:spAutoFit/>
          </a:bodyPr>
          <a:lstStyle/>
          <a:p>
            <a:r>
              <a:rPr lang="en-US" sz="1600" b="1" dirty="0" smtClean="0"/>
              <a:t>6) Velocity and the Business Cycle</a:t>
            </a:r>
            <a:endParaRPr lang="en-US" sz="1600" b="1" dirty="0"/>
          </a:p>
          <a:p>
            <a:pPr algn="just"/>
            <a:endParaRPr lang="en-US" sz="1600" dirty="0"/>
          </a:p>
          <a:p>
            <a:pPr algn="just"/>
            <a:r>
              <a:rPr lang="en-US" sz="1600" dirty="0" smtClean="0"/>
              <a:t>A) Graph “% Change in Real GDP” on the chart.</a:t>
            </a:r>
          </a:p>
          <a:p>
            <a:pPr algn="just"/>
            <a:r>
              <a:rPr lang="en-US" sz="1600" dirty="0" smtClean="0"/>
              <a:t>B) Answer the questions.</a:t>
            </a:r>
          </a:p>
          <a:p>
            <a:pPr algn="just"/>
            <a:endParaRPr lang="en-US" sz="1600"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1000"/>
                                        <p:tgtEl>
                                          <p:spTgt spid="2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1000"/>
                                        <p:tgtEl>
                                          <p:spTgt spid="2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000"/>
                                        <p:tgtEl>
                                          <p:spTgt spid="1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1000"/>
                                        <p:tgtEl>
                                          <p:spTgt spid="22"/>
                                        </p:tgtEl>
                                      </p:cBhvr>
                                    </p:animEffect>
                                  </p:childTnLst>
                                </p:cTn>
                              </p:par>
                            </p:childTnLst>
                          </p:cTn>
                        </p:par>
                        <p:par>
                          <p:cTn id="27" fill="hold">
                            <p:stCondLst>
                              <p:cond delay="2000"/>
                            </p:stCondLst>
                            <p:childTnLst>
                              <p:par>
                                <p:cTn id="28" presetID="10" presetClass="entr" presetSubtype="0" fill="hold" grpId="0" nodeType="afterEffect">
                                  <p:stCondLst>
                                    <p:cond delay="1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000"/>
                                        <p:tgtEl>
                                          <p:spTgt spid="14"/>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2000"/>
                                        <p:tgtEl>
                                          <p:spTgt spid="13"/>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2000"/>
                                        <p:tgtEl>
                                          <p:spTgt spid="17"/>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2000"/>
                                        <p:tgtEl>
                                          <p:spTgt spid="18"/>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8" grpId="0" animBg="1"/>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Group 78"/>
          <p:cNvGraphicFramePr>
            <a:graphicFrameLocks noGrp="1"/>
          </p:cNvGraphicFramePr>
          <p:nvPr>
            <p:extLst>
              <p:ext uri="{D42A27DB-BD31-4B8C-83A1-F6EECF244321}">
                <p14:modId xmlns:p14="http://schemas.microsoft.com/office/powerpoint/2010/main" val="1488053539"/>
              </p:ext>
            </p:extLst>
          </p:nvPr>
        </p:nvGraphicFramePr>
        <p:xfrm>
          <a:off x="2895599" y="2590800"/>
          <a:ext cx="3352801" cy="3352800"/>
        </p:xfrm>
        <a:graphic>
          <a:graphicData uri="http://schemas.openxmlformats.org/drawingml/2006/table">
            <a:tbl>
              <a:tblPr firstRow="1" firstCol="1" lastRow="1" bandRow="1">
                <a:tableStyleId>{6E25E649-3F16-4E02-A733-19D2CDBF48F0}</a:tableStyleId>
              </a:tblPr>
              <a:tblGrid>
                <a:gridCol w="293662"/>
                <a:gridCol w="630592"/>
                <a:gridCol w="630592"/>
                <a:gridCol w="870057"/>
                <a:gridCol w="927898"/>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Assets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Liabilities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T-Bills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Reserves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Deposits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66" name="TextBox 65"/>
          <p:cNvSpPr txBox="1"/>
          <p:nvPr/>
        </p:nvSpPr>
        <p:spPr>
          <a:xfrm>
            <a:off x="152400" y="2283023"/>
            <a:ext cx="2590800" cy="307777"/>
          </a:xfrm>
          <a:prstGeom prst="rect">
            <a:avLst/>
          </a:prstGeom>
          <a:noFill/>
        </p:spPr>
        <p:txBody>
          <a:bodyPr wrap="square" rtlCol="0">
            <a:spAutoFit/>
          </a:bodyPr>
          <a:lstStyle/>
          <a:p>
            <a:pPr algn="l"/>
            <a:r>
              <a:rPr lang="en-US" sz="1400" b="1" dirty="0" smtClean="0"/>
              <a:t>Consumers</a:t>
            </a:r>
            <a:endParaRPr lang="en-US" sz="1400" b="1" dirty="0"/>
          </a:p>
        </p:txBody>
      </p:sp>
      <p:graphicFrame>
        <p:nvGraphicFramePr>
          <p:cNvPr id="67" name="Group 78"/>
          <p:cNvGraphicFramePr>
            <a:graphicFrameLocks noGrp="1"/>
          </p:cNvGraphicFramePr>
          <p:nvPr>
            <p:extLst>
              <p:ext uri="{D42A27DB-BD31-4B8C-83A1-F6EECF244321}">
                <p14:modId xmlns:p14="http://schemas.microsoft.com/office/powerpoint/2010/main" val="4047324610"/>
              </p:ext>
            </p:extLst>
          </p:nvPr>
        </p:nvGraphicFramePr>
        <p:xfrm>
          <a:off x="152400" y="2590800"/>
          <a:ext cx="2590800" cy="3352800"/>
        </p:xfrm>
        <a:graphic>
          <a:graphicData uri="http://schemas.openxmlformats.org/drawingml/2006/table">
            <a:tbl>
              <a:tblPr firstRow="1" firstCol="1" lastRow="1" bandRow="1">
                <a:tableStyleId>{6E25E649-3F16-4E02-A733-19D2CDBF48F0}</a:tableStyleId>
              </a:tblPr>
              <a:tblGrid>
                <a:gridCol w="292324"/>
                <a:gridCol w="561685"/>
                <a:gridCol w="813121"/>
                <a:gridCol w="92367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Assets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Liabilities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Deposits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graphicFrame>
        <p:nvGraphicFramePr>
          <p:cNvPr id="68" name="Group 78"/>
          <p:cNvGraphicFramePr>
            <a:graphicFrameLocks noGrp="1"/>
          </p:cNvGraphicFramePr>
          <p:nvPr>
            <p:extLst>
              <p:ext uri="{D42A27DB-BD31-4B8C-83A1-F6EECF244321}">
                <p14:modId xmlns:p14="http://schemas.microsoft.com/office/powerpoint/2010/main" val="3880529543"/>
              </p:ext>
            </p:extLst>
          </p:nvPr>
        </p:nvGraphicFramePr>
        <p:xfrm>
          <a:off x="6400799" y="2590800"/>
          <a:ext cx="2573593" cy="3352800"/>
        </p:xfrm>
        <a:graphic>
          <a:graphicData uri="http://schemas.openxmlformats.org/drawingml/2006/table">
            <a:tbl>
              <a:tblPr firstRow="1" firstCol="1" lastRow="1" bandRow="1">
                <a:tableStyleId>{6E25E649-3F16-4E02-A733-19D2CDBF48F0}</a:tableStyleId>
              </a:tblPr>
              <a:tblGrid>
                <a:gridCol w="307667"/>
                <a:gridCol w="763213"/>
                <a:gridCol w="591164"/>
                <a:gridCol w="911549"/>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Assets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Liabilities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T-Bills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Reserves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69" name="TextBox 68"/>
          <p:cNvSpPr txBox="1"/>
          <p:nvPr/>
        </p:nvSpPr>
        <p:spPr>
          <a:xfrm>
            <a:off x="2895600" y="2286000"/>
            <a:ext cx="3352800" cy="307777"/>
          </a:xfrm>
          <a:prstGeom prst="rect">
            <a:avLst/>
          </a:prstGeom>
          <a:noFill/>
        </p:spPr>
        <p:txBody>
          <a:bodyPr wrap="square" rtlCol="0">
            <a:spAutoFit/>
          </a:bodyPr>
          <a:lstStyle/>
          <a:p>
            <a:pPr algn="l"/>
            <a:r>
              <a:rPr lang="en-US" sz="1400" b="1" dirty="0" smtClean="0"/>
              <a:t>Bankers</a:t>
            </a:r>
            <a:endParaRPr lang="en-US" sz="1400" b="1" dirty="0"/>
          </a:p>
        </p:txBody>
      </p:sp>
      <p:sp>
        <p:nvSpPr>
          <p:cNvPr id="70" name="TextBox 69"/>
          <p:cNvSpPr txBox="1"/>
          <p:nvPr/>
        </p:nvSpPr>
        <p:spPr>
          <a:xfrm>
            <a:off x="6400800" y="2286000"/>
            <a:ext cx="2590800" cy="307777"/>
          </a:xfrm>
          <a:prstGeom prst="rect">
            <a:avLst/>
          </a:prstGeom>
          <a:noFill/>
        </p:spPr>
        <p:txBody>
          <a:bodyPr wrap="square" rtlCol="0">
            <a:spAutoFit/>
          </a:bodyPr>
          <a:lstStyle/>
          <a:p>
            <a:pPr algn="l"/>
            <a:r>
              <a:rPr lang="en-US" sz="1400" b="1" dirty="0" smtClean="0"/>
              <a:t>The Federal Reserve</a:t>
            </a:r>
            <a:endParaRPr lang="en-US" sz="1400" b="1" dirty="0"/>
          </a:p>
        </p:txBody>
      </p:sp>
      <p:sp>
        <p:nvSpPr>
          <p:cNvPr id="71" name="TextBox 70"/>
          <p:cNvSpPr txBox="1"/>
          <p:nvPr/>
        </p:nvSpPr>
        <p:spPr>
          <a:xfrm>
            <a:off x="457200" y="3200400"/>
            <a:ext cx="533400" cy="276999"/>
          </a:xfrm>
          <a:prstGeom prst="rect">
            <a:avLst/>
          </a:prstGeom>
          <a:noFill/>
        </p:spPr>
        <p:txBody>
          <a:bodyPr wrap="square" rtlCol="0">
            <a:spAutoFit/>
          </a:bodyPr>
          <a:lstStyle/>
          <a:p>
            <a:r>
              <a:rPr lang="en-US" sz="1200" b="1" dirty="0" smtClean="0"/>
              <a:t>3</a:t>
            </a:r>
            <a:endParaRPr lang="en-US" sz="1200" b="1" dirty="0"/>
          </a:p>
        </p:txBody>
      </p:sp>
      <p:sp>
        <p:nvSpPr>
          <p:cNvPr id="72" name="TextBox 71"/>
          <p:cNvSpPr txBox="1"/>
          <p:nvPr/>
        </p:nvSpPr>
        <p:spPr>
          <a:xfrm>
            <a:off x="990600" y="3200400"/>
            <a:ext cx="838200" cy="276999"/>
          </a:xfrm>
          <a:prstGeom prst="rect">
            <a:avLst/>
          </a:prstGeom>
          <a:noFill/>
        </p:spPr>
        <p:txBody>
          <a:bodyPr wrap="square" rtlCol="0">
            <a:spAutoFit/>
          </a:bodyPr>
          <a:lstStyle/>
          <a:p>
            <a:r>
              <a:rPr lang="en-US" sz="1200" b="1" dirty="0" smtClean="0"/>
              <a:t>0</a:t>
            </a:r>
            <a:endParaRPr lang="en-US" sz="1200" b="1" dirty="0"/>
          </a:p>
        </p:txBody>
      </p:sp>
      <p:sp>
        <p:nvSpPr>
          <p:cNvPr id="73" name="TextBox 72"/>
          <p:cNvSpPr txBox="1"/>
          <p:nvPr/>
        </p:nvSpPr>
        <p:spPr>
          <a:xfrm>
            <a:off x="1828800" y="3200400"/>
            <a:ext cx="914400" cy="276999"/>
          </a:xfrm>
          <a:prstGeom prst="rect">
            <a:avLst/>
          </a:prstGeom>
          <a:noFill/>
        </p:spPr>
        <p:txBody>
          <a:bodyPr wrap="square" rtlCol="0">
            <a:spAutoFit/>
          </a:bodyPr>
          <a:lstStyle/>
          <a:p>
            <a:r>
              <a:rPr lang="en-US" sz="1200" b="1" dirty="0" smtClean="0"/>
              <a:t>0</a:t>
            </a:r>
            <a:endParaRPr lang="en-US" sz="1200" b="1" dirty="0"/>
          </a:p>
        </p:txBody>
      </p:sp>
      <p:sp>
        <p:nvSpPr>
          <p:cNvPr id="74" name="TextBox 73"/>
          <p:cNvSpPr txBox="1"/>
          <p:nvPr/>
        </p:nvSpPr>
        <p:spPr>
          <a:xfrm>
            <a:off x="3200400" y="3200400"/>
            <a:ext cx="609600" cy="276999"/>
          </a:xfrm>
          <a:prstGeom prst="rect">
            <a:avLst/>
          </a:prstGeom>
          <a:noFill/>
        </p:spPr>
        <p:txBody>
          <a:bodyPr wrap="square" rtlCol="0">
            <a:spAutoFit/>
          </a:bodyPr>
          <a:lstStyle/>
          <a:p>
            <a:r>
              <a:rPr lang="en-US" sz="1200" b="1" dirty="0" smtClean="0"/>
              <a:t>3</a:t>
            </a:r>
            <a:endParaRPr lang="en-US" sz="1200" b="1" dirty="0"/>
          </a:p>
        </p:txBody>
      </p:sp>
      <p:sp>
        <p:nvSpPr>
          <p:cNvPr id="75" name="TextBox 74"/>
          <p:cNvSpPr txBox="1"/>
          <p:nvPr/>
        </p:nvSpPr>
        <p:spPr>
          <a:xfrm>
            <a:off x="3886200" y="3200400"/>
            <a:ext cx="533400" cy="276999"/>
          </a:xfrm>
          <a:prstGeom prst="rect">
            <a:avLst/>
          </a:prstGeom>
          <a:noFill/>
        </p:spPr>
        <p:txBody>
          <a:bodyPr wrap="square" rtlCol="0">
            <a:spAutoFit/>
          </a:bodyPr>
          <a:lstStyle/>
          <a:p>
            <a:r>
              <a:rPr lang="en-US" sz="1200" b="1" dirty="0" smtClean="0"/>
              <a:t>0</a:t>
            </a:r>
            <a:endParaRPr lang="en-US" sz="1200" b="1" dirty="0"/>
          </a:p>
        </p:txBody>
      </p:sp>
      <p:sp>
        <p:nvSpPr>
          <p:cNvPr id="76" name="TextBox 75"/>
          <p:cNvSpPr txBox="1"/>
          <p:nvPr/>
        </p:nvSpPr>
        <p:spPr>
          <a:xfrm>
            <a:off x="4495800" y="3200400"/>
            <a:ext cx="762000" cy="276999"/>
          </a:xfrm>
          <a:prstGeom prst="rect">
            <a:avLst/>
          </a:prstGeom>
          <a:noFill/>
        </p:spPr>
        <p:txBody>
          <a:bodyPr wrap="square" rtlCol="0">
            <a:spAutoFit/>
          </a:bodyPr>
          <a:lstStyle/>
          <a:p>
            <a:r>
              <a:rPr lang="en-US" sz="1200" b="1" dirty="0" smtClean="0"/>
              <a:t>0</a:t>
            </a:r>
            <a:endParaRPr lang="en-US" sz="1200" b="1" dirty="0"/>
          </a:p>
        </p:txBody>
      </p:sp>
      <p:sp>
        <p:nvSpPr>
          <p:cNvPr id="77" name="TextBox 76"/>
          <p:cNvSpPr txBox="1"/>
          <p:nvPr/>
        </p:nvSpPr>
        <p:spPr>
          <a:xfrm>
            <a:off x="5334000" y="3200400"/>
            <a:ext cx="914400" cy="276999"/>
          </a:xfrm>
          <a:prstGeom prst="rect">
            <a:avLst/>
          </a:prstGeom>
          <a:noFill/>
        </p:spPr>
        <p:txBody>
          <a:bodyPr wrap="square" rtlCol="0">
            <a:spAutoFit/>
          </a:bodyPr>
          <a:lstStyle/>
          <a:p>
            <a:r>
              <a:rPr lang="en-US" sz="1200" b="1" dirty="0" smtClean="0"/>
              <a:t>0</a:t>
            </a:r>
            <a:endParaRPr lang="en-US" sz="1200" b="1" dirty="0"/>
          </a:p>
        </p:txBody>
      </p:sp>
      <p:sp>
        <p:nvSpPr>
          <p:cNvPr id="78" name="TextBox 77"/>
          <p:cNvSpPr txBox="1"/>
          <p:nvPr/>
        </p:nvSpPr>
        <p:spPr>
          <a:xfrm>
            <a:off x="6705600" y="3200400"/>
            <a:ext cx="762000" cy="276999"/>
          </a:xfrm>
          <a:prstGeom prst="rect">
            <a:avLst/>
          </a:prstGeom>
          <a:noFill/>
        </p:spPr>
        <p:txBody>
          <a:bodyPr wrap="square" rtlCol="0">
            <a:spAutoFit/>
          </a:bodyPr>
          <a:lstStyle/>
          <a:p>
            <a:r>
              <a:rPr lang="en-US" sz="1200" b="1" dirty="0" smtClean="0"/>
              <a:t>0</a:t>
            </a:r>
            <a:endParaRPr lang="en-US" sz="1200" b="1" dirty="0"/>
          </a:p>
        </p:txBody>
      </p:sp>
      <p:sp>
        <p:nvSpPr>
          <p:cNvPr id="79" name="TextBox 78"/>
          <p:cNvSpPr txBox="1"/>
          <p:nvPr/>
        </p:nvSpPr>
        <p:spPr>
          <a:xfrm>
            <a:off x="7467600" y="3200400"/>
            <a:ext cx="609600" cy="276999"/>
          </a:xfrm>
          <a:prstGeom prst="rect">
            <a:avLst/>
          </a:prstGeom>
          <a:noFill/>
        </p:spPr>
        <p:txBody>
          <a:bodyPr wrap="square" rtlCol="0">
            <a:spAutoFit/>
          </a:bodyPr>
          <a:lstStyle/>
          <a:p>
            <a:r>
              <a:rPr lang="en-US" sz="1200" b="1" dirty="0" smtClean="0"/>
              <a:t>3</a:t>
            </a:r>
            <a:endParaRPr lang="en-US" sz="1200" b="1" dirty="0"/>
          </a:p>
        </p:txBody>
      </p:sp>
      <p:sp>
        <p:nvSpPr>
          <p:cNvPr id="80" name="TextBox 79"/>
          <p:cNvSpPr txBox="1"/>
          <p:nvPr/>
        </p:nvSpPr>
        <p:spPr>
          <a:xfrm>
            <a:off x="8077200" y="3200400"/>
            <a:ext cx="914400" cy="276999"/>
          </a:xfrm>
          <a:prstGeom prst="rect">
            <a:avLst/>
          </a:prstGeom>
          <a:noFill/>
        </p:spPr>
        <p:txBody>
          <a:bodyPr wrap="square" rtlCol="0">
            <a:spAutoFit/>
          </a:bodyPr>
          <a:lstStyle/>
          <a:p>
            <a:r>
              <a:rPr lang="en-US" sz="1200" b="1" dirty="0" smtClean="0"/>
              <a:t>0</a:t>
            </a:r>
            <a:endParaRPr lang="en-US" sz="1200" b="1" dirty="0"/>
          </a:p>
        </p:txBody>
      </p:sp>
      <p:sp>
        <p:nvSpPr>
          <p:cNvPr id="81" name="TextBox 80"/>
          <p:cNvSpPr txBox="1"/>
          <p:nvPr/>
        </p:nvSpPr>
        <p:spPr>
          <a:xfrm>
            <a:off x="457200" y="3505200"/>
            <a:ext cx="533400" cy="276999"/>
          </a:xfrm>
          <a:prstGeom prst="rect">
            <a:avLst/>
          </a:prstGeom>
          <a:noFill/>
        </p:spPr>
        <p:txBody>
          <a:bodyPr wrap="square" rtlCol="0">
            <a:spAutoFit/>
          </a:bodyPr>
          <a:lstStyle/>
          <a:p>
            <a:r>
              <a:rPr lang="en-US" sz="1200" b="1" dirty="0" smtClean="0"/>
              <a:t>-3</a:t>
            </a:r>
            <a:endParaRPr lang="en-US" sz="1200" b="1" dirty="0"/>
          </a:p>
        </p:txBody>
      </p:sp>
      <p:sp>
        <p:nvSpPr>
          <p:cNvPr id="82" name="TextBox 81"/>
          <p:cNvSpPr txBox="1"/>
          <p:nvPr/>
        </p:nvSpPr>
        <p:spPr>
          <a:xfrm>
            <a:off x="990600" y="3505200"/>
            <a:ext cx="838200" cy="276999"/>
          </a:xfrm>
          <a:prstGeom prst="rect">
            <a:avLst/>
          </a:prstGeom>
          <a:noFill/>
        </p:spPr>
        <p:txBody>
          <a:bodyPr wrap="square" rtlCol="0">
            <a:spAutoFit/>
          </a:bodyPr>
          <a:lstStyle/>
          <a:p>
            <a:r>
              <a:rPr lang="en-US" sz="1200" b="1" dirty="0" smtClean="0"/>
              <a:t>+3</a:t>
            </a:r>
            <a:endParaRPr lang="en-US" sz="1200" b="1" dirty="0"/>
          </a:p>
        </p:txBody>
      </p:sp>
      <p:sp>
        <p:nvSpPr>
          <p:cNvPr id="83" name="TextBox 82"/>
          <p:cNvSpPr txBox="1"/>
          <p:nvPr/>
        </p:nvSpPr>
        <p:spPr>
          <a:xfrm>
            <a:off x="1828800" y="3505200"/>
            <a:ext cx="914400" cy="276999"/>
          </a:xfrm>
          <a:prstGeom prst="rect">
            <a:avLst/>
          </a:prstGeom>
          <a:noFill/>
        </p:spPr>
        <p:txBody>
          <a:bodyPr wrap="square" rtlCol="0">
            <a:spAutoFit/>
          </a:bodyPr>
          <a:lstStyle/>
          <a:p>
            <a:r>
              <a:rPr lang="en-US" sz="1200" b="1" dirty="0" smtClean="0"/>
              <a:t>NC</a:t>
            </a:r>
            <a:endParaRPr lang="en-US" sz="1200" b="1" dirty="0"/>
          </a:p>
        </p:txBody>
      </p:sp>
      <p:sp>
        <p:nvSpPr>
          <p:cNvPr id="84" name="TextBox 83"/>
          <p:cNvSpPr txBox="1"/>
          <p:nvPr/>
        </p:nvSpPr>
        <p:spPr>
          <a:xfrm>
            <a:off x="3200400" y="3505200"/>
            <a:ext cx="609600" cy="276999"/>
          </a:xfrm>
          <a:prstGeom prst="rect">
            <a:avLst/>
          </a:prstGeom>
          <a:noFill/>
        </p:spPr>
        <p:txBody>
          <a:bodyPr wrap="square" rtlCol="0">
            <a:spAutoFit/>
          </a:bodyPr>
          <a:lstStyle/>
          <a:p>
            <a:r>
              <a:rPr lang="en-US" sz="1200" b="1" dirty="0" smtClean="0"/>
              <a:t>NC</a:t>
            </a:r>
            <a:endParaRPr lang="en-US" sz="1200" b="1" dirty="0"/>
          </a:p>
        </p:txBody>
      </p:sp>
      <p:sp>
        <p:nvSpPr>
          <p:cNvPr id="85" name="TextBox 84"/>
          <p:cNvSpPr txBox="1"/>
          <p:nvPr/>
        </p:nvSpPr>
        <p:spPr>
          <a:xfrm>
            <a:off x="3886200" y="3505200"/>
            <a:ext cx="533400" cy="276999"/>
          </a:xfrm>
          <a:prstGeom prst="rect">
            <a:avLst/>
          </a:prstGeom>
          <a:noFill/>
        </p:spPr>
        <p:txBody>
          <a:bodyPr wrap="square" rtlCol="0">
            <a:spAutoFit/>
          </a:bodyPr>
          <a:lstStyle/>
          <a:p>
            <a:r>
              <a:rPr lang="en-US" sz="1200" b="1" dirty="0" smtClean="0"/>
              <a:t>NC</a:t>
            </a:r>
            <a:endParaRPr lang="en-US" sz="1200" b="1" dirty="0"/>
          </a:p>
        </p:txBody>
      </p:sp>
      <p:sp>
        <p:nvSpPr>
          <p:cNvPr id="86" name="TextBox 85"/>
          <p:cNvSpPr txBox="1"/>
          <p:nvPr/>
        </p:nvSpPr>
        <p:spPr>
          <a:xfrm>
            <a:off x="4495800" y="3505200"/>
            <a:ext cx="762000" cy="276999"/>
          </a:xfrm>
          <a:prstGeom prst="rect">
            <a:avLst/>
          </a:prstGeom>
          <a:noFill/>
        </p:spPr>
        <p:txBody>
          <a:bodyPr wrap="square" rtlCol="0">
            <a:spAutoFit/>
          </a:bodyPr>
          <a:lstStyle/>
          <a:p>
            <a:r>
              <a:rPr lang="en-US" sz="1200" b="1" dirty="0" smtClean="0"/>
              <a:t>+3</a:t>
            </a:r>
            <a:endParaRPr lang="en-US" sz="1200" b="1" dirty="0"/>
          </a:p>
        </p:txBody>
      </p:sp>
      <p:sp>
        <p:nvSpPr>
          <p:cNvPr id="87" name="TextBox 86"/>
          <p:cNvSpPr txBox="1"/>
          <p:nvPr/>
        </p:nvSpPr>
        <p:spPr>
          <a:xfrm>
            <a:off x="5334000" y="3505200"/>
            <a:ext cx="914400" cy="276999"/>
          </a:xfrm>
          <a:prstGeom prst="rect">
            <a:avLst/>
          </a:prstGeom>
          <a:noFill/>
        </p:spPr>
        <p:txBody>
          <a:bodyPr wrap="square" rtlCol="0">
            <a:spAutoFit/>
          </a:bodyPr>
          <a:lstStyle/>
          <a:p>
            <a:r>
              <a:rPr lang="en-US" sz="1200" b="1" dirty="0" smtClean="0"/>
              <a:t>+3</a:t>
            </a:r>
            <a:endParaRPr lang="en-US" sz="1200" b="1" dirty="0"/>
          </a:p>
        </p:txBody>
      </p:sp>
      <p:sp>
        <p:nvSpPr>
          <p:cNvPr id="88" name="TextBox 87"/>
          <p:cNvSpPr txBox="1"/>
          <p:nvPr/>
        </p:nvSpPr>
        <p:spPr>
          <a:xfrm>
            <a:off x="6705600" y="3505200"/>
            <a:ext cx="762000" cy="276999"/>
          </a:xfrm>
          <a:prstGeom prst="rect">
            <a:avLst/>
          </a:prstGeom>
          <a:noFill/>
        </p:spPr>
        <p:txBody>
          <a:bodyPr wrap="square" rtlCol="0">
            <a:spAutoFit/>
          </a:bodyPr>
          <a:lstStyle/>
          <a:p>
            <a:r>
              <a:rPr lang="en-US" sz="1200" b="1" dirty="0" smtClean="0"/>
              <a:t>NC</a:t>
            </a:r>
            <a:endParaRPr lang="en-US" sz="1200" b="1" dirty="0"/>
          </a:p>
        </p:txBody>
      </p:sp>
      <p:sp>
        <p:nvSpPr>
          <p:cNvPr id="89" name="TextBox 88"/>
          <p:cNvSpPr txBox="1"/>
          <p:nvPr/>
        </p:nvSpPr>
        <p:spPr>
          <a:xfrm>
            <a:off x="7467600" y="3505200"/>
            <a:ext cx="609600" cy="276999"/>
          </a:xfrm>
          <a:prstGeom prst="rect">
            <a:avLst/>
          </a:prstGeom>
          <a:noFill/>
        </p:spPr>
        <p:txBody>
          <a:bodyPr wrap="square" rtlCol="0">
            <a:spAutoFit/>
          </a:bodyPr>
          <a:lstStyle/>
          <a:p>
            <a:r>
              <a:rPr lang="en-US" sz="1200" b="1" dirty="0" smtClean="0"/>
              <a:t>-3</a:t>
            </a:r>
            <a:endParaRPr lang="en-US" sz="1200" b="1" dirty="0"/>
          </a:p>
        </p:txBody>
      </p:sp>
      <p:sp>
        <p:nvSpPr>
          <p:cNvPr id="90" name="TextBox 89"/>
          <p:cNvSpPr txBox="1"/>
          <p:nvPr/>
        </p:nvSpPr>
        <p:spPr>
          <a:xfrm>
            <a:off x="8077200" y="3505200"/>
            <a:ext cx="914400" cy="276999"/>
          </a:xfrm>
          <a:prstGeom prst="rect">
            <a:avLst/>
          </a:prstGeom>
          <a:noFill/>
        </p:spPr>
        <p:txBody>
          <a:bodyPr wrap="square" rtlCol="0">
            <a:spAutoFit/>
          </a:bodyPr>
          <a:lstStyle/>
          <a:p>
            <a:r>
              <a:rPr lang="en-US" sz="1200" b="1" dirty="0" smtClean="0"/>
              <a:t>+3</a:t>
            </a:r>
            <a:endParaRPr lang="en-US" sz="1200" b="1" dirty="0"/>
          </a:p>
        </p:txBody>
      </p:sp>
      <p:sp>
        <p:nvSpPr>
          <p:cNvPr id="91" name="TextBox 90"/>
          <p:cNvSpPr txBox="1"/>
          <p:nvPr/>
        </p:nvSpPr>
        <p:spPr>
          <a:xfrm>
            <a:off x="457200" y="3837801"/>
            <a:ext cx="533400" cy="276999"/>
          </a:xfrm>
          <a:prstGeom prst="rect">
            <a:avLst/>
          </a:prstGeom>
          <a:noFill/>
        </p:spPr>
        <p:txBody>
          <a:bodyPr wrap="square" rtlCol="0">
            <a:spAutoFit/>
          </a:bodyPr>
          <a:lstStyle/>
          <a:p>
            <a:r>
              <a:rPr lang="en-US" sz="1200" b="1" dirty="0" smtClean="0"/>
              <a:t>+3</a:t>
            </a:r>
            <a:endParaRPr lang="en-US" sz="1200" b="1" dirty="0"/>
          </a:p>
        </p:txBody>
      </p:sp>
      <p:sp>
        <p:nvSpPr>
          <p:cNvPr id="92" name="TextBox 91"/>
          <p:cNvSpPr txBox="1"/>
          <p:nvPr/>
        </p:nvSpPr>
        <p:spPr>
          <a:xfrm>
            <a:off x="990600" y="3837801"/>
            <a:ext cx="838200" cy="276999"/>
          </a:xfrm>
          <a:prstGeom prst="rect">
            <a:avLst/>
          </a:prstGeom>
          <a:noFill/>
        </p:spPr>
        <p:txBody>
          <a:bodyPr wrap="square" rtlCol="0">
            <a:spAutoFit/>
          </a:bodyPr>
          <a:lstStyle/>
          <a:p>
            <a:r>
              <a:rPr lang="en-US" sz="1200" b="1" dirty="0" smtClean="0"/>
              <a:t>NC</a:t>
            </a:r>
            <a:endParaRPr lang="en-US" sz="1200" b="1" dirty="0"/>
          </a:p>
        </p:txBody>
      </p:sp>
      <p:sp>
        <p:nvSpPr>
          <p:cNvPr id="93" name="TextBox 92"/>
          <p:cNvSpPr txBox="1"/>
          <p:nvPr/>
        </p:nvSpPr>
        <p:spPr>
          <a:xfrm>
            <a:off x="1828800" y="3837801"/>
            <a:ext cx="914400" cy="276999"/>
          </a:xfrm>
          <a:prstGeom prst="rect">
            <a:avLst/>
          </a:prstGeom>
          <a:noFill/>
        </p:spPr>
        <p:txBody>
          <a:bodyPr wrap="square" rtlCol="0">
            <a:spAutoFit/>
          </a:bodyPr>
          <a:lstStyle/>
          <a:p>
            <a:r>
              <a:rPr lang="en-US" sz="1200" b="1" dirty="0" smtClean="0"/>
              <a:t>+3</a:t>
            </a:r>
            <a:endParaRPr lang="en-US" sz="1200" b="1" dirty="0"/>
          </a:p>
        </p:txBody>
      </p:sp>
      <p:sp>
        <p:nvSpPr>
          <p:cNvPr id="94" name="TextBox 93"/>
          <p:cNvSpPr txBox="1"/>
          <p:nvPr/>
        </p:nvSpPr>
        <p:spPr>
          <a:xfrm>
            <a:off x="3200400" y="3837801"/>
            <a:ext cx="609600" cy="276999"/>
          </a:xfrm>
          <a:prstGeom prst="rect">
            <a:avLst/>
          </a:prstGeom>
          <a:noFill/>
        </p:spPr>
        <p:txBody>
          <a:bodyPr wrap="square" rtlCol="0">
            <a:spAutoFit/>
          </a:bodyPr>
          <a:lstStyle/>
          <a:p>
            <a:r>
              <a:rPr lang="en-US" sz="1200" b="1" dirty="0" smtClean="0"/>
              <a:t>NC</a:t>
            </a:r>
            <a:endParaRPr lang="en-US" sz="1200" b="1" dirty="0"/>
          </a:p>
        </p:txBody>
      </p:sp>
      <p:sp>
        <p:nvSpPr>
          <p:cNvPr id="95" name="TextBox 94"/>
          <p:cNvSpPr txBox="1"/>
          <p:nvPr/>
        </p:nvSpPr>
        <p:spPr>
          <a:xfrm>
            <a:off x="3886200" y="3837801"/>
            <a:ext cx="533400" cy="276999"/>
          </a:xfrm>
          <a:prstGeom prst="rect">
            <a:avLst/>
          </a:prstGeom>
          <a:noFill/>
        </p:spPr>
        <p:txBody>
          <a:bodyPr wrap="square" rtlCol="0">
            <a:spAutoFit/>
          </a:bodyPr>
          <a:lstStyle/>
          <a:p>
            <a:r>
              <a:rPr lang="en-US" sz="1200" b="1" dirty="0" smtClean="0"/>
              <a:t>+3</a:t>
            </a:r>
            <a:endParaRPr lang="en-US" sz="1200" b="1" dirty="0"/>
          </a:p>
        </p:txBody>
      </p:sp>
      <p:sp>
        <p:nvSpPr>
          <p:cNvPr id="96" name="TextBox 95"/>
          <p:cNvSpPr txBox="1"/>
          <p:nvPr/>
        </p:nvSpPr>
        <p:spPr>
          <a:xfrm>
            <a:off x="4495800" y="3837801"/>
            <a:ext cx="762000" cy="276999"/>
          </a:xfrm>
          <a:prstGeom prst="rect">
            <a:avLst/>
          </a:prstGeom>
          <a:noFill/>
        </p:spPr>
        <p:txBody>
          <a:bodyPr wrap="square" rtlCol="0">
            <a:spAutoFit/>
          </a:bodyPr>
          <a:lstStyle/>
          <a:p>
            <a:r>
              <a:rPr lang="en-US" sz="1200" b="1" dirty="0" smtClean="0"/>
              <a:t>-3</a:t>
            </a:r>
            <a:endParaRPr lang="en-US" sz="1200" b="1" dirty="0"/>
          </a:p>
        </p:txBody>
      </p:sp>
      <p:sp>
        <p:nvSpPr>
          <p:cNvPr id="97" name="TextBox 96"/>
          <p:cNvSpPr txBox="1"/>
          <p:nvPr/>
        </p:nvSpPr>
        <p:spPr>
          <a:xfrm>
            <a:off x="5334000" y="3837801"/>
            <a:ext cx="914400" cy="276999"/>
          </a:xfrm>
          <a:prstGeom prst="rect">
            <a:avLst/>
          </a:prstGeom>
          <a:noFill/>
        </p:spPr>
        <p:txBody>
          <a:bodyPr wrap="square" rtlCol="0">
            <a:spAutoFit/>
          </a:bodyPr>
          <a:lstStyle/>
          <a:p>
            <a:r>
              <a:rPr lang="en-US" sz="1200" b="1" dirty="0" smtClean="0"/>
              <a:t>NC</a:t>
            </a:r>
            <a:endParaRPr lang="en-US" sz="1200" b="1" dirty="0"/>
          </a:p>
        </p:txBody>
      </p:sp>
      <p:sp>
        <p:nvSpPr>
          <p:cNvPr id="98" name="TextBox 97"/>
          <p:cNvSpPr txBox="1"/>
          <p:nvPr/>
        </p:nvSpPr>
        <p:spPr>
          <a:xfrm>
            <a:off x="6705600" y="3837801"/>
            <a:ext cx="762000" cy="276999"/>
          </a:xfrm>
          <a:prstGeom prst="rect">
            <a:avLst/>
          </a:prstGeom>
          <a:noFill/>
        </p:spPr>
        <p:txBody>
          <a:bodyPr wrap="square" rtlCol="0">
            <a:spAutoFit/>
          </a:bodyPr>
          <a:lstStyle/>
          <a:p>
            <a:r>
              <a:rPr lang="en-US" sz="1200" b="1" dirty="0" smtClean="0"/>
              <a:t>NC</a:t>
            </a:r>
            <a:endParaRPr lang="en-US" sz="1200" b="1" dirty="0"/>
          </a:p>
        </p:txBody>
      </p:sp>
      <p:sp>
        <p:nvSpPr>
          <p:cNvPr id="99" name="TextBox 98"/>
          <p:cNvSpPr txBox="1"/>
          <p:nvPr/>
        </p:nvSpPr>
        <p:spPr>
          <a:xfrm>
            <a:off x="7467600" y="3837801"/>
            <a:ext cx="609600" cy="276999"/>
          </a:xfrm>
          <a:prstGeom prst="rect">
            <a:avLst/>
          </a:prstGeom>
          <a:noFill/>
        </p:spPr>
        <p:txBody>
          <a:bodyPr wrap="square" rtlCol="0">
            <a:spAutoFit/>
          </a:bodyPr>
          <a:lstStyle/>
          <a:p>
            <a:r>
              <a:rPr lang="en-US" sz="1200" b="1" dirty="0" smtClean="0"/>
              <a:t>+3</a:t>
            </a:r>
            <a:endParaRPr lang="en-US" sz="1200" b="1" dirty="0"/>
          </a:p>
        </p:txBody>
      </p:sp>
      <p:sp>
        <p:nvSpPr>
          <p:cNvPr id="100" name="TextBox 99"/>
          <p:cNvSpPr txBox="1"/>
          <p:nvPr/>
        </p:nvSpPr>
        <p:spPr>
          <a:xfrm>
            <a:off x="8077200" y="3837801"/>
            <a:ext cx="914400" cy="276999"/>
          </a:xfrm>
          <a:prstGeom prst="rect">
            <a:avLst/>
          </a:prstGeom>
          <a:noFill/>
        </p:spPr>
        <p:txBody>
          <a:bodyPr wrap="square" rtlCol="0">
            <a:spAutoFit/>
          </a:bodyPr>
          <a:lstStyle/>
          <a:p>
            <a:r>
              <a:rPr lang="en-US" sz="1200" b="1" dirty="0" smtClean="0"/>
              <a:t>-3</a:t>
            </a:r>
            <a:endParaRPr lang="en-US" sz="1200" b="1" dirty="0"/>
          </a:p>
        </p:txBody>
      </p:sp>
      <p:sp>
        <p:nvSpPr>
          <p:cNvPr id="101" name="TextBox 100"/>
          <p:cNvSpPr txBox="1"/>
          <p:nvPr/>
        </p:nvSpPr>
        <p:spPr>
          <a:xfrm>
            <a:off x="457200" y="4142601"/>
            <a:ext cx="533400" cy="276999"/>
          </a:xfrm>
          <a:prstGeom prst="rect">
            <a:avLst/>
          </a:prstGeom>
          <a:noFill/>
        </p:spPr>
        <p:txBody>
          <a:bodyPr wrap="square" rtlCol="0">
            <a:spAutoFit/>
          </a:bodyPr>
          <a:lstStyle/>
          <a:p>
            <a:r>
              <a:rPr lang="en-US" sz="1200" b="1" dirty="0" smtClean="0"/>
              <a:t>NC</a:t>
            </a:r>
            <a:endParaRPr lang="en-US" sz="1200" b="1" dirty="0"/>
          </a:p>
        </p:txBody>
      </p:sp>
      <p:sp>
        <p:nvSpPr>
          <p:cNvPr id="102" name="TextBox 101"/>
          <p:cNvSpPr txBox="1"/>
          <p:nvPr/>
        </p:nvSpPr>
        <p:spPr>
          <a:xfrm>
            <a:off x="990600" y="4142601"/>
            <a:ext cx="838200" cy="276999"/>
          </a:xfrm>
          <a:prstGeom prst="rect">
            <a:avLst/>
          </a:prstGeom>
          <a:noFill/>
        </p:spPr>
        <p:txBody>
          <a:bodyPr wrap="square" rtlCol="0">
            <a:spAutoFit/>
          </a:bodyPr>
          <a:lstStyle/>
          <a:p>
            <a:r>
              <a:rPr lang="en-US" sz="1200" b="1" dirty="0" smtClean="0"/>
              <a:t>NC</a:t>
            </a:r>
            <a:endParaRPr lang="en-US" sz="1200" b="1" dirty="0"/>
          </a:p>
        </p:txBody>
      </p:sp>
      <p:sp>
        <p:nvSpPr>
          <p:cNvPr id="103" name="TextBox 102"/>
          <p:cNvSpPr txBox="1"/>
          <p:nvPr/>
        </p:nvSpPr>
        <p:spPr>
          <a:xfrm>
            <a:off x="1828800" y="4142601"/>
            <a:ext cx="914400" cy="276999"/>
          </a:xfrm>
          <a:prstGeom prst="rect">
            <a:avLst/>
          </a:prstGeom>
          <a:noFill/>
        </p:spPr>
        <p:txBody>
          <a:bodyPr wrap="square" rtlCol="0">
            <a:spAutoFit/>
          </a:bodyPr>
          <a:lstStyle/>
          <a:p>
            <a:r>
              <a:rPr lang="en-US" sz="1200" b="1" dirty="0" smtClean="0"/>
              <a:t>NC</a:t>
            </a:r>
            <a:endParaRPr lang="en-US" sz="1200" b="1" dirty="0"/>
          </a:p>
        </p:txBody>
      </p:sp>
      <p:sp>
        <p:nvSpPr>
          <p:cNvPr id="104" name="TextBox 103"/>
          <p:cNvSpPr txBox="1"/>
          <p:nvPr/>
        </p:nvSpPr>
        <p:spPr>
          <a:xfrm>
            <a:off x="3200400" y="4142601"/>
            <a:ext cx="609600" cy="276999"/>
          </a:xfrm>
          <a:prstGeom prst="rect">
            <a:avLst/>
          </a:prstGeom>
          <a:noFill/>
        </p:spPr>
        <p:txBody>
          <a:bodyPr wrap="square" rtlCol="0">
            <a:spAutoFit/>
          </a:bodyPr>
          <a:lstStyle/>
          <a:p>
            <a:r>
              <a:rPr lang="en-US" sz="1200" b="1" dirty="0" smtClean="0"/>
              <a:t>-3</a:t>
            </a:r>
            <a:endParaRPr lang="en-US" sz="1200" b="1" dirty="0"/>
          </a:p>
        </p:txBody>
      </p:sp>
      <p:sp>
        <p:nvSpPr>
          <p:cNvPr id="105" name="TextBox 104"/>
          <p:cNvSpPr txBox="1"/>
          <p:nvPr/>
        </p:nvSpPr>
        <p:spPr>
          <a:xfrm>
            <a:off x="3886200" y="4142601"/>
            <a:ext cx="533400" cy="276999"/>
          </a:xfrm>
          <a:prstGeom prst="rect">
            <a:avLst/>
          </a:prstGeom>
          <a:noFill/>
        </p:spPr>
        <p:txBody>
          <a:bodyPr wrap="square" rtlCol="0">
            <a:spAutoFit/>
          </a:bodyPr>
          <a:lstStyle/>
          <a:p>
            <a:r>
              <a:rPr lang="en-US" sz="1200" b="1" dirty="0" smtClean="0"/>
              <a:t>NC</a:t>
            </a:r>
            <a:endParaRPr lang="en-US" sz="1200" b="1" dirty="0"/>
          </a:p>
        </p:txBody>
      </p:sp>
      <p:sp>
        <p:nvSpPr>
          <p:cNvPr id="106" name="TextBox 105"/>
          <p:cNvSpPr txBox="1"/>
          <p:nvPr/>
        </p:nvSpPr>
        <p:spPr>
          <a:xfrm>
            <a:off x="4495800" y="4142601"/>
            <a:ext cx="762000" cy="276999"/>
          </a:xfrm>
          <a:prstGeom prst="rect">
            <a:avLst/>
          </a:prstGeom>
          <a:noFill/>
        </p:spPr>
        <p:txBody>
          <a:bodyPr wrap="square" rtlCol="0">
            <a:spAutoFit/>
          </a:bodyPr>
          <a:lstStyle/>
          <a:p>
            <a:r>
              <a:rPr lang="en-US" sz="1200" b="1" dirty="0" smtClean="0"/>
              <a:t>+3</a:t>
            </a:r>
            <a:endParaRPr lang="en-US" sz="1200" b="1" dirty="0"/>
          </a:p>
        </p:txBody>
      </p:sp>
      <p:sp>
        <p:nvSpPr>
          <p:cNvPr id="107" name="TextBox 106"/>
          <p:cNvSpPr txBox="1"/>
          <p:nvPr/>
        </p:nvSpPr>
        <p:spPr>
          <a:xfrm>
            <a:off x="5334000" y="4142601"/>
            <a:ext cx="914400" cy="276999"/>
          </a:xfrm>
          <a:prstGeom prst="rect">
            <a:avLst/>
          </a:prstGeom>
          <a:noFill/>
        </p:spPr>
        <p:txBody>
          <a:bodyPr wrap="square" rtlCol="0">
            <a:spAutoFit/>
          </a:bodyPr>
          <a:lstStyle/>
          <a:p>
            <a:r>
              <a:rPr lang="en-US" sz="1200" b="1" dirty="0" smtClean="0"/>
              <a:t>NC</a:t>
            </a:r>
            <a:endParaRPr lang="en-US" sz="1200" b="1" dirty="0"/>
          </a:p>
        </p:txBody>
      </p:sp>
      <p:sp>
        <p:nvSpPr>
          <p:cNvPr id="108" name="TextBox 107"/>
          <p:cNvSpPr txBox="1"/>
          <p:nvPr/>
        </p:nvSpPr>
        <p:spPr>
          <a:xfrm>
            <a:off x="6705600" y="4142601"/>
            <a:ext cx="762000" cy="276999"/>
          </a:xfrm>
          <a:prstGeom prst="rect">
            <a:avLst/>
          </a:prstGeom>
          <a:noFill/>
        </p:spPr>
        <p:txBody>
          <a:bodyPr wrap="square" rtlCol="0">
            <a:spAutoFit/>
          </a:bodyPr>
          <a:lstStyle/>
          <a:p>
            <a:r>
              <a:rPr lang="en-US" sz="1200" b="1" dirty="0" smtClean="0"/>
              <a:t>+3</a:t>
            </a:r>
            <a:endParaRPr lang="en-US" sz="1200" b="1" dirty="0"/>
          </a:p>
        </p:txBody>
      </p:sp>
      <p:sp>
        <p:nvSpPr>
          <p:cNvPr id="109" name="TextBox 108"/>
          <p:cNvSpPr txBox="1"/>
          <p:nvPr/>
        </p:nvSpPr>
        <p:spPr>
          <a:xfrm>
            <a:off x="7467600" y="4142601"/>
            <a:ext cx="609600" cy="276999"/>
          </a:xfrm>
          <a:prstGeom prst="rect">
            <a:avLst/>
          </a:prstGeom>
          <a:noFill/>
        </p:spPr>
        <p:txBody>
          <a:bodyPr wrap="square" rtlCol="0">
            <a:spAutoFit/>
          </a:bodyPr>
          <a:lstStyle/>
          <a:p>
            <a:r>
              <a:rPr lang="en-US" sz="1200" b="1" dirty="0" smtClean="0"/>
              <a:t>NC</a:t>
            </a:r>
            <a:endParaRPr lang="en-US" sz="1200" b="1" dirty="0"/>
          </a:p>
        </p:txBody>
      </p:sp>
      <p:sp>
        <p:nvSpPr>
          <p:cNvPr id="110" name="TextBox 109"/>
          <p:cNvSpPr txBox="1"/>
          <p:nvPr/>
        </p:nvSpPr>
        <p:spPr>
          <a:xfrm>
            <a:off x="8077200" y="4142601"/>
            <a:ext cx="914400" cy="276999"/>
          </a:xfrm>
          <a:prstGeom prst="rect">
            <a:avLst/>
          </a:prstGeom>
          <a:noFill/>
        </p:spPr>
        <p:txBody>
          <a:bodyPr wrap="square" rtlCol="0">
            <a:spAutoFit/>
          </a:bodyPr>
          <a:lstStyle/>
          <a:p>
            <a:r>
              <a:rPr lang="en-US" sz="1200" b="1" dirty="0" smtClean="0"/>
              <a:t>+3</a:t>
            </a:r>
            <a:endParaRPr lang="en-US" sz="1200" b="1" dirty="0"/>
          </a:p>
        </p:txBody>
      </p:sp>
      <p:sp>
        <p:nvSpPr>
          <p:cNvPr id="9217"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Fed Creates Money</a:t>
            </a:r>
            <a:endParaRPr lang="en-US" dirty="0">
              <a:latin typeface="Century Gothic" charset="0"/>
              <a:ea typeface="ＭＳ Ｐゴシック" charset="0"/>
              <a:cs typeface="ＭＳ Ｐゴシック" charset="0"/>
            </a:endParaRPr>
          </a:p>
        </p:txBody>
      </p:sp>
      <p:sp>
        <p:nvSpPr>
          <p:cNvPr id="77082" name="Rectangle 282"/>
          <p:cNvSpPr>
            <a:spLocks noChangeArrowheads="1"/>
          </p:cNvSpPr>
          <p:nvPr/>
        </p:nvSpPr>
        <p:spPr bwMode="auto">
          <a:xfrm>
            <a:off x="152400" y="936625"/>
            <a:ext cx="8839200" cy="369332"/>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800" b="1" dirty="0" smtClean="0"/>
              <a:t>ROUND DESCRIPTIONS</a:t>
            </a:r>
          </a:p>
        </p:txBody>
      </p:sp>
      <p:sp>
        <p:nvSpPr>
          <p:cNvPr id="15" name="Rectangle 14"/>
          <p:cNvSpPr/>
          <p:nvPr/>
        </p:nvSpPr>
        <p:spPr bwMode="auto">
          <a:xfrm>
            <a:off x="152400" y="914400"/>
            <a:ext cx="8839200" cy="1295400"/>
          </a:xfrm>
          <a:prstGeom prst="rect">
            <a:avLst/>
          </a:prstGeom>
          <a:noFill/>
          <a:ln w="38100">
            <a:solidFill>
              <a:schemeClr val="tx1"/>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Rectangle 282"/>
          <p:cNvSpPr>
            <a:spLocks noChangeArrowheads="1"/>
          </p:cNvSpPr>
          <p:nvPr/>
        </p:nvSpPr>
        <p:spPr bwMode="auto">
          <a:xfrm>
            <a:off x="152400" y="1258669"/>
            <a:ext cx="8839200" cy="923330"/>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800" b="1" dirty="0" smtClean="0"/>
              <a:t>Round 4 - Banks Issue New Loans</a:t>
            </a:r>
          </a:p>
          <a:p>
            <a:pPr algn="just"/>
            <a:r>
              <a:rPr lang="en-US" sz="1800" dirty="0" smtClean="0"/>
              <a:t>Banks have more money in reserves, so they can make another loan.  Each consumer takes out a loan for $1.</a:t>
            </a:r>
          </a:p>
        </p:txBody>
      </p:sp>
      <p:sp>
        <p:nvSpPr>
          <p:cNvPr id="55" name="TextBox 54"/>
          <p:cNvSpPr txBox="1"/>
          <p:nvPr/>
        </p:nvSpPr>
        <p:spPr>
          <a:xfrm>
            <a:off x="457200" y="4447401"/>
            <a:ext cx="533400" cy="276999"/>
          </a:xfrm>
          <a:prstGeom prst="rect">
            <a:avLst/>
          </a:prstGeom>
          <a:noFill/>
        </p:spPr>
        <p:txBody>
          <a:bodyPr wrap="square" rtlCol="0">
            <a:spAutoFit/>
          </a:bodyPr>
          <a:lstStyle/>
          <a:p>
            <a:r>
              <a:rPr lang="en-US" sz="1200" b="1" dirty="0" smtClean="0"/>
              <a:t>+3</a:t>
            </a:r>
            <a:endParaRPr lang="en-US" sz="1200" b="1" dirty="0"/>
          </a:p>
        </p:txBody>
      </p:sp>
      <p:sp>
        <p:nvSpPr>
          <p:cNvPr id="56" name="TextBox 55"/>
          <p:cNvSpPr txBox="1"/>
          <p:nvPr/>
        </p:nvSpPr>
        <p:spPr>
          <a:xfrm>
            <a:off x="990600" y="4447401"/>
            <a:ext cx="838200" cy="276999"/>
          </a:xfrm>
          <a:prstGeom prst="rect">
            <a:avLst/>
          </a:prstGeom>
          <a:noFill/>
        </p:spPr>
        <p:txBody>
          <a:bodyPr wrap="square" rtlCol="0">
            <a:spAutoFit/>
          </a:bodyPr>
          <a:lstStyle/>
          <a:p>
            <a:r>
              <a:rPr lang="en-US" sz="1200" b="1" dirty="0" smtClean="0"/>
              <a:t>NC</a:t>
            </a:r>
            <a:endParaRPr lang="en-US" sz="1200" b="1" dirty="0"/>
          </a:p>
        </p:txBody>
      </p:sp>
      <p:sp>
        <p:nvSpPr>
          <p:cNvPr id="57" name="TextBox 56"/>
          <p:cNvSpPr txBox="1"/>
          <p:nvPr/>
        </p:nvSpPr>
        <p:spPr>
          <a:xfrm>
            <a:off x="1828800" y="4447401"/>
            <a:ext cx="914400" cy="276999"/>
          </a:xfrm>
          <a:prstGeom prst="rect">
            <a:avLst/>
          </a:prstGeom>
          <a:noFill/>
        </p:spPr>
        <p:txBody>
          <a:bodyPr wrap="square" rtlCol="0">
            <a:spAutoFit/>
          </a:bodyPr>
          <a:lstStyle/>
          <a:p>
            <a:r>
              <a:rPr lang="en-US" sz="1200" b="1" dirty="0" smtClean="0"/>
              <a:t>+3</a:t>
            </a:r>
            <a:endParaRPr lang="en-US" sz="1200" b="1" dirty="0"/>
          </a:p>
        </p:txBody>
      </p:sp>
      <p:sp>
        <p:nvSpPr>
          <p:cNvPr id="58" name="TextBox 57"/>
          <p:cNvSpPr txBox="1"/>
          <p:nvPr/>
        </p:nvSpPr>
        <p:spPr>
          <a:xfrm>
            <a:off x="3200400" y="4447401"/>
            <a:ext cx="609600" cy="276999"/>
          </a:xfrm>
          <a:prstGeom prst="rect">
            <a:avLst/>
          </a:prstGeom>
          <a:noFill/>
        </p:spPr>
        <p:txBody>
          <a:bodyPr wrap="square" rtlCol="0">
            <a:spAutoFit/>
          </a:bodyPr>
          <a:lstStyle/>
          <a:p>
            <a:r>
              <a:rPr lang="en-US" sz="1200" b="1" dirty="0" smtClean="0"/>
              <a:t>NC</a:t>
            </a:r>
            <a:endParaRPr lang="en-US" sz="1200" b="1" dirty="0"/>
          </a:p>
        </p:txBody>
      </p:sp>
      <p:sp>
        <p:nvSpPr>
          <p:cNvPr id="59" name="TextBox 58"/>
          <p:cNvSpPr txBox="1"/>
          <p:nvPr/>
        </p:nvSpPr>
        <p:spPr>
          <a:xfrm>
            <a:off x="3886200" y="4447401"/>
            <a:ext cx="533400" cy="276999"/>
          </a:xfrm>
          <a:prstGeom prst="rect">
            <a:avLst/>
          </a:prstGeom>
          <a:noFill/>
        </p:spPr>
        <p:txBody>
          <a:bodyPr wrap="square" rtlCol="0">
            <a:spAutoFit/>
          </a:bodyPr>
          <a:lstStyle/>
          <a:p>
            <a:r>
              <a:rPr lang="en-US" sz="1200" b="1" dirty="0" smtClean="0"/>
              <a:t>+3</a:t>
            </a:r>
            <a:endParaRPr lang="en-US" sz="1200" b="1" dirty="0"/>
          </a:p>
        </p:txBody>
      </p:sp>
      <p:sp>
        <p:nvSpPr>
          <p:cNvPr id="60" name="TextBox 59"/>
          <p:cNvSpPr txBox="1"/>
          <p:nvPr/>
        </p:nvSpPr>
        <p:spPr>
          <a:xfrm>
            <a:off x="4495800" y="4447401"/>
            <a:ext cx="762000" cy="276999"/>
          </a:xfrm>
          <a:prstGeom prst="rect">
            <a:avLst/>
          </a:prstGeom>
          <a:noFill/>
        </p:spPr>
        <p:txBody>
          <a:bodyPr wrap="square" rtlCol="0">
            <a:spAutoFit/>
          </a:bodyPr>
          <a:lstStyle/>
          <a:p>
            <a:r>
              <a:rPr lang="en-US" sz="1200" b="1" dirty="0" smtClean="0"/>
              <a:t>-3</a:t>
            </a:r>
            <a:endParaRPr lang="en-US" sz="1200" b="1" dirty="0"/>
          </a:p>
        </p:txBody>
      </p:sp>
      <p:sp>
        <p:nvSpPr>
          <p:cNvPr id="61" name="TextBox 60"/>
          <p:cNvSpPr txBox="1"/>
          <p:nvPr/>
        </p:nvSpPr>
        <p:spPr>
          <a:xfrm>
            <a:off x="5334000" y="4447401"/>
            <a:ext cx="914400" cy="276999"/>
          </a:xfrm>
          <a:prstGeom prst="rect">
            <a:avLst/>
          </a:prstGeom>
          <a:noFill/>
        </p:spPr>
        <p:txBody>
          <a:bodyPr wrap="square" rtlCol="0">
            <a:spAutoFit/>
          </a:bodyPr>
          <a:lstStyle/>
          <a:p>
            <a:r>
              <a:rPr lang="en-US" sz="1200" b="1" dirty="0" smtClean="0"/>
              <a:t>NC</a:t>
            </a:r>
            <a:endParaRPr lang="en-US" sz="1200" b="1" dirty="0"/>
          </a:p>
        </p:txBody>
      </p:sp>
      <p:sp>
        <p:nvSpPr>
          <p:cNvPr id="62" name="TextBox 61"/>
          <p:cNvSpPr txBox="1"/>
          <p:nvPr/>
        </p:nvSpPr>
        <p:spPr>
          <a:xfrm>
            <a:off x="6705600" y="4447401"/>
            <a:ext cx="762000" cy="276999"/>
          </a:xfrm>
          <a:prstGeom prst="rect">
            <a:avLst/>
          </a:prstGeom>
          <a:noFill/>
        </p:spPr>
        <p:txBody>
          <a:bodyPr wrap="square" rtlCol="0">
            <a:spAutoFit/>
          </a:bodyPr>
          <a:lstStyle/>
          <a:p>
            <a:r>
              <a:rPr lang="en-US" sz="1200" b="1" dirty="0" smtClean="0"/>
              <a:t>NC</a:t>
            </a:r>
            <a:endParaRPr lang="en-US" sz="1200" b="1" dirty="0"/>
          </a:p>
        </p:txBody>
      </p:sp>
      <p:sp>
        <p:nvSpPr>
          <p:cNvPr id="63" name="TextBox 62"/>
          <p:cNvSpPr txBox="1"/>
          <p:nvPr/>
        </p:nvSpPr>
        <p:spPr>
          <a:xfrm>
            <a:off x="7467600" y="4447401"/>
            <a:ext cx="609600" cy="276999"/>
          </a:xfrm>
          <a:prstGeom prst="rect">
            <a:avLst/>
          </a:prstGeom>
          <a:noFill/>
        </p:spPr>
        <p:txBody>
          <a:bodyPr wrap="square" rtlCol="0">
            <a:spAutoFit/>
          </a:bodyPr>
          <a:lstStyle/>
          <a:p>
            <a:r>
              <a:rPr lang="en-US" sz="1200" b="1" dirty="0" smtClean="0"/>
              <a:t>+3</a:t>
            </a:r>
            <a:endParaRPr lang="en-US" sz="1200" b="1" dirty="0"/>
          </a:p>
        </p:txBody>
      </p:sp>
      <p:sp>
        <p:nvSpPr>
          <p:cNvPr id="64" name="TextBox 63"/>
          <p:cNvSpPr txBox="1"/>
          <p:nvPr/>
        </p:nvSpPr>
        <p:spPr>
          <a:xfrm>
            <a:off x="8077200" y="4447401"/>
            <a:ext cx="914400" cy="276999"/>
          </a:xfrm>
          <a:prstGeom prst="rect">
            <a:avLst/>
          </a:prstGeom>
          <a:noFill/>
        </p:spPr>
        <p:txBody>
          <a:bodyPr wrap="square" rtlCol="0">
            <a:spAutoFit/>
          </a:bodyPr>
          <a:lstStyle/>
          <a:p>
            <a:r>
              <a:rPr lang="en-US" sz="1200" b="1" dirty="0" smtClean="0"/>
              <a:t>-3</a:t>
            </a:r>
            <a:endParaRPr lang="en-US" sz="1200" b="1" dirty="0"/>
          </a:p>
        </p:txBody>
      </p:sp>
    </p:spTree>
    <p:extLst>
      <p:ext uri="{BB962C8B-B14F-4D97-AF65-F5344CB8AC3E}">
        <p14:creationId xmlns:p14="http://schemas.microsoft.com/office/powerpoint/2010/main" val="1919736601"/>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par>
                          <p:cTn id="8" fill="hold">
                            <p:stCondLst>
                              <p:cond delay="2000"/>
                            </p:stCondLst>
                            <p:childTnLst>
                              <p:par>
                                <p:cTn id="9" presetID="42" presetClass="entr" presetSubtype="0" fill="hold" grpId="0" nodeType="afterEffect">
                                  <p:stCondLst>
                                    <p:cond delay="100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2" presetClass="entr" presetSubtype="0"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1000"/>
                                        <p:tgtEl>
                                          <p:spTgt spid="56"/>
                                        </p:tgtEl>
                                      </p:cBhvr>
                                    </p:animEffect>
                                    <p:anim calcmode="lin" valueType="num">
                                      <p:cBhvr>
                                        <p:cTn id="18" dur="1000" fill="hold"/>
                                        <p:tgtEl>
                                          <p:spTgt spid="56"/>
                                        </p:tgtEl>
                                        <p:attrNameLst>
                                          <p:attrName>ppt_x</p:attrName>
                                        </p:attrNameLst>
                                      </p:cBhvr>
                                      <p:tavLst>
                                        <p:tav tm="0">
                                          <p:val>
                                            <p:strVal val="#ppt_x"/>
                                          </p:val>
                                        </p:tav>
                                        <p:tav tm="100000">
                                          <p:val>
                                            <p:strVal val="#ppt_x"/>
                                          </p:val>
                                        </p:tav>
                                      </p:tavLst>
                                    </p:anim>
                                    <p:anim calcmode="lin" valueType="num">
                                      <p:cBhvr>
                                        <p:cTn id="19" dur="1000" fill="hold"/>
                                        <p:tgtEl>
                                          <p:spTgt spid="56"/>
                                        </p:tgtEl>
                                        <p:attrNameLst>
                                          <p:attrName>ppt_y</p:attrName>
                                        </p:attrNameLst>
                                      </p:cBhvr>
                                      <p:tavLst>
                                        <p:tav tm="0">
                                          <p:val>
                                            <p:strVal val="#ppt_y+.1"/>
                                          </p:val>
                                        </p:tav>
                                        <p:tav tm="100000">
                                          <p:val>
                                            <p:strVal val="#ppt_y"/>
                                          </p:val>
                                        </p:tav>
                                      </p:tavLst>
                                    </p:anim>
                                  </p:childTnLst>
                                </p:cTn>
                              </p:par>
                            </p:childTnLst>
                          </p:cTn>
                        </p:par>
                        <p:par>
                          <p:cTn id="20" fill="hold">
                            <p:stCondLst>
                              <p:cond delay="5000"/>
                            </p:stCondLst>
                            <p:childTnLst>
                              <p:par>
                                <p:cTn id="21" presetID="42" presetClass="entr" presetSubtype="0"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1000"/>
                                        <p:tgtEl>
                                          <p:spTgt spid="57"/>
                                        </p:tgtEl>
                                      </p:cBhvr>
                                    </p:animEffect>
                                    <p:anim calcmode="lin" valueType="num">
                                      <p:cBhvr>
                                        <p:cTn id="24" dur="1000" fill="hold"/>
                                        <p:tgtEl>
                                          <p:spTgt spid="57"/>
                                        </p:tgtEl>
                                        <p:attrNameLst>
                                          <p:attrName>ppt_x</p:attrName>
                                        </p:attrNameLst>
                                      </p:cBhvr>
                                      <p:tavLst>
                                        <p:tav tm="0">
                                          <p:val>
                                            <p:strVal val="#ppt_x"/>
                                          </p:val>
                                        </p:tav>
                                        <p:tav tm="100000">
                                          <p:val>
                                            <p:strVal val="#ppt_x"/>
                                          </p:val>
                                        </p:tav>
                                      </p:tavLst>
                                    </p:anim>
                                    <p:anim calcmode="lin" valueType="num">
                                      <p:cBhvr>
                                        <p:cTn id="25" dur="1000" fill="hold"/>
                                        <p:tgtEl>
                                          <p:spTgt spid="57"/>
                                        </p:tgtEl>
                                        <p:attrNameLst>
                                          <p:attrName>ppt_y</p:attrName>
                                        </p:attrNameLst>
                                      </p:cBhvr>
                                      <p:tavLst>
                                        <p:tav tm="0">
                                          <p:val>
                                            <p:strVal val="#ppt_y+.1"/>
                                          </p:val>
                                        </p:tav>
                                        <p:tav tm="100000">
                                          <p:val>
                                            <p:strVal val="#ppt_y"/>
                                          </p:val>
                                        </p:tav>
                                      </p:tavLst>
                                    </p:anim>
                                  </p:childTnLst>
                                </p:cTn>
                              </p:par>
                            </p:childTnLst>
                          </p:cTn>
                        </p:par>
                        <p:par>
                          <p:cTn id="26" fill="hold">
                            <p:stCondLst>
                              <p:cond delay="6000"/>
                            </p:stCondLst>
                            <p:childTnLst>
                              <p:par>
                                <p:cTn id="27" presetID="42" presetClass="entr" presetSubtype="0"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1000"/>
                                        <p:tgtEl>
                                          <p:spTgt spid="58"/>
                                        </p:tgtEl>
                                      </p:cBhvr>
                                    </p:animEffect>
                                    <p:anim calcmode="lin" valueType="num">
                                      <p:cBhvr>
                                        <p:cTn id="30" dur="1000" fill="hold"/>
                                        <p:tgtEl>
                                          <p:spTgt spid="58"/>
                                        </p:tgtEl>
                                        <p:attrNameLst>
                                          <p:attrName>ppt_x</p:attrName>
                                        </p:attrNameLst>
                                      </p:cBhvr>
                                      <p:tavLst>
                                        <p:tav tm="0">
                                          <p:val>
                                            <p:strVal val="#ppt_x"/>
                                          </p:val>
                                        </p:tav>
                                        <p:tav tm="100000">
                                          <p:val>
                                            <p:strVal val="#ppt_x"/>
                                          </p:val>
                                        </p:tav>
                                      </p:tavLst>
                                    </p:anim>
                                    <p:anim calcmode="lin" valueType="num">
                                      <p:cBhvr>
                                        <p:cTn id="31" dur="1000" fill="hold"/>
                                        <p:tgtEl>
                                          <p:spTgt spid="58"/>
                                        </p:tgtEl>
                                        <p:attrNameLst>
                                          <p:attrName>ppt_y</p:attrName>
                                        </p:attrNameLst>
                                      </p:cBhvr>
                                      <p:tavLst>
                                        <p:tav tm="0">
                                          <p:val>
                                            <p:strVal val="#ppt_y+.1"/>
                                          </p:val>
                                        </p:tav>
                                        <p:tav tm="100000">
                                          <p:val>
                                            <p:strVal val="#ppt_y"/>
                                          </p:val>
                                        </p:tav>
                                      </p:tavLst>
                                    </p:anim>
                                  </p:childTnLst>
                                </p:cTn>
                              </p:par>
                            </p:childTnLst>
                          </p:cTn>
                        </p:par>
                        <p:par>
                          <p:cTn id="32" fill="hold">
                            <p:stCondLst>
                              <p:cond delay="7000"/>
                            </p:stCondLst>
                            <p:childTnLst>
                              <p:par>
                                <p:cTn id="33" presetID="42" presetClass="entr" presetSubtype="0" fill="hold" grpId="0"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1000"/>
                                        <p:tgtEl>
                                          <p:spTgt spid="59"/>
                                        </p:tgtEl>
                                      </p:cBhvr>
                                    </p:animEffect>
                                    <p:anim calcmode="lin" valueType="num">
                                      <p:cBhvr>
                                        <p:cTn id="36" dur="1000" fill="hold"/>
                                        <p:tgtEl>
                                          <p:spTgt spid="59"/>
                                        </p:tgtEl>
                                        <p:attrNameLst>
                                          <p:attrName>ppt_x</p:attrName>
                                        </p:attrNameLst>
                                      </p:cBhvr>
                                      <p:tavLst>
                                        <p:tav tm="0">
                                          <p:val>
                                            <p:strVal val="#ppt_x"/>
                                          </p:val>
                                        </p:tav>
                                        <p:tav tm="100000">
                                          <p:val>
                                            <p:strVal val="#ppt_x"/>
                                          </p:val>
                                        </p:tav>
                                      </p:tavLst>
                                    </p:anim>
                                    <p:anim calcmode="lin" valueType="num">
                                      <p:cBhvr>
                                        <p:cTn id="37" dur="1000" fill="hold"/>
                                        <p:tgtEl>
                                          <p:spTgt spid="59"/>
                                        </p:tgtEl>
                                        <p:attrNameLst>
                                          <p:attrName>ppt_y</p:attrName>
                                        </p:attrNameLst>
                                      </p:cBhvr>
                                      <p:tavLst>
                                        <p:tav tm="0">
                                          <p:val>
                                            <p:strVal val="#ppt_y+.1"/>
                                          </p:val>
                                        </p:tav>
                                        <p:tav tm="100000">
                                          <p:val>
                                            <p:strVal val="#ppt_y"/>
                                          </p:val>
                                        </p:tav>
                                      </p:tavLst>
                                    </p:anim>
                                  </p:childTnLst>
                                </p:cTn>
                              </p:par>
                            </p:childTnLst>
                          </p:cTn>
                        </p:par>
                        <p:par>
                          <p:cTn id="38" fill="hold">
                            <p:stCondLst>
                              <p:cond delay="8000"/>
                            </p:stCondLst>
                            <p:childTnLst>
                              <p:par>
                                <p:cTn id="39" presetID="42" presetClass="entr" presetSubtype="0" fill="hold" grpId="0"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1000"/>
                                        <p:tgtEl>
                                          <p:spTgt spid="60"/>
                                        </p:tgtEl>
                                      </p:cBhvr>
                                    </p:animEffect>
                                    <p:anim calcmode="lin" valueType="num">
                                      <p:cBhvr>
                                        <p:cTn id="42" dur="1000" fill="hold"/>
                                        <p:tgtEl>
                                          <p:spTgt spid="60"/>
                                        </p:tgtEl>
                                        <p:attrNameLst>
                                          <p:attrName>ppt_x</p:attrName>
                                        </p:attrNameLst>
                                      </p:cBhvr>
                                      <p:tavLst>
                                        <p:tav tm="0">
                                          <p:val>
                                            <p:strVal val="#ppt_x"/>
                                          </p:val>
                                        </p:tav>
                                        <p:tav tm="100000">
                                          <p:val>
                                            <p:strVal val="#ppt_x"/>
                                          </p:val>
                                        </p:tav>
                                      </p:tavLst>
                                    </p:anim>
                                    <p:anim calcmode="lin" valueType="num">
                                      <p:cBhvr>
                                        <p:cTn id="43" dur="1000" fill="hold"/>
                                        <p:tgtEl>
                                          <p:spTgt spid="60"/>
                                        </p:tgtEl>
                                        <p:attrNameLst>
                                          <p:attrName>ppt_y</p:attrName>
                                        </p:attrNameLst>
                                      </p:cBhvr>
                                      <p:tavLst>
                                        <p:tav tm="0">
                                          <p:val>
                                            <p:strVal val="#ppt_y+.1"/>
                                          </p:val>
                                        </p:tav>
                                        <p:tav tm="100000">
                                          <p:val>
                                            <p:strVal val="#ppt_y"/>
                                          </p:val>
                                        </p:tav>
                                      </p:tavLst>
                                    </p:anim>
                                  </p:childTnLst>
                                </p:cTn>
                              </p:par>
                            </p:childTnLst>
                          </p:cTn>
                        </p:par>
                        <p:par>
                          <p:cTn id="44" fill="hold">
                            <p:stCondLst>
                              <p:cond delay="9000"/>
                            </p:stCondLst>
                            <p:childTnLst>
                              <p:par>
                                <p:cTn id="45" presetID="42"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1000"/>
                                        <p:tgtEl>
                                          <p:spTgt spid="61"/>
                                        </p:tgtEl>
                                      </p:cBhvr>
                                    </p:animEffect>
                                    <p:anim calcmode="lin" valueType="num">
                                      <p:cBhvr>
                                        <p:cTn id="48" dur="1000" fill="hold"/>
                                        <p:tgtEl>
                                          <p:spTgt spid="61"/>
                                        </p:tgtEl>
                                        <p:attrNameLst>
                                          <p:attrName>ppt_x</p:attrName>
                                        </p:attrNameLst>
                                      </p:cBhvr>
                                      <p:tavLst>
                                        <p:tav tm="0">
                                          <p:val>
                                            <p:strVal val="#ppt_x"/>
                                          </p:val>
                                        </p:tav>
                                        <p:tav tm="100000">
                                          <p:val>
                                            <p:strVal val="#ppt_x"/>
                                          </p:val>
                                        </p:tav>
                                      </p:tavLst>
                                    </p:anim>
                                    <p:anim calcmode="lin" valueType="num">
                                      <p:cBhvr>
                                        <p:cTn id="49" dur="1000" fill="hold"/>
                                        <p:tgtEl>
                                          <p:spTgt spid="61"/>
                                        </p:tgtEl>
                                        <p:attrNameLst>
                                          <p:attrName>ppt_y</p:attrName>
                                        </p:attrNameLst>
                                      </p:cBhvr>
                                      <p:tavLst>
                                        <p:tav tm="0">
                                          <p:val>
                                            <p:strVal val="#ppt_y+.1"/>
                                          </p:val>
                                        </p:tav>
                                        <p:tav tm="100000">
                                          <p:val>
                                            <p:strVal val="#ppt_y"/>
                                          </p:val>
                                        </p:tav>
                                      </p:tavLst>
                                    </p:anim>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42" presetClass="entr" presetSubtype="0" fill="hold" grpId="0" nodeType="after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1000"/>
                                        <p:tgtEl>
                                          <p:spTgt spid="63"/>
                                        </p:tgtEl>
                                      </p:cBhvr>
                                    </p:animEffect>
                                    <p:anim calcmode="lin" valueType="num">
                                      <p:cBhvr>
                                        <p:cTn id="60" dur="1000" fill="hold"/>
                                        <p:tgtEl>
                                          <p:spTgt spid="63"/>
                                        </p:tgtEl>
                                        <p:attrNameLst>
                                          <p:attrName>ppt_x</p:attrName>
                                        </p:attrNameLst>
                                      </p:cBhvr>
                                      <p:tavLst>
                                        <p:tav tm="0">
                                          <p:val>
                                            <p:strVal val="#ppt_x"/>
                                          </p:val>
                                        </p:tav>
                                        <p:tav tm="100000">
                                          <p:val>
                                            <p:strVal val="#ppt_x"/>
                                          </p:val>
                                        </p:tav>
                                      </p:tavLst>
                                    </p:anim>
                                    <p:anim calcmode="lin" valueType="num">
                                      <p:cBhvr>
                                        <p:cTn id="61" dur="1000" fill="hold"/>
                                        <p:tgtEl>
                                          <p:spTgt spid="63"/>
                                        </p:tgtEl>
                                        <p:attrNameLst>
                                          <p:attrName>ppt_y</p:attrName>
                                        </p:attrNameLst>
                                      </p:cBhvr>
                                      <p:tavLst>
                                        <p:tav tm="0">
                                          <p:val>
                                            <p:strVal val="#ppt_y+.1"/>
                                          </p:val>
                                        </p:tav>
                                        <p:tav tm="100000">
                                          <p:val>
                                            <p:strVal val="#ppt_y"/>
                                          </p:val>
                                        </p:tav>
                                      </p:tavLst>
                                    </p:anim>
                                  </p:childTnLst>
                                </p:cTn>
                              </p:par>
                            </p:childTnLst>
                          </p:cTn>
                        </p:par>
                        <p:par>
                          <p:cTn id="62" fill="hold">
                            <p:stCondLst>
                              <p:cond delay="12000"/>
                            </p:stCondLst>
                            <p:childTnLst>
                              <p:par>
                                <p:cTn id="63" presetID="42" presetClass="entr" presetSubtype="0" fill="hold" grpId="0" nodeType="after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fade">
                                      <p:cBhvr>
                                        <p:cTn id="65" dur="1000"/>
                                        <p:tgtEl>
                                          <p:spTgt spid="64"/>
                                        </p:tgtEl>
                                      </p:cBhvr>
                                    </p:animEffect>
                                    <p:anim calcmode="lin" valueType="num">
                                      <p:cBhvr>
                                        <p:cTn id="66" dur="1000" fill="hold"/>
                                        <p:tgtEl>
                                          <p:spTgt spid="64"/>
                                        </p:tgtEl>
                                        <p:attrNameLst>
                                          <p:attrName>ppt_x</p:attrName>
                                        </p:attrNameLst>
                                      </p:cBhvr>
                                      <p:tavLst>
                                        <p:tav tm="0">
                                          <p:val>
                                            <p:strVal val="#ppt_x"/>
                                          </p:val>
                                        </p:tav>
                                        <p:tav tm="100000">
                                          <p:val>
                                            <p:strVal val="#ppt_x"/>
                                          </p:val>
                                        </p:tav>
                                      </p:tavLst>
                                    </p:anim>
                                    <p:anim calcmode="lin" valueType="num">
                                      <p:cBhvr>
                                        <p:cTn id="67"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5" grpId="0"/>
      <p:bldP spid="56" grpId="0"/>
      <p:bldP spid="57" grpId="0"/>
      <p:bldP spid="58" grpId="0"/>
      <p:bldP spid="59" grpId="0"/>
      <p:bldP spid="60" grpId="0"/>
      <p:bldP spid="61" grpId="0"/>
      <p:bldP spid="62" grpId="0"/>
      <p:bldP spid="63" grpId="0"/>
      <p:bldP spid="6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Money Velocity</a:t>
            </a:r>
            <a:endParaRPr lang="en-US" dirty="0">
              <a:latin typeface="Century Gothic" charset="0"/>
              <a:ea typeface="ＭＳ Ｐゴシック" charset="0"/>
              <a:cs typeface="ＭＳ Ｐゴシック" charset="0"/>
            </a:endParaRPr>
          </a:p>
        </p:txBody>
      </p:sp>
      <p:sp>
        <p:nvSpPr>
          <p:cNvPr id="10" name="Rectangle 9"/>
          <p:cNvSpPr/>
          <p:nvPr/>
        </p:nvSpPr>
        <p:spPr bwMode="auto">
          <a:xfrm>
            <a:off x="0" y="914400"/>
            <a:ext cx="9144000" cy="4572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1) VELOCITY OF MONEY EQUATION</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
        <p:nvSpPr>
          <p:cNvPr id="16" name="TextBox 15"/>
          <p:cNvSpPr txBox="1"/>
          <p:nvPr/>
        </p:nvSpPr>
        <p:spPr>
          <a:xfrm>
            <a:off x="2286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A</a:t>
            </a:r>
          </a:p>
          <a:p>
            <a:endParaRPr lang="en-US" sz="1600" b="1" dirty="0" smtClean="0"/>
          </a:p>
          <a:p>
            <a:pPr algn="just"/>
            <a:r>
              <a:rPr lang="en-US" sz="1600" b="1" dirty="0" smtClean="0"/>
              <a:t>P x Y  =  $800</a:t>
            </a:r>
          </a:p>
          <a:p>
            <a:pPr algn="just"/>
            <a:r>
              <a:rPr lang="en-US" sz="1600" b="1" dirty="0" smtClean="0"/>
              <a:t>M  =  $500</a:t>
            </a:r>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smtClean="0"/>
          </a:p>
          <a:p>
            <a:pPr algn="just"/>
            <a:endParaRPr lang="en-US" sz="1600" dirty="0" smtClean="0"/>
          </a:p>
          <a:p>
            <a:pPr algn="just"/>
            <a:endParaRPr lang="en-US" sz="1600" dirty="0"/>
          </a:p>
          <a:p>
            <a:pPr algn="just"/>
            <a:endParaRPr lang="en-US" sz="1600" dirty="0"/>
          </a:p>
        </p:txBody>
      </p:sp>
      <p:sp>
        <p:nvSpPr>
          <p:cNvPr id="23" name="TextBox 22"/>
          <p:cNvSpPr txBox="1"/>
          <p:nvPr/>
        </p:nvSpPr>
        <p:spPr>
          <a:xfrm>
            <a:off x="32004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B</a:t>
            </a:r>
          </a:p>
          <a:p>
            <a:pPr algn="just"/>
            <a:endParaRPr lang="en-US" sz="1600" b="1" dirty="0"/>
          </a:p>
          <a:p>
            <a:pPr algn="just"/>
            <a:r>
              <a:rPr lang="en-US" sz="1600" b="1" dirty="0" smtClean="0"/>
              <a:t>If the price level is $300, output is 60, and the money supply is $200, what is velocity?</a:t>
            </a:r>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smtClean="0"/>
          </a:p>
          <a:p>
            <a:pPr algn="just"/>
            <a:endParaRPr lang="en-US" sz="1600" dirty="0"/>
          </a:p>
          <a:p>
            <a:pPr algn="just"/>
            <a:endParaRPr lang="en-US" sz="1600" dirty="0" smtClean="0"/>
          </a:p>
          <a:p>
            <a:pPr algn="just"/>
            <a:endParaRPr lang="en-US" sz="1600" dirty="0" smtClean="0"/>
          </a:p>
        </p:txBody>
      </p:sp>
      <p:sp>
        <p:nvSpPr>
          <p:cNvPr id="24" name="TextBox 23"/>
          <p:cNvSpPr txBox="1"/>
          <p:nvPr/>
        </p:nvSpPr>
        <p:spPr>
          <a:xfrm>
            <a:off x="61722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C</a:t>
            </a:r>
            <a:endParaRPr lang="en-US" sz="1600" b="1" dirty="0"/>
          </a:p>
          <a:p>
            <a:pPr algn="just"/>
            <a:endParaRPr lang="en-US" sz="1600" b="1" dirty="0"/>
          </a:p>
          <a:p>
            <a:pPr algn="just"/>
            <a:r>
              <a:rPr lang="en-US" sz="1600" b="1" dirty="0" smtClean="0"/>
              <a:t>Suppose a very small economy has a money supply of $500.  In one year, the following transactions occurred.  What is the velocity of money?</a:t>
            </a:r>
            <a:endParaRPr lang="en-US" sz="1600" dirty="0"/>
          </a:p>
          <a:p>
            <a:pPr algn="just"/>
            <a:endParaRPr lang="en-US" sz="1600" dirty="0" smtClean="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p:txBody>
      </p:sp>
      <p:sp>
        <p:nvSpPr>
          <p:cNvPr id="25" name="Bevel 24">
            <a:hlinkClick r:id="rId3" action="ppaction://hlinksldjump"/>
          </p:cNvPr>
          <p:cNvSpPr>
            <a:spLocks noChangeArrowheads="1"/>
          </p:cNvSpPr>
          <p:nvPr/>
        </p:nvSpPr>
        <p:spPr bwMode="auto">
          <a:xfrm>
            <a:off x="1600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2) Quantity</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26" name="Bevel 25">
            <a:hlinkClick r:id="rId4" action="ppaction://hlinksldjump"/>
          </p:cNvPr>
          <p:cNvSpPr>
            <a:spLocks noChangeArrowheads="1"/>
          </p:cNvSpPr>
          <p:nvPr/>
        </p:nvSpPr>
        <p:spPr bwMode="auto">
          <a:xfrm>
            <a:off x="76200" y="5562600"/>
            <a:ext cx="1371600" cy="457200"/>
          </a:xfrm>
          <a:prstGeom prst="bevel">
            <a:avLst>
              <a:gd name="adj" fmla="val 12500"/>
            </a:avLst>
          </a:prstGeom>
          <a:solidFill>
            <a:srgbClr val="FF6666"/>
          </a:solidFill>
          <a:ln w="9525">
            <a:solidFill>
              <a:srgbClr val="FF6666"/>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Show Answers</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27" name="Bevel 26">
            <a:hlinkClick r:id="rId5" action="ppaction://hlinksldjump"/>
          </p:cNvPr>
          <p:cNvSpPr>
            <a:spLocks noChangeArrowheads="1"/>
          </p:cNvSpPr>
          <p:nvPr/>
        </p:nvSpPr>
        <p:spPr bwMode="auto">
          <a:xfrm>
            <a:off x="3124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3) Real Money</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Demand 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28" name="Bevel 27">
            <a:hlinkClick r:id="rId6" action="ppaction://hlinksldjump"/>
          </p:cNvPr>
          <p:cNvSpPr>
            <a:spLocks noChangeArrowheads="1"/>
          </p:cNvSpPr>
          <p:nvPr/>
        </p:nvSpPr>
        <p:spPr bwMode="auto">
          <a:xfrm>
            <a:off x="4648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4) Money Velocity</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In the U.S.</a:t>
            </a:r>
          </a:p>
        </p:txBody>
      </p:sp>
      <p:sp>
        <p:nvSpPr>
          <p:cNvPr id="29" name="Bevel 28">
            <a:hlinkClick r:id="rId7" action="ppaction://hlinksldjump"/>
          </p:cNvPr>
          <p:cNvSpPr>
            <a:spLocks noChangeArrowheads="1"/>
          </p:cNvSpPr>
          <p:nvPr/>
        </p:nvSpPr>
        <p:spPr bwMode="auto">
          <a:xfrm>
            <a:off x="6172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5) Velocity and</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Interest Rates</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30" name="Bevel 29">
            <a:hlinkClick r:id="rId8" action="ppaction://hlinksldjump"/>
          </p:cNvPr>
          <p:cNvSpPr>
            <a:spLocks noChangeArrowheads="1"/>
          </p:cNvSpPr>
          <p:nvPr/>
        </p:nvSpPr>
        <p:spPr bwMode="auto">
          <a:xfrm>
            <a:off x="769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6) Velocity and the</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Business Cycle</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Tree>
    <p:extLst>
      <p:ext uri="{BB962C8B-B14F-4D97-AF65-F5344CB8AC3E}">
        <p14:creationId xmlns:p14="http://schemas.microsoft.com/office/powerpoint/2010/main" val="153622779"/>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000"/>
                                        <p:tgtEl>
                                          <p:spTgt spid="1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1000"/>
                                        <p:tgtEl>
                                          <p:spTgt spid="2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16" grpId="0" animBg="1"/>
      <p:bldP spid="23" grpId="0" animBg="1"/>
      <p:bldP spid="2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A</a:t>
            </a:r>
          </a:p>
          <a:p>
            <a:endParaRPr lang="en-US" sz="1600" b="1" dirty="0" smtClean="0"/>
          </a:p>
          <a:p>
            <a:pPr algn="just"/>
            <a:r>
              <a:rPr lang="en-US" sz="1600" b="1" dirty="0" smtClean="0"/>
              <a:t>P x Y  =  $800</a:t>
            </a:r>
          </a:p>
          <a:p>
            <a:pPr algn="just"/>
            <a:r>
              <a:rPr lang="en-US" sz="1600" b="1" dirty="0" smtClean="0"/>
              <a:t>M  =  $500</a:t>
            </a:r>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smtClean="0"/>
          </a:p>
          <a:p>
            <a:pPr algn="just"/>
            <a:endParaRPr lang="en-US" sz="1600" dirty="0"/>
          </a:p>
          <a:p>
            <a:pPr algn="just"/>
            <a:endParaRPr lang="en-US" sz="1600" dirty="0" smtClean="0"/>
          </a:p>
          <a:p>
            <a:pPr algn="just"/>
            <a:endParaRPr lang="en-US" sz="1600" dirty="0"/>
          </a:p>
        </p:txBody>
      </p:sp>
      <p:sp>
        <p:nvSpPr>
          <p:cNvPr id="9" name="TextBox 8"/>
          <p:cNvSpPr txBox="1"/>
          <p:nvPr/>
        </p:nvSpPr>
        <p:spPr>
          <a:xfrm>
            <a:off x="32004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B</a:t>
            </a:r>
          </a:p>
          <a:p>
            <a:pPr algn="just"/>
            <a:endParaRPr lang="en-US" sz="1600" b="1" dirty="0"/>
          </a:p>
          <a:p>
            <a:pPr algn="just"/>
            <a:r>
              <a:rPr lang="en-US" sz="1600" b="1" dirty="0" smtClean="0"/>
              <a:t>If the price level is $300, output is 60, and the money supply is $200, what is velocity?</a:t>
            </a:r>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smtClean="0"/>
          </a:p>
          <a:p>
            <a:pPr algn="just"/>
            <a:endParaRPr lang="en-US" sz="1600" dirty="0" smtClean="0"/>
          </a:p>
        </p:txBody>
      </p:sp>
      <p:sp>
        <p:nvSpPr>
          <p:cNvPr id="11" name="TextBox 10"/>
          <p:cNvSpPr txBox="1"/>
          <p:nvPr/>
        </p:nvSpPr>
        <p:spPr>
          <a:xfrm>
            <a:off x="61722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C</a:t>
            </a:r>
            <a:endParaRPr lang="en-US" sz="1600" b="1" dirty="0"/>
          </a:p>
          <a:p>
            <a:pPr algn="just"/>
            <a:endParaRPr lang="en-US" sz="1600" b="1" dirty="0"/>
          </a:p>
          <a:p>
            <a:pPr algn="just"/>
            <a:r>
              <a:rPr lang="en-US" sz="1600" b="1" dirty="0" smtClean="0"/>
              <a:t>Suppose a very small economy has a money supply of $500.  In one year, the following transactions occurred.  What is the velocity of money?</a:t>
            </a:r>
            <a:endParaRPr lang="en-US" sz="1600" dirty="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smtClean="0"/>
          </a:p>
        </p:txBody>
      </p:sp>
      <p:sp>
        <p:nvSpPr>
          <p:cNvPr id="117761"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Money Velocity</a:t>
            </a:r>
            <a:endParaRPr lang="en-US" dirty="0">
              <a:latin typeface="Century Gothic" charset="0"/>
              <a:ea typeface="ＭＳ Ｐゴシック" charset="0"/>
              <a:cs typeface="ＭＳ Ｐゴシック" charset="0"/>
            </a:endParaRPr>
          </a:p>
        </p:txBody>
      </p:sp>
      <p:sp>
        <p:nvSpPr>
          <p:cNvPr id="10" name="Rectangle 9"/>
          <p:cNvSpPr/>
          <p:nvPr/>
        </p:nvSpPr>
        <p:spPr bwMode="auto">
          <a:xfrm>
            <a:off x="0" y="914400"/>
            <a:ext cx="9144000" cy="4572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1) VELOCITY OF MONEY EQUATION</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
        <p:nvSpPr>
          <p:cNvPr id="16" name="TextBox 15"/>
          <p:cNvSpPr txBox="1"/>
          <p:nvPr/>
        </p:nvSpPr>
        <p:spPr>
          <a:xfrm>
            <a:off x="2286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A</a:t>
            </a:r>
          </a:p>
          <a:p>
            <a:endParaRPr lang="en-US" sz="1600" b="1" dirty="0" smtClean="0"/>
          </a:p>
          <a:p>
            <a:pPr algn="just"/>
            <a:r>
              <a:rPr lang="en-US" sz="1600" b="1" dirty="0" smtClean="0"/>
              <a:t>P x Y  =  $800</a:t>
            </a:r>
          </a:p>
          <a:p>
            <a:pPr algn="just"/>
            <a:r>
              <a:rPr lang="en-US" sz="1600" b="1" dirty="0" smtClean="0"/>
              <a:t>M  =  $500</a:t>
            </a:r>
          </a:p>
          <a:p>
            <a:pPr algn="just"/>
            <a:endParaRPr lang="en-US" sz="1600" dirty="0" smtClean="0"/>
          </a:p>
          <a:p>
            <a:pPr algn="just"/>
            <a:r>
              <a:rPr lang="en-US" sz="1600" dirty="0" smtClean="0"/>
              <a:t>V  =  (P x Y) / M</a:t>
            </a:r>
          </a:p>
          <a:p>
            <a:pPr algn="just"/>
            <a:r>
              <a:rPr lang="en-US" sz="1600" dirty="0" smtClean="0"/>
              <a:t>V  =  $800 / $500</a:t>
            </a:r>
          </a:p>
          <a:p>
            <a:pPr algn="just"/>
            <a:r>
              <a:rPr lang="en-US" sz="1600" dirty="0" smtClean="0">
                <a:solidFill>
                  <a:srgbClr val="FF0000"/>
                </a:solidFill>
              </a:rPr>
              <a:t>V  =  1.6</a:t>
            </a:r>
          </a:p>
          <a:p>
            <a:pPr algn="just"/>
            <a:endParaRPr lang="en-US" sz="1600" dirty="0"/>
          </a:p>
          <a:p>
            <a:pPr algn="just"/>
            <a:endParaRPr lang="en-US" sz="1600" dirty="0" smtClean="0"/>
          </a:p>
          <a:p>
            <a:pPr algn="just"/>
            <a:endParaRPr lang="en-US" sz="1600" dirty="0"/>
          </a:p>
          <a:p>
            <a:pPr algn="just"/>
            <a:endParaRPr lang="en-US" sz="1600" dirty="0"/>
          </a:p>
          <a:p>
            <a:pPr algn="just"/>
            <a:endParaRPr lang="en-US" sz="1600" dirty="0" smtClean="0"/>
          </a:p>
          <a:p>
            <a:pPr algn="just"/>
            <a:endParaRPr lang="en-US" sz="1600" dirty="0"/>
          </a:p>
          <a:p>
            <a:pPr algn="just"/>
            <a:endParaRPr lang="en-US" sz="1600" dirty="0"/>
          </a:p>
        </p:txBody>
      </p:sp>
      <p:sp>
        <p:nvSpPr>
          <p:cNvPr id="23" name="TextBox 22"/>
          <p:cNvSpPr txBox="1"/>
          <p:nvPr/>
        </p:nvSpPr>
        <p:spPr>
          <a:xfrm>
            <a:off x="32004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B</a:t>
            </a:r>
          </a:p>
          <a:p>
            <a:pPr algn="just"/>
            <a:endParaRPr lang="en-US" sz="1600" b="1" dirty="0"/>
          </a:p>
          <a:p>
            <a:pPr algn="just"/>
            <a:r>
              <a:rPr lang="en-US" sz="1600" b="1" dirty="0" smtClean="0"/>
              <a:t>If the price level is $300, output is 60, and the money supply is $200, what is velocity?</a:t>
            </a:r>
          </a:p>
          <a:p>
            <a:pPr algn="just"/>
            <a:endParaRPr lang="en-US" sz="1600" dirty="0" smtClean="0"/>
          </a:p>
          <a:p>
            <a:pPr algn="just"/>
            <a:r>
              <a:rPr lang="en-US" sz="1600" dirty="0" smtClean="0"/>
              <a:t>V  =  ($300 + 60) / $200</a:t>
            </a:r>
          </a:p>
          <a:p>
            <a:pPr algn="just"/>
            <a:r>
              <a:rPr lang="en-US" sz="1600" dirty="0" smtClean="0"/>
              <a:t>V  =  ($360) / $200</a:t>
            </a:r>
          </a:p>
          <a:p>
            <a:pPr algn="just"/>
            <a:r>
              <a:rPr lang="en-US" sz="1600" dirty="0" smtClean="0">
                <a:solidFill>
                  <a:srgbClr val="FF0000"/>
                </a:solidFill>
              </a:rPr>
              <a:t>V  =  1.8</a:t>
            </a:r>
          </a:p>
          <a:p>
            <a:pPr algn="just"/>
            <a:endParaRPr lang="en-US" sz="1600" dirty="0" smtClean="0"/>
          </a:p>
          <a:p>
            <a:pPr algn="just"/>
            <a:endParaRPr lang="en-US" sz="1600" dirty="0" smtClean="0"/>
          </a:p>
          <a:p>
            <a:pPr algn="just"/>
            <a:endParaRPr lang="en-US" sz="1600" dirty="0" smtClean="0"/>
          </a:p>
          <a:p>
            <a:pPr algn="just"/>
            <a:endParaRPr lang="en-US" sz="1600" dirty="0" smtClean="0"/>
          </a:p>
          <a:p>
            <a:pPr algn="just"/>
            <a:endParaRPr lang="en-US" sz="1600" dirty="0" smtClean="0"/>
          </a:p>
        </p:txBody>
      </p:sp>
      <p:sp>
        <p:nvSpPr>
          <p:cNvPr id="24" name="TextBox 23"/>
          <p:cNvSpPr txBox="1"/>
          <p:nvPr/>
        </p:nvSpPr>
        <p:spPr>
          <a:xfrm>
            <a:off x="61722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C</a:t>
            </a:r>
            <a:endParaRPr lang="en-US" sz="1600" b="1" dirty="0"/>
          </a:p>
          <a:p>
            <a:pPr algn="just"/>
            <a:endParaRPr lang="en-US" sz="1600" b="1" dirty="0"/>
          </a:p>
          <a:p>
            <a:pPr algn="just"/>
            <a:r>
              <a:rPr lang="en-US" sz="1600" b="1" dirty="0" smtClean="0"/>
              <a:t>Suppose a very small economy has a money supply of $500.  In one year, the following transactions occurred.  What is the velocity of money?</a:t>
            </a:r>
            <a:endParaRPr lang="en-US" sz="1600" dirty="0" smtClean="0"/>
          </a:p>
          <a:p>
            <a:pPr algn="just"/>
            <a:endParaRPr lang="en-US" sz="1600" dirty="0" smtClean="0"/>
          </a:p>
          <a:p>
            <a:pPr algn="just"/>
            <a:r>
              <a:rPr lang="en-US" sz="1600" dirty="0" smtClean="0"/>
              <a:t>V=(300+200+450+250)/500</a:t>
            </a:r>
          </a:p>
          <a:p>
            <a:pPr algn="just"/>
            <a:r>
              <a:rPr lang="en-US" sz="1600" dirty="0" smtClean="0"/>
              <a:t>V  =  ($1,200) / $500</a:t>
            </a:r>
          </a:p>
          <a:p>
            <a:pPr algn="just"/>
            <a:r>
              <a:rPr lang="en-US" sz="1600" dirty="0" smtClean="0">
                <a:solidFill>
                  <a:srgbClr val="FF0000"/>
                </a:solidFill>
              </a:rPr>
              <a:t>V  =  2.4</a:t>
            </a:r>
          </a:p>
          <a:p>
            <a:pPr algn="just"/>
            <a:endParaRPr lang="en-US" sz="1600" dirty="0" smtClean="0">
              <a:solidFill>
                <a:srgbClr val="000000"/>
              </a:solidFill>
            </a:endParaRPr>
          </a:p>
          <a:p>
            <a:pPr algn="just"/>
            <a:endParaRPr lang="en-US" sz="1600" dirty="0">
              <a:solidFill>
                <a:srgbClr val="000000"/>
              </a:solidFill>
            </a:endParaRPr>
          </a:p>
        </p:txBody>
      </p:sp>
      <p:sp>
        <p:nvSpPr>
          <p:cNvPr id="12" name="Bevel 11">
            <a:hlinkClick r:id="rId3" action="ppaction://hlinksldjump"/>
          </p:cNvPr>
          <p:cNvSpPr>
            <a:spLocks noChangeArrowheads="1"/>
          </p:cNvSpPr>
          <p:nvPr/>
        </p:nvSpPr>
        <p:spPr bwMode="auto">
          <a:xfrm>
            <a:off x="1600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2) Quantity</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13" name="Bevel 12">
            <a:hlinkClick r:id="rId4" action="ppaction://hlinksldjump"/>
          </p:cNvPr>
          <p:cNvSpPr>
            <a:spLocks noChangeArrowheads="1"/>
          </p:cNvSpPr>
          <p:nvPr/>
        </p:nvSpPr>
        <p:spPr bwMode="auto">
          <a:xfrm>
            <a:off x="7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1) Velocity of</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Money 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14" name="Bevel 13">
            <a:hlinkClick r:id="rId5" action="ppaction://hlinksldjump"/>
          </p:cNvPr>
          <p:cNvSpPr>
            <a:spLocks noChangeArrowheads="1"/>
          </p:cNvSpPr>
          <p:nvPr/>
        </p:nvSpPr>
        <p:spPr bwMode="auto">
          <a:xfrm>
            <a:off x="3124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3) Real Money</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Demand 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17" name="Bevel 16">
            <a:hlinkClick r:id="rId6" action="ppaction://hlinksldjump"/>
          </p:cNvPr>
          <p:cNvSpPr>
            <a:spLocks noChangeArrowheads="1"/>
          </p:cNvSpPr>
          <p:nvPr/>
        </p:nvSpPr>
        <p:spPr bwMode="auto">
          <a:xfrm>
            <a:off x="4648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4) Money Velocity</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In the U.S.</a:t>
            </a:r>
          </a:p>
        </p:txBody>
      </p:sp>
      <p:sp>
        <p:nvSpPr>
          <p:cNvPr id="18" name="Bevel 17">
            <a:hlinkClick r:id="rId7" action="ppaction://hlinksldjump"/>
          </p:cNvPr>
          <p:cNvSpPr>
            <a:spLocks noChangeArrowheads="1"/>
          </p:cNvSpPr>
          <p:nvPr/>
        </p:nvSpPr>
        <p:spPr bwMode="auto">
          <a:xfrm>
            <a:off x="6172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5) Velocity and</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Interest Rates</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19" name="Bevel 18">
            <a:hlinkClick r:id="rId8" action="ppaction://hlinksldjump"/>
          </p:cNvPr>
          <p:cNvSpPr>
            <a:spLocks noChangeArrowheads="1"/>
          </p:cNvSpPr>
          <p:nvPr/>
        </p:nvSpPr>
        <p:spPr bwMode="auto">
          <a:xfrm>
            <a:off x="769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6) Velocity and the</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Business Cycle</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Tree>
    <p:extLst>
      <p:ext uri="{BB962C8B-B14F-4D97-AF65-F5344CB8AC3E}">
        <p14:creationId xmlns:p14="http://schemas.microsoft.com/office/powerpoint/2010/main" val="1873560133"/>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1000"/>
                                        <p:tgtEl>
                                          <p:spTgt spid="2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Money Velocity</a:t>
            </a:r>
            <a:endParaRPr lang="en-US" dirty="0">
              <a:latin typeface="Century Gothic" charset="0"/>
              <a:ea typeface="ＭＳ Ｐゴシック" charset="0"/>
              <a:cs typeface="ＭＳ Ｐゴシック" charset="0"/>
            </a:endParaRPr>
          </a:p>
        </p:txBody>
      </p:sp>
      <p:sp>
        <p:nvSpPr>
          <p:cNvPr id="10" name="Rectangle 9"/>
          <p:cNvSpPr/>
          <p:nvPr/>
        </p:nvSpPr>
        <p:spPr bwMode="auto">
          <a:xfrm>
            <a:off x="0" y="914400"/>
            <a:ext cx="9144000" cy="4572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2)</a:t>
            </a:r>
            <a:r>
              <a:rPr kumimoji="0" lang="en-US" sz="2000" b="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QUANTITY EQUATION</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
        <p:nvSpPr>
          <p:cNvPr id="16" name="TextBox 15"/>
          <p:cNvSpPr txBox="1"/>
          <p:nvPr/>
        </p:nvSpPr>
        <p:spPr>
          <a:xfrm>
            <a:off x="2286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A</a:t>
            </a:r>
          </a:p>
          <a:p>
            <a:endParaRPr lang="en-US" sz="1600" b="1" dirty="0" smtClean="0"/>
          </a:p>
          <a:p>
            <a:pPr algn="just"/>
            <a:r>
              <a:rPr lang="en-US" sz="1600" b="1" dirty="0" smtClean="0"/>
              <a:t>M  =  $2.3 Trillion</a:t>
            </a:r>
          </a:p>
          <a:p>
            <a:pPr algn="just"/>
            <a:r>
              <a:rPr lang="en-US" sz="1600" b="1" dirty="0" smtClean="0"/>
              <a:t>V  =  1.6</a:t>
            </a:r>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smtClean="0"/>
          </a:p>
          <a:p>
            <a:pPr algn="just"/>
            <a:endParaRPr lang="en-US" sz="1600" dirty="0" smtClean="0"/>
          </a:p>
          <a:p>
            <a:pPr algn="just"/>
            <a:endParaRPr lang="en-US" sz="1600" dirty="0"/>
          </a:p>
          <a:p>
            <a:pPr algn="just"/>
            <a:endParaRPr lang="en-US" sz="1600" dirty="0"/>
          </a:p>
        </p:txBody>
      </p:sp>
      <p:sp>
        <p:nvSpPr>
          <p:cNvPr id="23" name="TextBox 22"/>
          <p:cNvSpPr txBox="1"/>
          <p:nvPr/>
        </p:nvSpPr>
        <p:spPr>
          <a:xfrm>
            <a:off x="32004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B</a:t>
            </a:r>
          </a:p>
          <a:p>
            <a:pPr algn="just"/>
            <a:endParaRPr lang="en-US" sz="1600" b="1" dirty="0"/>
          </a:p>
          <a:p>
            <a:pPr algn="just"/>
            <a:r>
              <a:rPr lang="en-US" sz="1600" b="1" dirty="0" smtClean="0"/>
              <a:t>The Fed has put $4.2 trillion worth of money into the economy, and they have calculated that velocity will hold at 3.9.  What is nominal GDP?</a:t>
            </a:r>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smtClean="0"/>
          </a:p>
          <a:p>
            <a:pPr algn="just"/>
            <a:endParaRPr lang="en-US" sz="1600" dirty="0" smtClean="0"/>
          </a:p>
        </p:txBody>
      </p:sp>
      <p:sp>
        <p:nvSpPr>
          <p:cNvPr id="24" name="TextBox 23"/>
          <p:cNvSpPr txBox="1"/>
          <p:nvPr/>
        </p:nvSpPr>
        <p:spPr>
          <a:xfrm>
            <a:off x="61722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C</a:t>
            </a:r>
            <a:endParaRPr lang="en-US" sz="1600" b="1" dirty="0"/>
          </a:p>
          <a:p>
            <a:pPr algn="just"/>
            <a:endParaRPr lang="en-US" sz="1600" b="1" dirty="0"/>
          </a:p>
          <a:p>
            <a:pPr algn="just"/>
            <a:r>
              <a:rPr lang="en-US" sz="1600" b="1" dirty="0" smtClean="0"/>
              <a:t>The Fed has collected the following data.  Has nominal GDP increased or decreased?  By how much?</a:t>
            </a:r>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p:txBody>
      </p:sp>
      <p:sp>
        <p:nvSpPr>
          <p:cNvPr id="12" name="Bevel 11">
            <a:hlinkClick r:id="rId3" action="ppaction://hlinksldjump"/>
          </p:cNvPr>
          <p:cNvSpPr>
            <a:spLocks noChangeArrowheads="1"/>
          </p:cNvSpPr>
          <p:nvPr/>
        </p:nvSpPr>
        <p:spPr bwMode="auto">
          <a:xfrm>
            <a:off x="1600200" y="5562600"/>
            <a:ext cx="1371600" cy="457200"/>
          </a:xfrm>
          <a:prstGeom prst="bevel">
            <a:avLst>
              <a:gd name="adj" fmla="val 12500"/>
            </a:avLst>
          </a:prstGeom>
          <a:solidFill>
            <a:srgbClr val="FF6666"/>
          </a:solidFill>
          <a:ln w="9525">
            <a:solidFill>
              <a:srgbClr val="FF6666"/>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Show Answers</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13" name="Bevel 12">
            <a:hlinkClick r:id="rId4" action="ppaction://hlinksldjump"/>
          </p:cNvPr>
          <p:cNvSpPr>
            <a:spLocks noChangeArrowheads="1"/>
          </p:cNvSpPr>
          <p:nvPr/>
        </p:nvSpPr>
        <p:spPr bwMode="auto">
          <a:xfrm>
            <a:off x="7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1) Velocity of</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Money 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14" name="Bevel 13">
            <a:hlinkClick r:id="rId5" action="ppaction://hlinksldjump"/>
          </p:cNvPr>
          <p:cNvSpPr>
            <a:spLocks noChangeArrowheads="1"/>
          </p:cNvSpPr>
          <p:nvPr/>
        </p:nvSpPr>
        <p:spPr bwMode="auto">
          <a:xfrm>
            <a:off x="3124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3) Real Money</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Demand 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17" name="Bevel 16">
            <a:hlinkClick r:id="rId6" action="ppaction://hlinksldjump"/>
          </p:cNvPr>
          <p:cNvSpPr>
            <a:spLocks noChangeArrowheads="1"/>
          </p:cNvSpPr>
          <p:nvPr/>
        </p:nvSpPr>
        <p:spPr bwMode="auto">
          <a:xfrm>
            <a:off x="4648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4) Money Velocity</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In the U.S.</a:t>
            </a:r>
          </a:p>
        </p:txBody>
      </p:sp>
      <p:sp>
        <p:nvSpPr>
          <p:cNvPr id="18" name="Bevel 17">
            <a:hlinkClick r:id="rId7" action="ppaction://hlinksldjump"/>
          </p:cNvPr>
          <p:cNvSpPr>
            <a:spLocks noChangeArrowheads="1"/>
          </p:cNvSpPr>
          <p:nvPr/>
        </p:nvSpPr>
        <p:spPr bwMode="auto">
          <a:xfrm>
            <a:off x="6172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5) Velocity and</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Interest Rates</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19" name="Bevel 18">
            <a:hlinkClick r:id="rId8" action="ppaction://hlinksldjump"/>
          </p:cNvPr>
          <p:cNvSpPr>
            <a:spLocks noChangeArrowheads="1"/>
          </p:cNvSpPr>
          <p:nvPr/>
        </p:nvSpPr>
        <p:spPr bwMode="auto">
          <a:xfrm>
            <a:off x="769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6) Velocity and the</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Business Cycle</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Tree>
    <p:extLst>
      <p:ext uri="{BB962C8B-B14F-4D97-AF65-F5344CB8AC3E}">
        <p14:creationId xmlns:p14="http://schemas.microsoft.com/office/powerpoint/2010/main" val="66409000"/>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000"/>
                                        <p:tgtEl>
                                          <p:spTgt spid="1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1000"/>
                                        <p:tgtEl>
                                          <p:spTgt spid="2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23" grpId="0" animBg="1"/>
      <p:bldP spid="2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A</a:t>
            </a:r>
          </a:p>
          <a:p>
            <a:endParaRPr lang="en-US" sz="1600" b="1" dirty="0" smtClean="0"/>
          </a:p>
          <a:p>
            <a:pPr algn="just"/>
            <a:r>
              <a:rPr lang="en-US" sz="1600" b="1" dirty="0" smtClean="0"/>
              <a:t>M  =  $2.3 Trillion</a:t>
            </a:r>
          </a:p>
          <a:p>
            <a:pPr algn="just"/>
            <a:r>
              <a:rPr lang="en-US" sz="1600" b="1" dirty="0" smtClean="0"/>
              <a:t>V  =  1.6</a:t>
            </a:r>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smtClean="0"/>
          </a:p>
          <a:p>
            <a:pPr algn="just"/>
            <a:endParaRPr lang="en-US" sz="1600" dirty="0" smtClean="0"/>
          </a:p>
          <a:p>
            <a:pPr algn="just"/>
            <a:endParaRPr lang="en-US" sz="1600" dirty="0"/>
          </a:p>
          <a:p>
            <a:pPr algn="just"/>
            <a:endParaRPr lang="en-US" sz="1600" dirty="0"/>
          </a:p>
        </p:txBody>
      </p:sp>
      <p:sp>
        <p:nvSpPr>
          <p:cNvPr id="9" name="TextBox 8"/>
          <p:cNvSpPr txBox="1"/>
          <p:nvPr/>
        </p:nvSpPr>
        <p:spPr>
          <a:xfrm>
            <a:off x="32004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B</a:t>
            </a:r>
          </a:p>
          <a:p>
            <a:pPr algn="just"/>
            <a:endParaRPr lang="en-US" sz="1600" b="1" dirty="0"/>
          </a:p>
          <a:p>
            <a:pPr algn="just"/>
            <a:r>
              <a:rPr lang="en-US" sz="1600" b="1" dirty="0" smtClean="0"/>
              <a:t>The Fed has put $4.2 trillion worth of money into the economy, and they have calculated that velocity will hold at 3.9.  What is nominal GDP?</a:t>
            </a:r>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smtClean="0"/>
          </a:p>
          <a:p>
            <a:pPr algn="just"/>
            <a:endParaRPr lang="en-US" sz="1600" dirty="0" smtClean="0"/>
          </a:p>
        </p:txBody>
      </p:sp>
      <p:sp>
        <p:nvSpPr>
          <p:cNvPr id="11" name="TextBox 10"/>
          <p:cNvSpPr txBox="1"/>
          <p:nvPr/>
        </p:nvSpPr>
        <p:spPr>
          <a:xfrm>
            <a:off x="61722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C</a:t>
            </a:r>
            <a:endParaRPr lang="en-US" sz="1600" b="1" dirty="0"/>
          </a:p>
          <a:p>
            <a:pPr algn="just"/>
            <a:endParaRPr lang="en-US" sz="1600" b="1" dirty="0"/>
          </a:p>
          <a:p>
            <a:pPr algn="just"/>
            <a:r>
              <a:rPr lang="en-US" sz="1600" b="1" dirty="0" smtClean="0"/>
              <a:t>The Fed has collected the following data.  Has nominal GDP increased or decreased?  By how much?</a:t>
            </a:r>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p:txBody>
      </p:sp>
      <p:sp>
        <p:nvSpPr>
          <p:cNvPr id="117761"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Money Velocity</a:t>
            </a:r>
            <a:endParaRPr lang="en-US" dirty="0">
              <a:latin typeface="Century Gothic" charset="0"/>
              <a:ea typeface="ＭＳ Ｐゴシック" charset="0"/>
              <a:cs typeface="ＭＳ Ｐゴシック" charset="0"/>
            </a:endParaRPr>
          </a:p>
        </p:txBody>
      </p:sp>
      <p:sp>
        <p:nvSpPr>
          <p:cNvPr id="10" name="Rectangle 9"/>
          <p:cNvSpPr/>
          <p:nvPr/>
        </p:nvSpPr>
        <p:spPr bwMode="auto">
          <a:xfrm>
            <a:off x="0" y="914400"/>
            <a:ext cx="9144000" cy="4572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2)</a:t>
            </a:r>
            <a:r>
              <a:rPr kumimoji="0" lang="en-US" sz="2000" b="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QUANTITY EQUATION</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
        <p:nvSpPr>
          <p:cNvPr id="16" name="TextBox 15"/>
          <p:cNvSpPr txBox="1"/>
          <p:nvPr/>
        </p:nvSpPr>
        <p:spPr>
          <a:xfrm>
            <a:off x="2286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A</a:t>
            </a:r>
          </a:p>
          <a:p>
            <a:endParaRPr lang="en-US" sz="1600" b="1" dirty="0" smtClean="0"/>
          </a:p>
          <a:p>
            <a:pPr algn="just"/>
            <a:r>
              <a:rPr lang="en-US" sz="1600" b="1" dirty="0" smtClean="0"/>
              <a:t>M  =  $2.3 Trillion</a:t>
            </a:r>
          </a:p>
          <a:p>
            <a:pPr algn="just"/>
            <a:r>
              <a:rPr lang="en-US" sz="1600" b="1" dirty="0" smtClean="0"/>
              <a:t>V  =  1.6</a:t>
            </a:r>
          </a:p>
          <a:p>
            <a:pPr algn="just"/>
            <a:endParaRPr lang="en-US" sz="1600" dirty="0" smtClean="0"/>
          </a:p>
          <a:p>
            <a:pPr algn="just"/>
            <a:r>
              <a:rPr lang="en-US" sz="1600" dirty="0" smtClean="0"/>
              <a:t>M x V  =  P x Y</a:t>
            </a:r>
          </a:p>
          <a:p>
            <a:pPr algn="just"/>
            <a:r>
              <a:rPr lang="en-US" sz="1600" dirty="0" smtClean="0"/>
              <a:t>$2.3 Trillion x 1.6  =  P x Y</a:t>
            </a:r>
          </a:p>
          <a:p>
            <a:pPr algn="just"/>
            <a:r>
              <a:rPr lang="en-US" sz="1600" dirty="0" smtClean="0">
                <a:solidFill>
                  <a:srgbClr val="FF0000"/>
                </a:solidFill>
              </a:rPr>
              <a:t>P x Y  =  $3.68 Trillion</a:t>
            </a:r>
          </a:p>
          <a:p>
            <a:pPr algn="just"/>
            <a:endParaRPr lang="en-US" sz="1600" dirty="0"/>
          </a:p>
          <a:p>
            <a:pPr algn="just"/>
            <a:endParaRPr lang="en-US" sz="1600" dirty="0" smtClean="0"/>
          </a:p>
          <a:p>
            <a:pPr algn="just"/>
            <a:endParaRPr lang="en-US" sz="1600" dirty="0" smtClean="0"/>
          </a:p>
          <a:p>
            <a:pPr algn="just"/>
            <a:endParaRPr lang="en-US" sz="1600" dirty="0" smtClean="0"/>
          </a:p>
          <a:p>
            <a:pPr algn="just"/>
            <a:endParaRPr lang="en-US" sz="1600" dirty="0" smtClean="0"/>
          </a:p>
          <a:p>
            <a:pPr algn="just"/>
            <a:endParaRPr lang="en-US" sz="1600" dirty="0"/>
          </a:p>
          <a:p>
            <a:pPr algn="just"/>
            <a:endParaRPr lang="en-US" sz="1600" dirty="0"/>
          </a:p>
        </p:txBody>
      </p:sp>
      <p:sp>
        <p:nvSpPr>
          <p:cNvPr id="23" name="TextBox 22"/>
          <p:cNvSpPr txBox="1"/>
          <p:nvPr/>
        </p:nvSpPr>
        <p:spPr>
          <a:xfrm>
            <a:off x="32004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B</a:t>
            </a:r>
          </a:p>
          <a:p>
            <a:pPr algn="just"/>
            <a:endParaRPr lang="en-US" sz="1600" b="1" dirty="0"/>
          </a:p>
          <a:p>
            <a:pPr algn="just"/>
            <a:r>
              <a:rPr lang="en-US" sz="1600" b="1" dirty="0" smtClean="0"/>
              <a:t>The Fed has put $4.2 trillion worth of money into the economy, and they have calculated that velocity will hold at 3.9.  What is nominal GDP?</a:t>
            </a:r>
          </a:p>
          <a:p>
            <a:pPr algn="just"/>
            <a:endParaRPr lang="en-US" sz="1600" dirty="0" smtClean="0"/>
          </a:p>
          <a:p>
            <a:pPr algn="just"/>
            <a:r>
              <a:rPr lang="en-US" sz="1600" dirty="0" smtClean="0"/>
              <a:t>$4.2 Trillion x 3.9  =  P x Y</a:t>
            </a:r>
          </a:p>
          <a:p>
            <a:pPr algn="just"/>
            <a:r>
              <a:rPr lang="en-US" sz="1600" dirty="0" smtClean="0">
                <a:solidFill>
                  <a:srgbClr val="FF0000"/>
                </a:solidFill>
              </a:rPr>
              <a:t>P x Y  =  $16.38 Trillion</a:t>
            </a:r>
          </a:p>
          <a:p>
            <a:pPr algn="just"/>
            <a:endParaRPr lang="en-US" sz="1600" dirty="0" smtClean="0"/>
          </a:p>
          <a:p>
            <a:pPr algn="just"/>
            <a:endParaRPr lang="en-US" sz="1600" dirty="0" smtClean="0"/>
          </a:p>
          <a:p>
            <a:pPr algn="just"/>
            <a:endParaRPr lang="en-US" sz="1600" dirty="0" smtClean="0"/>
          </a:p>
          <a:p>
            <a:pPr algn="just"/>
            <a:endParaRPr lang="en-US" sz="1600" dirty="0" smtClean="0"/>
          </a:p>
        </p:txBody>
      </p:sp>
      <p:sp>
        <p:nvSpPr>
          <p:cNvPr id="24" name="TextBox 23"/>
          <p:cNvSpPr txBox="1"/>
          <p:nvPr/>
        </p:nvSpPr>
        <p:spPr>
          <a:xfrm>
            <a:off x="61722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C</a:t>
            </a:r>
            <a:endParaRPr lang="en-US" sz="1600" b="1" dirty="0"/>
          </a:p>
          <a:p>
            <a:pPr algn="just"/>
            <a:endParaRPr lang="en-US" sz="1600" b="1" dirty="0"/>
          </a:p>
          <a:p>
            <a:pPr algn="just"/>
            <a:r>
              <a:rPr lang="en-US" sz="1600" b="1" dirty="0" smtClean="0"/>
              <a:t>The Fed has collected the following data.  Has nominal GDP increased or decreased?  By how much?</a:t>
            </a:r>
            <a:endParaRPr lang="en-US" sz="1600" dirty="0" smtClean="0"/>
          </a:p>
          <a:p>
            <a:pPr algn="just"/>
            <a:r>
              <a:rPr lang="en-US" sz="1600" dirty="0" smtClean="0"/>
              <a:t>$2.4 x 10.2  =  P x Y</a:t>
            </a:r>
          </a:p>
          <a:p>
            <a:pPr algn="just"/>
            <a:r>
              <a:rPr lang="en-US" sz="1600" dirty="0" smtClean="0"/>
              <a:t>P x Y  =  $24.48</a:t>
            </a:r>
          </a:p>
          <a:p>
            <a:pPr algn="just"/>
            <a:endParaRPr lang="en-US" sz="1600" dirty="0"/>
          </a:p>
          <a:p>
            <a:pPr algn="just"/>
            <a:r>
              <a:rPr lang="en-US" sz="1600" dirty="0" smtClean="0"/>
              <a:t>$2.4 x 8.5  =  P x Y</a:t>
            </a:r>
          </a:p>
          <a:p>
            <a:pPr algn="just"/>
            <a:r>
              <a:rPr lang="en-US" sz="1600" dirty="0" smtClean="0"/>
              <a:t>P x Y  =  $20.4</a:t>
            </a:r>
          </a:p>
          <a:p>
            <a:pPr algn="just"/>
            <a:endParaRPr lang="en-US" sz="1600" dirty="0" smtClean="0"/>
          </a:p>
          <a:p>
            <a:pPr algn="just"/>
            <a:r>
              <a:rPr lang="en-US" sz="1600" dirty="0" smtClean="0"/>
              <a:t>$24.48 - $20.4  =  $4.08</a:t>
            </a:r>
          </a:p>
          <a:p>
            <a:pPr algn="just"/>
            <a:r>
              <a:rPr lang="en-US" sz="1600" dirty="0" smtClean="0">
                <a:solidFill>
                  <a:srgbClr val="FF0000"/>
                </a:solidFill>
              </a:rPr>
              <a:t>Decreased by $4.08</a:t>
            </a:r>
          </a:p>
        </p:txBody>
      </p:sp>
      <p:sp>
        <p:nvSpPr>
          <p:cNvPr id="12" name="Bevel 11">
            <a:hlinkClick r:id="rId3" action="ppaction://hlinksldjump"/>
          </p:cNvPr>
          <p:cNvSpPr>
            <a:spLocks noChangeArrowheads="1"/>
          </p:cNvSpPr>
          <p:nvPr/>
        </p:nvSpPr>
        <p:spPr bwMode="auto">
          <a:xfrm>
            <a:off x="1600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2) Quantity</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13" name="Bevel 12">
            <a:hlinkClick r:id="rId4" action="ppaction://hlinksldjump"/>
          </p:cNvPr>
          <p:cNvSpPr>
            <a:spLocks noChangeArrowheads="1"/>
          </p:cNvSpPr>
          <p:nvPr/>
        </p:nvSpPr>
        <p:spPr bwMode="auto">
          <a:xfrm>
            <a:off x="7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1) Velocity of</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Money 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14" name="Bevel 13">
            <a:hlinkClick r:id="rId5" action="ppaction://hlinksldjump"/>
          </p:cNvPr>
          <p:cNvSpPr>
            <a:spLocks noChangeArrowheads="1"/>
          </p:cNvSpPr>
          <p:nvPr/>
        </p:nvSpPr>
        <p:spPr bwMode="auto">
          <a:xfrm>
            <a:off x="3124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3) Real Money</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Demand 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17" name="Bevel 16">
            <a:hlinkClick r:id="rId6" action="ppaction://hlinksldjump"/>
          </p:cNvPr>
          <p:cNvSpPr>
            <a:spLocks noChangeArrowheads="1"/>
          </p:cNvSpPr>
          <p:nvPr/>
        </p:nvSpPr>
        <p:spPr bwMode="auto">
          <a:xfrm>
            <a:off x="4648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4) Money Velocity</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In the U.S.</a:t>
            </a:r>
          </a:p>
        </p:txBody>
      </p:sp>
      <p:sp>
        <p:nvSpPr>
          <p:cNvPr id="18" name="Bevel 17">
            <a:hlinkClick r:id="rId7" action="ppaction://hlinksldjump"/>
          </p:cNvPr>
          <p:cNvSpPr>
            <a:spLocks noChangeArrowheads="1"/>
          </p:cNvSpPr>
          <p:nvPr/>
        </p:nvSpPr>
        <p:spPr bwMode="auto">
          <a:xfrm>
            <a:off x="6172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5) Velocity and</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Interest Rates</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19" name="Bevel 18">
            <a:hlinkClick r:id="rId8" action="ppaction://hlinksldjump"/>
          </p:cNvPr>
          <p:cNvSpPr>
            <a:spLocks noChangeArrowheads="1"/>
          </p:cNvSpPr>
          <p:nvPr/>
        </p:nvSpPr>
        <p:spPr bwMode="auto">
          <a:xfrm>
            <a:off x="769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6) Velocity and the</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Business Cycle</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Tree>
    <p:extLst>
      <p:ext uri="{BB962C8B-B14F-4D97-AF65-F5344CB8AC3E}">
        <p14:creationId xmlns:p14="http://schemas.microsoft.com/office/powerpoint/2010/main" val="951542562"/>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1000"/>
                                        <p:tgtEl>
                                          <p:spTgt spid="2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Money Velocity</a:t>
            </a:r>
            <a:endParaRPr lang="en-US" dirty="0">
              <a:latin typeface="Century Gothic" charset="0"/>
              <a:ea typeface="ＭＳ Ｐゴシック" charset="0"/>
              <a:cs typeface="ＭＳ Ｐゴシック" charset="0"/>
            </a:endParaRPr>
          </a:p>
        </p:txBody>
      </p:sp>
      <p:sp>
        <p:nvSpPr>
          <p:cNvPr id="10" name="Rectangle 9"/>
          <p:cNvSpPr/>
          <p:nvPr/>
        </p:nvSpPr>
        <p:spPr bwMode="auto">
          <a:xfrm>
            <a:off x="0" y="914400"/>
            <a:ext cx="9144000" cy="4572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3) REAL MONEY DEMAND EQUATION</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
        <p:nvSpPr>
          <p:cNvPr id="16" name="TextBox 15"/>
          <p:cNvSpPr txBox="1"/>
          <p:nvPr/>
        </p:nvSpPr>
        <p:spPr>
          <a:xfrm>
            <a:off x="2286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A</a:t>
            </a:r>
          </a:p>
          <a:p>
            <a:endParaRPr lang="en-US" sz="1600" b="1" dirty="0" smtClean="0"/>
          </a:p>
          <a:p>
            <a:pPr algn="just"/>
            <a:r>
              <a:rPr lang="en-US" sz="1600" b="1" dirty="0" smtClean="0"/>
              <a:t>M / P  =  0.25</a:t>
            </a:r>
          </a:p>
          <a:p>
            <a:pPr algn="just"/>
            <a:r>
              <a:rPr lang="en-US" sz="1600" b="1" dirty="0" smtClean="0"/>
              <a:t>Y  =  2</a:t>
            </a:r>
          </a:p>
          <a:p>
            <a:pPr algn="just"/>
            <a:endParaRPr lang="en-US" sz="1600" dirty="0" smtClean="0"/>
          </a:p>
          <a:p>
            <a:pPr algn="just"/>
            <a:endParaRPr lang="en-US" sz="1600" dirty="0" smtClean="0"/>
          </a:p>
          <a:p>
            <a:pPr algn="just"/>
            <a:endParaRPr lang="en-US" sz="1600" dirty="0" smtClean="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smtClean="0"/>
          </a:p>
          <a:p>
            <a:pPr algn="just"/>
            <a:endParaRPr lang="en-US" sz="1600" dirty="0"/>
          </a:p>
          <a:p>
            <a:pPr algn="just"/>
            <a:endParaRPr lang="en-US" sz="1600" dirty="0"/>
          </a:p>
        </p:txBody>
      </p:sp>
      <p:sp>
        <p:nvSpPr>
          <p:cNvPr id="23" name="TextBox 22"/>
          <p:cNvSpPr txBox="1"/>
          <p:nvPr/>
        </p:nvSpPr>
        <p:spPr>
          <a:xfrm>
            <a:off x="32004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B</a:t>
            </a:r>
          </a:p>
          <a:p>
            <a:pPr algn="just"/>
            <a:endParaRPr lang="en-US" sz="1600" b="1" dirty="0"/>
          </a:p>
          <a:p>
            <a:pPr algn="just"/>
            <a:r>
              <a:rPr lang="en-US" sz="1600" b="1" dirty="0" smtClean="0"/>
              <a:t>The Fed knows the price level is $8 and the output level is 1.2.  If the Fed sets the money supply at $3, what is the velocity of money?</a:t>
            </a:r>
          </a:p>
          <a:p>
            <a:pPr algn="just"/>
            <a:endParaRPr lang="en-US" sz="1600" dirty="0" smtClean="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smtClean="0"/>
          </a:p>
        </p:txBody>
      </p:sp>
      <p:sp>
        <p:nvSpPr>
          <p:cNvPr id="24" name="TextBox 23"/>
          <p:cNvSpPr txBox="1"/>
          <p:nvPr/>
        </p:nvSpPr>
        <p:spPr>
          <a:xfrm>
            <a:off x="61722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C</a:t>
            </a:r>
            <a:endParaRPr lang="en-US" sz="1600" b="1" dirty="0"/>
          </a:p>
          <a:p>
            <a:pPr algn="just"/>
            <a:endParaRPr lang="en-US" sz="1600" b="1" dirty="0"/>
          </a:p>
          <a:p>
            <a:pPr algn="just"/>
            <a:r>
              <a:rPr lang="en-US" sz="1600" b="1" dirty="0" smtClean="0"/>
              <a:t>The Fed has collected the following data.  Has velocity increased or decreased?  By how much?</a:t>
            </a:r>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a:p>
        </p:txBody>
      </p:sp>
      <p:sp>
        <p:nvSpPr>
          <p:cNvPr id="8" name="Bevel 7">
            <a:hlinkClick r:id="rId3" action="ppaction://hlinksldjump"/>
          </p:cNvPr>
          <p:cNvSpPr>
            <a:spLocks noChangeArrowheads="1"/>
          </p:cNvSpPr>
          <p:nvPr/>
        </p:nvSpPr>
        <p:spPr bwMode="auto">
          <a:xfrm>
            <a:off x="1600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2) Quantity</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9" name="Bevel 8">
            <a:hlinkClick r:id="rId4" action="ppaction://hlinksldjump"/>
          </p:cNvPr>
          <p:cNvSpPr>
            <a:spLocks noChangeArrowheads="1"/>
          </p:cNvSpPr>
          <p:nvPr/>
        </p:nvSpPr>
        <p:spPr bwMode="auto">
          <a:xfrm>
            <a:off x="7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1) Velocity of</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Money 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11" name="Bevel 10">
            <a:hlinkClick r:id="rId5" action="ppaction://hlinksldjump"/>
          </p:cNvPr>
          <p:cNvSpPr>
            <a:spLocks noChangeArrowheads="1"/>
          </p:cNvSpPr>
          <p:nvPr/>
        </p:nvSpPr>
        <p:spPr bwMode="auto">
          <a:xfrm>
            <a:off x="3124200" y="5562600"/>
            <a:ext cx="1371600" cy="457200"/>
          </a:xfrm>
          <a:prstGeom prst="bevel">
            <a:avLst>
              <a:gd name="adj" fmla="val 12500"/>
            </a:avLst>
          </a:prstGeom>
          <a:solidFill>
            <a:srgbClr val="FF6666"/>
          </a:solidFill>
          <a:ln w="9525">
            <a:solidFill>
              <a:srgbClr val="FF6666"/>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Show Answers</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12" name="Bevel 11">
            <a:hlinkClick r:id="rId6" action="ppaction://hlinksldjump"/>
          </p:cNvPr>
          <p:cNvSpPr>
            <a:spLocks noChangeArrowheads="1"/>
          </p:cNvSpPr>
          <p:nvPr/>
        </p:nvSpPr>
        <p:spPr bwMode="auto">
          <a:xfrm>
            <a:off x="4648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4) Money Velocity</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In the U.S.</a:t>
            </a:r>
          </a:p>
        </p:txBody>
      </p:sp>
      <p:sp>
        <p:nvSpPr>
          <p:cNvPr id="13" name="Bevel 12">
            <a:hlinkClick r:id="rId7" action="ppaction://hlinksldjump"/>
          </p:cNvPr>
          <p:cNvSpPr>
            <a:spLocks noChangeArrowheads="1"/>
          </p:cNvSpPr>
          <p:nvPr/>
        </p:nvSpPr>
        <p:spPr bwMode="auto">
          <a:xfrm>
            <a:off x="6172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5) Velocity and</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Interest Rates</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14" name="Bevel 13">
            <a:hlinkClick r:id="rId8" action="ppaction://hlinksldjump"/>
          </p:cNvPr>
          <p:cNvSpPr>
            <a:spLocks noChangeArrowheads="1"/>
          </p:cNvSpPr>
          <p:nvPr/>
        </p:nvSpPr>
        <p:spPr bwMode="auto">
          <a:xfrm>
            <a:off x="769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6) Velocity and the</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Business Cycle</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Tree>
    <p:extLst>
      <p:ext uri="{BB962C8B-B14F-4D97-AF65-F5344CB8AC3E}">
        <p14:creationId xmlns:p14="http://schemas.microsoft.com/office/powerpoint/2010/main" val="874133689"/>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000"/>
                                        <p:tgtEl>
                                          <p:spTgt spid="1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1000"/>
                                        <p:tgtEl>
                                          <p:spTgt spid="2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23" grpId="0" animBg="1"/>
      <p:bldP spid="2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A</a:t>
            </a:r>
          </a:p>
          <a:p>
            <a:endParaRPr lang="en-US" sz="1600" b="1" dirty="0" smtClean="0"/>
          </a:p>
          <a:p>
            <a:pPr algn="just"/>
            <a:r>
              <a:rPr lang="en-US" sz="1600" b="1" dirty="0" smtClean="0"/>
              <a:t>M / P  =  0.25</a:t>
            </a:r>
          </a:p>
          <a:p>
            <a:pPr algn="just"/>
            <a:r>
              <a:rPr lang="en-US" sz="1600" b="1" dirty="0" smtClean="0"/>
              <a:t>Y  =  2</a:t>
            </a:r>
          </a:p>
          <a:p>
            <a:pPr algn="just"/>
            <a:endParaRPr lang="en-US" sz="1600" dirty="0" smtClean="0"/>
          </a:p>
          <a:p>
            <a:pPr algn="just"/>
            <a:endParaRPr lang="en-US" sz="1600" dirty="0" smtClean="0"/>
          </a:p>
          <a:p>
            <a:pPr algn="just"/>
            <a:endParaRPr lang="en-US" sz="1600" dirty="0" smtClean="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smtClean="0"/>
          </a:p>
          <a:p>
            <a:pPr algn="just"/>
            <a:endParaRPr lang="en-US" sz="1600" dirty="0"/>
          </a:p>
          <a:p>
            <a:pPr algn="just"/>
            <a:endParaRPr lang="en-US" sz="1600" dirty="0"/>
          </a:p>
        </p:txBody>
      </p:sp>
      <p:sp>
        <p:nvSpPr>
          <p:cNvPr id="9" name="TextBox 8"/>
          <p:cNvSpPr txBox="1"/>
          <p:nvPr/>
        </p:nvSpPr>
        <p:spPr>
          <a:xfrm>
            <a:off x="32004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B</a:t>
            </a:r>
          </a:p>
          <a:p>
            <a:pPr algn="just"/>
            <a:endParaRPr lang="en-US" sz="1600" b="1" dirty="0"/>
          </a:p>
          <a:p>
            <a:pPr algn="just"/>
            <a:r>
              <a:rPr lang="en-US" sz="1600" b="1" dirty="0" smtClean="0"/>
              <a:t>The Fed knows the price level is $8 and the output level is 1.2.  If the Fed sets the money supply at $3, what is the velocity of money?</a:t>
            </a:r>
          </a:p>
          <a:p>
            <a:pPr algn="just"/>
            <a:endParaRPr lang="en-US" sz="1600" dirty="0" smtClean="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smtClean="0"/>
          </a:p>
        </p:txBody>
      </p:sp>
      <p:sp>
        <p:nvSpPr>
          <p:cNvPr id="11" name="TextBox 10"/>
          <p:cNvSpPr txBox="1"/>
          <p:nvPr/>
        </p:nvSpPr>
        <p:spPr>
          <a:xfrm>
            <a:off x="61722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C</a:t>
            </a:r>
            <a:endParaRPr lang="en-US" sz="1600" b="1" dirty="0"/>
          </a:p>
          <a:p>
            <a:pPr algn="just"/>
            <a:endParaRPr lang="en-US" sz="1600" b="1" dirty="0"/>
          </a:p>
          <a:p>
            <a:pPr algn="just"/>
            <a:r>
              <a:rPr lang="en-US" sz="1600" b="1" dirty="0" smtClean="0"/>
              <a:t>The Fed has collected the following data.  Has velocity increased or decreased?  By how much?</a:t>
            </a:r>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a:p>
        </p:txBody>
      </p:sp>
      <p:sp>
        <p:nvSpPr>
          <p:cNvPr id="117761"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Money Velocity</a:t>
            </a:r>
            <a:endParaRPr lang="en-US" dirty="0">
              <a:latin typeface="Century Gothic" charset="0"/>
              <a:ea typeface="ＭＳ Ｐゴシック" charset="0"/>
              <a:cs typeface="ＭＳ Ｐゴシック" charset="0"/>
            </a:endParaRPr>
          </a:p>
        </p:txBody>
      </p:sp>
      <p:sp>
        <p:nvSpPr>
          <p:cNvPr id="10" name="Rectangle 9"/>
          <p:cNvSpPr/>
          <p:nvPr/>
        </p:nvSpPr>
        <p:spPr bwMode="auto">
          <a:xfrm>
            <a:off x="0" y="914400"/>
            <a:ext cx="9144000" cy="4572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3) REAL MONEY DEMAND EQUATION</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
        <p:nvSpPr>
          <p:cNvPr id="16" name="TextBox 15"/>
          <p:cNvSpPr txBox="1"/>
          <p:nvPr/>
        </p:nvSpPr>
        <p:spPr>
          <a:xfrm>
            <a:off x="2286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A</a:t>
            </a:r>
          </a:p>
          <a:p>
            <a:endParaRPr lang="en-US" sz="1600" b="1" dirty="0" smtClean="0"/>
          </a:p>
          <a:p>
            <a:pPr algn="just"/>
            <a:r>
              <a:rPr lang="en-US" sz="1600" b="1" dirty="0" smtClean="0"/>
              <a:t>M / P  =  0.25</a:t>
            </a:r>
          </a:p>
          <a:p>
            <a:pPr algn="just"/>
            <a:r>
              <a:rPr lang="en-US" sz="1600" b="1" dirty="0" smtClean="0"/>
              <a:t>Y  =  2</a:t>
            </a:r>
          </a:p>
          <a:p>
            <a:pPr algn="just"/>
            <a:endParaRPr lang="en-US" sz="1600" dirty="0" smtClean="0"/>
          </a:p>
          <a:p>
            <a:pPr algn="just"/>
            <a:r>
              <a:rPr lang="en-US" sz="1600" dirty="0" smtClean="0"/>
              <a:t>M / P  =  Y / V</a:t>
            </a:r>
          </a:p>
          <a:p>
            <a:pPr algn="just"/>
            <a:r>
              <a:rPr lang="en-US" sz="1600" dirty="0" smtClean="0"/>
              <a:t>0.25  =  2 / V</a:t>
            </a:r>
            <a:endParaRPr lang="en-US" sz="1600" dirty="0"/>
          </a:p>
          <a:p>
            <a:pPr algn="just"/>
            <a:r>
              <a:rPr lang="en-US" sz="1600" dirty="0" smtClean="0"/>
              <a:t>0.25 x V  =  2</a:t>
            </a:r>
          </a:p>
          <a:p>
            <a:pPr algn="just"/>
            <a:r>
              <a:rPr lang="en-US" sz="1600" dirty="0" smtClean="0">
                <a:solidFill>
                  <a:srgbClr val="FF0000"/>
                </a:solidFill>
              </a:rPr>
              <a:t>V  =  8</a:t>
            </a:r>
            <a:endParaRPr lang="en-US" sz="1600" dirty="0">
              <a:solidFill>
                <a:srgbClr val="FF0000"/>
              </a:solidFill>
            </a:endParaRPr>
          </a:p>
          <a:p>
            <a:pPr algn="just"/>
            <a:endParaRPr lang="en-US" sz="1600" dirty="0" smtClean="0"/>
          </a:p>
          <a:p>
            <a:pPr algn="just"/>
            <a:endParaRPr lang="en-US" sz="1600" dirty="0" smtClean="0"/>
          </a:p>
          <a:p>
            <a:pPr algn="just"/>
            <a:endParaRPr lang="en-US" sz="1600" dirty="0" smtClean="0"/>
          </a:p>
          <a:p>
            <a:pPr algn="just"/>
            <a:endParaRPr lang="en-US" sz="1600" dirty="0" smtClean="0"/>
          </a:p>
          <a:p>
            <a:pPr algn="just"/>
            <a:endParaRPr lang="en-US" sz="1600" dirty="0"/>
          </a:p>
          <a:p>
            <a:pPr algn="just"/>
            <a:endParaRPr lang="en-US" sz="1600" dirty="0"/>
          </a:p>
        </p:txBody>
      </p:sp>
      <p:sp>
        <p:nvSpPr>
          <p:cNvPr id="23" name="TextBox 22"/>
          <p:cNvSpPr txBox="1"/>
          <p:nvPr/>
        </p:nvSpPr>
        <p:spPr>
          <a:xfrm>
            <a:off x="32004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B</a:t>
            </a:r>
          </a:p>
          <a:p>
            <a:pPr algn="just"/>
            <a:endParaRPr lang="en-US" sz="1600" b="1" dirty="0"/>
          </a:p>
          <a:p>
            <a:pPr algn="just"/>
            <a:r>
              <a:rPr lang="en-US" sz="1600" b="1" dirty="0" smtClean="0"/>
              <a:t>The Fed knows the price level is $8 and the output level is 1.2.  If the Fed sets the money supply at $3, what is the velocity of money?</a:t>
            </a:r>
          </a:p>
          <a:p>
            <a:pPr algn="just"/>
            <a:endParaRPr lang="en-US" sz="1600" dirty="0" smtClean="0"/>
          </a:p>
          <a:p>
            <a:pPr algn="just"/>
            <a:r>
              <a:rPr lang="en-US" sz="1600" dirty="0" smtClean="0"/>
              <a:t>$3 / $8  =  1.2 / V</a:t>
            </a:r>
            <a:endParaRPr lang="en-US" sz="1600" dirty="0"/>
          </a:p>
          <a:p>
            <a:pPr algn="just"/>
            <a:r>
              <a:rPr lang="en-US" sz="1600" dirty="0" smtClean="0"/>
              <a:t>0.375 x V  =  1.2</a:t>
            </a:r>
          </a:p>
          <a:p>
            <a:pPr algn="just"/>
            <a:r>
              <a:rPr lang="en-US" sz="1600" dirty="0" smtClean="0">
                <a:solidFill>
                  <a:srgbClr val="FF0000"/>
                </a:solidFill>
              </a:rPr>
              <a:t>V  =  3.2</a:t>
            </a:r>
            <a:endParaRPr lang="en-US" sz="1600" dirty="0">
              <a:solidFill>
                <a:srgbClr val="FF0000"/>
              </a:solidFill>
            </a:endParaRPr>
          </a:p>
          <a:p>
            <a:pPr algn="just"/>
            <a:endParaRPr lang="en-US" sz="1600" dirty="0" smtClean="0"/>
          </a:p>
          <a:p>
            <a:pPr algn="just"/>
            <a:endParaRPr lang="en-US" sz="1600" dirty="0" smtClean="0"/>
          </a:p>
          <a:p>
            <a:pPr algn="just"/>
            <a:endParaRPr lang="en-US" sz="1600" dirty="0" smtClean="0"/>
          </a:p>
        </p:txBody>
      </p:sp>
      <p:sp>
        <p:nvSpPr>
          <p:cNvPr id="24" name="TextBox 23"/>
          <p:cNvSpPr txBox="1"/>
          <p:nvPr/>
        </p:nvSpPr>
        <p:spPr>
          <a:xfrm>
            <a:off x="6172200" y="1524000"/>
            <a:ext cx="27432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r>
              <a:rPr lang="en-US" sz="1600" b="1" dirty="0" smtClean="0"/>
              <a:t>C</a:t>
            </a:r>
            <a:endParaRPr lang="en-US" sz="1600" b="1" dirty="0"/>
          </a:p>
          <a:p>
            <a:pPr algn="just"/>
            <a:endParaRPr lang="en-US" sz="1600" b="1" dirty="0"/>
          </a:p>
          <a:p>
            <a:pPr algn="just"/>
            <a:r>
              <a:rPr lang="en-US" sz="1600" b="1" dirty="0" smtClean="0"/>
              <a:t>The Fed has collected the following data.  Has velocity increased or decreased?  By how much?</a:t>
            </a:r>
            <a:endParaRPr lang="en-US" sz="1600" dirty="0"/>
          </a:p>
          <a:p>
            <a:pPr algn="just"/>
            <a:r>
              <a:rPr lang="en-US" sz="1600" dirty="0" smtClean="0"/>
              <a:t>$4 / $12  =  4 / V</a:t>
            </a:r>
          </a:p>
          <a:p>
            <a:pPr algn="just"/>
            <a:r>
              <a:rPr lang="en-US" sz="1600" dirty="0" smtClean="0"/>
              <a:t>1/3 x V  =  4</a:t>
            </a:r>
          </a:p>
          <a:p>
            <a:pPr algn="just"/>
            <a:r>
              <a:rPr lang="en-US" sz="1600" dirty="0" smtClean="0"/>
              <a:t>V  =  12</a:t>
            </a:r>
            <a:endParaRPr lang="en-US" sz="1600" dirty="0"/>
          </a:p>
          <a:p>
            <a:pPr algn="just"/>
            <a:endParaRPr lang="en-US" sz="1600" dirty="0" smtClean="0"/>
          </a:p>
          <a:p>
            <a:pPr algn="just"/>
            <a:r>
              <a:rPr lang="en-US" sz="1600" dirty="0" smtClean="0"/>
              <a:t>$6 / $12  =  4 / V</a:t>
            </a:r>
            <a:endParaRPr lang="en-US" sz="1600" dirty="0"/>
          </a:p>
          <a:p>
            <a:pPr algn="just"/>
            <a:r>
              <a:rPr lang="en-US" sz="1600" dirty="0" smtClean="0"/>
              <a:t>1/2 x V  =  4</a:t>
            </a:r>
          </a:p>
          <a:p>
            <a:pPr algn="just"/>
            <a:r>
              <a:rPr lang="en-US" sz="1600" dirty="0" smtClean="0"/>
              <a:t>V  =  8</a:t>
            </a:r>
            <a:endParaRPr lang="en-US" sz="1600" dirty="0"/>
          </a:p>
          <a:p>
            <a:pPr algn="just"/>
            <a:r>
              <a:rPr lang="en-US" sz="1600" dirty="0" smtClean="0">
                <a:solidFill>
                  <a:srgbClr val="FF0000"/>
                </a:solidFill>
              </a:rPr>
              <a:t>Decreased by 4</a:t>
            </a:r>
          </a:p>
        </p:txBody>
      </p:sp>
      <p:sp>
        <p:nvSpPr>
          <p:cNvPr id="12" name="Bevel 11">
            <a:hlinkClick r:id="rId3" action="ppaction://hlinksldjump"/>
          </p:cNvPr>
          <p:cNvSpPr>
            <a:spLocks noChangeArrowheads="1"/>
          </p:cNvSpPr>
          <p:nvPr/>
        </p:nvSpPr>
        <p:spPr bwMode="auto">
          <a:xfrm>
            <a:off x="1600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2) Quantity</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13" name="Bevel 12">
            <a:hlinkClick r:id="rId4" action="ppaction://hlinksldjump"/>
          </p:cNvPr>
          <p:cNvSpPr>
            <a:spLocks noChangeArrowheads="1"/>
          </p:cNvSpPr>
          <p:nvPr/>
        </p:nvSpPr>
        <p:spPr bwMode="auto">
          <a:xfrm>
            <a:off x="7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1) Velocity of</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Money 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14" name="Bevel 13">
            <a:hlinkClick r:id="rId5" action="ppaction://hlinksldjump"/>
          </p:cNvPr>
          <p:cNvSpPr>
            <a:spLocks noChangeArrowheads="1"/>
          </p:cNvSpPr>
          <p:nvPr/>
        </p:nvSpPr>
        <p:spPr bwMode="auto">
          <a:xfrm>
            <a:off x="3124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3) Real Money</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Demand 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17" name="Bevel 16">
            <a:hlinkClick r:id="rId6" action="ppaction://hlinksldjump"/>
          </p:cNvPr>
          <p:cNvSpPr>
            <a:spLocks noChangeArrowheads="1"/>
          </p:cNvSpPr>
          <p:nvPr/>
        </p:nvSpPr>
        <p:spPr bwMode="auto">
          <a:xfrm>
            <a:off x="4648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4) Money Velocity</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In the U.S.</a:t>
            </a:r>
          </a:p>
        </p:txBody>
      </p:sp>
      <p:sp>
        <p:nvSpPr>
          <p:cNvPr id="18" name="Bevel 17">
            <a:hlinkClick r:id="rId7" action="ppaction://hlinksldjump"/>
          </p:cNvPr>
          <p:cNvSpPr>
            <a:spLocks noChangeArrowheads="1"/>
          </p:cNvSpPr>
          <p:nvPr/>
        </p:nvSpPr>
        <p:spPr bwMode="auto">
          <a:xfrm>
            <a:off x="6172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5) Velocity and</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Interest Rates</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19" name="Bevel 18">
            <a:hlinkClick r:id="rId8" action="ppaction://hlinksldjump"/>
          </p:cNvPr>
          <p:cNvSpPr>
            <a:spLocks noChangeArrowheads="1"/>
          </p:cNvSpPr>
          <p:nvPr/>
        </p:nvSpPr>
        <p:spPr bwMode="auto">
          <a:xfrm>
            <a:off x="769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6) Velocity and the</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Business Cycle</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Tree>
    <p:extLst>
      <p:ext uri="{BB962C8B-B14F-4D97-AF65-F5344CB8AC3E}">
        <p14:creationId xmlns:p14="http://schemas.microsoft.com/office/powerpoint/2010/main" val="3000817943"/>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1000"/>
                                        <p:tgtEl>
                                          <p:spTgt spid="2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Money Velocity</a:t>
            </a:r>
            <a:endParaRPr lang="en-US" dirty="0">
              <a:latin typeface="Century Gothic" charset="0"/>
              <a:ea typeface="ＭＳ Ｐゴシック" charset="0"/>
              <a:cs typeface="ＭＳ Ｐゴシック" charset="0"/>
            </a:endParaRPr>
          </a:p>
        </p:txBody>
      </p:sp>
      <p:sp>
        <p:nvSpPr>
          <p:cNvPr id="10" name="Rectangle 9"/>
          <p:cNvSpPr/>
          <p:nvPr/>
        </p:nvSpPr>
        <p:spPr bwMode="auto">
          <a:xfrm>
            <a:off x="0" y="914400"/>
            <a:ext cx="9144000" cy="4572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4) MONEY VELOCITY IN THE UNITED STATES</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
        <p:nvSpPr>
          <p:cNvPr id="12" name="TextBox 11"/>
          <p:cNvSpPr txBox="1"/>
          <p:nvPr/>
        </p:nvSpPr>
        <p:spPr>
          <a:xfrm>
            <a:off x="152400" y="3733800"/>
            <a:ext cx="4343400" cy="1569660"/>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pPr algn="just"/>
            <a:r>
              <a:rPr lang="en-US" sz="1600" dirty="0" smtClean="0"/>
              <a:t>A) Complete the table by calculating “M1 Velocity” and “M2 Velocity.”</a:t>
            </a:r>
          </a:p>
          <a:p>
            <a:pPr algn="just"/>
            <a:r>
              <a:rPr lang="en-US" sz="1600" dirty="0" smtClean="0"/>
              <a:t>V  =  (Nominal GDP) / M</a:t>
            </a:r>
          </a:p>
          <a:p>
            <a:pPr algn="just"/>
            <a:endParaRPr lang="en-US" sz="1600" dirty="0"/>
          </a:p>
          <a:p>
            <a:pPr algn="just"/>
            <a:r>
              <a:rPr lang="en-US" sz="1600" dirty="0"/>
              <a:t>B) Graph “M1 Velocity” and “M2 Velocity” on the chart</a:t>
            </a:r>
            <a:r>
              <a:rPr lang="en-US" sz="1600" dirty="0" smtClean="0"/>
              <a:t>.</a:t>
            </a:r>
            <a:endParaRPr lang="en-US" sz="1600" dirty="0"/>
          </a:p>
        </p:txBody>
      </p:sp>
      <p:graphicFrame>
        <p:nvGraphicFramePr>
          <p:cNvPr id="33" name="Group 78"/>
          <p:cNvGraphicFramePr>
            <a:graphicFrameLocks noGrp="1"/>
          </p:cNvGraphicFramePr>
          <p:nvPr>
            <p:extLst>
              <p:ext uri="{D42A27DB-BD31-4B8C-83A1-F6EECF244321}">
                <p14:modId xmlns:p14="http://schemas.microsoft.com/office/powerpoint/2010/main" val="281220896"/>
              </p:ext>
            </p:extLst>
          </p:nvPr>
        </p:nvGraphicFramePr>
        <p:xfrm>
          <a:off x="152400" y="1524000"/>
          <a:ext cx="4343399" cy="2103120"/>
        </p:xfrm>
        <a:graphic>
          <a:graphicData uri="http://schemas.openxmlformats.org/drawingml/2006/table">
            <a:tbl>
              <a:tblPr firstRow="1" firstCol="1" bandRow="1">
                <a:tableStyleId>{6E25E649-3F16-4E02-A733-19D2CDBF48F0}</a:tableStyleId>
              </a:tblPr>
              <a:tblGrid>
                <a:gridCol w="531092"/>
                <a:gridCol w="687531"/>
                <a:gridCol w="610177"/>
                <a:gridCol w="685800"/>
                <a:gridCol w="914400"/>
                <a:gridCol w="914399"/>
              </a:tblGrid>
              <a:tr h="28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Year</a:t>
                      </a:r>
                      <a:endParaRPr kumimoji="0" lang="en-US" sz="10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Nominal GDP</a:t>
                      </a:r>
                      <a:endParaRPr kumimoji="0" lang="en-US" sz="10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M1</a:t>
                      </a:r>
                      <a:endParaRPr kumimoji="0" lang="en-US" sz="10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dirty="0" smtClean="0">
                          <a:ln>
                            <a:noFill/>
                          </a:ln>
                          <a:effectLst>
                            <a:outerShdw blurRad="50800" dist="38100" dir="2700000" algn="tl" rotWithShape="0">
                              <a:srgbClr val="000000">
                                <a:alpha val="43000"/>
                              </a:srgbClr>
                            </a:outerShdw>
                          </a:effectLst>
                        </a:rPr>
                        <a:t>M2</a:t>
                      </a:r>
                      <a:endParaRPr kumimoji="0" lang="en-US" sz="10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M1 Velocity</a:t>
                      </a:r>
                      <a:endParaRPr kumimoji="0" lang="en-US" sz="10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M2 Velocity</a:t>
                      </a:r>
                      <a:endParaRPr kumimoji="0" lang="en-US" sz="10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176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u="none" strike="noStrike" cap="none" normalizeH="0" baseline="0" dirty="0" smtClean="0">
                          <a:ln>
                            <a:noFill/>
                          </a:ln>
                          <a:effectLst>
                            <a:outerShdw blurRad="50800" dist="38100" dir="2700000" algn="tl" rotWithShape="0">
                              <a:srgbClr val="000000">
                                <a:alpha val="43000"/>
                              </a:srgbClr>
                            </a:outerShdw>
                          </a:effectLst>
                        </a:rPr>
                        <a:t>2004</a:t>
                      </a:r>
                      <a:endParaRPr kumimoji="0" lang="en-US" sz="1000" b="0" i="0" u="none" strike="noStrike" cap="none" normalizeH="0" baseline="0" dirty="0" smtClean="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$12,275</a:t>
                      </a: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$1,344</a:t>
                      </a: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$6,236</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176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lt1"/>
                          </a:solidFill>
                          <a:effectLst>
                            <a:outerShdw blurRad="50800" dist="38100" dir="2700000" algn="tl" rotWithShape="0">
                              <a:srgbClr val="000000">
                                <a:alpha val="43000"/>
                              </a:srgbClr>
                            </a:outerShdw>
                          </a:effectLst>
                          <a:latin typeface="+mn-lt"/>
                          <a:ea typeface="+mn-ea"/>
                          <a:cs typeface="+mn-cs"/>
                        </a:rPr>
                        <a:t>2005</a:t>
                      </a:r>
                      <a:endParaRPr kumimoji="0" lang="en-US" sz="10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$13,094</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$1,372</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$6,505</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176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lt1"/>
                          </a:solidFill>
                          <a:effectLst>
                            <a:outerShdw blurRad="50800" dist="38100" dir="2700000" algn="tl" rotWithShape="0">
                              <a:srgbClr val="000000">
                                <a:alpha val="43000"/>
                              </a:srgbClr>
                            </a:outerShdw>
                          </a:effectLst>
                          <a:latin typeface="+mn-lt"/>
                          <a:ea typeface="+mn-ea"/>
                          <a:cs typeface="+mn-cs"/>
                        </a:rPr>
                        <a:t>2006</a:t>
                      </a:r>
                      <a:endParaRPr kumimoji="0" lang="en-US" sz="10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$13,856</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$1,375</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$6,847</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176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lt1"/>
                          </a:solidFill>
                          <a:effectLst>
                            <a:outerShdw blurRad="50800" dist="38100" dir="2700000" algn="tl" rotWithShape="0">
                              <a:srgbClr val="000000">
                                <a:alpha val="43000"/>
                              </a:srgbClr>
                            </a:outerShdw>
                          </a:effectLst>
                          <a:latin typeface="+mn-lt"/>
                          <a:ea typeface="+mn-ea"/>
                          <a:cs typeface="+mn-cs"/>
                        </a:rPr>
                        <a:t>2007</a:t>
                      </a:r>
                      <a:endParaRPr kumimoji="0" lang="en-US" sz="10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$14,478</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$1,373</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$7,269</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176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lt1"/>
                          </a:solidFill>
                          <a:effectLst>
                            <a:outerShdw blurRad="50800" dist="38100" dir="2700000" algn="tl" rotWithShape="0">
                              <a:srgbClr val="000000">
                                <a:alpha val="43000"/>
                              </a:srgbClr>
                            </a:outerShdw>
                          </a:effectLst>
                          <a:latin typeface="+mn-lt"/>
                          <a:ea typeface="+mn-ea"/>
                          <a:cs typeface="+mn-cs"/>
                        </a:rPr>
                        <a:t>2008</a:t>
                      </a:r>
                      <a:endParaRPr kumimoji="0" lang="en-US" sz="10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$14,719</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$1,435</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$7,766</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176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lt1"/>
                          </a:solidFill>
                          <a:effectLst>
                            <a:outerShdw blurRad="50800" dist="38100" dir="2700000" algn="tl" rotWithShape="0">
                              <a:srgbClr val="000000">
                                <a:alpha val="43000"/>
                              </a:srgbClr>
                            </a:outerShdw>
                          </a:effectLst>
                          <a:latin typeface="+mn-lt"/>
                          <a:ea typeface="+mn-ea"/>
                          <a:cs typeface="+mn-cs"/>
                        </a:rPr>
                        <a:t>2009</a:t>
                      </a:r>
                      <a:endParaRPr kumimoji="0" lang="en-US" sz="10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$14,419</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$1,638</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$8,393</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176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lt1"/>
                          </a:solidFill>
                          <a:effectLst>
                            <a:outerShdw blurRad="50800" dist="38100" dir="2700000" algn="tl" rotWithShape="0">
                              <a:srgbClr val="000000">
                                <a:alpha val="43000"/>
                              </a:srgbClr>
                            </a:outerShdw>
                          </a:effectLst>
                          <a:latin typeface="+mn-lt"/>
                          <a:ea typeface="+mn-ea"/>
                          <a:cs typeface="+mn-cs"/>
                        </a:rPr>
                        <a:t>2010</a:t>
                      </a:r>
                      <a:endParaRPr kumimoji="0" lang="en-US" sz="10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$14,964</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$1,742</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$8,602</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pic>
        <p:nvPicPr>
          <p:cNvPr id="40" name="Picture 39" descr="image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152" y="1984248"/>
            <a:ext cx="4353381" cy="2974598"/>
          </a:xfrm>
          <a:prstGeom prst="rect">
            <a:avLst/>
          </a:prstGeom>
        </p:spPr>
      </p:pic>
      <p:sp>
        <p:nvSpPr>
          <p:cNvPr id="41" name="Bevel 40">
            <a:hlinkClick r:id="rId4" action="ppaction://hlinksldjump"/>
          </p:cNvPr>
          <p:cNvSpPr>
            <a:spLocks noChangeArrowheads="1"/>
          </p:cNvSpPr>
          <p:nvPr/>
        </p:nvSpPr>
        <p:spPr bwMode="auto">
          <a:xfrm>
            <a:off x="1600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2) Quantity</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42" name="Bevel 41">
            <a:hlinkClick r:id="rId5" action="ppaction://hlinksldjump"/>
          </p:cNvPr>
          <p:cNvSpPr>
            <a:spLocks noChangeArrowheads="1"/>
          </p:cNvSpPr>
          <p:nvPr/>
        </p:nvSpPr>
        <p:spPr bwMode="auto">
          <a:xfrm>
            <a:off x="7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1) Velocity of</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Money 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43" name="Bevel 42">
            <a:hlinkClick r:id="rId6" action="ppaction://hlinksldjump"/>
          </p:cNvPr>
          <p:cNvSpPr>
            <a:spLocks noChangeArrowheads="1"/>
          </p:cNvSpPr>
          <p:nvPr/>
        </p:nvSpPr>
        <p:spPr bwMode="auto">
          <a:xfrm>
            <a:off x="3124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3) Real Money</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Demand 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44" name="Bevel 43">
            <a:hlinkClick r:id="rId7" action="ppaction://hlinksldjump"/>
          </p:cNvPr>
          <p:cNvSpPr>
            <a:spLocks noChangeArrowheads="1"/>
          </p:cNvSpPr>
          <p:nvPr/>
        </p:nvSpPr>
        <p:spPr bwMode="auto">
          <a:xfrm>
            <a:off x="4648200" y="5562600"/>
            <a:ext cx="1371600" cy="457200"/>
          </a:xfrm>
          <a:prstGeom prst="bevel">
            <a:avLst>
              <a:gd name="adj" fmla="val 12500"/>
            </a:avLst>
          </a:prstGeom>
          <a:solidFill>
            <a:srgbClr val="FF6666"/>
          </a:solidFill>
          <a:ln w="9525">
            <a:solidFill>
              <a:srgbClr val="FF6666"/>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Show Answers</a:t>
            </a:r>
          </a:p>
        </p:txBody>
      </p:sp>
      <p:sp>
        <p:nvSpPr>
          <p:cNvPr id="45" name="Bevel 44">
            <a:hlinkClick r:id="rId8" action="ppaction://hlinksldjump"/>
          </p:cNvPr>
          <p:cNvSpPr>
            <a:spLocks noChangeArrowheads="1"/>
          </p:cNvSpPr>
          <p:nvPr/>
        </p:nvSpPr>
        <p:spPr bwMode="auto">
          <a:xfrm>
            <a:off x="6172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5) Velocity and</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Interest Rates</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46" name="Bevel 45">
            <a:hlinkClick r:id="rId9" action="ppaction://hlinksldjump"/>
          </p:cNvPr>
          <p:cNvSpPr>
            <a:spLocks noChangeArrowheads="1"/>
          </p:cNvSpPr>
          <p:nvPr/>
        </p:nvSpPr>
        <p:spPr bwMode="auto">
          <a:xfrm>
            <a:off x="769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6) Velocity and the</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Business Cycle</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Tree>
    <p:extLst>
      <p:ext uri="{BB962C8B-B14F-4D97-AF65-F5344CB8AC3E}">
        <p14:creationId xmlns:p14="http://schemas.microsoft.com/office/powerpoint/2010/main" val="2552287231"/>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10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1000"/>
                                        <p:tgtEl>
                                          <p:spTgt spid="12"/>
                                        </p:tgtEl>
                                      </p:cBhvr>
                                    </p:animEffect>
                                  </p:childTnLst>
                                </p:cTn>
                              </p:par>
                            </p:childTnLst>
                          </p:cTn>
                        </p:par>
                        <p:par>
                          <p:cTn id="15" fill="hold">
                            <p:stCondLst>
                              <p:cond delay="2000"/>
                            </p:stCondLst>
                            <p:childTnLst>
                              <p:par>
                                <p:cTn id="16" presetID="10" presetClass="entr" presetSubtype="0" fill="hold" nodeType="afterEffect">
                                  <p:stCondLst>
                                    <p:cond delay="100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Group 78"/>
          <p:cNvGraphicFramePr>
            <a:graphicFrameLocks noGrp="1"/>
          </p:cNvGraphicFramePr>
          <p:nvPr>
            <p:extLst>
              <p:ext uri="{D42A27DB-BD31-4B8C-83A1-F6EECF244321}">
                <p14:modId xmlns:p14="http://schemas.microsoft.com/office/powerpoint/2010/main" val="506529336"/>
              </p:ext>
            </p:extLst>
          </p:nvPr>
        </p:nvGraphicFramePr>
        <p:xfrm>
          <a:off x="152400" y="1524000"/>
          <a:ext cx="4343399" cy="2103120"/>
        </p:xfrm>
        <a:graphic>
          <a:graphicData uri="http://schemas.openxmlformats.org/drawingml/2006/table">
            <a:tbl>
              <a:tblPr firstRow="1" firstCol="1" bandRow="1">
                <a:tableStyleId>{6E25E649-3F16-4E02-A733-19D2CDBF48F0}</a:tableStyleId>
              </a:tblPr>
              <a:tblGrid>
                <a:gridCol w="531092"/>
                <a:gridCol w="687531"/>
                <a:gridCol w="610177"/>
                <a:gridCol w="685800"/>
                <a:gridCol w="914400"/>
                <a:gridCol w="914399"/>
              </a:tblGrid>
              <a:tr h="28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Year</a:t>
                      </a:r>
                      <a:endParaRPr kumimoji="0" lang="en-US" sz="10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Nominal GDP</a:t>
                      </a:r>
                      <a:endParaRPr kumimoji="0" lang="en-US" sz="10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M1</a:t>
                      </a:r>
                      <a:endParaRPr kumimoji="0" lang="en-US" sz="10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dirty="0" smtClean="0">
                          <a:ln>
                            <a:noFill/>
                          </a:ln>
                          <a:effectLst>
                            <a:outerShdw blurRad="50800" dist="38100" dir="2700000" algn="tl" rotWithShape="0">
                              <a:srgbClr val="000000">
                                <a:alpha val="43000"/>
                              </a:srgbClr>
                            </a:outerShdw>
                          </a:effectLst>
                        </a:rPr>
                        <a:t>M2</a:t>
                      </a:r>
                      <a:endParaRPr kumimoji="0" lang="en-US" sz="10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M1 Velocity</a:t>
                      </a:r>
                      <a:endParaRPr kumimoji="0" lang="en-US" sz="10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M2 Velocity</a:t>
                      </a:r>
                      <a:endParaRPr kumimoji="0" lang="en-US" sz="10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176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u="none" strike="noStrike" cap="none" normalizeH="0" baseline="0" dirty="0" smtClean="0">
                          <a:ln>
                            <a:noFill/>
                          </a:ln>
                          <a:effectLst>
                            <a:outerShdw blurRad="50800" dist="38100" dir="2700000" algn="tl" rotWithShape="0">
                              <a:srgbClr val="000000">
                                <a:alpha val="43000"/>
                              </a:srgbClr>
                            </a:outerShdw>
                          </a:effectLst>
                        </a:rPr>
                        <a:t>2004</a:t>
                      </a:r>
                      <a:endParaRPr kumimoji="0" lang="en-US" sz="1000" b="0" i="0" u="none" strike="noStrike" cap="none" normalizeH="0" baseline="0" dirty="0" smtClean="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$12,275</a:t>
                      </a: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$1,344</a:t>
                      </a: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$6,236</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176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lt1"/>
                          </a:solidFill>
                          <a:effectLst>
                            <a:outerShdw blurRad="50800" dist="38100" dir="2700000" algn="tl" rotWithShape="0">
                              <a:srgbClr val="000000">
                                <a:alpha val="43000"/>
                              </a:srgbClr>
                            </a:outerShdw>
                          </a:effectLst>
                          <a:latin typeface="+mn-lt"/>
                          <a:ea typeface="+mn-ea"/>
                          <a:cs typeface="+mn-cs"/>
                        </a:rPr>
                        <a:t>2005</a:t>
                      </a:r>
                      <a:endParaRPr kumimoji="0" lang="en-US" sz="10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$13,094</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$1,372</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$6,505</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176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lt1"/>
                          </a:solidFill>
                          <a:effectLst>
                            <a:outerShdw blurRad="50800" dist="38100" dir="2700000" algn="tl" rotWithShape="0">
                              <a:srgbClr val="000000">
                                <a:alpha val="43000"/>
                              </a:srgbClr>
                            </a:outerShdw>
                          </a:effectLst>
                          <a:latin typeface="+mn-lt"/>
                          <a:ea typeface="+mn-ea"/>
                          <a:cs typeface="+mn-cs"/>
                        </a:rPr>
                        <a:t>2006</a:t>
                      </a:r>
                      <a:endParaRPr kumimoji="0" lang="en-US" sz="10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$13,856</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$1,375</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$6,847</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176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lt1"/>
                          </a:solidFill>
                          <a:effectLst>
                            <a:outerShdw blurRad="50800" dist="38100" dir="2700000" algn="tl" rotWithShape="0">
                              <a:srgbClr val="000000">
                                <a:alpha val="43000"/>
                              </a:srgbClr>
                            </a:outerShdw>
                          </a:effectLst>
                          <a:latin typeface="+mn-lt"/>
                          <a:ea typeface="+mn-ea"/>
                          <a:cs typeface="+mn-cs"/>
                        </a:rPr>
                        <a:t>2007</a:t>
                      </a:r>
                      <a:endParaRPr kumimoji="0" lang="en-US" sz="10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$14,478</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$1,373</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$7,269</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176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lt1"/>
                          </a:solidFill>
                          <a:effectLst>
                            <a:outerShdw blurRad="50800" dist="38100" dir="2700000" algn="tl" rotWithShape="0">
                              <a:srgbClr val="000000">
                                <a:alpha val="43000"/>
                              </a:srgbClr>
                            </a:outerShdw>
                          </a:effectLst>
                          <a:latin typeface="+mn-lt"/>
                          <a:ea typeface="+mn-ea"/>
                          <a:cs typeface="+mn-cs"/>
                        </a:rPr>
                        <a:t>2008</a:t>
                      </a:r>
                      <a:endParaRPr kumimoji="0" lang="en-US" sz="10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$14,719</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$1,435</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$7,766</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176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lt1"/>
                          </a:solidFill>
                          <a:effectLst>
                            <a:outerShdw blurRad="50800" dist="38100" dir="2700000" algn="tl" rotWithShape="0">
                              <a:srgbClr val="000000">
                                <a:alpha val="43000"/>
                              </a:srgbClr>
                            </a:outerShdw>
                          </a:effectLst>
                          <a:latin typeface="+mn-lt"/>
                          <a:ea typeface="+mn-ea"/>
                          <a:cs typeface="+mn-cs"/>
                        </a:rPr>
                        <a:t>2009</a:t>
                      </a:r>
                      <a:endParaRPr kumimoji="0" lang="en-US" sz="10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$14,419</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$1,638</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$8,393</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176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lt1"/>
                          </a:solidFill>
                          <a:effectLst>
                            <a:outerShdw blurRad="50800" dist="38100" dir="2700000" algn="tl" rotWithShape="0">
                              <a:srgbClr val="000000">
                                <a:alpha val="43000"/>
                              </a:srgbClr>
                            </a:outerShdw>
                          </a:effectLst>
                          <a:latin typeface="+mn-lt"/>
                          <a:ea typeface="+mn-ea"/>
                          <a:cs typeface="+mn-cs"/>
                        </a:rPr>
                        <a:t>2010</a:t>
                      </a:r>
                      <a:endParaRPr kumimoji="0" lang="en-US" sz="10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$14,964</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$1,742</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$8,602</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117761"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Money Velocity</a:t>
            </a:r>
            <a:endParaRPr lang="en-US" dirty="0">
              <a:latin typeface="Century Gothic" charset="0"/>
              <a:ea typeface="ＭＳ Ｐゴシック" charset="0"/>
              <a:cs typeface="ＭＳ Ｐゴシック" charset="0"/>
            </a:endParaRPr>
          </a:p>
        </p:txBody>
      </p:sp>
      <p:sp>
        <p:nvSpPr>
          <p:cNvPr id="10" name="Rectangle 9"/>
          <p:cNvSpPr/>
          <p:nvPr/>
        </p:nvSpPr>
        <p:spPr bwMode="auto">
          <a:xfrm>
            <a:off x="0" y="914400"/>
            <a:ext cx="9144000" cy="4572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4) MONEY VELOCITY IN THE UNITED STATES</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pic>
        <p:nvPicPr>
          <p:cNvPr id="3" name="Picture 2" descr="image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152" y="1984248"/>
            <a:ext cx="4353381" cy="2974598"/>
          </a:xfrm>
          <a:prstGeom prst="rect">
            <a:avLst/>
          </a:prstGeom>
        </p:spPr>
      </p:pic>
      <p:pic>
        <p:nvPicPr>
          <p:cNvPr id="2" name="Picture 1" descr="image0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5152" y="1984248"/>
            <a:ext cx="4349287" cy="2971800"/>
          </a:xfrm>
          <a:prstGeom prst="rect">
            <a:avLst/>
          </a:prstGeom>
        </p:spPr>
      </p:pic>
      <p:sp>
        <p:nvSpPr>
          <p:cNvPr id="16" name="TextBox 15"/>
          <p:cNvSpPr txBox="1"/>
          <p:nvPr/>
        </p:nvSpPr>
        <p:spPr>
          <a:xfrm>
            <a:off x="152400" y="3733800"/>
            <a:ext cx="4343400" cy="1569660"/>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pPr algn="just"/>
            <a:r>
              <a:rPr lang="en-US" sz="1600" dirty="0" smtClean="0"/>
              <a:t>A) Complete the table by calculating “M1 Velocity” and “M2 Velocity.”</a:t>
            </a:r>
          </a:p>
          <a:p>
            <a:pPr algn="just"/>
            <a:r>
              <a:rPr lang="en-US" sz="1600" dirty="0" smtClean="0"/>
              <a:t>V  =  (Nominal GDP) / M</a:t>
            </a:r>
          </a:p>
          <a:p>
            <a:pPr algn="just"/>
            <a:endParaRPr lang="en-US" sz="1600" dirty="0"/>
          </a:p>
          <a:p>
            <a:pPr algn="just"/>
            <a:r>
              <a:rPr lang="en-US" sz="1600" dirty="0"/>
              <a:t>B) Graph “M1 Velocity” and “M2 Velocity” on the chart</a:t>
            </a:r>
            <a:r>
              <a:rPr lang="en-US" sz="1600" dirty="0" smtClean="0"/>
              <a:t>.</a:t>
            </a:r>
            <a:endParaRPr lang="en-US" sz="1600" dirty="0"/>
          </a:p>
        </p:txBody>
      </p:sp>
      <p:sp>
        <p:nvSpPr>
          <p:cNvPr id="19" name="Bevel 18">
            <a:hlinkClick r:id="rId5" action="ppaction://hlinksldjump"/>
          </p:cNvPr>
          <p:cNvSpPr>
            <a:spLocks noChangeArrowheads="1"/>
          </p:cNvSpPr>
          <p:nvPr/>
        </p:nvSpPr>
        <p:spPr bwMode="auto">
          <a:xfrm>
            <a:off x="1600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2) Quantity</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20" name="Bevel 19">
            <a:hlinkClick r:id="rId6" action="ppaction://hlinksldjump"/>
          </p:cNvPr>
          <p:cNvSpPr>
            <a:spLocks noChangeArrowheads="1"/>
          </p:cNvSpPr>
          <p:nvPr/>
        </p:nvSpPr>
        <p:spPr bwMode="auto">
          <a:xfrm>
            <a:off x="7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1) Velocity of</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Money 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21" name="Bevel 20">
            <a:hlinkClick r:id="rId7" action="ppaction://hlinksldjump"/>
          </p:cNvPr>
          <p:cNvSpPr>
            <a:spLocks noChangeArrowheads="1"/>
          </p:cNvSpPr>
          <p:nvPr/>
        </p:nvSpPr>
        <p:spPr bwMode="auto">
          <a:xfrm>
            <a:off x="3124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3) Real Money</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Demand 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23" name="Bevel 22">
            <a:hlinkClick r:id="rId8" action="ppaction://hlinksldjump"/>
          </p:cNvPr>
          <p:cNvSpPr>
            <a:spLocks noChangeArrowheads="1"/>
          </p:cNvSpPr>
          <p:nvPr/>
        </p:nvSpPr>
        <p:spPr bwMode="auto">
          <a:xfrm>
            <a:off x="4648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4) Money Velocity</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In the U.S.</a:t>
            </a:r>
          </a:p>
        </p:txBody>
      </p:sp>
      <p:sp>
        <p:nvSpPr>
          <p:cNvPr id="24" name="Bevel 23">
            <a:hlinkClick r:id="rId9" action="ppaction://hlinksldjump"/>
          </p:cNvPr>
          <p:cNvSpPr>
            <a:spLocks noChangeArrowheads="1"/>
          </p:cNvSpPr>
          <p:nvPr/>
        </p:nvSpPr>
        <p:spPr bwMode="auto">
          <a:xfrm>
            <a:off x="6172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5) Velocity and</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Interest Rates</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30" name="Bevel 29">
            <a:hlinkClick r:id="rId10" action="ppaction://hlinksldjump"/>
          </p:cNvPr>
          <p:cNvSpPr>
            <a:spLocks noChangeArrowheads="1"/>
          </p:cNvSpPr>
          <p:nvPr/>
        </p:nvSpPr>
        <p:spPr bwMode="auto">
          <a:xfrm>
            <a:off x="769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6) Velocity and the</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Business Cycle</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graphicFrame>
        <p:nvGraphicFramePr>
          <p:cNvPr id="31" name="Group 78"/>
          <p:cNvGraphicFramePr>
            <a:graphicFrameLocks noGrp="1"/>
          </p:cNvGraphicFramePr>
          <p:nvPr>
            <p:extLst>
              <p:ext uri="{D42A27DB-BD31-4B8C-83A1-F6EECF244321}">
                <p14:modId xmlns:p14="http://schemas.microsoft.com/office/powerpoint/2010/main" val="2844816512"/>
              </p:ext>
            </p:extLst>
          </p:nvPr>
        </p:nvGraphicFramePr>
        <p:xfrm>
          <a:off x="152400" y="1524000"/>
          <a:ext cx="4343399" cy="2103120"/>
        </p:xfrm>
        <a:graphic>
          <a:graphicData uri="http://schemas.openxmlformats.org/drawingml/2006/table">
            <a:tbl>
              <a:tblPr firstRow="1" firstCol="1" bandRow="1">
                <a:tableStyleId>{6E25E649-3F16-4E02-A733-19D2CDBF48F0}</a:tableStyleId>
              </a:tblPr>
              <a:tblGrid>
                <a:gridCol w="531092"/>
                <a:gridCol w="687531"/>
                <a:gridCol w="610177"/>
                <a:gridCol w="685800"/>
                <a:gridCol w="914400"/>
                <a:gridCol w="914399"/>
              </a:tblGrid>
              <a:tr h="28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Year</a:t>
                      </a:r>
                      <a:endParaRPr kumimoji="0" lang="en-US" sz="10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Nominal GDP</a:t>
                      </a:r>
                      <a:endParaRPr kumimoji="0" lang="en-US" sz="10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M1</a:t>
                      </a:r>
                      <a:endParaRPr kumimoji="0" lang="en-US" sz="10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dirty="0" smtClean="0">
                          <a:ln>
                            <a:noFill/>
                          </a:ln>
                          <a:effectLst>
                            <a:outerShdw blurRad="50800" dist="38100" dir="2700000" algn="tl" rotWithShape="0">
                              <a:srgbClr val="000000">
                                <a:alpha val="43000"/>
                              </a:srgbClr>
                            </a:outerShdw>
                          </a:effectLst>
                        </a:rPr>
                        <a:t>M2</a:t>
                      </a:r>
                      <a:endParaRPr kumimoji="0" lang="en-US" sz="10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M1 Velocity</a:t>
                      </a:r>
                      <a:endParaRPr kumimoji="0" lang="en-US" sz="10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M2 Velocity</a:t>
                      </a:r>
                      <a:endParaRPr kumimoji="0" lang="en-US" sz="10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176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u="none" strike="noStrike" cap="none" normalizeH="0" baseline="0" dirty="0" smtClean="0">
                          <a:ln>
                            <a:noFill/>
                          </a:ln>
                          <a:effectLst>
                            <a:outerShdw blurRad="50800" dist="38100" dir="2700000" algn="tl" rotWithShape="0">
                              <a:srgbClr val="000000">
                                <a:alpha val="43000"/>
                              </a:srgbClr>
                            </a:outerShdw>
                          </a:effectLst>
                        </a:rPr>
                        <a:t>2004</a:t>
                      </a:r>
                      <a:endParaRPr kumimoji="0" lang="en-US" sz="1000" b="0" i="0" u="none" strike="noStrike" cap="none" normalizeH="0" baseline="0" dirty="0" smtClean="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$12,275</a:t>
                      </a: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$1,344</a:t>
                      </a: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$6,236</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FF0000"/>
                          </a:solidFill>
                          <a:effectLst/>
                          <a:latin typeface="Arial" charset="0"/>
                          <a:ea typeface="ＭＳ Ｐゴシック" charset="0"/>
                          <a:cs typeface="ＭＳ Ｐゴシック" charset="0"/>
                        </a:rPr>
                        <a:t>9.1</a:t>
                      </a:r>
                      <a:endParaRPr kumimoji="0" lang="en-US" sz="1000" b="0" i="0" u="none" strike="noStrike" cap="none" normalizeH="0" baseline="0" dirty="0">
                        <a:ln>
                          <a:noFill/>
                        </a:ln>
                        <a:solidFill>
                          <a:srgbClr val="FF0000"/>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FF0000"/>
                          </a:solidFill>
                          <a:effectLst/>
                          <a:latin typeface="Arial" charset="0"/>
                          <a:ea typeface="ＭＳ Ｐゴシック" charset="0"/>
                          <a:cs typeface="ＭＳ Ｐゴシック" charset="0"/>
                        </a:rPr>
                        <a:t>2.0</a:t>
                      </a:r>
                      <a:endParaRPr kumimoji="0" lang="en-US" sz="1000" b="0" i="0" u="none" strike="noStrike" cap="none" normalizeH="0" baseline="0" dirty="0">
                        <a:ln>
                          <a:noFill/>
                        </a:ln>
                        <a:solidFill>
                          <a:srgbClr val="FF0000"/>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176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lt1"/>
                          </a:solidFill>
                          <a:effectLst>
                            <a:outerShdw blurRad="50800" dist="38100" dir="2700000" algn="tl" rotWithShape="0">
                              <a:srgbClr val="000000">
                                <a:alpha val="43000"/>
                              </a:srgbClr>
                            </a:outerShdw>
                          </a:effectLst>
                          <a:latin typeface="+mn-lt"/>
                          <a:ea typeface="+mn-ea"/>
                          <a:cs typeface="+mn-cs"/>
                        </a:rPr>
                        <a:t>2005</a:t>
                      </a:r>
                      <a:endParaRPr kumimoji="0" lang="en-US" sz="10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$13,094</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$1,372</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$6,505</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FF0000"/>
                          </a:solidFill>
                          <a:effectLst/>
                          <a:latin typeface="Arial" charset="0"/>
                          <a:ea typeface="ＭＳ Ｐゴシック" charset="0"/>
                          <a:cs typeface="ＭＳ Ｐゴシック" charset="0"/>
                        </a:rPr>
                        <a:t>9.5</a:t>
                      </a:r>
                      <a:endParaRPr kumimoji="0" lang="en-US" sz="1000" b="0" i="0" u="none" strike="noStrike" cap="none" normalizeH="0" baseline="0" dirty="0">
                        <a:ln>
                          <a:noFill/>
                        </a:ln>
                        <a:solidFill>
                          <a:srgbClr val="FF0000"/>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FF0000"/>
                          </a:solidFill>
                          <a:effectLst/>
                          <a:latin typeface="Arial" charset="0"/>
                          <a:ea typeface="ＭＳ Ｐゴシック" charset="0"/>
                          <a:cs typeface="ＭＳ Ｐゴシック" charset="0"/>
                        </a:rPr>
                        <a:t>2.0</a:t>
                      </a:r>
                      <a:endParaRPr kumimoji="0" lang="en-US" sz="1000" b="0" i="0" u="none" strike="noStrike" cap="none" normalizeH="0" baseline="0" dirty="0">
                        <a:ln>
                          <a:noFill/>
                        </a:ln>
                        <a:solidFill>
                          <a:srgbClr val="FF0000"/>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176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lt1"/>
                          </a:solidFill>
                          <a:effectLst>
                            <a:outerShdw blurRad="50800" dist="38100" dir="2700000" algn="tl" rotWithShape="0">
                              <a:srgbClr val="000000">
                                <a:alpha val="43000"/>
                              </a:srgbClr>
                            </a:outerShdw>
                          </a:effectLst>
                          <a:latin typeface="+mn-lt"/>
                          <a:ea typeface="+mn-ea"/>
                          <a:cs typeface="+mn-cs"/>
                        </a:rPr>
                        <a:t>2006</a:t>
                      </a:r>
                      <a:endParaRPr kumimoji="0" lang="en-US" sz="10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$13,856</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$1,375</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$6,847</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FF0000"/>
                          </a:solidFill>
                          <a:effectLst/>
                          <a:latin typeface="Arial" charset="0"/>
                          <a:ea typeface="ＭＳ Ｐゴシック" charset="0"/>
                          <a:cs typeface="ＭＳ Ｐゴシック" charset="0"/>
                        </a:rPr>
                        <a:t>10.1</a:t>
                      </a:r>
                      <a:endParaRPr kumimoji="0" lang="en-US" sz="1000" b="0" i="0" u="none" strike="noStrike" cap="none" normalizeH="0" baseline="0" dirty="0">
                        <a:ln>
                          <a:noFill/>
                        </a:ln>
                        <a:solidFill>
                          <a:srgbClr val="FF0000"/>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FF0000"/>
                          </a:solidFill>
                          <a:effectLst/>
                          <a:latin typeface="Arial" charset="0"/>
                          <a:ea typeface="ＭＳ Ｐゴシック" charset="0"/>
                          <a:cs typeface="ＭＳ Ｐゴシック" charset="0"/>
                        </a:rPr>
                        <a:t>2.0</a:t>
                      </a:r>
                      <a:endParaRPr kumimoji="0" lang="en-US" sz="1000" b="0" i="0" u="none" strike="noStrike" cap="none" normalizeH="0" baseline="0" dirty="0">
                        <a:ln>
                          <a:noFill/>
                        </a:ln>
                        <a:solidFill>
                          <a:srgbClr val="FF0000"/>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176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lt1"/>
                          </a:solidFill>
                          <a:effectLst>
                            <a:outerShdw blurRad="50800" dist="38100" dir="2700000" algn="tl" rotWithShape="0">
                              <a:srgbClr val="000000">
                                <a:alpha val="43000"/>
                              </a:srgbClr>
                            </a:outerShdw>
                          </a:effectLst>
                          <a:latin typeface="+mn-lt"/>
                          <a:ea typeface="+mn-ea"/>
                          <a:cs typeface="+mn-cs"/>
                        </a:rPr>
                        <a:t>2007</a:t>
                      </a:r>
                      <a:endParaRPr kumimoji="0" lang="en-US" sz="10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$14,478</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$1,373</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$7,269</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FF0000"/>
                          </a:solidFill>
                          <a:effectLst/>
                          <a:latin typeface="Arial" charset="0"/>
                          <a:ea typeface="ＭＳ Ｐゴシック" charset="0"/>
                          <a:cs typeface="ＭＳ Ｐゴシック" charset="0"/>
                        </a:rPr>
                        <a:t>10.5</a:t>
                      </a:r>
                      <a:endParaRPr kumimoji="0" lang="en-US" sz="1000" b="0" i="0" u="none" strike="noStrike" cap="none" normalizeH="0" baseline="0" dirty="0">
                        <a:ln>
                          <a:noFill/>
                        </a:ln>
                        <a:solidFill>
                          <a:srgbClr val="FF0000"/>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FF0000"/>
                          </a:solidFill>
                          <a:effectLst/>
                          <a:latin typeface="Arial" charset="0"/>
                          <a:ea typeface="ＭＳ Ｐゴシック" charset="0"/>
                          <a:cs typeface="ＭＳ Ｐゴシック" charset="0"/>
                        </a:rPr>
                        <a:t>2.0</a:t>
                      </a:r>
                      <a:endParaRPr kumimoji="0" lang="en-US" sz="1000" b="0" i="0" u="none" strike="noStrike" cap="none" normalizeH="0" baseline="0" dirty="0">
                        <a:ln>
                          <a:noFill/>
                        </a:ln>
                        <a:solidFill>
                          <a:srgbClr val="FF0000"/>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176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lt1"/>
                          </a:solidFill>
                          <a:effectLst>
                            <a:outerShdw blurRad="50800" dist="38100" dir="2700000" algn="tl" rotWithShape="0">
                              <a:srgbClr val="000000">
                                <a:alpha val="43000"/>
                              </a:srgbClr>
                            </a:outerShdw>
                          </a:effectLst>
                          <a:latin typeface="+mn-lt"/>
                          <a:ea typeface="+mn-ea"/>
                          <a:cs typeface="+mn-cs"/>
                        </a:rPr>
                        <a:t>2008</a:t>
                      </a:r>
                      <a:endParaRPr kumimoji="0" lang="en-US" sz="10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$14,719</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$1,435</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$7,766</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FF0000"/>
                          </a:solidFill>
                          <a:effectLst/>
                          <a:latin typeface="Arial" charset="0"/>
                          <a:ea typeface="ＭＳ Ｐゴシック" charset="0"/>
                          <a:cs typeface="ＭＳ Ｐゴシック" charset="0"/>
                        </a:rPr>
                        <a:t>10.3</a:t>
                      </a:r>
                      <a:endParaRPr kumimoji="0" lang="en-US" sz="1000" b="0" i="0" u="none" strike="noStrike" cap="none" normalizeH="0" baseline="0" dirty="0">
                        <a:ln>
                          <a:noFill/>
                        </a:ln>
                        <a:solidFill>
                          <a:srgbClr val="FF0000"/>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FF0000"/>
                          </a:solidFill>
                          <a:effectLst/>
                          <a:latin typeface="Arial" charset="0"/>
                          <a:ea typeface="ＭＳ Ｐゴシック" charset="0"/>
                          <a:cs typeface="ＭＳ Ｐゴシック" charset="0"/>
                        </a:rPr>
                        <a:t>1.9</a:t>
                      </a:r>
                      <a:endParaRPr kumimoji="0" lang="en-US" sz="1000" b="0" i="0" u="none" strike="noStrike" cap="none" normalizeH="0" baseline="0" dirty="0">
                        <a:ln>
                          <a:noFill/>
                        </a:ln>
                        <a:solidFill>
                          <a:srgbClr val="FF0000"/>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176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lt1"/>
                          </a:solidFill>
                          <a:effectLst>
                            <a:outerShdw blurRad="50800" dist="38100" dir="2700000" algn="tl" rotWithShape="0">
                              <a:srgbClr val="000000">
                                <a:alpha val="43000"/>
                              </a:srgbClr>
                            </a:outerShdw>
                          </a:effectLst>
                          <a:latin typeface="+mn-lt"/>
                          <a:ea typeface="+mn-ea"/>
                          <a:cs typeface="+mn-cs"/>
                        </a:rPr>
                        <a:t>2009</a:t>
                      </a:r>
                      <a:endParaRPr kumimoji="0" lang="en-US" sz="10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$14,419</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$1,638</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$8,393</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FF0000"/>
                          </a:solidFill>
                          <a:effectLst/>
                          <a:latin typeface="Arial" charset="0"/>
                          <a:ea typeface="ＭＳ Ｐゴシック" charset="0"/>
                          <a:cs typeface="ＭＳ Ｐゴシック" charset="0"/>
                        </a:rPr>
                        <a:t>8.8</a:t>
                      </a:r>
                      <a:endParaRPr kumimoji="0" lang="en-US" sz="1000" b="0" i="0" u="none" strike="noStrike" cap="none" normalizeH="0" baseline="0" dirty="0">
                        <a:ln>
                          <a:noFill/>
                        </a:ln>
                        <a:solidFill>
                          <a:srgbClr val="FF0000"/>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FF0000"/>
                          </a:solidFill>
                          <a:effectLst/>
                          <a:latin typeface="Arial" charset="0"/>
                          <a:ea typeface="ＭＳ Ｐゴシック" charset="0"/>
                          <a:cs typeface="ＭＳ Ｐゴシック" charset="0"/>
                        </a:rPr>
                        <a:t>1.7</a:t>
                      </a:r>
                      <a:endParaRPr kumimoji="0" lang="en-US" sz="1000" b="0" i="0" u="none" strike="noStrike" cap="none" normalizeH="0" baseline="0" dirty="0">
                        <a:ln>
                          <a:noFill/>
                        </a:ln>
                        <a:solidFill>
                          <a:srgbClr val="FF0000"/>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176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lt1"/>
                          </a:solidFill>
                          <a:effectLst>
                            <a:outerShdw blurRad="50800" dist="38100" dir="2700000" algn="tl" rotWithShape="0">
                              <a:srgbClr val="000000">
                                <a:alpha val="43000"/>
                              </a:srgbClr>
                            </a:outerShdw>
                          </a:effectLst>
                          <a:latin typeface="+mn-lt"/>
                          <a:ea typeface="+mn-ea"/>
                          <a:cs typeface="+mn-cs"/>
                        </a:rPr>
                        <a:t>2010</a:t>
                      </a:r>
                      <a:endParaRPr kumimoji="0" lang="en-US" sz="10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$14,964</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$1,742</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ＭＳ Ｐゴシック" charset="0"/>
                          <a:cs typeface="ＭＳ Ｐゴシック" charset="0"/>
                        </a:rPr>
                        <a:t>$8,602</a:t>
                      </a:r>
                      <a:endParaRPr kumimoji="0" lang="en-US" sz="1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FF0000"/>
                          </a:solidFill>
                          <a:effectLst/>
                          <a:latin typeface="Arial" charset="0"/>
                          <a:ea typeface="ＭＳ Ｐゴシック" charset="0"/>
                          <a:cs typeface="ＭＳ Ｐゴシック" charset="0"/>
                        </a:rPr>
                        <a:t>8.6</a:t>
                      </a:r>
                      <a:endParaRPr kumimoji="0" lang="en-US" sz="1000" b="0" i="0" u="none" strike="noStrike" cap="none" normalizeH="0" baseline="0" dirty="0">
                        <a:ln>
                          <a:noFill/>
                        </a:ln>
                        <a:solidFill>
                          <a:srgbClr val="FF0000"/>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FF0000"/>
                          </a:solidFill>
                          <a:effectLst/>
                          <a:latin typeface="Arial" charset="0"/>
                          <a:ea typeface="ＭＳ Ｐゴシック" charset="0"/>
                          <a:cs typeface="ＭＳ Ｐゴシック" charset="0"/>
                        </a:rPr>
                        <a:t>1.7</a:t>
                      </a:r>
                      <a:endParaRPr kumimoji="0" lang="en-US" sz="1000" b="0" i="0" u="none" strike="noStrike" cap="none" normalizeH="0" baseline="0" dirty="0">
                        <a:ln>
                          <a:noFill/>
                        </a:ln>
                        <a:solidFill>
                          <a:srgbClr val="FF0000"/>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94120594"/>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2000"/>
                                        <p:tgtEl>
                                          <p:spTgt spid="31"/>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Money Velocity</a:t>
            </a:r>
            <a:endParaRPr lang="en-US" dirty="0">
              <a:latin typeface="Century Gothic" charset="0"/>
              <a:ea typeface="ＭＳ Ｐゴシック" charset="0"/>
              <a:cs typeface="ＭＳ Ｐゴシック" charset="0"/>
            </a:endParaRPr>
          </a:p>
        </p:txBody>
      </p:sp>
      <p:sp>
        <p:nvSpPr>
          <p:cNvPr id="10" name="Rectangle 9"/>
          <p:cNvSpPr/>
          <p:nvPr/>
        </p:nvSpPr>
        <p:spPr bwMode="auto">
          <a:xfrm>
            <a:off x="0" y="914400"/>
            <a:ext cx="9144000" cy="4572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5) VELOCITY AND INTEREST</a:t>
            </a:r>
            <a:r>
              <a:rPr kumimoji="0" lang="en-US" sz="2000" b="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RATES</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pic>
        <p:nvPicPr>
          <p:cNvPr id="2" name="Picture 1" descr="image0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152" y="1984248"/>
            <a:ext cx="4349287" cy="2971800"/>
          </a:xfrm>
          <a:prstGeom prst="rect">
            <a:avLst/>
          </a:prstGeom>
        </p:spPr>
      </p:pic>
      <p:sp>
        <p:nvSpPr>
          <p:cNvPr id="16" name="TextBox 15"/>
          <p:cNvSpPr txBox="1"/>
          <p:nvPr/>
        </p:nvSpPr>
        <p:spPr>
          <a:xfrm>
            <a:off x="152400" y="1524000"/>
            <a:ext cx="43434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pPr algn="just"/>
            <a:r>
              <a:rPr lang="en-US" sz="1600" dirty="0" smtClean="0"/>
              <a:t>A) Graph “Fed Funds Rate” on the chart.</a:t>
            </a:r>
          </a:p>
          <a:p>
            <a:pPr algn="just"/>
            <a:endParaRPr lang="en-US" sz="1600" dirty="0"/>
          </a:p>
          <a:p>
            <a:pPr algn="just"/>
            <a:r>
              <a:rPr lang="en-US" sz="1600" dirty="0" smtClean="0"/>
              <a:t>B) What relationship exists between changes in interest rates and changes in velocity?</a:t>
            </a:r>
          </a:p>
          <a:p>
            <a:pPr algn="just"/>
            <a:endParaRPr lang="en-US" sz="1600" dirty="0" smtClean="0"/>
          </a:p>
          <a:p>
            <a:pPr algn="just"/>
            <a:endParaRPr lang="en-US" sz="1600" dirty="0" smtClean="0"/>
          </a:p>
          <a:p>
            <a:pPr algn="just"/>
            <a:endParaRPr lang="en-US" sz="1600" dirty="0" smtClean="0"/>
          </a:p>
          <a:p>
            <a:pPr algn="just"/>
            <a:r>
              <a:rPr lang="en-US" sz="1600" dirty="0" smtClean="0"/>
              <a:t>C) Why does this relationship exist?</a:t>
            </a:r>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smtClean="0"/>
          </a:p>
          <a:p>
            <a:pPr algn="just"/>
            <a:endParaRPr lang="en-US" sz="1600" dirty="0" smtClean="0"/>
          </a:p>
          <a:p>
            <a:pPr algn="just"/>
            <a:endParaRPr lang="en-US" sz="1600" dirty="0" smtClean="0"/>
          </a:p>
        </p:txBody>
      </p:sp>
      <p:sp>
        <p:nvSpPr>
          <p:cNvPr id="19" name="Bevel 18">
            <a:hlinkClick r:id="rId4" action="ppaction://hlinksldjump"/>
          </p:cNvPr>
          <p:cNvSpPr>
            <a:spLocks noChangeArrowheads="1"/>
          </p:cNvSpPr>
          <p:nvPr/>
        </p:nvSpPr>
        <p:spPr bwMode="auto">
          <a:xfrm>
            <a:off x="1600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2) Quantity</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20" name="Bevel 19">
            <a:hlinkClick r:id="rId5" action="ppaction://hlinksldjump"/>
          </p:cNvPr>
          <p:cNvSpPr>
            <a:spLocks noChangeArrowheads="1"/>
          </p:cNvSpPr>
          <p:nvPr/>
        </p:nvSpPr>
        <p:spPr bwMode="auto">
          <a:xfrm>
            <a:off x="7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1) Velocity of</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Money 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21" name="Bevel 20">
            <a:hlinkClick r:id="rId6" action="ppaction://hlinksldjump"/>
          </p:cNvPr>
          <p:cNvSpPr>
            <a:spLocks noChangeArrowheads="1"/>
          </p:cNvSpPr>
          <p:nvPr/>
        </p:nvSpPr>
        <p:spPr bwMode="auto">
          <a:xfrm>
            <a:off x="3124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3) Real Money</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Demand 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22" name="Bevel 21">
            <a:hlinkClick r:id="rId7" action="ppaction://hlinksldjump"/>
          </p:cNvPr>
          <p:cNvSpPr>
            <a:spLocks noChangeArrowheads="1"/>
          </p:cNvSpPr>
          <p:nvPr/>
        </p:nvSpPr>
        <p:spPr bwMode="auto">
          <a:xfrm>
            <a:off x="4648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4) Money Velocity</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In the U.S.</a:t>
            </a:r>
          </a:p>
        </p:txBody>
      </p:sp>
      <p:sp>
        <p:nvSpPr>
          <p:cNvPr id="23" name="Bevel 22">
            <a:hlinkClick r:id="rId8" action="ppaction://hlinksldjump"/>
          </p:cNvPr>
          <p:cNvSpPr>
            <a:spLocks noChangeArrowheads="1"/>
          </p:cNvSpPr>
          <p:nvPr/>
        </p:nvSpPr>
        <p:spPr bwMode="auto">
          <a:xfrm>
            <a:off x="6172200" y="5562600"/>
            <a:ext cx="1371600" cy="457200"/>
          </a:xfrm>
          <a:prstGeom prst="bevel">
            <a:avLst>
              <a:gd name="adj" fmla="val 12500"/>
            </a:avLst>
          </a:prstGeom>
          <a:solidFill>
            <a:srgbClr val="FF6666"/>
          </a:solidFill>
          <a:ln w="9525">
            <a:solidFill>
              <a:srgbClr val="FF6666"/>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Show Answers</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24" name="Bevel 23">
            <a:hlinkClick r:id="rId9" action="ppaction://hlinksldjump"/>
          </p:cNvPr>
          <p:cNvSpPr>
            <a:spLocks noChangeArrowheads="1"/>
          </p:cNvSpPr>
          <p:nvPr/>
        </p:nvSpPr>
        <p:spPr bwMode="auto">
          <a:xfrm>
            <a:off x="769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6) Velocity and the</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Business Cycle</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Tree>
    <p:extLst>
      <p:ext uri="{BB962C8B-B14F-4D97-AF65-F5344CB8AC3E}">
        <p14:creationId xmlns:p14="http://schemas.microsoft.com/office/powerpoint/2010/main" val="3915412451"/>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52400" y="1524000"/>
            <a:ext cx="43434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pPr algn="just"/>
            <a:r>
              <a:rPr lang="en-US" sz="1600" dirty="0" smtClean="0"/>
              <a:t>A) Graph “Fed Funds Rate” on the chart.</a:t>
            </a:r>
          </a:p>
          <a:p>
            <a:pPr algn="just"/>
            <a:endParaRPr lang="en-US" sz="1600" dirty="0"/>
          </a:p>
          <a:p>
            <a:pPr algn="just"/>
            <a:r>
              <a:rPr lang="en-US" sz="1600" dirty="0" smtClean="0"/>
              <a:t>B) What relationship exists between changes in interest rates and changes in velocity?</a:t>
            </a:r>
          </a:p>
          <a:p>
            <a:pPr algn="just"/>
            <a:endParaRPr lang="en-US" sz="1600" dirty="0" smtClean="0"/>
          </a:p>
          <a:p>
            <a:pPr algn="just"/>
            <a:endParaRPr lang="en-US" sz="1600" dirty="0" smtClean="0"/>
          </a:p>
          <a:p>
            <a:pPr algn="just"/>
            <a:endParaRPr lang="en-US" sz="1600" dirty="0" smtClean="0"/>
          </a:p>
          <a:p>
            <a:pPr algn="just"/>
            <a:r>
              <a:rPr lang="en-US" sz="1600" dirty="0" smtClean="0"/>
              <a:t>C) Why does this relationship exist?</a:t>
            </a:r>
          </a:p>
          <a:p>
            <a:pPr algn="just"/>
            <a:endParaRPr lang="en-US" sz="1600" dirty="0"/>
          </a:p>
          <a:p>
            <a:pPr algn="just"/>
            <a:endParaRPr lang="en-US" sz="1600" dirty="0" smtClean="0"/>
          </a:p>
          <a:p>
            <a:pPr algn="just"/>
            <a:endParaRPr lang="en-US" sz="1600" dirty="0" smtClean="0"/>
          </a:p>
          <a:p>
            <a:pPr algn="just"/>
            <a:endParaRPr lang="en-US" sz="1600" dirty="0"/>
          </a:p>
          <a:p>
            <a:pPr algn="just"/>
            <a:endParaRPr lang="en-US" sz="1600" dirty="0" smtClean="0"/>
          </a:p>
          <a:p>
            <a:pPr algn="just"/>
            <a:endParaRPr lang="en-US" sz="1600" dirty="0" smtClean="0"/>
          </a:p>
          <a:p>
            <a:pPr algn="just"/>
            <a:endParaRPr lang="en-US" sz="1600" dirty="0" smtClean="0"/>
          </a:p>
        </p:txBody>
      </p:sp>
      <p:sp>
        <p:nvSpPr>
          <p:cNvPr id="117761"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Money Velocity</a:t>
            </a:r>
            <a:endParaRPr lang="en-US" dirty="0">
              <a:latin typeface="Century Gothic" charset="0"/>
              <a:ea typeface="ＭＳ Ｐゴシック" charset="0"/>
              <a:cs typeface="ＭＳ Ｐゴシック" charset="0"/>
            </a:endParaRPr>
          </a:p>
        </p:txBody>
      </p:sp>
      <p:sp>
        <p:nvSpPr>
          <p:cNvPr id="10" name="Rectangle 9"/>
          <p:cNvSpPr/>
          <p:nvPr/>
        </p:nvSpPr>
        <p:spPr bwMode="auto">
          <a:xfrm>
            <a:off x="0" y="914400"/>
            <a:ext cx="9144000" cy="4572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5) VELOCITY AND INTEREST</a:t>
            </a:r>
            <a:r>
              <a:rPr kumimoji="0" lang="en-US" sz="2000" b="0" i="0" u="none" strike="noStrike" cap="none" normalizeH="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 RATES</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pic>
        <p:nvPicPr>
          <p:cNvPr id="2" name="Picture 1" descr="image0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152" y="1984248"/>
            <a:ext cx="4349287" cy="2971800"/>
          </a:xfrm>
          <a:prstGeom prst="rect">
            <a:avLst/>
          </a:prstGeom>
        </p:spPr>
      </p:pic>
      <p:sp>
        <p:nvSpPr>
          <p:cNvPr id="16" name="TextBox 15"/>
          <p:cNvSpPr txBox="1"/>
          <p:nvPr/>
        </p:nvSpPr>
        <p:spPr>
          <a:xfrm>
            <a:off x="152400" y="1524000"/>
            <a:ext cx="43434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pPr algn="just"/>
            <a:r>
              <a:rPr lang="en-US" sz="1600" dirty="0" smtClean="0"/>
              <a:t>A) Graph “Fed Funds Rate” on the chart.</a:t>
            </a:r>
          </a:p>
          <a:p>
            <a:pPr algn="just"/>
            <a:endParaRPr lang="en-US" sz="1600" dirty="0"/>
          </a:p>
          <a:p>
            <a:pPr algn="just"/>
            <a:r>
              <a:rPr lang="en-US" sz="1600" dirty="0" smtClean="0"/>
              <a:t>B) What relationship exists between changes in interest rates and changes in velocity?</a:t>
            </a:r>
          </a:p>
          <a:p>
            <a:pPr algn="just"/>
            <a:r>
              <a:rPr lang="en-US" sz="1600" dirty="0" smtClean="0">
                <a:solidFill>
                  <a:srgbClr val="FF0000"/>
                </a:solidFill>
              </a:rPr>
              <a:t>They tend to move in the same direction (increase/increase or decrease/decrease).</a:t>
            </a:r>
          </a:p>
          <a:p>
            <a:pPr algn="just"/>
            <a:endParaRPr lang="en-US" sz="1600" dirty="0" smtClean="0"/>
          </a:p>
          <a:p>
            <a:pPr algn="just"/>
            <a:r>
              <a:rPr lang="en-US" sz="1600" dirty="0" smtClean="0"/>
              <a:t>C) Why does this relationship exist?</a:t>
            </a:r>
          </a:p>
          <a:p>
            <a:pPr algn="just"/>
            <a:r>
              <a:rPr lang="en-US" sz="1600" dirty="0" smtClean="0">
                <a:solidFill>
                  <a:srgbClr val="FF0000"/>
                </a:solidFill>
              </a:rPr>
              <a:t>If </a:t>
            </a:r>
            <a:r>
              <a:rPr lang="en-US" sz="1600" dirty="0">
                <a:solidFill>
                  <a:srgbClr val="FF0000"/>
                </a:solidFill>
              </a:rPr>
              <a:t>interest rates rise, the opportunity cost of holding money </a:t>
            </a:r>
            <a:r>
              <a:rPr lang="en-US" sz="1600" dirty="0" smtClean="0">
                <a:solidFill>
                  <a:srgbClr val="FF0000"/>
                </a:solidFill>
              </a:rPr>
              <a:t>also rises.  This reduces the quantity of money demanded.  Less </a:t>
            </a:r>
            <a:r>
              <a:rPr lang="en-US" sz="1600" dirty="0">
                <a:solidFill>
                  <a:srgbClr val="FF0000"/>
                </a:solidFill>
              </a:rPr>
              <a:t>money </a:t>
            </a:r>
            <a:r>
              <a:rPr lang="en-US" sz="1600" dirty="0" smtClean="0">
                <a:solidFill>
                  <a:srgbClr val="FF0000"/>
                </a:solidFill>
              </a:rPr>
              <a:t>is used but nominal GDP will be the same as before, so velocity must also rise.  (The reverse is also true.)</a:t>
            </a:r>
          </a:p>
          <a:p>
            <a:pPr algn="just"/>
            <a:endParaRPr lang="en-US" sz="1600" dirty="0" smtClean="0">
              <a:solidFill>
                <a:srgbClr val="FF0000"/>
              </a:solidFill>
            </a:endParaRPr>
          </a:p>
        </p:txBody>
      </p:sp>
      <p:pic>
        <p:nvPicPr>
          <p:cNvPr id="3" name="Picture 2" descr="image0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5152" y="1984248"/>
            <a:ext cx="4349287" cy="2971800"/>
          </a:xfrm>
          <a:prstGeom prst="rect">
            <a:avLst/>
          </a:prstGeom>
        </p:spPr>
      </p:pic>
      <p:sp>
        <p:nvSpPr>
          <p:cNvPr id="18" name="Bevel 17">
            <a:hlinkClick r:id="rId5" action="ppaction://hlinksldjump"/>
          </p:cNvPr>
          <p:cNvSpPr>
            <a:spLocks noChangeArrowheads="1"/>
          </p:cNvSpPr>
          <p:nvPr/>
        </p:nvSpPr>
        <p:spPr bwMode="auto">
          <a:xfrm>
            <a:off x="1600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2) Quantity</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19" name="Bevel 18">
            <a:hlinkClick r:id="rId6" action="ppaction://hlinksldjump"/>
          </p:cNvPr>
          <p:cNvSpPr>
            <a:spLocks noChangeArrowheads="1"/>
          </p:cNvSpPr>
          <p:nvPr/>
        </p:nvSpPr>
        <p:spPr bwMode="auto">
          <a:xfrm>
            <a:off x="7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1) Velocity of</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Money 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20" name="Bevel 19">
            <a:hlinkClick r:id="rId7" action="ppaction://hlinksldjump"/>
          </p:cNvPr>
          <p:cNvSpPr>
            <a:spLocks noChangeArrowheads="1"/>
          </p:cNvSpPr>
          <p:nvPr/>
        </p:nvSpPr>
        <p:spPr bwMode="auto">
          <a:xfrm>
            <a:off x="3124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3) Real Money</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Demand 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21" name="Bevel 20">
            <a:hlinkClick r:id="rId8" action="ppaction://hlinksldjump"/>
          </p:cNvPr>
          <p:cNvSpPr>
            <a:spLocks noChangeArrowheads="1"/>
          </p:cNvSpPr>
          <p:nvPr/>
        </p:nvSpPr>
        <p:spPr bwMode="auto">
          <a:xfrm>
            <a:off x="4648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4) Money Velocity</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In the U.S.</a:t>
            </a:r>
          </a:p>
        </p:txBody>
      </p:sp>
      <p:sp>
        <p:nvSpPr>
          <p:cNvPr id="22" name="Bevel 21">
            <a:hlinkClick r:id="rId9" action="ppaction://hlinksldjump"/>
          </p:cNvPr>
          <p:cNvSpPr>
            <a:spLocks noChangeArrowheads="1"/>
          </p:cNvSpPr>
          <p:nvPr/>
        </p:nvSpPr>
        <p:spPr bwMode="auto">
          <a:xfrm>
            <a:off x="6172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5) Velocity and</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Interest Rates</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23" name="Bevel 22">
            <a:hlinkClick r:id="rId10" action="ppaction://hlinksldjump"/>
          </p:cNvPr>
          <p:cNvSpPr>
            <a:spLocks noChangeArrowheads="1"/>
          </p:cNvSpPr>
          <p:nvPr/>
        </p:nvSpPr>
        <p:spPr bwMode="auto">
          <a:xfrm>
            <a:off x="769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6) Velocity and the</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Business Cycle</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Tree>
    <p:extLst>
      <p:ext uri="{BB962C8B-B14F-4D97-AF65-F5344CB8AC3E}">
        <p14:creationId xmlns:p14="http://schemas.microsoft.com/office/powerpoint/2010/main" val="2742772865"/>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Group 78"/>
          <p:cNvGraphicFramePr>
            <a:graphicFrameLocks noGrp="1"/>
          </p:cNvGraphicFramePr>
          <p:nvPr>
            <p:extLst>
              <p:ext uri="{D42A27DB-BD31-4B8C-83A1-F6EECF244321}">
                <p14:modId xmlns:p14="http://schemas.microsoft.com/office/powerpoint/2010/main" val="3726524822"/>
              </p:ext>
            </p:extLst>
          </p:nvPr>
        </p:nvGraphicFramePr>
        <p:xfrm>
          <a:off x="2895599" y="2590800"/>
          <a:ext cx="3352801" cy="3352800"/>
        </p:xfrm>
        <a:graphic>
          <a:graphicData uri="http://schemas.openxmlformats.org/drawingml/2006/table">
            <a:tbl>
              <a:tblPr firstRow="1" firstCol="1" lastRow="1" bandRow="1">
                <a:tableStyleId>{6E25E649-3F16-4E02-A733-19D2CDBF48F0}</a:tableStyleId>
              </a:tblPr>
              <a:tblGrid>
                <a:gridCol w="293662"/>
                <a:gridCol w="630592"/>
                <a:gridCol w="630592"/>
                <a:gridCol w="870057"/>
                <a:gridCol w="927898"/>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Assets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Liabilities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T-Bills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Reserves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Deposits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76" name="TextBox 75"/>
          <p:cNvSpPr txBox="1"/>
          <p:nvPr/>
        </p:nvSpPr>
        <p:spPr>
          <a:xfrm>
            <a:off x="152400" y="2283023"/>
            <a:ext cx="2590800" cy="307777"/>
          </a:xfrm>
          <a:prstGeom prst="rect">
            <a:avLst/>
          </a:prstGeom>
          <a:noFill/>
        </p:spPr>
        <p:txBody>
          <a:bodyPr wrap="square" rtlCol="0">
            <a:spAutoFit/>
          </a:bodyPr>
          <a:lstStyle/>
          <a:p>
            <a:pPr algn="l"/>
            <a:r>
              <a:rPr lang="en-US" sz="1400" b="1" dirty="0" smtClean="0"/>
              <a:t>Consumers</a:t>
            </a:r>
            <a:endParaRPr lang="en-US" sz="1400" b="1" dirty="0"/>
          </a:p>
        </p:txBody>
      </p:sp>
      <p:graphicFrame>
        <p:nvGraphicFramePr>
          <p:cNvPr id="77" name="Group 78"/>
          <p:cNvGraphicFramePr>
            <a:graphicFrameLocks noGrp="1"/>
          </p:cNvGraphicFramePr>
          <p:nvPr>
            <p:extLst>
              <p:ext uri="{D42A27DB-BD31-4B8C-83A1-F6EECF244321}">
                <p14:modId xmlns:p14="http://schemas.microsoft.com/office/powerpoint/2010/main" val="4157062967"/>
              </p:ext>
            </p:extLst>
          </p:nvPr>
        </p:nvGraphicFramePr>
        <p:xfrm>
          <a:off x="152400" y="2590800"/>
          <a:ext cx="2590800" cy="3352800"/>
        </p:xfrm>
        <a:graphic>
          <a:graphicData uri="http://schemas.openxmlformats.org/drawingml/2006/table">
            <a:tbl>
              <a:tblPr firstRow="1" firstCol="1" lastRow="1" bandRow="1">
                <a:tableStyleId>{6E25E649-3F16-4E02-A733-19D2CDBF48F0}</a:tableStyleId>
              </a:tblPr>
              <a:tblGrid>
                <a:gridCol w="292324"/>
                <a:gridCol w="561685"/>
                <a:gridCol w="813121"/>
                <a:gridCol w="92367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Assets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Liabilities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Deposits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Loans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graphicFrame>
        <p:nvGraphicFramePr>
          <p:cNvPr id="78" name="Group 78"/>
          <p:cNvGraphicFramePr>
            <a:graphicFrameLocks noGrp="1"/>
          </p:cNvGraphicFramePr>
          <p:nvPr>
            <p:extLst>
              <p:ext uri="{D42A27DB-BD31-4B8C-83A1-F6EECF244321}">
                <p14:modId xmlns:p14="http://schemas.microsoft.com/office/powerpoint/2010/main" val="847747238"/>
              </p:ext>
            </p:extLst>
          </p:nvPr>
        </p:nvGraphicFramePr>
        <p:xfrm>
          <a:off x="6400799" y="2590800"/>
          <a:ext cx="2573593" cy="3352800"/>
        </p:xfrm>
        <a:graphic>
          <a:graphicData uri="http://schemas.openxmlformats.org/drawingml/2006/table">
            <a:tbl>
              <a:tblPr firstRow="1" firstCol="1" lastRow="1" bandRow="1">
                <a:tableStyleId>{6E25E649-3F16-4E02-A733-19D2CDBF48F0}</a:tableStyleId>
              </a:tblPr>
              <a:tblGrid>
                <a:gridCol w="307667"/>
                <a:gridCol w="763213"/>
                <a:gridCol w="591164"/>
                <a:gridCol w="911549"/>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Assets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Liabilities</a:t>
                      </a:r>
                      <a:endParaRPr kumimoji="0" lang="en-US" sz="1200" b="1"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w="3175" cap="flat" cmpd="sng" algn="ctr">
                      <a:solidFill>
                        <a:srgbClr val="FFFFFF"/>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T-Bills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Cash</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Reserves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0</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1</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2</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3</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4</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5</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6</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3175"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outerShdw blurRad="50800" dist="38100" dir="2700000" algn="tl" rotWithShape="0">
                              <a:srgbClr val="000000">
                                <a:alpha val="43000"/>
                              </a:srgbClr>
                            </a:outerShdw>
                          </a:effectLst>
                        </a:rPr>
                        <a:t>7</a:t>
                      </a:r>
                      <a:endParaRPr kumimoji="0" lang="en-US" sz="1200" b="0" i="0" u="none" strike="noStrike" cap="none" normalizeH="0" baseline="0" dirty="0">
                        <a:ln>
                          <a:noFill/>
                        </a:ln>
                        <a:solidFill>
                          <a:schemeClr val="tx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3175"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12700" cap="flat" cmpd="sng" algn="ctr">
                      <a:solidFill>
                        <a:srgbClr val="804000"/>
                      </a:solidFill>
                      <a:prstDash val="solid"/>
                      <a:round/>
                      <a:headEnd type="none" w="med" len="med"/>
                      <a:tailEnd type="none" w="med" len="med"/>
                    </a:lnL>
                    <a:lnR w="3175"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3175" cap="flat" cmpd="sng" algn="ctr">
                      <a:solidFill>
                        <a:srgbClr val="804000"/>
                      </a:solidFill>
                      <a:prstDash val="solid"/>
                      <a:round/>
                      <a:headEnd type="none" w="med" len="med"/>
                      <a:tailEnd type="none" w="med" len="med"/>
                    </a:lnL>
                    <a:lnR w="12700" cap="flat" cmpd="sng" algn="ctr">
                      <a:solidFill>
                        <a:srgbClr val="804000"/>
                      </a:solidFill>
                      <a:prstDash val="solid"/>
                      <a:round/>
                      <a:headEnd type="none" w="med" len="med"/>
                      <a:tailEnd type="none" w="med" len="med"/>
                    </a:lnR>
                    <a:lnT w="12700" cap="flat" cmpd="sng" algn="ctr">
                      <a:solidFill>
                        <a:srgbClr val="804000"/>
                      </a:solidFill>
                      <a:prstDash val="solid"/>
                      <a:round/>
                      <a:headEnd type="none" w="med" len="med"/>
                      <a:tailEnd type="none" w="med" len="med"/>
                    </a:lnT>
                    <a:lnB w="12700" cap="flat" cmpd="sng" algn="ctr">
                      <a:solidFill>
                        <a:srgbClr val="804000"/>
                      </a:solidFill>
                      <a:prstDash val="solid"/>
                      <a:round/>
                      <a:headEnd type="none" w="med" len="med"/>
                      <a:tailEnd type="none" w="med" len="med"/>
                    </a:lnB>
                  </a:tcPr>
                </a:tc>
              </a:tr>
            </a:tbl>
          </a:graphicData>
        </a:graphic>
      </p:graphicFrame>
      <p:sp>
        <p:nvSpPr>
          <p:cNvPr id="79" name="TextBox 78"/>
          <p:cNvSpPr txBox="1"/>
          <p:nvPr/>
        </p:nvSpPr>
        <p:spPr>
          <a:xfrm>
            <a:off x="2895600" y="2286000"/>
            <a:ext cx="3352800" cy="307777"/>
          </a:xfrm>
          <a:prstGeom prst="rect">
            <a:avLst/>
          </a:prstGeom>
          <a:noFill/>
        </p:spPr>
        <p:txBody>
          <a:bodyPr wrap="square" rtlCol="0">
            <a:spAutoFit/>
          </a:bodyPr>
          <a:lstStyle/>
          <a:p>
            <a:pPr algn="l"/>
            <a:r>
              <a:rPr lang="en-US" sz="1400" b="1" dirty="0" smtClean="0"/>
              <a:t>Bankers</a:t>
            </a:r>
            <a:endParaRPr lang="en-US" sz="1400" b="1" dirty="0"/>
          </a:p>
        </p:txBody>
      </p:sp>
      <p:sp>
        <p:nvSpPr>
          <p:cNvPr id="80" name="TextBox 79"/>
          <p:cNvSpPr txBox="1"/>
          <p:nvPr/>
        </p:nvSpPr>
        <p:spPr>
          <a:xfrm>
            <a:off x="6400800" y="2286000"/>
            <a:ext cx="2590800" cy="307777"/>
          </a:xfrm>
          <a:prstGeom prst="rect">
            <a:avLst/>
          </a:prstGeom>
          <a:noFill/>
        </p:spPr>
        <p:txBody>
          <a:bodyPr wrap="square" rtlCol="0">
            <a:spAutoFit/>
          </a:bodyPr>
          <a:lstStyle/>
          <a:p>
            <a:pPr algn="l"/>
            <a:r>
              <a:rPr lang="en-US" sz="1400" b="1" dirty="0" smtClean="0"/>
              <a:t>The Federal Reserve</a:t>
            </a:r>
            <a:endParaRPr lang="en-US" sz="1400" b="1" dirty="0"/>
          </a:p>
        </p:txBody>
      </p:sp>
      <p:sp>
        <p:nvSpPr>
          <p:cNvPr id="81" name="TextBox 80"/>
          <p:cNvSpPr txBox="1"/>
          <p:nvPr/>
        </p:nvSpPr>
        <p:spPr>
          <a:xfrm>
            <a:off x="457200" y="3200400"/>
            <a:ext cx="533400" cy="276999"/>
          </a:xfrm>
          <a:prstGeom prst="rect">
            <a:avLst/>
          </a:prstGeom>
          <a:noFill/>
        </p:spPr>
        <p:txBody>
          <a:bodyPr wrap="square" rtlCol="0">
            <a:spAutoFit/>
          </a:bodyPr>
          <a:lstStyle/>
          <a:p>
            <a:r>
              <a:rPr lang="en-US" sz="1200" b="1" dirty="0" smtClean="0"/>
              <a:t>3</a:t>
            </a:r>
            <a:endParaRPr lang="en-US" sz="1200" b="1" dirty="0"/>
          </a:p>
        </p:txBody>
      </p:sp>
      <p:sp>
        <p:nvSpPr>
          <p:cNvPr id="82" name="TextBox 81"/>
          <p:cNvSpPr txBox="1"/>
          <p:nvPr/>
        </p:nvSpPr>
        <p:spPr>
          <a:xfrm>
            <a:off x="990600" y="3200400"/>
            <a:ext cx="838200" cy="276999"/>
          </a:xfrm>
          <a:prstGeom prst="rect">
            <a:avLst/>
          </a:prstGeom>
          <a:noFill/>
        </p:spPr>
        <p:txBody>
          <a:bodyPr wrap="square" rtlCol="0">
            <a:spAutoFit/>
          </a:bodyPr>
          <a:lstStyle/>
          <a:p>
            <a:r>
              <a:rPr lang="en-US" sz="1200" b="1" dirty="0" smtClean="0"/>
              <a:t>0</a:t>
            </a:r>
            <a:endParaRPr lang="en-US" sz="1200" b="1" dirty="0"/>
          </a:p>
        </p:txBody>
      </p:sp>
      <p:sp>
        <p:nvSpPr>
          <p:cNvPr id="83" name="TextBox 82"/>
          <p:cNvSpPr txBox="1"/>
          <p:nvPr/>
        </p:nvSpPr>
        <p:spPr>
          <a:xfrm>
            <a:off x="1828800" y="3200400"/>
            <a:ext cx="914400" cy="276999"/>
          </a:xfrm>
          <a:prstGeom prst="rect">
            <a:avLst/>
          </a:prstGeom>
          <a:noFill/>
        </p:spPr>
        <p:txBody>
          <a:bodyPr wrap="square" rtlCol="0">
            <a:spAutoFit/>
          </a:bodyPr>
          <a:lstStyle/>
          <a:p>
            <a:r>
              <a:rPr lang="en-US" sz="1200" b="1" dirty="0" smtClean="0"/>
              <a:t>0</a:t>
            </a:r>
            <a:endParaRPr lang="en-US" sz="1200" b="1" dirty="0"/>
          </a:p>
        </p:txBody>
      </p:sp>
      <p:sp>
        <p:nvSpPr>
          <p:cNvPr id="84" name="TextBox 83"/>
          <p:cNvSpPr txBox="1"/>
          <p:nvPr/>
        </p:nvSpPr>
        <p:spPr>
          <a:xfrm>
            <a:off x="3200400" y="3200400"/>
            <a:ext cx="609600" cy="276999"/>
          </a:xfrm>
          <a:prstGeom prst="rect">
            <a:avLst/>
          </a:prstGeom>
          <a:noFill/>
        </p:spPr>
        <p:txBody>
          <a:bodyPr wrap="square" rtlCol="0">
            <a:spAutoFit/>
          </a:bodyPr>
          <a:lstStyle/>
          <a:p>
            <a:r>
              <a:rPr lang="en-US" sz="1200" b="1" dirty="0" smtClean="0"/>
              <a:t>3</a:t>
            </a:r>
            <a:endParaRPr lang="en-US" sz="1200" b="1" dirty="0"/>
          </a:p>
        </p:txBody>
      </p:sp>
      <p:sp>
        <p:nvSpPr>
          <p:cNvPr id="85" name="TextBox 84"/>
          <p:cNvSpPr txBox="1"/>
          <p:nvPr/>
        </p:nvSpPr>
        <p:spPr>
          <a:xfrm>
            <a:off x="3886200" y="3200400"/>
            <a:ext cx="533400" cy="276999"/>
          </a:xfrm>
          <a:prstGeom prst="rect">
            <a:avLst/>
          </a:prstGeom>
          <a:noFill/>
        </p:spPr>
        <p:txBody>
          <a:bodyPr wrap="square" rtlCol="0">
            <a:spAutoFit/>
          </a:bodyPr>
          <a:lstStyle/>
          <a:p>
            <a:r>
              <a:rPr lang="en-US" sz="1200" b="1" dirty="0" smtClean="0"/>
              <a:t>0</a:t>
            </a:r>
            <a:endParaRPr lang="en-US" sz="1200" b="1" dirty="0"/>
          </a:p>
        </p:txBody>
      </p:sp>
      <p:sp>
        <p:nvSpPr>
          <p:cNvPr id="86" name="TextBox 85"/>
          <p:cNvSpPr txBox="1"/>
          <p:nvPr/>
        </p:nvSpPr>
        <p:spPr>
          <a:xfrm>
            <a:off x="4495800" y="3200400"/>
            <a:ext cx="762000" cy="276999"/>
          </a:xfrm>
          <a:prstGeom prst="rect">
            <a:avLst/>
          </a:prstGeom>
          <a:noFill/>
        </p:spPr>
        <p:txBody>
          <a:bodyPr wrap="square" rtlCol="0">
            <a:spAutoFit/>
          </a:bodyPr>
          <a:lstStyle/>
          <a:p>
            <a:r>
              <a:rPr lang="en-US" sz="1200" b="1" dirty="0" smtClean="0"/>
              <a:t>0</a:t>
            </a:r>
            <a:endParaRPr lang="en-US" sz="1200" b="1" dirty="0"/>
          </a:p>
        </p:txBody>
      </p:sp>
      <p:sp>
        <p:nvSpPr>
          <p:cNvPr id="87" name="TextBox 86"/>
          <p:cNvSpPr txBox="1"/>
          <p:nvPr/>
        </p:nvSpPr>
        <p:spPr>
          <a:xfrm>
            <a:off x="5334000" y="3200400"/>
            <a:ext cx="914400" cy="276999"/>
          </a:xfrm>
          <a:prstGeom prst="rect">
            <a:avLst/>
          </a:prstGeom>
          <a:noFill/>
        </p:spPr>
        <p:txBody>
          <a:bodyPr wrap="square" rtlCol="0">
            <a:spAutoFit/>
          </a:bodyPr>
          <a:lstStyle/>
          <a:p>
            <a:r>
              <a:rPr lang="en-US" sz="1200" b="1" dirty="0" smtClean="0"/>
              <a:t>0</a:t>
            </a:r>
            <a:endParaRPr lang="en-US" sz="1200" b="1" dirty="0"/>
          </a:p>
        </p:txBody>
      </p:sp>
      <p:sp>
        <p:nvSpPr>
          <p:cNvPr id="88" name="TextBox 87"/>
          <p:cNvSpPr txBox="1"/>
          <p:nvPr/>
        </p:nvSpPr>
        <p:spPr>
          <a:xfrm>
            <a:off x="6705600" y="3200400"/>
            <a:ext cx="762000" cy="276999"/>
          </a:xfrm>
          <a:prstGeom prst="rect">
            <a:avLst/>
          </a:prstGeom>
          <a:noFill/>
        </p:spPr>
        <p:txBody>
          <a:bodyPr wrap="square" rtlCol="0">
            <a:spAutoFit/>
          </a:bodyPr>
          <a:lstStyle/>
          <a:p>
            <a:r>
              <a:rPr lang="en-US" sz="1200" b="1" dirty="0" smtClean="0"/>
              <a:t>0</a:t>
            </a:r>
            <a:endParaRPr lang="en-US" sz="1200" b="1" dirty="0"/>
          </a:p>
        </p:txBody>
      </p:sp>
      <p:sp>
        <p:nvSpPr>
          <p:cNvPr id="89" name="TextBox 88"/>
          <p:cNvSpPr txBox="1"/>
          <p:nvPr/>
        </p:nvSpPr>
        <p:spPr>
          <a:xfrm>
            <a:off x="7467600" y="3200400"/>
            <a:ext cx="609600" cy="276999"/>
          </a:xfrm>
          <a:prstGeom prst="rect">
            <a:avLst/>
          </a:prstGeom>
          <a:noFill/>
        </p:spPr>
        <p:txBody>
          <a:bodyPr wrap="square" rtlCol="0">
            <a:spAutoFit/>
          </a:bodyPr>
          <a:lstStyle/>
          <a:p>
            <a:r>
              <a:rPr lang="en-US" sz="1200" b="1" dirty="0" smtClean="0"/>
              <a:t>3</a:t>
            </a:r>
            <a:endParaRPr lang="en-US" sz="1200" b="1" dirty="0"/>
          </a:p>
        </p:txBody>
      </p:sp>
      <p:sp>
        <p:nvSpPr>
          <p:cNvPr id="90" name="TextBox 89"/>
          <p:cNvSpPr txBox="1"/>
          <p:nvPr/>
        </p:nvSpPr>
        <p:spPr>
          <a:xfrm>
            <a:off x="8077200" y="3200400"/>
            <a:ext cx="914400" cy="276999"/>
          </a:xfrm>
          <a:prstGeom prst="rect">
            <a:avLst/>
          </a:prstGeom>
          <a:noFill/>
        </p:spPr>
        <p:txBody>
          <a:bodyPr wrap="square" rtlCol="0">
            <a:spAutoFit/>
          </a:bodyPr>
          <a:lstStyle/>
          <a:p>
            <a:r>
              <a:rPr lang="en-US" sz="1200" b="1" dirty="0" smtClean="0"/>
              <a:t>0</a:t>
            </a:r>
            <a:endParaRPr lang="en-US" sz="1200" b="1" dirty="0"/>
          </a:p>
        </p:txBody>
      </p:sp>
      <p:sp>
        <p:nvSpPr>
          <p:cNvPr id="91" name="TextBox 90"/>
          <p:cNvSpPr txBox="1"/>
          <p:nvPr/>
        </p:nvSpPr>
        <p:spPr>
          <a:xfrm>
            <a:off x="457200" y="3505200"/>
            <a:ext cx="533400" cy="276999"/>
          </a:xfrm>
          <a:prstGeom prst="rect">
            <a:avLst/>
          </a:prstGeom>
          <a:noFill/>
        </p:spPr>
        <p:txBody>
          <a:bodyPr wrap="square" rtlCol="0">
            <a:spAutoFit/>
          </a:bodyPr>
          <a:lstStyle/>
          <a:p>
            <a:r>
              <a:rPr lang="en-US" sz="1200" b="1" dirty="0" smtClean="0"/>
              <a:t>-3</a:t>
            </a:r>
            <a:endParaRPr lang="en-US" sz="1200" b="1" dirty="0"/>
          </a:p>
        </p:txBody>
      </p:sp>
      <p:sp>
        <p:nvSpPr>
          <p:cNvPr id="92" name="TextBox 91"/>
          <p:cNvSpPr txBox="1"/>
          <p:nvPr/>
        </p:nvSpPr>
        <p:spPr>
          <a:xfrm>
            <a:off x="990600" y="3505200"/>
            <a:ext cx="838200" cy="276999"/>
          </a:xfrm>
          <a:prstGeom prst="rect">
            <a:avLst/>
          </a:prstGeom>
          <a:noFill/>
        </p:spPr>
        <p:txBody>
          <a:bodyPr wrap="square" rtlCol="0">
            <a:spAutoFit/>
          </a:bodyPr>
          <a:lstStyle/>
          <a:p>
            <a:r>
              <a:rPr lang="en-US" sz="1200" b="1" dirty="0" smtClean="0"/>
              <a:t>+3</a:t>
            </a:r>
            <a:endParaRPr lang="en-US" sz="1200" b="1" dirty="0"/>
          </a:p>
        </p:txBody>
      </p:sp>
      <p:sp>
        <p:nvSpPr>
          <p:cNvPr id="93" name="TextBox 92"/>
          <p:cNvSpPr txBox="1"/>
          <p:nvPr/>
        </p:nvSpPr>
        <p:spPr>
          <a:xfrm>
            <a:off x="1828800" y="3505200"/>
            <a:ext cx="914400" cy="276999"/>
          </a:xfrm>
          <a:prstGeom prst="rect">
            <a:avLst/>
          </a:prstGeom>
          <a:noFill/>
        </p:spPr>
        <p:txBody>
          <a:bodyPr wrap="square" rtlCol="0">
            <a:spAutoFit/>
          </a:bodyPr>
          <a:lstStyle/>
          <a:p>
            <a:r>
              <a:rPr lang="en-US" sz="1200" b="1" dirty="0" smtClean="0"/>
              <a:t>NC</a:t>
            </a:r>
            <a:endParaRPr lang="en-US" sz="1200" b="1" dirty="0"/>
          </a:p>
        </p:txBody>
      </p:sp>
      <p:sp>
        <p:nvSpPr>
          <p:cNvPr id="94" name="TextBox 93"/>
          <p:cNvSpPr txBox="1"/>
          <p:nvPr/>
        </p:nvSpPr>
        <p:spPr>
          <a:xfrm>
            <a:off x="3200400" y="3505200"/>
            <a:ext cx="609600" cy="276999"/>
          </a:xfrm>
          <a:prstGeom prst="rect">
            <a:avLst/>
          </a:prstGeom>
          <a:noFill/>
        </p:spPr>
        <p:txBody>
          <a:bodyPr wrap="square" rtlCol="0">
            <a:spAutoFit/>
          </a:bodyPr>
          <a:lstStyle/>
          <a:p>
            <a:r>
              <a:rPr lang="en-US" sz="1200" b="1" dirty="0" smtClean="0"/>
              <a:t>NC</a:t>
            </a:r>
            <a:endParaRPr lang="en-US" sz="1200" b="1" dirty="0"/>
          </a:p>
        </p:txBody>
      </p:sp>
      <p:sp>
        <p:nvSpPr>
          <p:cNvPr id="95" name="TextBox 94"/>
          <p:cNvSpPr txBox="1"/>
          <p:nvPr/>
        </p:nvSpPr>
        <p:spPr>
          <a:xfrm>
            <a:off x="3886200" y="3505200"/>
            <a:ext cx="533400" cy="276999"/>
          </a:xfrm>
          <a:prstGeom prst="rect">
            <a:avLst/>
          </a:prstGeom>
          <a:noFill/>
        </p:spPr>
        <p:txBody>
          <a:bodyPr wrap="square" rtlCol="0">
            <a:spAutoFit/>
          </a:bodyPr>
          <a:lstStyle/>
          <a:p>
            <a:r>
              <a:rPr lang="en-US" sz="1200" b="1" dirty="0" smtClean="0"/>
              <a:t>NC</a:t>
            </a:r>
            <a:endParaRPr lang="en-US" sz="1200" b="1" dirty="0"/>
          </a:p>
        </p:txBody>
      </p:sp>
      <p:sp>
        <p:nvSpPr>
          <p:cNvPr id="96" name="TextBox 95"/>
          <p:cNvSpPr txBox="1"/>
          <p:nvPr/>
        </p:nvSpPr>
        <p:spPr>
          <a:xfrm>
            <a:off x="4495800" y="3505200"/>
            <a:ext cx="762000" cy="276999"/>
          </a:xfrm>
          <a:prstGeom prst="rect">
            <a:avLst/>
          </a:prstGeom>
          <a:noFill/>
        </p:spPr>
        <p:txBody>
          <a:bodyPr wrap="square" rtlCol="0">
            <a:spAutoFit/>
          </a:bodyPr>
          <a:lstStyle/>
          <a:p>
            <a:r>
              <a:rPr lang="en-US" sz="1200" b="1" dirty="0" smtClean="0"/>
              <a:t>+3</a:t>
            </a:r>
            <a:endParaRPr lang="en-US" sz="1200" b="1" dirty="0"/>
          </a:p>
        </p:txBody>
      </p:sp>
      <p:sp>
        <p:nvSpPr>
          <p:cNvPr id="97" name="TextBox 96"/>
          <p:cNvSpPr txBox="1"/>
          <p:nvPr/>
        </p:nvSpPr>
        <p:spPr>
          <a:xfrm>
            <a:off x="5334000" y="3505200"/>
            <a:ext cx="914400" cy="276999"/>
          </a:xfrm>
          <a:prstGeom prst="rect">
            <a:avLst/>
          </a:prstGeom>
          <a:noFill/>
        </p:spPr>
        <p:txBody>
          <a:bodyPr wrap="square" rtlCol="0">
            <a:spAutoFit/>
          </a:bodyPr>
          <a:lstStyle/>
          <a:p>
            <a:r>
              <a:rPr lang="en-US" sz="1200" b="1" dirty="0" smtClean="0"/>
              <a:t>+3</a:t>
            </a:r>
            <a:endParaRPr lang="en-US" sz="1200" b="1" dirty="0"/>
          </a:p>
        </p:txBody>
      </p:sp>
      <p:sp>
        <p:nvSpPr>
          <p:cNvPr id="98" name="TextBox 97"/>
          <p:cNvSpPr txBox="1"/>
          <p:nvPr/>
        </p:nvSpPr>
        <p:spPr>
          <a:xfrm>
            <a:off x="6705600" y="3505200"/>
            <a:ext cx="762000" cy="276999"/>
          </a:xfrm>
          <a:prstGeom prst="rect">
            <a:avLst/>
          </a:prstGeom>
          <a:noFill/>
        </p:spPr>
        <p:txBody>
          <a:bodyPr wrap="square" rtlCol="0">
            <a:spAutoFit/>
          </a:bodyPr>
          <a:lstStyle/>
          <a:p>
            <a:r>
              <a:rPr lang="en-US" sz="1200" b="1" dirty="0" smtClean="0"/>
              <a:t>NC</a:t>
            </a:r>
            <a:endParaRPr lang="en-US" sz="1200" b="1" dirty="0"/>
          </a:p>
        </p:txBody>
      </p:sp>
      <p:sp>
        <p:nvSpPr>
          <p:cNvPr id="99" name="TextBox 98"/>
          <p:cNvSpPr txBox="1"/>
          <p:nvPr/>
        </p:nvSpPr>
        <p:spPr>
          <a:xfrm>
            <a:off x="7467600" y="3505200"/>
            <a:ext cx="609600" cy="276999"/>
          </a:xfrm>
          <a:prstGeom prst="rect">
            <a:avLst/>
          </a:prstGeom>
          <a:noFill/>
        </p:spPr>
        <p:txBody>
          <a:bodyPr wrap="square" rtlCol="0">
            <a:spAutoFit/>
          </a:bodyPr>
          <a:lstStyle/>
          <a:p>
            <a:r>
              <a:rPr lang="en-US" sz="1200" b="1" dirty="0" smtClean="0"/>
              <a:t>-3</a:t>
            </a:r>
            <a:endParaRPr lang="en-US" sz="1200" b="1" dirty="0"/>
          </a:p>
        </p:txBody>
      </p:sp>
      <p:sp>
        <p:nvSpPr>
          <p:cNvPr id="100" name="TextBox 99"/>
          <p:cNvSpPr txBox="1"/>
          <p:nvPr/>
        </p:nvSpPr>
        <p:spPr>
          <a:xfrm>
            <a:off x="8077200" y="3505200"/>
            <a:ext cx="914400" cy="276999"/>
          </a:xfrm>
          <a:prstGeom prst="rect">
            <a:avLst/>
          </a:prstGeom>
          <a:noFill/>
        </p:spPr>
        <p:txBody>
          <a:bodyPr wrap="square" rtlCol="0">
            <a:spAutoFit/>
          </a:bodyPr>
          <a:lstStyle/>
          <a:p>
            <a:r>
              <a:rPr lang="en-US" sz="1200" b="1" dirty="0" smtClean="0"/>
              <a:t>+3</a:t>
            </a:r>
            <a:endParaRPr lang="en-US" sz="1200" b="1" dirty="0"/>
          </a:p>
        </p:txBody>
      </p:sp>
      <p:sp>
        <p:nvSpPr>
          <p:cNvPr id="101" name="TextBox 100"/>
          <p:cNvSpPr txBox="1"/>
          <p:nvPr/>
        </p:nvSpPr>
        <p:spPr>
          <a:xfrm>
            <a:off x="457200" y="3837801"/>
            <a:ext cx="533400" cy="276999"/>
          </a:xfrm>
          <a:prstGeom prst="rect">
            <a:avLst/>
          </a:prstGeom>
          <a:noFill/>
        </p:spPr>
        <p:txBody>
          <a:bodyPr wrap="square" rtlCol="0">
            <a:spAutoFit/>
          </a:bodyPr>
          <a:lstStyle/>
          <a:p>
            <a:r>
              <a:rPr lang="en-US" sz="1200" b="1" dirty="0" smtClean="0"/>
              <a:t>+3</a:t>
            </a:r>
            <a:endParaRPr lang="en-US" sz="1200" b="1" dirty="0"/>
          </a:p>
        </p:txBody>
      </p:sp>
      <p:sp>
        <p:nvSpPr>
          <p:cNvPr id="102" name="TextBox 101"/>
          <p:cNvSpPr txBox="1"/>
          <p:nvPr/>
        </p:nvSpPr>
        <p:spPr>
          <a:xfrm>
            <a:off x="990600" y="3837801"/>
            <a:ext cx="838200" cy="276999"/>
          </a:xfrm>
          <a:prstGeom prst="rect">
            <a:avLst/>
          </a:prstGeom>
          <a:noFill/>
        </p:spPr>
        <p:txBody>
          <a:bodyPr wrap="square" rtlCol="0">
            <a:spAutoFit/>
          </a:bodyPr>
          <a:lstStyle/>
          <a:p>
            <a:r>
              <a:rPr lang="en-US" sz="1200" b="1" dirty="0" smtClean="0"/>
              <a:t>NC</a:t>
            </a:r>
            <a:endParaRPr lang="en-US" sz="1200" b="1" dirty="0"/>
          </a:p>
        </p:txBody>
      </p:sp>
      <p:sp>
        <p:nvSpPr>
          <p:cNvPr id="103" name="TextBox 102"/>
          <p:cNvSpPr txBox="1"/>
          <p:nvPr/>
        </p:nvSpPr>
        <p:spPr>
          <a:xfrm>
            <a:off x="1828800" y="3837801"/>
            <a:ext cx="914400" cy="276999"/>
          </a:xfrm>
          <a:prstGeom prst="rect">
            <a:avLst/>
          </a:prstGeom>
          <a:noFill/>
        </p:spPr>
        <p:txBody>
          <a:bodyPr wrap="square" rtlCol="0">
            <a:spAutoFit/>
          </a:bodyPr>
          <a:lstStyle/>
          <a:p>
            <a:r>
              <a:rPr lang="en-US" sz="1200" b="1" dirty="0" smtClean="0"/>
              <a:t>+3</a:t>
            </a:r>
            <a:endParaRPr lang="en-US" sz="1200" b="1" dirty="0"/>
          </a:p>
        </p:txBody>
      </p:sp>
      <p:sp>
        <p:nvSpPr>
          <p:cNvPr id="104" name="TextBox 103"/>
          <p:cNvSpPr txBox="1"/>
          <p:nvPr/>
        </p:nvSpPr>
        <p:spPr>
          <a:xfrm>
            <a:off x="3200400" y="3837801"/>
            <a:ext cx="609600" cy="276999"/>
          </a:xfrm>
          <a:prstGeom prst="rect">
            <a:avLst/>
          </a:prstGeom>
          <a:noFill/>
        </p:spPr>
        <p:txBody>
          <a:bodyPr wrap="square" rtlCol="0">
            <a:spAutoFit/>
          </a:bodyPr>
          <a:lstStyle/>
          <a:p>
            <a:r>
              <a:rPr lang="en-US" sz="1200" b="1" dirty="0" smtClean="0"/>
              <a:t>NC</a:t>
            </a:r>
            <a:endParaRPr lang="en-US" sz="1200" b="1" dirty="0"/>
          </a:p>
        </p:txBody>
      </p:sp>
      <p:sp>
        <p:nvSpPr>
          <p:cNvPr id="105" name="TextBox 104"/>
          <p:cNvSpPr txBox="1"/>
          <p:nvPr/>
        </p:nvSpPr>
        <p:spPr>
          <a:xfrm>
            <a:off x="3886200" y="3837801"/>
            <a:ext cx="533400" cy="276999"/>
          </a:xfrm>
          <a:prstGeom prst="rect">
            <a:avLst/>
          </a:prstGeom>
          <a:noFill/>
        </p:spPr>
        <p:txBody>
          <a:bodyPr wrap="square" rtlCol="0">
            <a:spAutoFit/>
          </a:bodyPr>
          <a:lstStyle/>
          <a:p>
            <a:r>
              <a:rPr lang="en-US" sz="1200" b="1" dirty="0" smtClean="0"/>
              <a:t>+3</a:t>
            </a:r>
            <a:endParaRPr lang="en-US" sz="1200" b="1" dirty="0"/>
          </a:p>
        </p:txBody>
      </p:sp>
      <p:sp>
        <p:nvSpPr>
          <p:cNvPr id="106" name="TextBox 105"/>
          <p:cNvSpPr txBox="1"/>
          <p:nvPr/>
        </p:nvSpPr>
        <p:spPr>
          <a:xfrm>
            <a:off x="4495800" y="3837801"/>
            <a:ext cx="762000" cy="276999"/>
          </a:xfrm>
          <a:prstGeom prst="rect">
            <a:avLst/>
          </a:prstGeom>
          <a:noFill/>
        </p:spPr>
        <p:txBody>
          <a:bodyPr wrap="square" rtlCol="0">
            <a:spAutoFit/>
          </a:bodyPr>
          <a:lstStyle/>
          <a:p>
            <a:r>
              <a:rPr lang="en-US" sz="1200" b="1" dirty="0" smtClean="0"/>
              <a:t>-3</a:t>
            </a:r>
            <a:endParaRPr lang="en-US" sz="1200" b="1" dirty="0"/>
          </a:p>
        </p:txBody>
      </p:sp>
      <p:sp>
        <p:nvSpPr>
          <p:cNvPr id="107" name="TextBox 106"/>
          <p:cNvSpPr txBox="1"/>
          <p:nvPr/>
        </p:nvSpPr>
        <p:spPr>
          <a:xfrm>
            <a:off x="5334000" y="3837801"/>
            <a:ext cx="914400" cy="276999"/>
          </a:xfrm>
          <a:prstGeom prst="rect">
            <a:avLst/>
          </a:prstGeom>
          <a:noFill/>
        </p:spPr>
        <p:txBody>
          <a:bodyPr wrap="square" rtlCol="0">
            <a:spAutoFit/>
          </a:bodyPr>
          <a:lstStyle/>
          <a:p>
            <a:r>
              <a:rPr lang="en-US" sz="1200" b="1" dirty="0" smtClean="0"/>
              <a:t>NC</a:t>
            </a:r>
            <a:endParaRPr lang="en-US" sz="1200" b="1" dirty="0"/>
          </a:p>
        </p:txBody>
      </p:sp>
      <p:sp>
        <p:nvSpPr>
          <p:cNvPr id="108" name="TextBox 107"/>
          <p:cNvSpPr txBox="1"/>
          <p:nvPr/>
        </p:nvSpPr>
        <p:spPr>
          <a:xfrm>
            <a:off x="6705600" y="3837801"/>
            <a:ext cx="762000" cy="276999"/>
          </a:xfrm>
          <a:prstGeom prst="rect">
            <a:avLst/>
          </a:prstGeom>
          <a:noFill/>
        </p:spPr>
        <p:txBody>
          <a:bodyPr wrap="square" rtlCol="0">
            <a:spAutoFit/>
          </a:bodyPr>
          <a:lstStyle/>
          <a:p>
            <a:r>
              <a:rPr lang="en-US" sz="1200" b="1" dirty="0" smtClean="0"/>
              <a:t>NC</a:t>
            </a:r>
            <a:endParaRPr lang="en-US" sz="1200" b="1" dirty="0"/>
          </a:p>
        </p:txBody>
      </p:sp>
      <p:sp>
        <p:nvSpPr>
          <p:cNvPr id="109" name="TextBox 108"/>
          <p:cNvSpPr txBox="1"/>
          <p:nvPr/>
        </p:nvSpPr>
        <p:spPr>
          <a:xfrm>
            <a:off x="7467600" y="3837801"/>
            <a:ext cx="609600" cy="276999"/>
          </a:xfrm>
          <a:prstGeom prst="rect">
            <a:avLst/>
          </a:prstGeom>
          <a:noFill/>
        </p:spPr>
        <p:txBody>
          <a:bodyPr wrap="square" rtlCol="0">
            <a:spAutoFit/>
          </a:bodyPr>
          <a:lstStyle/>
          <a:p>
            <a:r>
              <a:rPr lang="en-US" sz="1200" b="1" dirty="0" smtClean="0"/>
              <a:t>+3</a:t>
            </a:r>
            <a:endParaRPr lang="en-US" sz="1200" b="1" dirty="0"/>
          </a:p>
        </p:txBody>
      </p:sp>
      <p:sp>
        <p:nvSpPr>
          <p:cNvPr id="110" name="TextBox 109"/>
          <p:cNvSpPr txBox="1"/>
          <p:nvPr/>
        </p:nvSpPr>
        <p:spPr>
          <a:xfrm>
            <a:off x="8077200" y="3837801"/>
            <a:ext cx="914400" cy="276999"/>
          </a:xfrm>
          <a:prstGeom prst="rect">
            <a:avLst/>
          </a:prstGeom>
          <a:noFill/>
        </p:spPr>
        <p:txBody>
          <a:bodyPr wrap="square" rtlCol="0">
            <a:spAutoFit/>
          </a:bodyPr>
          <a:lstStyle/>
          <a:p>
            <a:r>
              <a:rPr lang="en-US" sz="1200" b="1" dirty="0" smtClean="0"/>
              <a:t>-3</a:t>
            </a:r>
            <a:endParaRPr lang="en-US" sz="1200" b="1" dirty="0"/>
          </a:p>
        </p:txBody>
      </p:sp>
      <p:sp>
        <p:nvSpPr>
          <p:cNvPr id="111" name="TextBox 110"/>
          <p:cNvSpPr txBox="1"/>
          <p:nvPr/>
        </p:nvSpPr>
        <p:spPr>
          <a:xfrm>
            <a:off x="457200" y="4142601"/>
            <a:ext cx="533400" cy="276999"/>
          </a:xfrm>
          <a:prstGeom prst="rect">
            <a:avLst/>
          </a:prstGeom>
          <a:noFill/>
        </p:spPr>
        <p:txBody>
          <a:bodyPr wrap="square" rtlCol="0">
            <a:spAutoFit/>
          </a:bodyPr>
          <a:lstStyle/>
          <a:p>
            <a:r>
              <a:rPr lang="en-US" sz="1200" b="1" dirty="0" smtClean="0"/>
              <a:t>NC</a:t>
            </a:r>
            <a:endParaRPr lang="en-US" sz="1200" b="1" dirty="0"/>
          </a:p>
        </p:txBody>
      </p:sp>
      <p:sp>
        <p:nvSpPr>
          <p:cNvPr id="112" name="TextBox 111"/>
          <p:cNvSpPr txBox="1"/>
          <p:nvPr/>
        </p:nvSpPr>
        <p:spPr>
          <a:xfrm>
            <a:off x="990600" y="4142601"/>
            <a:ext cx="838200" cy="276999"/>
          </a:xfrm>
          <a:prstGeom prst="rect">
            <a:avLst/>
          </a:prstGeom>
          <a:noFill/>
        </p:spPr>
        <p:txBody>
          <a:bodyPr wrap="square" rtlCol="0">
            <a:spAutoFit/>
          </a:bodyPr>
          <a:lstStyle/>
          <a:p>
            <a:r>
              <a:rPr lang="en-US" sz="1200" b="1" dirty="0" smtClean="0"/>
              <a:t>NC</a:t>
            </a:r>
            <a:endParaRPr lang="en-US" sz="1200" b="1" dirty="0"/>
          </a:p>
        </p:txBody>
      </p:sp>
      <p:sp>
        <p:nvSpPr>
          <p:cNvPr id="113" name="TextBox 112"/>
          <p:cNvSpPr txBox="1"/>
          <p:nvPr/>
        </p:nvSpPr>
        <p:spPr>
          <a:xfrm>
            <a:off x="1828800" y="4142601"/>
            <a:ext cx="914400" cy="276999"/>
          </a:xfrm>
          <a:prstGeom prst="rect">
            <a:avLst/>
          </a:prstGeom>
          <a:noFill/>
        </p:spPr>
        <p:txBody>
          <a:bodyPr wrap="square" rtlCol="0">
            <a:spAutoFit/>
          </a:bodyPr>
          <a:lstStyle/>
          <a:p>
            <a:r>
              <a:rPr lang="en-US" sz="1200" b="1" dirty="0" smtClean="0"/>
              <a:t>NC</a:t>
            </a:r>
            <a:endParaRPr lang="en-US" sz="1200" b="1" dirty="0"/>
          </a:p>
        </p:txBody>
      </p:sp>
      <p:sp>
        <p:nvSpPr>
          <p:cNvPr id="114" name="TextBox 113"/>
          <p:cNvSpPr txBox="1"/>
          <p:nvPr/>
        </p:nvSpPr>
        <p:spPr>
          <a:xfrm>
            <a:off x="3200400" y="4142601"/>
            <a:ext cx="609600" cy="276999"/>
          </a:xfrm>
          <a:prstGeom prst="rect">
            <a:avLst/>
          </a:prstGeom>
          <a:noFill/>
        </p:spPr>
        <p:txBody>
          <a:bodyPr wrap="square" rtlCol="0">
            <a:spAutoFit/>
          </a:bodyPr>
          <a:lstStyle/>
          <a:p>
            <a:r>
              <a:rPr lang="en-US" sz="1200" b="1" dirty="0" smtClean="0"/>
              <a:t>-3</a:t>
            </a:r>
            <a:endParaRPr lang="en-US" sz="1200" b="1" dirty="0"/>
          </a:p>
        </p:txBody>
      </p:sp>
      <p:sp>
        <p:nvSpPr>
          <p:cNvPr id="115" name="TextBox 114"/>
          <p:cNvSpPr txBox="1"/>
          <p:nvPr/>
        </p:nvSpPr>
        <p:spPr>
          <a:xfrm>
            <a:off x="3886200" y="4142601"/>
            <a:ext cx="533400" cy="276999"/>
          </a:xfrm>
          <a:prstGeom prst="rect">
            <a:avLst/>
          </a:prstGeom>
          <a:noFill/>
        </p:spPr>
        <p:txBody>
          <a:bodyPr wrap="square" rtlCol="0">
            <a:spAutoFit/>
          </a:bodyPr>
          <a:lstStyle/>
          <a:p>
            <a:r>
              <a:rPr lang="en-US" sz="1200" b="1" dirty="0" smtClean="0"/>
              <a:t>NC</a:t>
            </a:r>
            <a:endParaRPr lang="en-US" sz="1200" b="1" dirty="0"/>
          </a:p>
        </p:txBody>
      </p:sp>
      <p:sp>
        <p:nvSpPr>
          <p:cNvPr id="116" name="TextBox 115"/>
          <p:cNvSpPr txBox="1"/>
          <p:nvPr/>
        </p:nvSpPr>
        <p:spPr>
          <a:xfrm>
            <a:off x="4495800" y="4142601"/>
            <a:ext cx="762000" cy="276999"/>
          </a:xfrm>
          <a:prstGeom prst="rect">
            <a:avLst/>
          </a:prstGeom>
          <a:noFill/>
        </p:spPr>
        <p:txBody>
          <a:bodyPr wrap="square" rtlCol="0">
            <a:spAutoFit/>
          </a:bodyPr>
          <a:lstStyle/>
          <a:p>
            <a:r>
              <a:rPr lang="en-US" sz="1200" b="1" dirty="0" smtClean="0"/>
              <a:t>+3</a:t>
            </a:r>
            <a:endParaRPr lang="en-US" sz="1200" b="1" dirty="0"/>
          </a:p>
        </p:txBody>
      </p:sp>
      <p:sp>
        <p:nvSpPr>
          <p:cNvPr id="117" name="TextBox 116"/>
          <p:cNvSpPr txBox="1"/>
          <p:nvPr/>
        </p:nvSpPr>
        <p:spPr>
          <a:xfrm>
            <a:off x="5334000" y="4142601"/>
            <a:ext cx="914400" cy="276999"/>
          </a:xfrm>
          <a:prstGeom prst="rect">
            <a:avLst/>
          </a:prstGeom>
          <a:noFill/>
        </p:spPr>
        <p:txBody>
          <a:bodyPr wrap="square" rtlCol="0">
            <a:spAutoFit/>
          </a:bodyPr>
          <a:lstStyle/>
          <a:p>
            <a:r>
              <a:rPr lang="en-US" sz="1200" b="1" dirty="0" smtClean="0"/>
              <a:t>NC</a:t>
            </a:r>
            <a:endParaRPr lang="en-US" sz="1200" b="1" dirty="0"/>
          </a:p>
        </p:txBody>
      </p:sp>
      <p:sp>
        <p:nvSpPr>
          <p:cNvPr id="118" name="TextBox 117"/>
          <p:cNvSpPr txBox="1"/>
          <p:nvPr/>
        </p:nvSpPr>
        <p:spPr>
          <a:xfrm>
            <a:off x="6705600" y="4142601"/>
            <a:ext cx="762000" cy="276999"/>
          </a:xfrm>
          <a:prstGeom prst="rect">
            <a:avLst/>
          </a:prstGeom>
          <a:noFill/>
        </p:spPr>
        <p:txBody>
          <a:bodyPr wrap="square" rtlCol="0">
            <a:spAutoFit/>
          </a:bodyPr>
          <a:lstStyle/>
          <a:p>
            <a:r>
              <a:rPr lang="en-US" sz="1200" b="1" dirty="0" smtClean="0"/>
              <a:t>+3</a:t>
            </a:r>
            <a:endParaRPr lang="en-US" sz="1200" b="1" dirty="0"/>
          </a:p>
        </p:txBody>
      </p:sp>
      <p:sp>
        <p:nvSpPr>
          <p:cNvPr id="119" name="TextBox 118"/>
          <p:cNvSpPr txBox="1"/>
          <p:nvPr/>
        </p:nvSpPr>
        <p:spPr>
          <a:xfrm>
            <a:off x="7467600" y="4142601"/>
            <a:ext cx="609600" cy="276999"/>
          </a:xfrm>
          <a:prstGeom prst="rect">
            <a:avLst/>
          </a:prstGeom>
          <a:noFill/>
        </p:spPr>
        <p:txBody>
          <a:bodyPr wrap="square" rtlCol="0">
            <a:spAutoFit/>
          </a:bodyPr>
          <a:lstStyle/>
          <a:p>
            <a:r>
              <a:rPr lang="en-US" sz="1200" b="1" dirty="0" smtClean="0"/>
              <a:t>NC</a:t>
            </a:r>
            <a:endParaRPr lang="en-US" sz="1200" b="1" dirty="0"/>
          </a:p>
        </p:txBody>
      </p:sp>
      <p:sp>
        <p:nvSpPr>
          <p:cNvPr id="120" name="TextBox 119"/>
          <p:cNvSpPr txBox="1"/>
          <p:nvPr/>
        </p:nvSpPr>
        <p:spPr>
          <a:xfrm>
            <a:off x="8077200" y="4142601"/>
            <a:ext cx="914400" cy="276999"/>
          </a:xfrm>
          <a:prstGeom prst="rect">
            <a:avLst/>
          </a:prstGeom>
          <a:noFill/>
        </p:spPr>
        <p:txBody>
          <a:bodyPr wrap="square" rtlCol="0">
            <a:spAutoFit/>
          </a:bodyPr>
          <a:lstStyle/>
          <a:p>
            <a:r>
              <a:rPr lang="en-US" sz="1200" b="1" dirty="0" smtClean="0"/>
              <a:t>+3</a:t>
            </a:r>
            <a:endParaRPr lang="en-US" sz="1200" b="1" dirty="0"/>
          </a:p>
        </p:txBody>
      </p:sp>
      <p:sp>
        <p:nvSpPr>
          <p:cNvPr id="121" name="TextBox 120"/>
          <p:cNvSpPr txBox="1"/>
          <p:nvPr/>
        </p:nvSpPr>
        <p:spPr>
          <a:xfrm>
            <a:off x="457200" y="4447401"/>
            <a:ext cx="533400" cy="276999"/>
          </a:xfrm>
          <a:prstGeom prst="rect">
            <a:avLst/>
          </a:prstGeom>
          <a:noFill/>
        </p:spPr>
        <p:txBody>
          <a:bodyPr wrap="square" rtlCol="0">
            <a:spAutoFit/>
          </a:bodyPr>
          <a:lstStyle/>
          <a:p>
            <a:r>
              <a:rPr lang="en-US" sz="1200" b="1" dirty="0" smtClean="0"/>
              <a:t>+3</a:t>
            </a:r>
            <a:endParaRPr lang="en-US" sz="1200" b="1" dirty="0"/>
          </a:p>
        </p:txBody>
      </p:sp>
      <p:sp>
        <p:nvSpPr>
          <p:cNvPr id="122" name="TextBox 121"/>
          <p:cNvSpPr txBox="1"/>
          <p:nvPr/>
        </p:nvSpPr>
        <p:spPr>
          <a:xfrm>
            <a:off x="990600" y="4447401"/>
            <a:ext cx="838200" cy="276999"/>
          </a:xfrm>
          <a:prstGeom prst="rect">
            <a:avLst/>
          </a:prstGeom>
          <a:noFill/>
        </p:spPr>
        <p:txBody>
          <a:bodyPr wrap="square" rtlCol="0">
            <a:spAutoFit/>
          </a:bodyPr>
          <a:lstStyle/>
          <a:p>
            <a:r>
              <a:rPr lang="en-US" sz="1200" b="1" dirty="0" smtClean="0"/>
              <a:t>NC</a:t>
            </a:r>
            <a:endParaRPr lang="en-US" sz="1200" b="1" dirty="0"/>
          </a:p>
        </p:txBody>
      </p:sp>
      <p:sp>
        <p:nvSpPr>
          <p:cNvPr id="123" name="TextBox 122"/>
          <p:cNvSpPr txBox="1"/>
          <p:nvPr/>
        </p:nvSpPr>
        <p:spPr>
          <a:xfrm>
            <a:off x="1828800" y="4447401"/>
            <a:ext cx="914400" cy="276999"/>
          </a:xfrm>
          <a:prstGeom prst="rect">
            <a:avLst/>
          </a:prstGeom>
          <a:noFill/>
        </p:spPr>
        <p:txBody>
          <a:bodyPr wrap="square" rtlCol="0">
            <a:spAutoFit/>
          </a:bodyPr>
          <a:lstStyle/>
          <a:p>
            <a:r>
              <a:rPr lang="en-US" sz="1200" b="1" dirty="0" smtClean="0"/>
              <a:t>+3</a:t>
            </a:r>
            <a:endParaRPr lang="en-US" sz="1200" b="1" dirty="0"/>
          </a:p>
        </p:txBody>
      </p:sp>
      <p:sp>
        <p:nvSpPr>
          <p:cNvPr id="124" name="TextBox 123"/>
          <p:cNvSpPr txBox="1"/>
          <p:nvPr/>
        </p:nvSpPr>
        <p:spPr>
          <a:xfrm>
            <a:off x="3200400" y="4447401"/>
            <a:ext cx="609600" cy="276999"/>
          </a:xfrm>
          <a:prstGeom prst="rect">
            <a:avLst/>
          </a:prstGeom>
          <a:noFill/>
        </p:spPr>
        <p:txBody>
          <a:bodyPr wrap="square" rtlCol="0">
            <a:spAutoFit/>
          </a:bodyPr>
          <a:lstStyle/>
          <a:p>
            <a:r>
              <a:rPr lang="en-US" sz="1200" b="1" dirty="0" smtClean="0"/>
              <a:t>NC</a:t>
            </a:r>
            <a:endParaRPr lang="en-US" sz="1200" b="1" dirty="0"/>
          </a:p>
        </p:txBody>
      </p:sp>
      <p:sp>
        <p:nvSpPr>
          <p:cNvPr id="125" name="TextBox 124"/>
          <p:cNvSpPr txBox="1"/>
          <p:nvPr/>
        </p:nvSpPr>
        <p:spPr>
          <a:xfrm>
            <a:off x="3886200" y="4447401"/>
            <a:ext cx="533400" cy="276999"/>
          </a:xfrm>
          <a:prstGeom prst="rect">
            <a:avLst/>
          </a:prstGeom>
          <a:noFill/>
        </p:spPr>
        <p:txBody>
          <a:bodyPr wrap="square" rtlCol="0">
            <a:spAutoFit/>
          </a:bodyPr>
          <a:lstStyle/>
          <a:p>
            <a:r>
              <a:rPr lang="en-US" sz="1200" b="1" dirty="0" smtClean="0"/>
              <a:t>+3</a:t>
            </a:r>
            <a:endParaRPr lang="en-US" sz="1200" b="1" dirty="0"/>
          </a:p>
        </p:txBody>
      </p:sp>
      <p:sp>
        <p:nvSpPr>
          <p:cNvPr id="126" name="TextBox 125"/>
          <p:cNvSpPr txBox="1"/>
          <p:nvPr/>
        </p:nvSpPr>
        <p:spPr>
          <a:xfrm>
            <a:off x="4495800" y="4447401"/>
            <a:ext cx="762000" cy="276999"/>
          </a:xfrm>
          <a:prstGeom prst="rect">
            <a:avLst/>
          </a:prstGeom>
          <a:noFill/>
        </p:spPr>
        <p:txBody>
          <a:bodyPr wrap="square" rtlCol="0">
            <a:spAutoFit/>
          </a:bodyPr>
          <a:lstStyle/>
          <a:p>
            <a:r>
              <a:rPr lang="en-US" sz="1200" b="1" dirty="0" smtClean="0"/>
              <a:t>-3</a:t>
            </a:r>
            <a:endParaRPr lang="en-US" sz="1200" b="1" dirty="0"/>
          </a:p>
        </p:txBody>
      </p:sp>
      <p:sp>
        <p:nvSpPr>
          <p:cNvPr id="127" name="TextBox 126"/>
          <p:cNvSpPr txBox="1"/>
          <p:nvPr/>
        </p:nvSpPr>
        <p:spPr>
          <a:xfrm>
            <a:off x="5334000" y="4447401"/>
            <a:ext cx="914400" cy="276999"/>
          </a:xfrm>
          <a:prstGeom prst="rect">
            <a:avLst/>
          </a:prstGeom>
          <a:noFill/>
        </p:spPr>
        <p:txBody>
          <a:bodyPr wrap="square" rtlCol="0">
            <a:spAutoFit/>
          </a:bodyPr>
          <a:lstStyle/>
          <a:p>
            <a:r>
              <a:rPr lang="en-US" sz="1200" b="1" dirty="0" smtClean="0"/>
              <a:t>NC</a:t>
            </a:r>
            <a:endParaRPr lang="en-US" sz="1200" b="1" dirty="0"/>
          </a:p>
        </p:txBody>
      </p:sp>
      <p:sp>
        <p:nvSpPr>
          <p:cNvPr id="128" name="TextBox 127"/>
          <p:cNvSpPr txBox="1"/>
          <p:nvPr/>
        </p:nvSpPr>
        <p:spPr>
          <a:xfrm>
            <a:off x="6705600" y="4447401"/>
            <a:ext cx="762000" cy="276999"/>
          </a:xfrm>
          <a:prstGeom prst="rect">
            <a:avLst/>
          </a:prstGeom>
          <a:noFill/>
        </p:spPr>
        <p:txBody>
          <a:bodyPr wrap="square" rtlCol="0">
            <a:spAutoFit/>
          </a:bodyPr>
          <a:lstStyle/>
          <a:p>
            <a:r>
              <a:rPr lang="en-US" sz="1200" b="1" dirty="0" smtClean="0"/>
              <a:t>NC</a:t>
            </a:r>
            <a:endParaRPr lang="en-US" sz="1200" b="1" dirty="0"/>
          </a:p>
        </p:txBody>
      </p:sp>
      <p:sp>
        <p:nvSpPr>
          <p:cNvPr id="129" name="TextBox 128"/>
          <p:cNvSpPr txBox="1"/>
          <p:nvPr/>
        </p:nvSpPr>
        <p:spPr>
          <a:xfrm>
            <a:off x="7467600" y="4447401"/>
            <a:ext cx="609600" cy="276999"/>
          </a:xfrm>
          <a:prstGeom prst="rect">
            <a:avLst/>
          </a:prstGeom>
          <a:noFill/>
        </p:spPr>
        <p:txBody>
          <a:bodyPr wrap="square" rtlCol="0">
            <a:spAutoFit/>
          </a:bodyPr>
          <a:lstStyle/>
          <a:p>
            <a:r>
              <a:rPr lang="en-US" sz="1200" b="1" dirty="0" smtClean="0"/>
              <a:t>+3</a:t>
            </a:r>
            <a:endParaRPr lang="en-US" sz="1200" b="1" dirty="0"/>
          </a:p>
        </p:txBody>
      </p:sp>
      <p:sp>
        <p:nvSpPr>
          <p:cNvPr id="130" name="TextBox 129"/>
          <p:cNvSpPr txBox="1"/>
          <p:nvPr/>
        </p:nvSpPr>
        <p:spPr>
          <a:xfrm>
            <a:off x="8077200" y="4447401"/>
            <a:ext cx="914400" cy="276999"/>
          </a:xfrm>
          <a:prstGeom prst="rect">
            <a:avLst/>
          </a:prstGeom>
          <a:noFill/>
        </p:spPr>
        <p:txBody>
          <a:bodyPr wrap="square" rtlCol="0">
            <a:spAutoFit/>
          </a:bodyPr>
          <a:lstStyle/>
          <a:p>
            <a:r>
              <a:rPr lang="en-US" sz="1200" b="1" dirty="0" smtClean="0"/>
              <a:t>-3</a:t>
            </a:r>
            <a:endParaRPr lang="en-US" sz="1200" b="1" dirty="0"/>
          </a:p>
        </p:txBody>
      </p:sp>
      <p:sp>
        <p:nvSpPr>
          <p:cNvPr id="9217"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The Fed Creates Money</a:t>
            </a:r>
            <a:endParaRPr lang="en-US" dirty="0">
              <a:latin typeface="Century Gothic" charset="0"/>
              <a:ea typeface="ＭＳ Ｐゴシック" charset="0"/>
              <a:cs typeface="ＭＳ Ｐゴシック" charset="0"/>
            </a:endParaRPr>
          </a:p>
        </p:txBody>
      </p:sp>
      <p:sp>
        <p:nvSpPr>
          <p:cNvPr id="77082" name="Rectangle 282"/>
          <p:cNvSpPr>
            <a:spLocks noChangeArrowheads="1"/>
          </p:cNvSpPr>
          <p:nvPr/>
        </p:nvSpPr>
        <p:spPr bwMode="auto">
          <a:xfrm>
            <a:off x="152400" y="936625"/>
            <a:ext cx="8839200" cy="369332"/>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800" b="1" dirty="0" smtClean="0"/>
              <a:t>ROUND DESCRIPTIONS</a:t>
            </a:r>
          </a:p>
        </p:txBody>
      </p:sp>
      <p:sp>
        <p:nvSpPr>
          <p:cNvPr id="15" name="Rectangle 14"/>
          <p:cNvSpPr/>
          <p:nvPr/>
        </p:nvSpPr>
        <p:spPr bwMode="auto">
          <a:xfrm>
            <a:off x="152400" y="914400"/>
            <a:ext cx="8839200" cy="1295400"/>
          </a:xfrm>
          <a:prstGeom prst="rect">
            <a:avLst/>
          </a:prstGeom>
          <a:noFill/>
          <a:ln w="38100">
            <a:solidFill>
              <a:schemeClr val="tx1"/>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Rectangle 282"/>
          <p:cNvSpPr>
            <a:spLocks noChangeArrowheads="1"/>
          </p:cNvSpPr>
          <p:nvPr/>
        </p:nvSpPr>
        <p:spPr bwMode="auto">
          <a:xfrm>
            <a:off x="152400" y="1258669"/>
            <a:ext cx="8839200" cy="923330"/>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p>
            <a:pPr algn="just"/>
            <a:r>
              <a:rPr lang="en-US" sz="1800" b="1" dirty="0" smtClean="0"/>
              <a:t>Round 5 - Consumers Deposit Money</a:t>
            </a:r>
          </a:p>
          <a:p>
            <a:pPr algn="just"/>
            <a:r>
              <a:rPr lang="en-US" sz="1800" dirty="0" smtClean="0"/>
              <a:t>Consumers want to deposit this new loan in the bank.  Each bank receives a $1 bill, and each consumer receives a deposit slip.</a:t>
            </a:r>
          </a:p>
        </p:txBody>
      </p:sp>
      <p:sp>
        <p:nvSpPr>
          <p:cNvPr id="65" name="TextBox 64"/>
          <p:cNvSpPr txBox="1"/>
          <p:nvPr/>
        </p:nvSpPr>
        <p:spPr>
          <a:xfrm>
            <a:off x="457200" y="4752201"/>
            <a:ext cx="533400" cy="276999"/>
          </a:xfrm>
          <a:prstGeom prst="rect">
            <a:avLst/>
          </a:prstGeom>
          <a:noFill/>
        </p:spPr>
        <p:txBody>
          <a:bodyPr wrap="square" rtlCol="0">
            <a:spAutoFit/>
          </a:bodyPr>
          <a:lstStyle/>
          <a:p>
            <a:r>
              <a:rPr lang="en-US" sz="1200" b="1" dirty="0" smtClean="0"/>
              <a:t>-3</a:t>
            </a:r>
            <a:endParaRPr lang="en-US" sz="1200" b="1" dirty="0"/>
          </a:p>
        </p:txBody>
      </p:sp>
      <p:sp>
        <p:nvSpPr>
          <p:cNvPr id="66" name="TextBox 65"/>
          <p:cNvSpPr txBox="1"/>
          <p:nvPr/>
        </p:nvSpPr>
        <p:spPr>
          <a:xfrm>
            <a:off x="990600" y="4752201"/>
            <a:ext cx="838200" cy="276999"/>
          </a:xfrm>
          <a:prstGeom prst="rect">
            <a:avLst/>
          </a:prstGeom>
          <a:noFill/>
        </p:spPr>
        <p:txBody>
          <a:bodyPr wrap="square" rtlCol="0">
            <a:spAutoFit/>
          </a:bodyPr>
          <a:lstStyle/>
          <a:p>
            <a:r>
              <a:rPr lang="en-US" sz="1200" b="1" dirty="0" smtClean="0"/>
              <a:t>+3</a:t>
            </a:r>
            <a:endParaRPr lang="en-US" sz="1200" b="1" dirty="0"/>
          </a:p>
        </p:txBody>
      </p:sp>
      <p:sp>
        <p:nvSpPr>
          <p:cNvPr id="67" name="TextBox 66"/>
          <p:cNvSpPr txBox="1"/>
          <p:nvPr/>
        </p:nvSpPr>
        <p:spPr>
          <a:xfrm>
            <a:off x="1828800" y="4752201"/>
            <a:ext cx="914400" cy="276999"/>
          </a:xfrm>
          <a:prstGeom prst="rect">
            <a:avLst/>
          </a:prstGeom>
          <a:noFill/>
        </p:spPr>
        <p:txBody>
          <a:bodyPr wrap="square" rtlCol="0">
            <a:spAutoFit/>
          </a:bodyPr>
          <a:lstStyle/>
          <a:p>
            <a:r>
              <a:rPr lang="en-US" sz="1200" b="1" dirty="0" smtClean="0"/>
              <a:t>NC</a:t>
            </a:r>
            <a:endParaRPr lang="en-US" sz="1200" b="1" dirty="0"/>
          </a:p>
        </p:txBody>
      </p:sp>
      <p:sp>
        <p:nvSpPr>
          <p:cNvPr id="68" name="TextBox 67"/>
          <p:cNvSpPr txBox="1"/>
          <p:nvPr/>
        </p:nvSpPr>
        <p:spPr>
          <a:xfrm>
            <a:off x="3200400" y="4752201"/>
            <a:ext cx="609600" cy="276999"/>
          </a:xfrm>
          <a:prstGeom prst="rect">
            <a:avLst/>
          </a:prstGeom>
          <a:noFill/>
        </p:spPr>
        <p:txBody>
          <a:bodyPr wrap="square" rtlCol="0">
            <a:spAutoFit/>
          </a:bodyPr>
          <a:lstStyle/>
          <a:p>
            <a:r>
              <a:rPr lang="en-US" sz="1200" b="1" dirty="0" smtClean="0"/>
              <a:t>NC</a:t>
            </a:r>
            <a:endParaRPr lang="en-US" sz="1200" b="1" dirty="0"/>
          </a:p>
        </p:txBody>
      </p:sp>
      <p:sp>
        <p:nvSpPr>
          <p:cNvPr id="69" name="TextBox 68"/>
          <p:cNvSpPr txBox="1"/>
          <p:nvPr/>
        </p:nvSpPr>
        <p:spPr>
          <a:xfrm>
            <a:off x="3886200" y="4752201"/>
            <a:ext cx="533400" cy="276999"/>
          </a:xfrm>
          <a:prstGeom prst="rect">
            <a:avLst/>
          </a:prstGeom>
          <a:noFill/>
        </p:spPr>
        <p:txBody>
          <a:bodyPr wrap="square" rtlCol="0">
            <a:spAutoFit/>
          </a:bodyPr>
          <a:lstStyle/>
          <a:p>
            <a:r>
              <a:rPr lang="en-US" sz="1200" b="1" dirty="0" smtClean="0"/>
              <a:t>NC</a:t>
            </a:r>
            <a:endParaRPr lang="en-US" sz="1200" b="1" dirty="0"/>
          </a:p>
        </p:txBody>
      </p:sp>
      <p:sp>
        <p:nvSpPr>
          <p:cNvPr id="70" name="TextBox 69"/>
          <p:cNvSpPr txBox="1"/>
          <p:nvPr/>
        </p:nvSpPr>
        <p:spPr>
          <a:xfrm>
            <a:off x="4495800" y="4752201"/>
            <a:ext cx="762000" cy="276999"/>
          </a:xfrm>
          <a:prstGeom prst="rect">
            <a:avLst/>
          </a:prstGeom>
          <a:noFill/>
        </p:spPr>
        <p:txBody>
          <a:bodyPr wrap="square" rtlCol="0">
            <a:spAutoFit/>
          </a:bodyPr>
          <a:lstStyle/>
          <a:p>
            <a:r>
              <a:rPr lang="en-US" sz="1200" b="1" dirty="0" smtClean="0"/>
              <a:t>+3</a:t>
            </a:r>
            <a:endParaRPr lang="en-US" sz="1200" b="1" dirty="0"/>
          </a:p>
        </p:txBody>
      </p:sp>
      <p:sp>
        <p:nvSpPr>
          <p:cNvPr id="71" name="TextBox 70"/>
          <p:cNvSpPr txBox="1"/>
          <p:nvPr/>
        </p:nvSpPr>
        <p:spPr>
          <a:xfrm>
            <a:off x="5334000" y="4752201"/>
            <a:ext cx="914400" cy="276999"/>
          </a:xfrm>
          <a:prstGeom prst="rect">
            <a:avLst/>
          </a:prstGeom>
          <a:noFill/>
        </p:spPr>
        <p:txBody>
          <a:bodyPr wrap="square" rtlCol="0">
            <a:spAutoFit/>
          </a:bodyPr>
          <a:lstStyle/>
          <a:p>
            <a:r>
              <a:rPr lang="en-US" sz="1200" b="1" dirty="0" smtClean="0"/>
              <a:t>+3</a:t>
            </a:r>
            <a:endParaRPr lang="en-US" sz="1200" b="1" dirty="0"/>
          </a:p>
        </p:txBody>
      </p:sp>
      <p:sp>
        <p:nvSpPr>
          <p:cNvPr id="72" name="TextBox 71"/>
          <p:cNvSpPr txBox="1"/>
          <p:nvPr/>
        </p:nvSpPr>
        <p:spPr>
          <a:xfrm>
            <a:off x="6705600" y="4752201"/>
            <a:ext cx="762000" cy="276999"/>
          </a:xfrm>
          <a:prstGeom prst="rect">
            <a:avLst/>
          </a:prstGeom>
          <a:noFill/>
        </p:spPr>
        <p:txBody>
          <a:bodyPr wrap="square" rtlCol="0">
            <a:spAutoFit/>
          </a:bodyPr>
          <a:lstStyle/>
          <a:p>
            <a:r>
              <a:rPr lang="en-US" sz="1200" b="1" dirty="0" smtClean="0"/>
              <a:t>NC</a:t>
            </a:r>
            <a:endParaRPr lang="en-US" sz="1200" b="1" dirty="0"/>
          </a:p>
        </p:txBody>
      </p:sp>
      <p:sp>
        <p:nvSpPr>
          <p:cNvPr id="73" name="TextBox 72"/>
          <p:cNvSpPr txBox="1"/>
          <p:nvPr/>
        </p:nvSpPr>
        <p:spPr>
          <a:xfrm>
            <a:off x="7467600" y="4752201"/>
            <a:ext cx="609600" cy="276999"/>
          </a:xfrm>
          <a:prstGeom prst="rect">
            <a:avLst/>
          </a:prstGeom>
          <a:noFill/>
        </p:spPr>
        <p:txBody>
          <a:bodyPr wrap="square" rtlCol="0">
            <a:spAutoFit/>
          </a:bodyPr>
          <a:lstStyle/>
          <a:p>
            <a:r>
              <a:rPr lang="en-US" sz="1200" b="1" dirty="0" smtClean="0"/>
              <a:t>-3</a:t>
            </a:r>
            <a:endParaRPr lang="en-US" sz="1200" b="1" dirty="0"/>
          </a:p>
        </p:txBody>
      </p:sp>
      <p:sp>
        <p:nvSpPr>
          <p:cNvPr id="74" name="TextBox 73"/>
          <p:cNvSpPr txBox="1"/>
          <p:nvPr/>
        </p:nvSpPr>
        <p:spPr>
          <a:xfrm>
            <a:off x="8077200" y="4752201"/>
            <a:ext cx="914400" cy="276999"/>
          </a:xfrm>
          <a:prstGeom prst="rect">
            <a:avLst/>
          </a:prstGeom>
          <a:noFill/>
        </p:spPr>
        <p:txBody>
          <a:bodyPr wrap="square" rtlCol="0">
            <a:spAutoFit/>
          </a:bodyPr>
          <a:lstStyle/>
          <a:p>
            <a:r>
              <a:rPr lang="en-US" sz="1200" b="1" dirty="0" smtClean="0"/>
              <a:t>+3</a:t>
            </a:r>
            <a:endParaRPr lang="en-US" sz="1200" b="1" dirty="0"/>
          </a:p>
        </p:txBody>
      </p:sp>
    </p:spTree>
    <p:extLst>
      <p:ext uri="{BB962C8B-B14F-4D97-AF65-F5344CB8AC3E}">
        <p14:creationId xmlns:p14="http://schemas.microsoft.com/office/powerpoint/2010/main" val="917891961"/>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par>
                          <p:cTn id="8" fill="hold">
                            <p:stCondLst>
                              <p:cond delay="2000"/>
                            </p:stCondLst>
                            <p:childTnLst>
                              <p:par>
                                <p:cTn id="9" presetID="42" presetClass="entr" presetSubtype="0" fill="hold" grpId="0" nodeType="afterEffect">
                                  <p:stCondLst>
                                    <p:cond delay="100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1000"/>
                                        <p:tgtEl>
                                          <p:spTgt spid="65"/>
                                        </p:tgtEl>
                                      </p:cBhvr>
                                    </p:animEffect>
                                    <p:anim calcmode="lin" valueType="num">
                                      <p:cBhvr>
                                        <p:cTn id="12" dur="1000" fill="hold"/>
                                        <p:tgtEl>
                                          <p:spTgt spid="65"/>
                                        </p:tgtEl>
                                        <p:attrNameLst>
                                          <p:attrName>ppt_x</p:attrName>
                                        </p:attrNameLst>
                                      </p:cBhvr>
                                      <p:tavLst>
                                        <p:tav tm="0">
                                          <p:val>
                                            <p:strVal val="#ppt_x"/>
                                          </p:val>
                                        </p:tav>
                                        <p:tav tm="100000">
                                          <p:val>
                                            <p:strVal val="#ppt_x"/>
                                          </p:val>
                                        </p:tav>
                                      </p:tavLst>
                                    </p:anim>
                                    <p:anim calcmode="lin" valueType="num">
                                      <p:cBhvr>
                                        <p:cTn id="13" dur="1000" fill="hold"/>
                                        <p:tgtEl>
                                          <p:spTgt spid="65"/>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2" presetClass="entr" presetSubtype="0" fill="hold" grpId="0"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1000"/>
                                        <p:tgtEl>
                                          <p:spTgt spid="66"/>
                                        </p:tgtEl>
                                      </p:cBhvr>
                                    </p:animEffect>
                                    <p:anim calcmode="lin" valueType="num">
                                      <p:cBhvr>
                                        <p:cTn id="18" dur="1000" fill="hold"/>
                                        <p:tgtEl>
                                          <p:spTgt spid="66"/>
                                        </p:tgtEl>
                                        <p:attrNameLst>
                                          <p:attrName>ppt_x</p:attrName>
                                        </p:attrNameLst>
                                      </p:cBhvr>
                                      <p:tavLst>
                                        <p:tav tm="0">
                                          <p:val>
                                            <p:strVal val="#ppt_x"/>
                                          </p:val>
                                        </p:tav>
                                        <p:tav tm="100000">
                                          <p:val>
                                            <p:strVal val="#ppt_x"/>
                                          </p:val>
                                        </p:tav>
                                      </p:tavLst>
                                    </p:anim>
                                    <p:anim calcmode="lin" valueType="num">
                                      <p:cBhvr>
                                        <p:cTn id="19" dur="1000" fill="hold"/>
                                        <p:tgtEl>
                                          <p:spTgt spid="66"/>
                                        </p:tgtEl>
                                        <p:attrNameLst>
                                          <p:attrName>ppt_y</p:attrName>
                                        </p:attrNameLst>
                                      </p:cBhvr>
                                      <p:tavLst>
                                        <p:tav tm="0">
                                          <p:val>
                                            <p:strVal val="#ppt_y+.1"/>
                                          </p:val>
                                        </p:tav>
                                        <p:tav tm="100000">
                                          <p:val>
                                            <p:strVal val="#ppt_y"/>
                                          </p:val>
                                        </p:tav>
                                      </p:tavLst>
                                    </p:anim>
                                  </p:childTnLst>
                                </p:cTn>
                              </p:par>
                            </p:childTnLst>
                          </p:cTn>
                        </p:par>
                        <p:par>
                          <p:cTn id="20" fill="hold">
                            <p:stCondLst>
                              <p:cond delay="5000"/>
                            </p:stCondLst>
                            <p:childTnLst>
                              <p:par>
                                <p:cTn id="21" presetID="42" presetClass="entr" presetSubtype="0"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1000"/>
                                        <p:tgtEl>
                                          <p:spTgt spid="67"/>
                                        </p:tgtEl>
                                      </p:cBhvr>
                                    </p:animEffect>
                                    <p:anim calcmode="lin" valueType="num">
                                      <p:cBhvr>
                                        <p:cTn id="24" dur="1000" fill="hold"/>
                                        <p:tgtEl>
                                          <p:spTgt spid="67"/>
                                        </p:tgtEl>
                                        <p:attrNameLst>
                                          <p:attrName>ppt_x</p:attrName>
                                        </p:attrNameLst>
                                      </p:cBhvr>
                                      <p:tavLst>
                                        <p:tav tm="0">
                                          <p:val>
                                            <p:strVal val="#ppt_x"/>
                                          </p:val>
                                        </p:tav>
                                        <p:tav tm="100000">
                                          <p:val>
                                            <p:strVal val="#ppt_x"/>
                                          </p:val>
                                        </p:tav>
                                      </p:tavLst>
                                    </p:anim>
                                    <p:anim calcmode="lin" valueType="num">
                                      <p:cBhvr>
                                        <p:cTn id="25" dur="1000" fill="hold"/>
                                        <p:tgtEl>
                                          <p:spTgt spid="67"/>
                                        </p:tgtEl>
                                        <p:attrNameLst>
                                          <p:attrName>ppt_y</p:attrName>
                                        </p:attrNameLst>
                                      </p:cBhvr>
                                      <p:tavLst>
                                        <p:tav tm="0">
                                          <p:val>
                                            <p:strVal val="#ppt_y+.1"/>
                                          </p:val>
                                        </p:tav>
                                        <p:tav tm="100000">
                                          <p:val>
                                            <p:strVal val="#ppt_y"/>
                                          </p:val>
                                        </p:tav>
                                      </p:tavLst>
                                    </p:anim>
                                  </p:childTnLst>
                                </p:cTn>
                              </p:par>
                            </p:childTnLst>
                          </p:cTn>
                        </p:par>
                        <p:par>
                          <p:cTn id="26" fill="hold">
                            <p:stCondLst>
                              <p:cond delay="6000"/>
                            </p:stCondLst>
                            <p:childTnLst>
                              <p:par>
                                <p:cTn id="27" presetID="42" presetClass="entr" presetSubtype="0"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fade">
                                      <p:cBhvr>
                                        <p:cTn id="29" dur="1000"/>
                                        <p:tgtEl>
                                          <p:spTgt spid="68"/>
                                        </p:tgtEl>
                                      </p:cBhvr>
                                    </p:animEffect>
                                    <p:anim calcmode="lin" valueType="num">
                                      <p:cBhvr>
                                        <p:cTn id="30" dur="1000" fill="hold"/>
                                        <p:tgtEl>
                                          <p:spTgt spid="68"/>
                                        </p:tgtEl>
                                        <p:attrNameLst>
                                          <p:attrName>ppt_x</p:attrName>
                                        </p:attrNameLst>
                                      </p:cBhvr>
                                      <p:tavLst>
                                        <p:tav tm="0">
                                          <p:val>
                                            <p:strVal val="#ppt_x"/>
                                          </p:val>
                                        </p:tav>
                                        <p:tav tm="100000">
                                          <p:val>
                                            <p:strVal val="#ppt_x"/>
                                          </p:val>
                                        </p:tav>
                                      </p:tavLst>
                                    </p:anim>
                                    <p:anim calcmode="lin" valueType="num">
                                      <p:cBhvr>
                                        <p:cTn id="31" dur="1000" fill="hold"/>
                                        <p:tgtEl>
                                          <p:spTgt spid="68"/>
                                        </p:tgtEl>
                                        <p:attrNameLst>
                                          <p:attrName>ppt_y</p:attrName>
                                        </p:attrNameLst>
                                      </p:cBhvr>
                                      <p:tavLst>
                                        <p:tav tm="0">
                                          <p:val>
                                            <p:strVal val="#ppt_y+.1"/>
                                          </p:val>
                                        </p:tav>
                                        <p:tav tm="100000">
                                          <p:val>
                                            <p:strVal val="#ppt_y"/>
                                          </p:val>
                                        </p:tav>
                                      </p:tavLst>
                                    </p:anim>
                                  </p:childTnLst>
                                </p:cTn>
                              </p:par>
                            </p:childTnLst>
                          </p:cTn>
                        </p:par>
                        <p:par>
                          <p:cTn id="32" fill="hold">
                            <p:stCondLst>
                              <p:cond delay="7000"/>
                            </p:stCondLst>
                            <p:childTnLst>
                              <p:par>
                                <p:cTn id="33" presetID="42" presetClass="entr" presetSubtype="0" fill="hold" grpId="0"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fade">
                                      <p:cBhvr>
                                        <p:cTn id="35" dur="1000"/>
                                        <p:tgtEl>
                                          <p:spTgt spid="69"/>
                                        </p:tgtEl>
                                      </p:cBhvr>
                                    </p:animEffect>
                                    <p:anim calcmode="lin" valueType="num">
                                      <p:cBhvr>
                                        <p:cTn id="36" dur="1000" fill="hold"/>
                                        <p:tgtEl>
                                          <p:spTgt spid="69"/>
                                        </p:tgtEl>
                                        <p:attrNameLst>
                                          <p:attrName>ppt_x</p:attrName>
                                        </p:attrNameLst>
                                      </p:cBhvr>
                                      <p:tavLst>
                                        <p:tav tm="0">
                                          <p:val>
                                            <p:strVal val="#ppt_x"/>
                                          </p:val>
                                        </p:tav>
                                        <p:tav tm="100000">
                                          <p:val>
                                            <p:strVal val="#ppt_x"/>
                                          </p:val>
                                        </p:tav>
                                      </p:tavLst>
                                    </p:anim>
                                    <p:anim calcmode="lin" valueType="num">
                                      <p:cBhvr>
                                        <p:cTn id="37" dur="1000" fill="hold"/>
                                        <p:tgtEl>
                                          <p:spTgt spid="69"/>
                                        </p:tgtEl>
                                        <p:attrNameLst>
                                          <p:attrName>ppt_y</p:attrName>
                                        </p:attrNameLst>
                                      </p:cBhvr>
                                      <p:tavLst>
                                        <p:tav tm="0">
                                          <p:val>
                                            <p:strVal val="#ppt_y+.1"/>
                                          </p:val>
                                        </p:tav>
                                        <p:tav tm="100000">
                                          <p:val>
                                            <p:strVal val="#ppt_y"/>
                                          </p:val>
                                        </p:tav>
                                      </p:tavLst>
                                    </p:anim>
                                  </p:childTnLst>
                                </p:cTn>
                              </p:par>
                            </p:childTnLst>
                          </p:cTn>
                        </p:par>
                        <p:par>
                          <p:cTn id="38" fill="hold">
                            <p:stCondLst>
                              <p:cond delay="8000"/>
                            </p:stCondLst>
                            <p:childTnLst>
                              <p:par>
                                <p:cTn id="39" presetID="42" presetClass="entr" presetSubtype="0" fill="hold" grpId="0" nodeType="after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1000"/>
                                        <p:tgtEl>
                                          <p:spTgt spid="70"/>
                                        </p:tgtEl>
                                      </p:cBhvr>
                                    </p:animEffect>
                                    <p:anim calcmode="lin" valueType="num">
                                      <p:cBhvr>
                                        <p:cTn id="42" dur="1000" fill="hold"/>
                                        <p:tgtEl>
                                          <p:spTgt spid="70"/>
                                        </p:tgtEl>
                                        <p:attrNameLst>
                                          <p:attrName>ppt_x</p:attrName>
                                        </p:attrNameLst>
                                      </p:cBhvr>
                                      <p:tavLst>
                                        <p:tav tm="0">
                                          <p:val>
                                            <p:strVal val="#ppt_x"/>
                                          </p:val>
                                        </p:tav>
                                        <p:tav tm="100000">
                                          <p:val>
                                            <p:strVal val="#ppt_x"/>
                                          </p:val>
                                        </p:tav>
                                      </p:tavLst>
                                    </p:anim>
                                    <p:anim calcmode="lin" valueType="num">
                                      <p:cBhvr>
                                        <p:cTn id="43" dur="1000" fill="hold"/>
                                        <p:tgtEl>
                                          <p:spTgt spid="70"/>
                                        </p:tgtEl>
                                        <p:attrNameLst>
                                          <p:attrName>ppt_y</p:attrName>
                                        </p:attrNameLst>
                                      </p:cBhvr>
                                      <p:tavLst>
                                        <p:tav tm="0">
                                          <p:val>
                                            <p:strVal val="#ppt_y+.1"/>
                                          </p:val>
                                        </p:tav>
                                        <p:tav tm="100000">
                                          <p:val>
                                            <p:strVal val="#ppt_y"/>
                                          </p:val>
                                        </p:tav>
                                      </p:tavLst>
                                    </p:anim>
                                  </p:childTnLst>
                                </p:cTn>
                              </p:par>
                            </p:childTnLst>
                          </p:cTn>
                        </p:par>
                        <p:par>
                          <p:cTn id="44" fill="hold">
                            <p:stCondLst>
                              <p:cond delay="9000"/>
                            </p:stCondLst>
                            <p:childTnLst>
                              <p:par>
                                <p:cTn id="45" presetID="42" presetClass="entr" presetSubtype="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1000"/>
                                        <p:tgtEl>
                                          <p:spTgt spid="71"/>
                                        </p:tgtEl>
                                      </p:cBhvr>
                                    </p:animEffect>
                                    <p:anim calcmode="lin" valueType="num">
                                      <p:cBhvr>
                                        <p:cTn id="48" dur="1000" fill="hold"/>
                                        <p:tgtEl>
                                          <p:spTgt spid="71"/>
                                        </p:tgtEl>
                                        <p:attrNameLst>
                                          <p:attrName>ppt_x</p:attrName>
                                        </p:attrNameLst>
                                      </p:cBhvr>
                                      <p:tavLst>
                                        <p:tav tm="0">
                                          <p:val>
                                            <p:strVal val="#ppt_x"/>
                                          </p:val>
                                        </p:tav>
                                        <p:tav tm="100000">
                                          <p:val>
                                            <p:strVal val="#ppt_x"/>
                                          </p:val>
                                        </p:tav>
                                      </p:tavLst>
                                    </p:anim>
                                    <p:anim calcmode="lin" valueType="num">
                                      <p:cBhvr>
                                        <p:cTn id="49" dur="1000" fill="hold"/>
                                        <p:tgtEl>
                                          <p:spTgt spid="71"/>
                                        </p:tgtEl>
                                        <p:attrNameLst>
                                          <p:attrName>ppt_y</p:attrName>
                                        </p:attrNameLst>
                                      </p:cBhvr>
                                      <p:tavLst>
                                        <p:tav tm="0">
                                          <p:val>
                                            <p:strVal val="#ppt_y+.1"/>
                                          </p:val>
                                        </p:tav>
                                        <p:tav tm="100000">
                                          <p:val>
                                            <p:strVal val="#ppt_y"/>
                                          </p:val>
                                        </p:tav>
                                      </p:tavLst>
                                    </p:anim>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fade">
                                      <p:cBhvr>
                                        <p:cTn id="53" dur="1000"/>
                                        <p:tgtEl>
                                          <p:spTgt spid="72"/>
                                        </p:tgtEl>
                                      </p:cBhvr>
                                    </p:animEffect>
                                    <p:anim calcmode="lin" valueType="num">
                                      <p:cBhvr>
                                        <p:cTn id="54" dur="1000" fill="hold"/>
                                        <p:tgtEl>
                                          <p:spTgt spid="72"/>
                                        </p:tgtEl>
                                        <p:attrNameLst>
                                          <p:attrName>ppt_x</p:attrName>
                                        </p:attrNameLst>
                                      </p:cBhvr>
                                      <p:tavLst>
                                        <p:tav tm="0">
                                          <p:val>
                                            <p:strVal val="#ppt_x"/>
                                          </p:val>
                                        </p:tav>
                                        <p:tav tm="100000">
                                          <p:val>
                                            <p:strVal val="#ppt_x"/>
                                          </p:val>
                                        </p:tav>
                                      </p:tavLst>
                                    </p:anim>
                                    <p:anim calcmode="lin" valueType="num">
                                      <p:cBhvr>
                                        <p:cTn id="55" dur="1000" fill="hold"/>
                                        <p:tgtEl>
                                          <p:spTgt spid="72"/>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42" presetClass="entr" presetSubtype="0" fill="hold" grpId="0"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fade">
                                      <p:cBhvr>
                                        <p:cTn id="59" dur="1000"/>
                                        <p:tgtEl>
                                          <p:spTgt spid="73"/>
                                        </p:tgtEl>
                                      </p:cBhvr>
                                    </p:animEffect>
                                    <p:anim calcmode="lin" valueType="num">
                                      <p:cBhvr>
                                        <p:cTn id="60" dur="1000" fill="hold"/>
                                        <p:tgtEl>
                                          <p:spTgt spid="73"/>
                                        </p:tgtEl>
                                        <p:attrNameLst>
                                          <p:attrName>ppt_x</p:attrName>
                                        </p:attrNameLst>
                                      </p:cBhvr>
                                      <p:tavLst>
                                        <p:tav tm="0">
                                          <p:val>
                                            <p:strVal val="#ppt_x"/>
                                          </p:val>
                                        </p:tav>
                                        <p:tav tm="100000">
                                          <p:val>
                                            <p:strVal val="#ppt_x"/>
                                          </p:val>
                                        </p:tav>
                                      </p:tavLst>
                                    </p:anim>
                                    <p:anim calcmode="lin" valueType="num">
                                      <p:cBhvr>
                                        <p:cTn id="61" dur="1000" fill="hold"/>
                                        <p:tgtEl>
                                          <p:spTgt spid="73"/>
                                        </p:tgtEl>
                                        <p:attrNameLst>
                                          <p:attrName>ppt_y</p:attrName>
                                        </p:attrNameLst>
                                      </p:cBhvr>
                                      <p:tavLst>
                                        <p:tav tm="0">
                                          <p:val>
                                            <p:strVal val="#ppt_y+.1"/>
                                          </p:val>
                                        </p:tav>
                                        <p:tav tm="100000">
                                          <p:val>
                                            <p:strVal val="#ppt_y"/>
                                          </p:val>
                                        </p:tav>
                                      </p:tavLst>
                                    </p:anim>
                                  </p:childTnLst>
                                </p:cTn>
                              </p:par>
                            </p:childTnLst>
                          </p:cTn>
                        </p:par>
                        <p:par>
                          <p:cTn id="62" fill="hold">
                            <p:stCondLst>
                              <p:cond delay="12000"/>
                            </p:stCondLst>
                            <p:childTnLst>
                              <p:par>
                                <p:cTn id="63" presetID="42" presetClass="entr" presetSubtype="0"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Effect transition="in" filter="fade">
                                      <p:cBhvr>
                                        <p:cTn id="65" dur="1000"/>
                                        <p:tgtEl>
                                          <p:spTgt spid="74"/>
                                        </p:tgtEl>
                                      </p:cBhvr>
                                    </p:animEffect>
                                    <p:anim calcmode="lin" valueType="num">
                                      <p:cBhvr>
                                        <p:cTn id="66" dur="1000" fill="hold"/>
                                        <p:tgtEl>
                                          <p:spTgt spid="74"/>
                                        </p:tgtEl>
                                        <p:attrNameLst>
                                          <p:attrName>ppt_x</p:attrName>
                                        </p:attrNameLst>
                                      </p:cBhvr>
                                      <p:tavLst>
                                        <p:tav tm="0">
                                          <p:val>
                                            <p:strVal val="#ppt_x"/>
                                          </p:val>
                                        </p:tav>
                                        <p:tav tm="100000">
                                          <p:val>
                                            <p:strVal val="#ppt_x"/>
                                          </p:val>
                                        </p:tav>
                                      </p:tavLst>
                                    </p:anim>
                                    <p:anim calcmode="lin" valueType="num">
                                      <p:cBhvr>
                                        <p:cTn id="67"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5" grpId="0"/>
      <p:bldP spid="66" grpId="0"/>
      <p:bldP spid="67" grpId="0"/>
      <p:bldP spid="68" grpId="0"/>
      <p:bldP spid="69" grpId="0"/>
      <p:bldP spid="70" grpId="0"/>
      <p:bldP spid="71" grpId="0"/>
      <p:bldP spid="72" grpId="0"/>
      <p:bldP spid="73" grpId="0"/>
      <p:bldP spid="7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Money Velocity</a:t>
            </a:r>
            <a:endParaRPr lang="en-US" dirty="0">
              <a:latin typeface="Century Gothic" charset="0"/>
              <a:ea typeface="ＭＳ Ｐゴシック" charset="0"/>
              <a:cs typeface="ＭＳ Ｐゴシック" charset="0"/>
            </a:endParaRPr>
          </a:p>
        </p:txBody>
      </p:sp>
      <p:sp>
        <p:nvSpPr>
          <p:cNvPr id="10" name="Rectangle 9"/>
          <p:cNvSpPr/>
          <p:nvPr/>
        </p:nvSpPr>
        <p:spPr bwMode="auto">
          <a:xfrm>
            <a:off x="0" y="914400"/>
            <a:ext cx="9144000" cy="4572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6) VELOCITY AND THE BUSINESS CYCLE</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
        <p:nvSpPr>
          <p:cNvPr id="16" name="TextBox 15"/>
          <p:cNvSpPr txBox="1"/>
          <p:nvPr/>
        </p:nvSpPr>
        <p:spPr>
          <a:xfrm>
            <a:off x="152400" y="1524000"/>
            <a:ext cx="43434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pPr algn="just"/>
            <a:r>
              <a:rPr lang="en-US" sz="1600" dirty="0" smtClean="0"/>
              <a:t>A) Graph “% Change in Real GDP” on the chart.</a:t>
            </a:r>
          </a:p>
          <a:p>
            <a:pPr algn="just"/>
            <a:endParaRPr lang="en-US" sz="1600" dirty="0"/>
          </a:p>
          <a:p>
            <a:pPr algn="just"/>
            <a:r>
              <a:rPr lang="en-US" sz="1600" dirty="0" smtClean="0"/>
              <a:t>B) What relationship exists between changes in real GDP and changes in velocity?</a:t>
            </a:r>
          </a:p>
          <a:p>
            <a:pPr algn="just"/>
            <a:endParaRPr lang="en-US" sz="1600" dirty="0" smtClean="0"/>
          </a:p>
          <a:p>
            <a:pPr algn="just"/>
            <a:endParaRPr lang="en-US" sz="1600" dirty="0"/>
          </a:p>
          <a:p>
            <a:pPr algn="just"/>
            <a:endParaRPr lang="en-US" sz="1600" dirty="0" smtClean="0"/>
          </a:p>
          <a:p>
            <a:pPr algn="just"/>
            <a:r>
              <a:rPr lang="en-US" sz="1600" dirty="0" smtClean="0"/>
              <a:t>C) Why does this relationship exist?</a:t>
            </a:r>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p:txBody>
      </p:sp>
      <p:pic>
        <p:nvPicPr>
          <p:cNvPr id="3" name="Picture 2" descr="image0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152" y="1984248"/>
            <a:ext cx="4349287" cy="2971800"/>
          </a:xfrm>
          <a:prstGeom prst="rect">
            <a:avLst/>
          </a:prstGeom>
        </p:spPr>
      </p:pic>
      <p:sp>
        <p:nvSpPr>
          <p:cNvPr id="18" name="Bevel 17">
            <a:hlinkClick r:id="rId4" action="ppaction://hlinksldjump"/>
          </p:cNvPr>
          <p:cNvSpPr>
            <a:spLocks noChangeArrowheads="1"/>
          </p:cNvSpPr>
          <p:nvPr/>
        </p:nvSpPr>
        <p:spPr bwMode="auto">
          <a:xfrm>
            <a:off x="1600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2) Quantity</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19" name="Bevel 18">
            <a:hlinkClick r:id="rId5" action="ppaction://hlinksldjump"/>
          </p:cNvPr>
          <p:cNvSpPr>
            <a:spLocks noChangeArrowheads="1"/>
          </p:cNvSpPr>
          <p:nvPr/>
        </p:nvSpPr>
        <p:spPr bwMode="auto">
          <a:xfrm>
            <a:off x="7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1) Velocity of</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Money 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20" name="Bevel 19">
            <a:hlinkClick r:id="rId6" action="ppaction://hlinksldjump"/>
          </p:cNvPr>
          <p:cNvSpPr>
            <a:spLocks noChangeArrowheads="1"/>
          </p:cNvSpPr>
          <p:nvPr/>
        </p:nvSpPr>
        <p:spPr bwMode="auto">
          <a:xfrm>
            <a:off x="3124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3) Real Money</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Demand 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21" name="Bevel 20">
            <a:hlinkClick r:id="rId7" action="ppaction://hlinksldjump"/>
          </p:cNvPr>
          <p:cNvSpPr>
            <a:spLocks noChangeArrowheads="1"/>
          </p:cNvSpPr>
          <p:nvPr/>
        </p:nvSpPr>
        <p:spPr bwMode="auto">
          <a:xfrm>
            <a:off x="4648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4) Money Velocity</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In the U.S.</a:t>
            </a:r>
          </a:p>
        </p:txBody>
      </p:sp>
      <p:sp>
        <p:nvSpPr>
          <p:cNvPr id="22" name="Bevel 21">
            <a:hlinkClick r:id="rId8" action="ppaction://hlinksldjump"/>
          </p:cNvPr>
          <p:cNvSpPr>
            <a:spLocks noChangeArrowheads="1"/>
          </p:cNvSpPr>
          <p:nvPr/>
        </p:nvSpPr>
        <p:spPr bwMode="auto">
          <a:xfrm>
            <a:off x="6172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5) Velocity and</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Interest Rates</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23" name="Bevel 22">
            <a:hlinkClick r:id="rId9" action="ppaction://hlinksldjump"/>
          </p:cNvPr>
          <p:cNvSpPr>
            <a:spLocks noChangeArrowheads="1"/>
          </p:cNvSpPr>
          <p:nvPr/>
        </p:nvSpPr>
        <p:spPr bwMode="auto">
          <a:xfrm>
            <a:off x="7696200" y="5562600"/>
            <a:ext cx="1371600" cy="457200"/>
          </a:xfrm>
          <a:prstGeom prst="bevel">
            <a:avLst>
              <a:gd name="adj" fmla="val 12500"/>
            </a:avLst>
          </a:prstGeom>
          <a:solidFill>
            <a:srgbClr val="FF6666"/>
          </a:solidFill>
          <a:ln w="9525">
            <a:solidFill>
              <a:srgbClr val="FF6666"/>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Show Answers</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Tree>
    <p:extLst>
      <p:ext uri="{BB962C8B-B14F-4D97-AF65-F5344CB8AC3E}">
        <p14:creationId xmlns:p14="http://schemas.microsoft.com/office/powerpoint/2010/main" val="2100560992"/>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52400" y="1524000"/>
            <a:ext cx="43434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pPr algn="just"/>
            <a:r>
              <a:rPr lang="en-US" sz="1600" dirty="0" smtClean="0"/>
              <a:t>A) Graph “% Change in Real GDP” on the chart.</a:t>
            </a:r>
          </a:p>
          <a:p>
            <a:pPr algn="just"/>
            <a:endParaRPr lang="en-US" sz="1600" dirty="0"/>
          </a:p>
          <a:p>
            <a:pPr algn="just"/>
            <a:r>
              <a:rPr lang="en-US" sz="1600" dirty="0" smtClean="0"/>
              <a:t>B) What relationship exists between changes in real GDP and changes in velocity?</a:t>
            </a:r>
          </a:p>
          <a:p>
            <a:pPr algn="just"/>
            <a:endParaRPr lang="en-US" sz="1600" dirty="0" smtClean="0"/>
          </a:p>
          <a:p>
            <a:pPr algn="just"/>
            <a:endParaRPr lang="en-US" sz="1600" dirty="0"/>
          </a:p>
          <a:p>
            <a:pPr algn="just"/>
            <a:endParaRPr lang="en-US" sz="1600" dirty="0" smtClean="0"/>
          </a:p>
          <a:p>
            <a:pPr algn="just"/>
            <a:r>
              <a:rPr lang="en-US" sz="1600" dirty="0" smtClean="0"/>
              <a:t>C) Why does this relationship exist?</a:t>
            </a:r>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p:txBody>
      </p:sp>
      <p:sp>
        <p:nvSpPr>
          <p:cNvPr id="117761" name="Rectangle 2"/>
          <p:cNvSpPr>
            <a:spLocks noGrp="1" noChangeArrowheads="1"/>
          </p:cNvSpPr>
          <p:nvPr>
            <p:ph type="title"/>
          </p:nvPr>
        </p:nvSpPr>
        <p:spPr/>
        <p:txBody>
          <a:bodyPr/>
          <a:lstStyle/>
          <a:p>
            <a:pPr eaLnBrk="1" hangingPunct="1"/>
            <a:r>
              <a:rPr lang="en-US" dirty="0" smtClean="0">
                <a:latin typeface="Century Gothic" charset="0"/>
                <a:ea typeface="ＭＳ Ｐゴシック" charset="0"/>
                <a:cs typeface="ＭＳ Ｐゴシック" charset="0"/>
              </a:rPr>
              <a:t>Money Velocity</a:t>
            </a:r>
            <a:endParaRPr lang="en-US" dirty="0">
              <a:latin typeface="Century Gothic" charset="0"/>
              <a:ea typeface="ＭＳ Ｐゴシック" charset="0"/>
              <a:cs typeface="ＭＳ Ｐゴシック" charset="0"/>
            </a:endParaRPr>
          </a:p>
        </p:txBody>
      </p:sp>
      <p:sp>
        <p:nvSpPr>
          <p:cNvPr id="10" name="Rectangle 9"/>
          <p:cNvSpPr/>
          <p:nvPr/>
        </p:nvSpPr>
        <p:spPr bwMode="auto">
          <a:xfrm>
            <a:off x="0" y="914400"/>
            <a:ext cx="9144000" cy="4572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rPr>
              <a:t>6) VELOCITY AND THE BUSINESS CYCLE</a:t>
            </a:r>
            <a:endParaRPr kumimoji="0" lang="en-US" sz="2000" b="0" i="0" u="none" strike="noStrike" cap="none" normalizeH="0" baseline="0" dirty="0">
              <a:ln>
                <a:noFill/>
              </a:ln>
              <a:solidFill>
                <a:schemeClr val="bg1"/>
              </a:solidFill>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
        <p:nvSpPr>
          <p:cNvPr id="16" name="TextBox 15"/>
          <p:cNvSpPr txBox="1"/>
          <p:nvPr/>
        </p:nvSpPr>
        <p:spPr>
          <a:xfrm>
            <a:off x="152400" y="1524000"/>
            <a:ext cx="4343400" cy="3785652"/>
          </a:xfrm>
          <a:prstGeom prst="rect">
            <a:avLst/>
          </a:prstGeom>
          <a:gradFill flip="none" rotWithShape="1">
            <a:gsLst>
              <a:gs pos="97000">
                <a:schemeClr val="bg1"/>
              </a:gs>
              <a:gs pos="100000">
                <a:schemeClr val="tx1"/>
              </a:gs>
            </a:gsLst>
            <a:path path="shape">
              <a:fillToRect l="50000" t="50000" r="50000" b="50000"/>
            </a:path>
            <a:tileRect/>
          </a:gradFill>
          <a:ln w="12700">
            <a:noFill/>
          </a:ln>
        </p:spPr>
        <p:txBody>
          <a:bodyPr wrap="square" rtlCol="0">
            <a:spAutoFit/>
          </a:bodyPr>
          <a:lstStyle/>
          <a:p>
            <a:pPr algn="just"/>
            <a:r>
              <a:rPr lang="en-US" sz="1600" dirty="0" smtClean="0"/>
              <a:t>A) Graph “% Change in Real GDP” on the chart.</a:t>
            </a:r>
          </a:p>
          <a:p>
            <a:pPr algn="just"/>
            <a:endParaRPr lang="en-US" sz="1600" dirty="0"/>
          </a:p>
          <a:p>
            <a:pPr algn="just"/>
            <a:r>
              <a:rPr lang="en-US" sz="1600" dirty="0" smtClean="0"/>
              <a:t>B) What relationship exists between changes in real GDP and changes in velocity?</a:t>
            </a:r>
          </a:p>
          <a:p>
            <a:pPr algn="just"/>
            <a:r>
              <a:rPr lang="en-US" sz="1600" dirty="0" smtClean="0">
                <a:solidFill>
                  <a:srgbClr val="FF0000"/>
                </a:solidFill>
              </a:rPr>
              <a:t>They tend to move in the same direction (increase/increase or decrease/decrease).</a:t>
            </a:r>
          </a:p>
          <a:p>
            <a:pPr algn="just"/>
            <a:endParaRPr lang="en-US" sz="1600" dirty="0" smtClean="0"/>
          </a:p>
          <a:p>
            <a:pPr algn="just"/>
            <a:r>
              <a:rPr lang="en-US" sz="1600" dirty="0" smtClean="0"/>
              <a:t>C) Why does this relationship exist?</a:t>
            </a:r>
          </a:p>
          <a:p>
            <a:pPr algn="just"/>
            <a:r>
              <a:rPr lang="en-US" sz="1600" dirty="0" smtClean="0">
                <a:solidFill>
                  <a:srgbClr val="FF0000"/>
                </a:solidFill>
              </a:rPr>
              <a:t>During expansions, consumer confidence is usually high.  This leads to more spending and an increase in velocity.  During recessions, consumer confidence is usually low.  This leads to less spending and a decrease in velocity.</a:t>
            </a:r>
            <a:endParaRPr lang="en-US" sz="1600" dirty="0"/>
          </a:p>
        </p:txBody>
      </p:sp>
      <p:pic>
        <p:nvPicPr>
          <p:cNvPr id="3" name="Picture 2" descr="image0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152" y="1984248"/>
            <a:ext cx="4349287" cy="2971800"/>
          </a:xfrm>
          <a:prstGeom prst="rect">
            <a:avLst/>
          </a:prstGeom>
        </p:spPr>
      </p:pic>
      <p:pic>
        <p:nvPicPr>
          <p:cNvPr id="2" name="Picture 1" descr="image00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5153" y="1984248"/>
            <a:ext cx="4349287" cy="2971800"/>
          </a:xfrm>
          <a:prstGeom prst="rect">
            <a:avLst/>
          </a:prstGeom>
        </p:spPr>
      </p:pic>
      <p:sp>
        <p:nvSpPr>
          <p:cNvPr id="18" name="Bevel 17">
            <a:hlinkClick r:id="rId5" action="ppaction://hlinksldjump"/>
          </p:cNvPr>
          <p:cNvSpPr>
            <a:spLocks noChangeArrowheads="1"/>
          </p:cNvSpPr>
          <p:nvPr/>
        </p:nvSpPr>
        <p:spPr bwMode="auto">
          <a:xfrm>
            <a:off x="1600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2) Quantity</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19" name="Bevel 18">
            <a:hlinkClick r:id="rId6" action="ppaction://hlinksldjump"/>
          </p:cNvPr>
          <p:cNvSpPr>
            <a:spLocks noChangeArrowheads="1"/>
          </p:cNvSpPr>
          <p:nvPr/>
        </p:nvSpPr>
        <p:spPr bwMode="auto">
          <a:xfrm>
            <a:off x="7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1) Velocity of</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Money 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20" name="Bevel 19">
            <a:hlinkClick r:id="rId7" action="ppaction://hlinksldjump"/>
          </p:cNvPr>
          <p:cNvSpPr>
            <a:spLocks noChangeArrowheads="1"/>
          </p:cNvSpPr>
          <p:nvPr/>
        </p:nvSpPr>
        <p:spPr bwMode="auto">
          <a:xfrm>
            <a:off x="3124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3) Real Money</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Demand Equation</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21" name="Bevel 20">
            <a:hlinkClick r:id="rId8" action="ppaction://hlinksldjump"/>
          </p:cNvPr>
          <p:cNvSpPr>
            <a:spLocks noChangeArrowheads="1"/>
          </p:cNvSpPr>
          <p:nvPr/>
        </p:nvSpPr>
        <p:spPr bwMode="auto">
          <a:xfrm>
            <a:off x="4648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4) Money Velocity</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In the U.S.</a:t>
            </a:r>
          </a:p>
        </p:txBody>
      </p:sp>
      <p:sp>
        <p:nvSpPr>
          <p:cNvPr id="22" name="Bevel 21">
            <a:hlinkClick r:id="rId9" action="ppaction://hlinksldjump"/>
          </p:cNvPr>
          <p:cNvSpPr>
            <a:spLocks noChangeArrowheads="1"/>
          </p:cNvSpPr>
          <p:nvPr/>
        </p:nvSpPr>
        <p:spPr bwMode="auto">
          <a:xfrm>
            <a:off x="6172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5) Velocity and</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Interest Rates</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
        <p:nvSpPr>
          <p:cNvPr id="23" name="Bevel 22">
            <a:hlinkClick r:id="rId10" action="ppaction://hlinksldjump"/>
          </p:cNvPr>
          <p:cNvSpPr>
            <a:spLocks noChangeArrowheads="1"/>
          </p:cNvSpPr>
          <p:nvPr/>
        </p:nvSpPr>
        <p:spPr bwMode="auto">
          <a:xfrm>
            <a:off x="7696200" y="5562600"/>
            <a:ext cx="1371600" cy="457200"/>
          </a:xfrm>
          <a:prstGeom prst="bevel">
            <a:avLst>
              <a:gd name="adj" fmla="val 12500"/>
            </a:avLst>
          </a:prstGeom>
          <a:solidFill>
            <a:schemeClr val="accent1"/>
          </a:solidFill>
          <a:ln w="9525">
            <a:solidFill>
              <a:schemeClr val="accent1"/>
            </a:solidFill>
            <a:miter lim="800000"/>
            <a:headEnd/>
            <a:tailEnd/>
          </a:ln>
        </p:spPr>
        <p:txBody>
          <a:bodyPr wrap="none" anchor="ctr"/>
          <a:lstStyle/>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6) Velocity and the</a:t>
            </a:r>
          </a:p>
          <a:p>
            <a:r>
              <a:rPr lang="en-US" sz="1000" dirty="0" smtClean="0">
                <a:solidFill>
                  <a:schemeClr val="bg1"/>
                </a:solidFill>
                <a:effectLst>
                  <a:outerShdw blurRad="50800" dist="38100" dir="2700000" algn="tl" rotWithShape="0">
                    <a:srgbClr val="000000">
                      <a:alpha val="43000"/>
                    </a:srgbClr>
                  </a:outerShdw>
                </a:effectLst>
                <a:latin typeface="Comic Sans MS" charset="0"/>
                <a:cs typeface="Comic Sans MS" charset="0"/>
              </a:rPr>
              <a:t>Business Cycle</a:t>
            </a:r>
            <a:endParaRPr lang="en-US" sz="1000" dirty="0">
              <a:solidFill>
                <a:schemeClr val="bg1"/>
              </a:solidFill>
              <a:effectLst>
                <a:outerShdw blurRad="50800" dist="38100" dir="2700000" algn="tl" rotWithShape="0">
                  <a:srgbClr val="000000">
                    <a:alpha val="43000"/>
                  </a:srgbClr>
                </a:outerShdw>
              </a:effectLst>
              <a:latin typeface="Comic Sans MS" charset="0"/>
              <a:cs typeface="Comic Sans MS" charset="0"/>
            </a:endParaRPr>
          </a:p>
        </p:txBody>
      </p:sp>
    </p:spTree>
    <p:extLst>
      <p:ext uri="{BB962C8B-B14F-4D97-AF65-F5344CB8AC3E}">
        <p14:creationId xmlns:p14="http://schemas.microsoft.com/office/powerpoint/2010/main" val="3674280370"/>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pPr eaLnBrk="1" hangingPunct="1"/>
            <a:r>
              <a:rPr lang="en-US" dirty="0">
                <a:latin typeface="Century Gothic" charset="0"/>
                <a:ea typeface="ＭＳ Ｐゴシック" charset="0"/>
                <a:cs typeface="ＭＳ Ｐゴシック" charset="0"/>
              </a:rPr>
              <a:t>Resources</a:t>
            </a:r>
          </a:p>
        </p:txBody>
      </p:sp>
      <p:sp>
        <p:nvSpPr>
          <p:cNvPr id="6" name="TextBox 5"/>
          <p:cNvSpPr txBox="1"/>
          <p:nvPr/>
        </p:nvSpPr>
        <p:spPr>
          <a:xfrm>
            <a:off x="152400" y="914400"/>
            <a:ext cx="8839200" cy="3631763"/>
          </a:xfrm>
          <a:prstGeom prst="rect">
            <a:avLst/>
          </a:prstGeom>
          <a:gradFill flip="none" rotWithShape="1">
            <a:gsLst>
              <a:gs pos="95000">
                <a:schemeClr val="accent2">
                  <a:alpha val="25000"/>
                </a:schemeClr>
              </a:gs>
              <a:gs pos="100000">
                <a:schemeClr val="bg1"/>
              </a:gs>
            </a:gsLst>
            <a:path path="shape">
              <a:fillToRect l="50000" t="50000" r="50000" b="50000"/>
            </a:path>
            <a:tileRect/>
          </a:gradFill>
          <a:ln w="12700">
            <a:noFill/>
          </a:ln>
        </p:spPr>
        <p:txBody>
          <a:bodyPr wrap="square" rtlCol="0">
            <a:spAutoFit/>
          </a:bodyPr>
          <a:lstStyle/>
          <a:p>
            <a:pPr algn="just">
              <a:defRPr/>
            </a:pPr>
            <a:endParaRPr lang="en-US" sz="1000" dirty="0" smtClean="0"/>
          </a:p>
          <a:p>
            <a:pPr algn="just">
              <a:defRPr/>
            </a:pPr>
            <a:r>
              <a:rPr lang="en-US" sz="1000" b="1" dirty="0" smtClean="0"/>
              <a:t>Warm </a:t>
            </a:r>
            <a:r>
              <a:rPr lang="en-US" sz="1000" b="1" dirty="0"/>
              <a:t>Up Activity</a:t>
            </a:r>
          </a:p>
          <a:p>
            <a:pPr algn="just">
              <a:defRPr/>
            </a:pPr>
            <a:r>
              <a:rPr lang="en-US" sz="1000" dirty="0"/>
              <a:t>https://</a:t>
            </a:r>
            <a:r>
              <a:rPr lang="en-US" sz="1000" dirty="0" err="1"/>
              <a:t>openclipart.org</a:t>
            </a:r>
            <a:r>
              <a:rPr lang="en-US" sz="1000" dirty="0"/>
              <a:t>/detail/635/independence-hall-by-</a:t>
            </a:r>
            <a:r>
              <a:rPr lang="en-US" sz="1000" dirty="0" err="1"/>
              <a:t>johnny_automatic</a:t>
            </a:r>
            <a:r>
              <a:rPr lang="en-US" sz="1000" dirty="0"/>
              <a:t> - Independence Hall</a:t>
            </a:r>
          </a:p>
          <a:p>
            <a:pPr algn="just">
              <a:defRPr/>
            </a:pPr>
            <a:endParaRPr lang="en-US" sz="1000" dirty="0"/>
          </a:p>
          <a:p>
            <a:pPr algn="just">
              <a:defRPr/>
            </a:pPr>
            <a:endParaRPr lang="en-US" sz="1000" dirty="0"/>
          </a:p>
          <a:p>
            <a:pPr algn="just">
              <a:defRPr/>
            </a:pPr>
            <a:r>
              <a:rPr lang="en-US" sz="1000" b="1" dirty="0"/>
              <a:t>Slideshow</a:t>
            </a:r>
          </a:p>
          <a:p>
            <a:pPr algn="just">
              <a:defRPr/>
            </a:pPr>
            <a:r>
              <a:rPr lang="en-US" sz="1000" dirty="0"/>
              <a:t>http://</a:t>
            </a:r>
            <a:r>
              <a:rPr lang="en-US" sz="1000" dirty="0" err="1"/>
              <a:t>economics.about.com</a:t>
            </a:r>
            <a:r>
              <a:rPr lang="en-US" sz="1000" dirty="0"/>
              <a:t>/</a:t>
            </a:r>
            <a:r>
              <a:rPr lang="en-US" sz="1000" dirty="0" err="1"/>
              <a:t>cs</a:t>
            </a:r>
            <a:r>
              <a:rPr lang="en-US" sz="1000" dirty="0"/>
              <a:t>/money/a/money_demand_2.htm - Factors that cause real money demand to change</a:t>
            </a:r>
          </a:p>
          <a:p>
            <a:pPr algn="just">
              <a:defRPr/>
            </a:pPr>
            <a:r>
              <a:rPr lang="en-US" sz="1000" dirty="0"/>
              <a:t>http://</a:t>
            </a:r>
            <a:r>
              <a:rPr lang="en-US" sz="1000" dirty="0" err="1"/>
              <a:t>commons.wikimedia.org</a:t>
            </a:r>
            <a:r>
              <a:rPr lang="en-US" sz="1000" dirty="0"/>
              <a:t>/wiki/</a:t>
            </a:r>
            <a:r>
              <a:rPr lang="en-US" sz="1000" dirty="0" err="1"/>
              <a:t>File:Cash-in_machine</a:t>
            </a:r>
            <a:r>
              <a:rPr lang="en-US" sz="1000" dirty="0"/>
              <a:t>_(CDM)_</a:t>
            </a:r>
            <a:r>
              <a:rPr lang="en-US" sz="1000" dirty="0" err="1"/>
              <a:t>of_ABA_Bank.jpg</a:t>
            </a:r>
            <a:r>
              <a:rPr lang="en-US" sz="1000" dirty="0"/>
              <a:t> - Image of ATM</a:t>
            </a:r>
          </a:p>
          <a:p>
            <a:pPr algn="just">
              <a:defRPr/>
            </a:pPr>
            <a:r>
              <a:rPr lang="en-US" sz="1000" dirty="0"/>
              <a:t>http://</a:t>
            </a:r>
            <a:r>
              <a:rPr lang="en-US" sz="1000" dirty="0" err="1"/>
              <a:t>commons.wikimedia.org</a:t>
            </a:r>
            <a:r>
              <a:rPr lang="en-US" sz="1000" dirty="0"/>
              <a:t>/wiki/</a:t>
            </a:r>
            <a:r>
              <a:rPr lang="en-US" sz="1000" dirty="0" err="1"/>
              <a:t>File:CanadianChequeSample.png</a:t>
            </a:r>
            <a:r>
              <a:rPr lang="en-US" sz="1000" dirty="0"/>
              <a:t> - Image of a sample check</a:t>
            </a:r>
          </a:p>
          <a:p>
            <a:pPr algn="just">
              <a:defRPr/>
            </a:pPr>
            <a:r>
              <a:rPr lang="en-US" sz="1000" dirty="0"/>
              <a:t>http://</a:t>
            </a:r>
            <a:r>
              <a:rPr lang="en-US" sz="1000" dirty="0" err="1"/>
              <a:t>en.wikipedia.org</a:t>
            </a:r>
            <a:r>
              <a:rPr lang="en-US" sz="1000" dirty="0"/>
              <a:t>/wiki/</a:t>
            </a:r>
            <a:r>
              <a:rPr lang="en-US" sz="1000" dirty="0" err="1"/>
              <a:t>Leeds_city_centre#mediaviewer</a:t>
            </a:r>
            <a:r>
              <a:rPr lang="en-US" sz="1000" dirty="0"/>
              <a:t>/</a:t>
            </a:r>
            <a:r>
              <a:rPr lang="en-US" sz="1000" dirty="0" err="1"/>
              <a:t>File:King-edward-street-leeds.jpg</a:t>
            </a:r>
            <a:r>
              <a:rPr lang="en-US" sz="1000" dirty="0"/>
              <a:t> - Image of Christmas shopping</a:t>
            </a:r>
          </a:p>
          <a:p>
            <a:pPr algn="just">
              <a:defRPr/>
            </a:pPr>
            <a:r>
              <a:rPr lang="en-US" sz="1000" dirty="0"/>
              <a:t>http://</a:t>
            </a:r>
            <a:r>
              <a:rPr lang="en-US" sz="1000" dirty="0" err="1"/>
              <a:t>commons.wikimedia.org</a:t>
            </a:r>
            <a:r>
              <a:rPr lang="en-US" sz="1000" dirty="0"/>
              <a:t>/wiki/</a:t>
            </a:r>
            <a:r>
              <a:rPr lang="en-US" sz="1000" dirty="0" err="1"/>
              <a:t>File:Exchange_rates_display.jpg</a:t>
            </a:r>
            <a:r>
              <a:rPr lang="en-US" sz="1000" dirty="0"/>
              <a:t> - Image of exchange rates</a:t>
            </a:r>
          </a:p>
          <a:p>
            <a:pPr algn="just">
              <a:defRPr/>
            </a:pPr>
            <a:r>
              <a:rPr lang="en-US" sz="1000" dirty="0"/>
              <a:t>https://</a:t>
            </a:r>
            <a:r>
              <a:rPr lang="en-US" sz="1000" dirty="0" err="1"/>
              <a:t>openclipart.org</a:t>
            </a:r>
            <a:r>
              <a:rPr lang="en-US" sz="1000" dirty="0"/>
              <a:t>/detail/386/man-face-cartoon-by-</a:t>
            </a:r>
            <a:r>
              <a:rPr lang="en-US" sz="1000" dirty="0" err="1"/>
              <a:t>gerald_g</a:t>
            </a:r>
            <a:r>
              <a:rPr lang="en-US" sz="1000" dirty="0"/>
              <a:t> - Image of cartoon man</a:t>
            </a:r>
          </a:p>
          <a:p>
            <a:pPr algn="just">
              <a:defRPr/>
            </a:pPr>
            <a:r>
              <a:rPr lang="en-US" sz="1000" dirty="0"/>
              <a:t>https://</a:t>
            </a:r>
            <a:r>
              <a:rPr lang="en-US" sz="1000" dirty="0" err="1"/>
              <a:t>openclipart.org</a:t>
            </a:r>
            <a:r>
              <a:rPr lang="en-US" sz="1000" dirty="0"/>
              <a:t>/detail/9151/fast-food-drinks-soda-fountain-by-</a:t>
            </a:r>
            <a:r>
              <a:rPr lang="en-US" sz="1000" dirty="0" err="1"/>
              <a:t>gerald_g</a:t>
            </a:r>
            <a:r>
              <a:rPr lang="en-US" sz="1000" dirty="0"/>
              <a:t> - Image of soda</a:t>
            </a:r>
          </a:p>
          <a:p>
            <a:pPr algn="just">
              <a:defRPr/>
            </a:pPr>
            <a:r>
              <a:rPr lang="en-US" sz="1000" dirty="0"/>
              <a:t>http://</a:t>
            </a:r>
            <a:r>
              <a:rPr lang="en-US" sz="1000" dirty="0" err="1"/>
              <a:t>research.stlouisfed.org</a:t>
            </a:r>
            <a:r>
              <a:rPr lang="en-US" sz="1000" dirty="0"/>
              <a:t>/fred2/series/M1V# - Data on historical United States M1 money velocity</a:t>
            </a:r>
          </a:p>
          <a:p>
            <a:pPr algn="just">
              <a:defRPr/>
            </a:pPr>
            <a:r>
              <a:rPr lang="en-US" sz="1000" dirty="0"/>
              <a:t>http://</a:t>
            </a:r>
            <a:r>
              <a:rPr lang="en-US" sz="1000" dirty="0" err="1"/>
              <a:t>www.nber.org</a:t>
            </a:r>
            <a:r>
              <a:rPr lang="en-US" sz="1000" dirty="0"/>
              <a:t>/cycles/</a:t>
            </a:r>
            <a:r>
              <a:rPr lang="en-US" sz="1000" dirty="0" err="1"/>
              <a:t>cyclesmain.html</a:t>
            </a:r>
            <a:r>
              <a:rPr lang="en-US" sz="1000" dirty="0"/>
              <a:t> - Data on dates of United States recessions and </a:t>
            </a:r>
            <a:r>
              <a:rPr lang="en-US" sz="1000" dirty="0" smtClean="0"/>
              <a:t>expansions</a:t>
            </a:r>
          </a:p>
          <a:p>
            <a:pPr algn="just">
              <a:defRPr/>
            </a:pPr>
            <a:endParaRPr lang="en-US" sz="1000" dirty="0"/>
          </a:p>
          <a:p>
            <a:pPr algn="just">
              <a:defRPr/>
            </a:pPr>
            <a:r>
              <a:rPr lang="en-US" sz="1000" b="1" dirty="0"/>
              <a:t>Class Activity</a:t>
            </a:r>
          </a:p>
          <a:p>
            <a:pPr algn="just">
              <a:defRPr/>
            </a:pPr>
            <a:r>
              <a:rPr lang="en-US" sz="1000" dirty="0"/>
              <a:t>http://</a:t>
            </a:r>
            <a:r>
              <a:rPr lang="en-US" sz="1000" dirty="0" err="1"/>
              <a:t>www.federalreserve.gov</a:t>
            </a:r>
            <a:r>
              <a:rPr lang="en-US" sz="1000" dirty="0"/>
              <a:t>/</a:t>
            </a:r>
            <a:r>
              <a:rPr lang="en-US" sz="1000" dirty="0" err="1"/>
              <a:t>boarddocs</a:t>
            </a:r>
            <a:r>
              <a:rPr lang="en-US" sz="1000" dirty="0"/>
              <a:t>/press/monetary/2004/20040921/</a:t>
            </a:r>
            <a:r>
              <a:rPr lang="en-US" sz="1000" dirty="0" err="1"/>
              <a:t>default.htm</a:t>
            </a:r>
            <a:r>
              <a:rPr lang="en-US" sz="1000" dirty="0"/>
              <a:t> - Federal Reserve press release September 21, 2004</a:t>
            </a:r>
          </a:p>
          <a:p>
            <a:pPr algn="just">
              <a:defRPr/>
            </a:pPr>
            <a:r>
              <a:rPr lang="en-US" sz="1000" dirty="0"/>
              <a:t>http://</a:t>
            </a:r>
            <a:r>
              <a:rPr lang="en-US" sz="1000" dirty="0" err="1"/>
              <a:t>www.federalreserve.gov</a:t>
            </a:r>
            <a:r>
              <a:rPr lang="en-US" sz="1000" dirty="0"/>
              <a:t>/</a:t>
            </a:r>
            <a:r>
              <a:rPr lang="en-US" sz="1000" dirty="0" err="1"/>
              <a:t>newsevents</a:t>
            </a:r>
            <a:r>
              <a:rPr lang="en-US" sz="1000" dirty="0"/>
              <a:t>/press/monetary/20081029a.htm - Federal Reserve press release October, 29, 2008</a:t>
            </a:r>
          </a:p>
          <a:p>
            <a:pPr algn="just">
              <a:defRPr/>
            </a:pPr>
            <a:endParaRPr lang="en-US" sz="1000" dirty="0"/>
          </a:p>
          <a:p>
            <a:pPr algn="just">
              <a:defRPr/>
            </a:pPr>
            <a:r>
              <a:rPr lang="en-US" sz="1000" b="1" dirty="0"/>
              <a:t>Homework</a:t>
            </a:r>
          </a:p>
          <a:p>
            <a:pPr algn="just">
              <a:defRPr/>
            </a:pPr>
            <a:r>
              <a:rPr lang="en-US" sz="1000" dirty="0"/>
              <a:t>http://</a:t>
            </a:r>
            <a:r>
              <a:rPr lang="en-US" sz="1000" dirty="0" err="1"/>
              <a:t>research.stlouisfed.org</a:t>
            </a:r>
            <a:r>
              <a:rPr lang="en-US" sz="1000" dirty="0"/>
              <a:t>/fred2/ - Data for percent change in real GDP, M1, M2, M1 Velocity, M2 Velocity, and Fed Funds Rate</a:t>
            </a:r>
          </a:p>
          <a:p>
            <a:pPr algn="just">
              <a:defRPr/>
            </a:pPr>
            <a:endParaRPr lang="en-US" sz="1000"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Custom 2">
      <a:dk1>
        <a:srgbClr val="000000"/>
      </a:dk1>
      <a:lt1>
        <a:srgbClr val="FFFFFF"/>
      </a:lt1>
      <a:dk2>
        <a:srgbClr val="000000"/>
      </a:dk2>
      <a:lt2>
        <a:srgbClr val="808080"/>
      </a:lt2>
      <a:accent1>
        <a:srgbClr val="804000"/>
      </a:accent1>
      <a:accent2>
        <a:srgbClr val="008080"/>
      </a:accent2>
      <a:accent3>
        <a:srgbClr val="FF6666"/>
      </a:accent3>
      <a:accent4>
        <a:srgbClr val="000000"/>
      </a:accent4>
      <a:accent5>
        <a:srgbClr val="DAEDEF"/>
      </a:accent5>
      <a:accent6>
        <a:srgbClr val="2D2D8A"/>
      </a:accent6>
      <a:hlink>
        <a:srgbClr val="009999"/>
      </a:hlink>
      <a:folHlink>
        <a:srgbClr val="99CC00"/>
      </a:folHlink>
    </a:clrScheme>
    <a:fontScheme name="Blank Presentation">
      <a:majorFont>
        <a:latin typeface="Century Gothic"/>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a:noFill/>
        </a:ln>
        <a:effectLst/>
        <a:extLst>
          <a:ext uri="{91240B29-F687-4f45-9708-019B960494DF}">
            <a14:hiddenLine xmlns:a14="http://schemas.microsoft.com/office/drawing/2010/main" w="254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FFFFFF"/>
        </a:solidFill>
        <a:ln>
          <a:noFill/>
        </a:ln>
        <a:effectLst/>
        <a:extLst>
          <a:ext uri="{91240B29-F687-4f45-9708-019B960494DF}">
            <a14:hiddenLine xmlns:a14="http://schemas.microsoft.com/office/drawing/2010/main" w="254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197247</TotalTime>
  <Words>13953</Words>
  <Application>Microsoft Macintosh PowerPoint</Application>
  <PresentationFormat>On-screen Show (4:3)</PresentationFormat>
  <Paragraphs>3398</Paragraphs>
  <Slides>92</Slides>
  <Notes>92</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Blank Presentation</vt:lpstr>
      <vt:lpstr>PowerPoint Presentation</vt:lpstr>
      <vt:lpstr>Table of Contents</vt:lpstr>
      <vt:lpstr>The Fed Creates Money</vt:lpstr>
      <vt:lpstr>The Fed Creates Money</vt:lpstr>
      <vt:lpstr>The Fed Creates Money</vt:lpstr>
      <vt:lpstr>The Fed Creates Money</vt:lpstr>
      <vt:lpstr>The Fed Creates Money</vt:lpstr>
      <vt:lpstr>The Fed Creates Money</vt:lpstr>
      <vt:lpstr>The Fed Creates Money</vt:lpstr>
      <vt:lpstr>The Fed Creates Money</vt:lpstr>
      <vt:lpstr>The Fed Creates Money</vt:lpstr>
      <vt:lpstr>The Fed Creates Money</vt:lpstr>
      <vt:lpstr>The Fed Creates Money</vt:lpstr>
      <vt:lpstr>The Fed Creates Money</vt:lpstr>
      <vt:lpstr>The Fed Creates Money</vt:lpstr>
      <vt:lpstr>The Fed Creates Money</vt:lpstr>
      <vt:lpstr>The Fed Creates Money</vt:lpstr>
      <vt:lpstr>The Fed Creates Money</vt:lpstr>
      <vt:lpstr>The Fed Creates Money</vt:lpstr>
      <vt:lpstr>Learning Targets</vt:lpstr>
      <vt:lpstr>The Supply of Money</vt:lpstr>
      <vt:lpstr>The Supply of Money</vt:lpstr>
      <vt:lpstr>The Supply of Money</vt:lpstr>
      <vt:lpstr>The Supply of Money</vt:lpstr>
      <vt:lpstr>The Supply of Money</vt:lpstr>
      <vt:lpstr>The Supply of Money</vt:lpstr>
      <vt:lpstr>The Supply of Money</vt:lpstr>
      <vt:lpstr>The Demand for Money</vt:lpstr>
      <vt:lpstr>The Demand for Money</vt:lpstr>
      <vt:lpstr>The Demand for Money</vt:lpstr>
      <vt:lpstr>The Demand for Money</vt:lpstr>
      <vt:lpstr>The Demand for Money</vt:lpstr>
      <vt:lpstr>The Demand for Money</vt:lpstr>
      <vt:lpstr>The Demand for Money</vt:lpstr>
      <vt:lpstr>The Demand for Money</vt:lpstr>
      <vt:lpstr>Changes in Real Money Demand</vt:lpstr>
      <vt:lpstr>Changes in Real Money Demand</vt:lpstr>
      <vt:lpstr>Changes in Real Money Demand</vt:lpstr>
      <vt:lpstr>Changes in Real Money Demand</vt:lpstr>
      <vt:lpstr>Changes in Real Money Demand</vt:lpstr>
      <vt:lpstr>Changes in Real Money Demand</vt:lpstr>
      <vt:lpstr>The Velocity of Money</vt:lpstr>
      <vt:lpstr>The Velocity of Money</vt:lpstr>
      <vt:lpstr>The Velocity of Money</vt:lpstr>
      <vt:lpstr>The Velocity of Money</vt:lpstr>
      <vt:lpstr>The Velocity of Money</vt:lpstr>
      <vt:lpstr>The Velocity of Money</vt:lpstr>
      <vt:lpstr>The Velocity of Money</vt:lpstr>
      <vt:lpstr>The Velocity of Money</vt:lpstr>
      <vt:lpstr>Equilibrium in the Money Market</vt:lpstr>
      <vt:lpstr>Equilibrium in the Money Market</vt:lpstr>
      <vt:lpstr>Equilibrium in the Money Market</vt:lpstr>
      <vt:lpstr>Equilibrium in the Money Market</vt:lpstr>
      <vt:lpstr>Equilibrium in the Money Market</vt:lpstr>
      <vt:lpstr>Equilibrium in the Money Market</vt:lpstr>
      <vt:lpstr>Equilibrium in the Money Market</vt:lpstr>
      <vt:lpstr>The Different Interest Rates</vt:lpstr>
      <vt:lpstr>The Different Interest Rates</vt:lpstr>
      <vt:lpstr>The Different Interest Rates</vt:lpstr>
      <vt:lpstr>The Different Interest Rates</vt:lpstr>
      <vt:lpstr>The Different Interest Rates</vt:lpstr>
      <vt:lpstr>The Different Interest Rates</vt:lpstr>
      <vt:lpstr>The Different Interest Rates</vt:lpstr>
      <vt:lpstr>The Money Market</vt:lpstr>
      <vt:lpstr>The Money Market</vt:lpstr>
      <vt:lpstr>The Money Market</vt:lpstr>
      <vt:lpstr>The Money Market</vt:lpstr>
      <vt:lpstr>The Money Market</vt:lpstr>
      <vt:lpstr>The Money Market</vt:lpstr>
      <vt:lpstr>The Money Market</vt:lpstr>
      <vt:lpstr>Learning Targets</vt:lpstr>
      <vt:lpstr>Quiz</vt:lpstr>
      <vt:lpstr>Quiz</vt:lpstr>
      <vt:lpstr>Quiz</vt:lpstr>
      <vt:lpstr>Quiz</vt:lpstr>
      <vt:lpstr>Quiz</vt:lpstr>
      <vt:lpstr>Quiz</vt:lpstr>
      <vt:lpstr>Quiz</vt:lpstr>
      <vt:lpstr>Money Velocity</vt:lpstr>
      <vt:lpstr>Money Velocity</vt:lpstr>
      <vt:lpstr>Money Velocity</vt:lpstr>
      <vt:lpstr>Money Velocity</vt:lpstr>
      <vt:lpstr>Money Velocity</vt:lpstr>
      <vt:lpstr>Money Velocity</vt:lpstr>
      <vt:lpstr>Money Velocity</vt:lpstr>
      <vt:lpstr>Money Velocity</vt:lpstr>
      <vt:lpstr>Money Velocity</vt:lpstr>
      <vt:lpstr>Money Velocity</vt:lpstr>
      <vt:lpstr>Money Velocity</vt:lpstr>
      <vt:lpstr>Money Velocity</vt:lpstr>
      <vt:lpstr>Money Velocity</vt:lpstr>
      <vt:lpstr>Resources</vt:lpstr>
    </vt:vector>
  </TitlesOfParts>
  <Company>Nick Samsal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of Demand</dc:title>
  <dc:creator>Nick Samsal</dc:creator>
  <cp:lastModifiedBy>Nick Samsal</cp:lastModifiedBy>
  <cp:revision>4038</cp:revision>
  <dcterms:created xsi:type="dcterms:W3CDTF">2011-03-06T20:10:20Z</dcterms:created>
  <dcterms:modified xsi:type="dcterms:W3CDTF">2015-01-12T18:17:24Z</dcterms:modified>
</cp:coreProperties>
</file>