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6" r:id="rId2"/>
  </p:sldIdLst>
  <p:sldSz cx="12192000" cy="16256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DFF1BD9-81DC-452F-8DB9-EE4039E3CEDD}">
          <p14:sldIdLst>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1" autoAdjust="0"/>
    <p:restoredTop sz="94660"/>
  </p:normalViewPr>
  <p:slideViewPr>
    <p:cSldViewPr snapToGrid="0">
      <p:cViewPr>
        <p:scale>
          <a:sx n="90" d="100"/>
          <a:sy n="90" d="100"/>
        </p:scale>
        <p:origin x="168" y="-50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4.0186668560031502E-2"/>
          <c:y val="0"/>
          <c:w val="0.92645783713189656"/>
          <c:h val="1"/>
        </c:manualLayout>
      </c:layout>
      <c:pieChart>
        <c:varyColors val="1"/>
        <c:ser>
          <c:idx val="0"/>
          <c:order val="0"/>
          <c:tx>
            <c:strRef>
              <c:f>Sheet1!$B$1</c:f>
              <c:strCache>
                <c:ptCount val="1"/>
                <c:pt idx="0">
                  <c:v>Sales</c:v>
                </c:pt>
              </c:strCache>
            </c:strRef>
          </c:tx>
          <c:dPt>
            <c:idx val="0"/>
            <c:bubble3D val="0"/>
            <c:spPr>
              <a:solidFill>
                <a:schemeClr val="dk1">
                  <a:tint val="88500"/>
                </a:schemeClr>
              </a:solidFill>
              <a:ln w="19050">
                <a:solidFill>
                  <a:schemeClr val="lt1"/>
                </a:solidFill>
              </a:ln>
              <a:effectLst/>
            </c:spPr>
          </c:dPt>
          <c:dPt>
            <c:idx val="1"/>
            <c:bubble3D val="0"/>
            <c:spPr>
              <a:solidFill>
                <a:schemeClr val="dk1">
                  <a:tint val="55000"/>
                </a:schemeClr>
              </a:solidFill>
              <a:ln w="19050">
                <a:solidFill>
                  <a:schemeClr val="lt1"/>
                </a:solidFill>
              </a:ln>
              <a:effectLst/>
            </c:spPr>
          </c:dPt>
          <c:dPt>
            <c:idx val="2"/>
            <c:bubble3D val="0"/>
            <c:spPr>
              <a:solidFill>
                <a:schemeClr val="dk1">
                  <a:tint val="75000"/>
                </a:schemeClr>
              </a:solidFill>
              <a:ln w="19050">
                <a:solidFill>
                  <a:schemeClr val="lt1"/>
                </a:solidFill>
              </a:ln>
              <a:effectLst/>
            </c:spPr>
          </c:dPt>
          <c:dPt>
            <c:idx val="3"/>
            <c:bubble3D val="0"/>
            <c:spPr>
              <a:solidFill>
                <a:schemeClr val="dk1">
                  <a:tint val="98500"/>
                </a:schemeClr>
              </a:solidFill>
              <a:ln w="19050">
                <a:solidFill>
                  <a:schemeClr val="lt1"/>
                </a:solidFill>
              </a:ln>
              <a:effectLst/>
            </c:spPr>
          </c:dPt>
          <c:dPt>
            <c:idx val="4"/>
            <c:bubble3D val="0"/>
            <c:spPr>
              <a:solidFill>
                <a:schemeClr val="dk1">
                  <a:tint val="30000"/>
                </a:schemeClr>
              </a:solidFill>
              <a:ln w="19050">
                <a:solidFill>
                  <a:schemeClr val="lt1"/>
                </a:solidFill>
              </a:ln>
              <a:effectLst/>
            </c:spPr>
          </c:dPt>
          <c:dLbls>
            <c:dLbl>
              <c:idx val="0"/>
              <c:layout/>
              <c:dLblPos val="inEnd"/>
              <c:showLegendKey val="0"/>
              <c:showVal val="0"/>
              <c:showCatName val="1"/>
              <c:showSerName val="0"/>
              <c:showPercent val="1"/>
              <c:showBubbleSize val="0"/>
              <c:extLst>
                <c:ext xmlns:c15="http://schemas.microsoft.com/office/drawing/2012/chart" uri="{CE6537A1-D6FC-4f65-9D91-7224C49458BB}">
                  <c15:layout>
                    <c:manualLayout>
                      <c:w val="0.25082377506825793"/>
                      <c:h val="0.1765543549248946"/>
                    </c:manualLayout>
                  </c15:layout>
                </c:ext>
              </c:extLst>
            </c:dLbl>
            <c:dLbl>
              <c:idx val="1"/>
              <c:layout>
                <c:manualLayout>
                  <c:x val="-0.17309281145313599"/>
                  <c:y val="-2.2620673276732173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tx>
                <c:rich>
                  <a:bodyPr/>
                  <a:lstStyle/>
                  <a:p>
                    <a:fld id="{92C09088-A2D2-4E1A-B46D-E7268AE7B729}" type="CATEGORYNAME">
                      <a:rPr lang="en-US"/>
                      <a:pPr/>
                      <a:t>[CATEGORY NAME]</a:t>
                    </a:fld>
                    <a:r>
                      <a:rPr lang="en-US" baseline="0" dirty="0"/>
                      <a:t>
</a:t>
                    </a:r>
                    <a:r>
                      <a:rPr lang="en-US" baseline="0" dirty="0" smtClean="0"/>
                      <a:t>20%</a:t>
                    </a:r>
                  </a:p>
                </c:rich>
              </c:tx>
              <c:dLblPos val="inEnd"/>
              <c:showLegendKey val="0"/>
              <c:showVal val="0"/>
              <c:showCatName val="1"/>
              <c:showSerName val="0"/>
              <c:showPercent val="1"/>
              <c:showBubbleSize val="0"/>
              <c:extLst>
                <c:ext xmlns:c15="http://schemas.microsoft.com/office/drawing/2012/chart" uri="{CE6537A1-D6FC-4f65-9D91-7224C49458BB}">
                  <c15:layout>
                    <c:manualLayout>
                      <c:w val="0.20604515890279507"/>
                      <c:h val="0.1765543549248946"/>
                    </c:manualLayout>
                  </c15:layout>
                  <c15:dlblFieldTable/>
                  <c15:showDataLabelsRange val="0"/>
                </c:ext>
              </c:extLst>
            </c:dLbl>
            <c:dLbl>
              <c:idx val="3"/>
              <c:layout/>
              <c:tx>
                <c:rich>
                  <a:bodyPr/>
                  <a:lstStyle/>
                  <a:p>
                    <a:fld id="{BC0CD951-8BE5-4436-87B2-FE81C780F837}" type="CATEGORYNAME">
                      <a:rPr lang="en-US"/>
                      <a:pPr/>
                      <a:t>[CATEGORY NAME]</a:t>
                    </a:fld>
                    <a:r>
                      <a:rPr lang="en-US" baseline="0" dirty="0"/>
                      <a:t>
</a:t>
                    </a:r>
                    <a:r>
                      <a:rPr lang="en-US" baseline="0" dirty="0" smtClean="0"/>
                      <a:t>20%</a:t>
                    </a:r>
                  </a:p>
                </c:rich>
              </c:tx>
              <c:dLblPos val="in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4"/>
              <c:layout/>
              <c:dLblPos val="inEnd"/>
              <c:showLegendKey val="0"/>
              <c:showVal val="0"/>
              <c:showCatName val="1"/>
              <c:showSerName val="0"/>
              <c:showPercent val="1"/>
              <c:showBubbleSize val="0"/>
              <c:extLst>
                <c:ext xmlns:c15="http://schemas.microsoft.com/office/drawing/2012/chart" uri="{CE6537A1-D6FC-4f65-9D91-7224C49458BB}">
                  <c15:layout>
                    <c:manualLayout>
                      <c:w val="0.24602474068432231"/>
                      <c:h val="0.23163569435373746"/>
                    </c:manualLayout>
                  </c15:layout>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Participation </c:v>
                </c:pt>
                <c:pt idx="1">
                  <c:v>Classwork</c:v>
                </c:pt>
                <c:pt idx="2">
                  <c:v>Homework</c:v>
                </c:pt>
                <c:pt idx="3">
                  <c:v>Quizzes and Tests</c:v>
                </c:pt>
                <c:pt idx="4">
                  <c:v>Composition Notebook</c:v>
                </c:pt>
              </c:strCache>
            </c:strRef>
          </c:cat>
          <c:val>
            <c:numRef>
              <c:f>Sheet1!$B$2:$B$6</c:f>
              <c:numCache>
                <c:formatCode>0%</c:formatCode>
                <c:ptCount val="5"/>
                <c:pt idx="0">
                  <c:v>0.1</c:v>
                </c:pt>
                <c:pt idx="1">
                  <c:v>0.3</c:v>
                </c:pt>
                <c:pt idx="2">
                  <c:v>0.1</c:v>
                </c:pt>
                <c:pt idx="3">
                  <c:v>0.3</c:v>
                </c:pt>
                <c:pt idx="4">
                  <c:v>0.2</c:v>
                </c:pt>
              </c:numCache>
            </c:numRef>
          </c:val>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6F123A-FB38-4371-9736-2A999285BDDC}"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51D89-15CD-4D3A-81BA-EF910824D8A4}" type="slidenum">
              <a:rPr lang="en-US" smtClean="0"/>
              <a:t>‹#›</a:t>
            </a:fld>
            <a:endParaRPr lang="en-US"/>
          </a:p>
        </p:txBody>
      </p:sp>
    </p:spTree>
    <p:extLst>
      <p:ext uri="{BB962C8B-B14F-4D97-AF65-F5344CB8AC3E}">
        <p14:creationId xmlns:p14="http://schemas.microsoft.com/office/powerpoint/2010/main" val="164059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6F123A-FB38-4371-9736-2A999285BDDC}"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51D89-15CD-4D3A-81BA-EF910824D8A4}" type="slidenum">
              <a:rPr lang="en-US" smtClean="0"/>
              <a:t>‹#›</a:t>
            </a:fld>
            <a:endParaRPr lang="en-US"/>
          </a:p>
        </p:txBody>
      </p:sp>
    </p:spTree>
    <p:extLst>
      <p:ext uri="{BB962C8B-B14F-4D97-AF65-F5344CB8AC3E}">
        <p14:creationId xmlns:p14="http://schemas.microsoft.com/office/powerpoint/2010/main" val="1282576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6F123A-FB38-4371-9736-2A999285BDDC}"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51D89-15CD-4D3A-81BA-EF910824D8A4}" type="slidenum">
              <a:rPr lang="en-US" smtClean="0"/>
              <a:t>‹#›</a:t>
            </a:fld>
            <a:endParaRPr lang="en-US"/>
          </a:p>
        </p:txBody>
      </p:sp>
    </p:spTree>
    <p:extLst>
      <p:ext uri="{BB962C8B-B14F-4D97-AF65-F5344CB8AC3E}">
        <p14:creationId xmlns:p14="http://schemas.microsoft.com/office/powerpoint/2010/main" val="150467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6F123A-FB38-4371-9736-2A999285BDDC}"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51D89-15CD-4D3A-81BA-EF910824D8A4}" type="slidenum">
              <a:rPr lang="en-US" smtClean="0"/>
              <a:t>‹#›</a:t>
            </a:fld>
            <a:endParaRPr lang="en-US"/>
          </a:p>
        </p:txBody>
      </p:sp>
    </p:spTree>
    <p:extLst>
      <p:ext uri="{BB962C8B-B14F-4D97-AF65-F5344CB8AC3E}">
        <p14:creationId xmlns:p14="http://schemas.microsoft.com/office/powerpoint/2010/main" val="67769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F123A-FB38-4371-9736-2A999285BDDC}"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51D89-15CD-4D3A-81BA-EF910824D8A4}" type="slidenum">
              <a:rPr lang="en-US" smtClean="0"/>
              <a:t>‹#›</a:t>
            </a:fld>
            <a:endParaRPr lang="en-US"/>
          </a:p>
        </p:txBody>
      </p:sp>
    </p:spTree>
    <p:extLst>
      <p:ext uri="{BB962C8B-B14F-4D97-AF65-F5344CB8AC3E}">
        <p14:creationId xmlns:p14="http://schemas.microsoft.com/office/powerpoint/2010/main" val="1980604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6F123A-FB38-4371-9736-2A999285BDDC}"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51D89-15CD-4D3A-81BA-EF910824D8A4}" type="slidenum">
              <a:rPr lang="en-US" smtClean="0"/>
              <a:t>‹#›</a:t>
            </a:fld>
            <a:endParaRPr lang="en-US"/>
          </a:p>
        </p:txBody>
      </p:sp>
    </p:spTree>
    <p:extLst>
      <p:ext uri="{BB962C8B-B14F-4D97-AF65-F5344CB8AC3E}">
        <p14:creationId xmlns:p14="http://schemas.microsoft.com/office/powerpoint/2010/main" val="8951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839789" y="5937956"/>
            <a:ext cx="5157787" cy="8733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72201" y="5937956"/>
            <a:ext cx="5183188" cy="8733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6F123A-FB38-4371-9736-2A999285BDDC}" type="datetimeFigureOut">
              <a:rPr lang="en-US" smtClean="0"/>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51D89-15CD-4D3A-81BA-EF910824D8A4}" type="slidenum">
              <a:rPr lang="en-US" smtClean="0"/>
              <a:t>‹#›</a:t>
            </a:fld>
            <a:endParaRPr lang="en-US"/>
          </a:p>
        </p:txBody>
      </p:sp>
    </p:spTree>
    <p:extLst>
      <p:ext uri="{BB962C8B-B14F-4D97-AF65-F5344CB8AC3E}">
        <p14:creationId xmlns:p14="http://schemas.microsoft.com/office/powerpoint/2010/main" val="39658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6F123A-FB38-4371-9736-2A999285BDDC}" type="datetimeFigureOut">
              <a:rPr lang="en-US" smtClean="0"/>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51D89-15CD-4D3A-81BA-EF910824D8A4}" type="slidenum">
              <a:rPr lang="en-US" smtClean="0"/>
              <a:t>‹#›</a:t>
            </a:fld>
            <a:endParaRPr lang="en-US"/>
          </a:p>
        </p:txBody>
      </p:sp>
    </p:spTree>
    <p:extLst>
      <p:ext uri="{BB962C8B-B14F-4D97-AF65-F5344CB8AC3E}">
        <p14:creationId xmlns:p14="http://schemas.microsoft.com/office/powerpoint/2010/main" val="222167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F123A-FB38-4371-9736-2A999285BDDC}" type="datetimeFigureOut">
              <a:rPr lang="en-US" smtClean="0"/>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51D89-15CD-4D3A-81BA-EF910824D8A4}" type="slidenum">
              <a:rPr lang="en-US" smtClean="0"/>
              <a:t>‹#›</a:t>
            </a:fld>
            <a:endParaRPr lang="en-US"/>
          </a:p>
        </p:txBody>
      </p:sp>
    </p:spTree>
    <p:extLst>
      <p:ext uri="{BB962C8B-B14F-4D97-AF65-F5344CB8AC3E}">
        <p14:creationId xmlns:p14="http://schemas.microsoft.com/office/powerpoint/2010/main" val="589286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en-US" smtClean="0"/>
              <a:t>Click to edit Master title style</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F123A-FB38-4371-9736-2A999285BDDC}"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51D89-15CD-4D3A-81BA-EF910824D8A4}" type="slidenum">
              <a:rPr lang="en-US" smtClean="0"/>
              <a:t>‹#›</a:t>
            </a:fld>
            <a:endParaRPr lang="en-US"/>
          </a:p>
        </p:txBody>
      </p:sp>
    </p:spTree>
    <p:extLst>
      <p:ext uri="{BB962C8B-B14F-4D97-AF65-F5344CB8AC3E}">
        <p14:creationId xmlns:p14="http://schemas.microsoft.com/office/powerpoint/2010/main" val="96222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F123A-FB38-4371-9736-2A999285BDDC}"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51D89-15CD-4D3A-81BA-EF910824D8A4}" type="slidenum">
              <a:rPr lang="en-US" smtClean="0"/>
              <a:t>‹#›</a:t>
            </a:fld>
            <a:endParaRPr lang="en-US"/>
          </a:p>
        </p:txBody>
      </p:sp>
    </p:spTree>
    <p:extLst>
      <p:ext uri="{BB962C8B-B14F-4D97-AF65-F5344CB8AC3E}">
        <p14:creationId xmlns:p14="http://schemas.microsoft.com/office/powerpoint/2010/main" val="63557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F06F123A-FB38-4371-9736-2A999285BDDC}" type="datetimeFigureOut">
              <a:rPr lang="en-US" smtClean="0"/>
              <a:t>8/10/2016</a:t>
            </a:fld>
            <a:endParaRPr 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59D51D89-15CD-4D3A-81BA-EF910824D8A4}" type="slidenum">
              <a:rPr lang="en-US" smtClean="0"/>
              <a:t>‹#›</a:t>
            </a:fld>
            <a:endParaRPr lang="en-US"/>
          </a:p>
        </p:txBody>
      </p:sp>
    </p:spTree>
    <p:extLst>
      <p:ext uri="{BB962C8B-B14F-4D97-AF65-F5344CB8AC3E}">
        <p14:creationId xmlns:p14="http://schemas.microsoft.com/office/powerpoint/2010/main" val="15157837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emf"/><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chart" Target="../charts/chart1.xm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71" t="3195" r="2017" b="584"/>
          <a:stretch/>
        </p:blipFill>
        <p:spPr>
          <a:xfrm>
            <a:off x="32657" y="522514"/>
            <a:ext cx="12143162" cy="15733486"/>
          </a:xfrm>
          <a:prstGeom prst="rect">
            <a:avLst/>
          </a:prstGeom>
        </p:spPr>
      </p:pic>
      <p:pic>
        <p:nvPicPr>
          <p:cNvPr id="32" name="Picture 31"/>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2893" t="8001" r="3075" b="3414"/>
          <a:stretch/>
        </p:blipFill>
        <p:spPr>
          <a:xfrm rot="16200000">
            <a:off x="-2496642" y="4142866"/>
            <a:ext cx="9262662" cy="4108157"/>
          </a:xfrm>
          <a:prstGeom prst="rect">
            <a:avLst/>
          </a:prstGeom>
        </p:spPr>
      </p:pic>
      <p:pic>
        <p:nvPicPr>
          <p:cNvPr id="5" name="Picture 4"/>
          <p:cNvPicPr>
            <a:picLocks noChangeAspect="1"/>
          </p:cNvPicPr>
          <p:nvPr/>
        </p:nvPicPr>
        <p:blipFill>
          <a:blip r:embed="rId4"/>
          <a:stretch>
            <a:fillRect/>
          </a:stretch>
        </p:blipFill>
        <p:spPr>
          <a:xfrm>
            <a:off x="1364384" y="-310180"/>
            <a:ext cx="9967824" cy="2938527"/>
          </a:xfrm>
          <a:prstGeom prst="rect">
            <a:avLst/>
          </a:prstGeom>
        </p:spPr>
      </p:pic>
      <p:sp>
        <p:nvSpPr>
          <p:cNvPr id="6" name="Rectangle 5"/>
          <p:cNvSpPr/>
          <p:nvPr/>
        </p:nvSpPr>
        <p:spPr>
          <a:xfrm>
            <a:off x="9919412" y="3710271"/>
            <a:ext cx="1772133" cy="692497"/>
          </a:xfrm>
          <a:prstGeom prst="rect">
            <a:avLst/>
          </a:prstGeom>
        </p:spPr>
        <p:txBody>
          <a:bodyPr wrap="square">
            <a:spAutoFit/>
          </a:bodyPr>
          <a:lstStyle/>
          <a:p>
            <a:pPr marR="0" lvl="0" algn="ctr">
              <a:spcBef>
                <a:spcPts val="0"/>
              </a:spcBef>
              <a:spcAft>
                <a:spcPts val="0"/>
              </a:spcAft>
              <a:tabLst>
                <a:tab pos="457200" algn="l"/>
              </a:tabLst>
            </a:pPr>
            <a:r>
              <a:rPr lang="en-US" sz="1300" dirty="0" smtClean="0">
                <a:latin typeface="Eras Demi ITC" panose="020B0805030504020804" pitchFamily="34" charset="0"/>
                <a:ea typeface="Times New Roman" panose="02020603050405020304" pitchFamily="18" charset="0"/>
                <a:cs typeface="Times New Roman" panose="02020603050405020304" pitchFamily="18" charset="0"/>
              </a:rPr>
              <a:t>A Composition Notebook for </a:t>
            </a:r>
            <a:r>
              <a:rPr lang="en-US" sz="1300" dirty="0" err="1" smtClean="0">
                <a:latin typeface="Eras Demi ITC" panose="020B0805030504020804" pitchFamily="34" charset="0"/>
                <a:ea typeface="Times New Roman" panose="02020603050405020304" pitchFamily="18" charset="0"/>
                <a:cs typeface="Times New Roman" panose="02020603050405020304" pitchFamily="18" charset="0"/>
              </a:rPr>
              <a:t>bellwork</a:t>
            </a:r>
            <a:r>
              <a:rPr lang="en-US" sz="1300" dirty="0" smtClean="0">
                <a:latin typeface="Eras Demi ITC" panose="020B0805030504020804" pitchFamily="34" charset="0"/>
                <a:ea typeface="Times New Roman" panose="02020603050405020304" pitchFamily="18" charset="0"/>
                <a:cs typeface="Times New Roman" panose="02020603050405020304" pitchFamily="18" charset="0"/>
              </a:rPr>
              <a:t>.</a:t>
            </a:r>
            <a:endParaRPr lang="en-US" sz="1300" dirty="0">
              <a:effectLst/>
              <a:latin typeface="Eras Demi ITC" panose="020B08050305040208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9919412" y="5532857"/>
            <a:ext cx="1772133" cy="892552"/>
          </a:xfrm>
          <a:prstGeom prst="rect">
            <a:avLst/>
          </a:prstGeom>
        </p:spPr>
        <p:txBody>
          <a:bodyPr wrap="square">
            <a:spAutoFit/>
          </a:bodyPr>
          <a:lstStyle/>
          <a:p>
            <a:pPr marR="0" lvl="0" algn="ctr">
              <a:spcBef>
                <a:spcPts val="0"/>
              </a:spcBef>
              <a:spcAft>
                <a:spcPts val="0"/>
              </a:spcAft>
              <a:tabLst>
                <a:tab pos="457200" algn="l"/>
              </a:tabLst>
            </a:pPr>
            <a:r>
              <a:rPr lang="en-US" sz="1300" dirty="0" smtClean="0">
                <a:latin typeface="Eras Demi ITC" panose="020B0805030504020804" pitchFamily="34" charset="0"/>
                <a:ea typeface="Times New Roman" panose="02020603050405020304" pitchFamily="18" charset="0"/>
                <a:cs typeface="Times New Roman" panose="02020603050405020304" pitchFamily="18" charset="0"/>
              </a:rPr>
              <a:t>A folder of your choice to store all classwork and homework.</a:t>
            </a:r>
            <a:endParaRPr lang="en-US" sz="1300" dirty="0">
              <a:effectLst/>
              <a:latin typeface="Eras Demi ITC" panose="020B0805030504020804" pitchFamily="34" charset="0"/>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5"/>
          <a:stretch>
            <a:fillRect/>
          </a:stretch>
        </p:blipFill>
        <p:spPr>
          <a:xfrm>
            <a:off x="7643408" y="8395129"/>
            <a:ext cx="3488586" cy="2144606"/>
          </a:xfrm>
          <a:prstGeom prst="rect">
            <a:avLst/>
          </a:prstGeom>
        </p:spPr>
      </p:pic>
      <p:sp>
        <p:nvSpPr>
          <p:cNvPr id="10" name="Rectangle 9"/>
          <p:cNvSpPr/>
          <p:nvPr/>
        </p:nvSpPr>
        <p:spPr>
          <a:xfrm>
            <a:off x="9881870" y="8612495"/>
            <a:ext cx="1772133" cy="1892826"/>
          </a:xfrm>
          <a:prstGeom prst="rect">
            <a:avLst/>
          </a:prstGeom>
        </p:spPr>
        <p:txBody>
          <a:bodyPr wrap="square">
            <a:spAutoFit/>
          </a:bodyPr>
          <a:lstStyle/>
          <a:p>
            <a:pPr marR="0" lvl="0" algn="ctr">
              <a:spcBef>
                <a:spcPts val="0"/>
              </a:spcBef>
              <a:spcAft>
                <a:spcPts val="0"/>
              </a:spcAft>
              <a:tabLst>
                <a:tab pos="457200" algn="l"/>
              </a:tabLst>
            </a:pPr>
            <a:r>
              <a:rPr lang="en-US" sz="1300" dirty="0" smtClean="0">
                <a:latin typeface="Eras Demi ITC" panose="020B0805030504020804" pitchFamily="34" charset="0"/>
                <a:ea typeface="Times New Roman" panose="02020603050405020304" pitchFamily="18" charset="0"/>
                <a:cs typeface="Times New Roman" panose="02020603050405020304" pitchFamily="18" charset="0"/>
              </a:rPr>
              <a:t>Internet access will be a must for certain classwork assignments. A charged smartphone &amp;/or iPad is also strong recommended to bring to class.</a:t>
            </a:r>
            <a:endParaRPr lang="en-US" sz="1300" dirty="0">
              <a:effectLst/>
              <a:latin typeface="Eras Demi ITC" panose="020B0805030504020804" pitchFamily="34" charset="0"/>
              <a:ea typeface="Times New Roman" panose="02020603050405020304" pitchFamily="18" charset="0"/>
              <a:cs typeface="Times New Roman" panose="02020603050405020304" pitchFamily="18" charset="0"/>
            </a:endParaRPr>
          </a:p>
        </p:txBody>
      </p:sp>
      <p:sp>
        <p:nvSpPr>
          <p:cNvPr id="12" name="TextBox 11"/>
          <p:cNvSpPr txBox="1"/>
          <p:nvPr/>
        </p:nvSpPr>
        <p:spPr>
          <a:xfrm>
            <a:off x="2699712" y="2968360"/>
            <a:ext cx="5575787" cy="276999"/>
          </a:xfrm>
          <a:prstGeom prst="rect">
            <a:avLst/>
          </a:prstGeom>
          <a:noFill/>
        </p:spPr>
        <p:txBody>
          <a:bodyPr wrap="square" rtlCol="0">
            <a:spAutoFit/>
          </a:bodyPr>
          <a:lstStyle/>
          <a:p>
            <a:r>
              <a:rPr lang="en-US" sz="1200" b="1" dirty="0" smtClean="0">
                <a:latin typeface="Eras Demi ITC" panose="020B0805030504020804" pitchFamily="34" charset="0"/>
              </a:rPr>
              <a:t>Website: </a:t>
            </a:r>
            <a:r>
              <a:rPr lang="en-US" sz="1200" dirty="0" smtClean="0">
                <a:latin typeface="Eras Demi ITC" panose="020B0805030504020804" pitchFamily="34" charset="0"/>
              </a:rPr>
              <a:t>www.nelsonecon.weebly.com    e</a:t>
            </a:r>
            <a:r>
              <a:rPr lang="en-US" sz="1200" b="1" dirty="0" smtClean="0">
                <a:latin typeface="Eras Demi ITC" panose="020B0805030504020804" pitchFamily="34" charset="0"/>
              </a:rPr>
              <a:t>mail: </a:t>
            </a:r>
            <a:r>
              <a:rPr lang="en-US" sz="1200" dirty="0" smtClean="0">
                <a:latin typeface="Eras Demi ITC" panose="020B0805030504020804" pitchFamily="34" charset="0"/>
              </a:rPr>
              <a:t>crystal.nelson@polk-fl.net</a:t>
            </a:r>
            <a:endParaRPr lang="en-US" sz="1200" dirty="0">
              <a:latin typeface="Eras Demi ITC" panose="020B0805030504020804" pitchFamily="34"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6080" y="5310903"/>
            <a:ext cx="916414" cy="1277817"/>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0831" y="9487042"/>
            <a:ext cx="1056447" cy="1078007"/>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36202" y="7497682"/>
            <a:ext cx="972844" cy="1058536"/>
          </a:xfrm>
          <a:prstGeom prst="rect">
            <a:avLst/>
          </a:prstGeom>
        </p:spPr>
      </p:pic>
      <p:pic>
        <p:nvPicPr>
          <p:cNvPr id="16" name="Picture 15"/>
          <p:cNvPicPr>
            <a:picLocks noChangeAspect="1"/>
          </p:cNvPicPr>
          <p:nvPr/>
        </p:nvPicPr>
        <p:blipFill>
          <a:blip r:embed="rId9"/>
          <a:stretch>
            <a:fillRect/>
          </a:stretch>
        </p:blipFill>
        <p:spPr>
          <a:xfrm>
            <a:off x="8390211" y="10163722"/>
            <a:ext cx="3340898" cy="1072989"/>
          </a:xfrm>
          <a:prstGeom prst="rect">
            <a:avLst/>
          </a:prstGeom>
        </p:spPr>
      </p:pic>
      <p:sp>
        <p:nvSpPr>
          <p:cNvPr id="17" name="Rectangle 16"/>
          <p:cNvSpPr/>
          <p:nvPr/>
        </p:nvSpPr>
        <p:spPr>
          <a:xfrm>
            <a:off x="8406063" y="10998681"/>
            <a:ext cx="3264567" cy="292388"/>
          </a:xfrm>
          <a:prstGeom prst="rect">
            <a:avLst/>
          </a:prstGeom>
        </p:spPr>
        <p:txBody>
          <a:bodyPr wrap="square">
            <a:spAutoFit/>
          </a:bodyPr>
          <a:lstStyle/>
          <a:p>
            <a:pPr marR="0" lvl="0" algn="ctr">
              <a:spcBef>
                <a:spcPts val="0"/>
              </a:spcBef>
              <a:spcAft>
                <a:spcPts val="0"/>
              </a:spcAft>
              <a:tabLst>
                <a:tab pos="457200" algn="l"/>
              </a:tabLst>
            </a:pPr>
            <a:r>
              <a:rPr lang="en-US" sz="1300" dirty="0" smtClean="0">
                <a:latin typeface="AR BONNIE" panose="02000000000000000000" pitchFamily="2" charset="0"/>
                <a:ea typeface="Times New Roman" panose="02020603050405020304" pitchFamily="18" charset="0"/>
                <a:cs typeface="Times New Roman" panose="02020603050405020304" pitchFamily="18" charset="0"/>
              </a:rPr>
              <a:t>If you have a smartphone please download these free apps</a:t>
            </a:r>
            <a:endParaRPr lang="en-US" sz="1300" dirty="0">
              <a:effectLst/>
              <a:latin typeface="AR BONNIE" panose="02000000000000000000" pitchFamily="2" charset="0"/>
              <a:ea typeface="Times New Roman" panose="02020603050405020304" pitchFamily="18" charset="0"/>
              <a:cs typeface="Times New Roman" panose="02020603050405020304" pitchFamily="18" charset="0"/>
            </a:endParaRPr>
          </a:p>
        </p:txBody>
      </p:sp>
      <p:sp>
        <p:nvSpPr>
          <p:cNvPr id="20" name="Rectangle 19"/>
          <p:cNvSpPr/>
          <p:nvPr/>
        </p:nvSpPr>
        <p:spPr>
          <a:xfrm>
            <a:off x="8763018" y="13028240"/>
            <a:ext cx="2595284" cy="492443"/>
          </a:xfrm>
          <a:prstGeom prst="rect">
            <a:avLst/>
          </a:prstGeom>
        </p:spPr>
        <p:txBody>
          <a:bodyPr wrap="square">
            <a:spAutoFit/>
          </a:bodyPr>
          <a:lstStyle/>
          <a:p>
            <a:pPr marR="0" lvl="0" algn="ctr">
              <a:spcBef>
                <a:spcPts val="0"/>
              </a:spcBef>
              <a:spcAft>
                <a:spcPts val="0"/>
              </a:spcAft>
              <a:tabLst>
                <a:tab pos="457200" algn="l"/>
              </a:tabLst>
            </a:pPr>
            <a:r>
              <a:rPr lang="en-US" sz="1300" dirty="0" smtClean="0">
                <a:latin typeface="AR BONNIE" panose="02000000000000000000" pitchFamily="2" charset="0"/>
                <a:ea typeface="Times New Roman" panose="02020603050405020304" pitchFamily="18" charset="0"/>
                <a:cs typeface="Times New Roman" panose="02020603050405020304" pitchFamily="18" charset="0"/>
              </a:rPr>
              <a:t>There will be more apps that you will need to download later</a:t>
            </a:r>
            <a:endParaRPr lang="en-US" sz="1300" dirty="0">
              <a:effectLst/>
              <a:latin typeface="AR BONNIE" panose="02000000000000000000" pitchFamily="2" charset="0"/>
              <a:ea typeface="Times New Roman" panose="02020603050405020304" pitchFamily="18" charset="0"/>
              <a:cs typeface="Times New Roman" panose="02020603050405020304" pitchFamily="18" charset="0"/>
            </a:endParaRPr>
          </a:p>
        </p:txBody>
      </p:sp>
      <p:sp>
        <p:nvSpPr>
          <p:cNvPr id="22" name="TextBox 21"/>
          <p:cNvSpPr txBox="1"/>
          <p:nvPr/>
        </p:nvSpPr>
        <p:spPr>
          <a:xfrm>
            <a:off x="5721959" y="12784827"/>
            <a:ext cx="1049026" cy="707886"/>
          </a:xfrm>
          <a:prstGeom prst="rect">
            <a:avLst/>
          </a:prstGeom>
          <a:noFill/>
        </p:spPr>
        <p:txBody>
          <a:bodyPr wrap="square" rtlCol="0">
            <a:spAutoFit/>
          </a:bodyPr>
          <a:lstStyle/>
          <a:p>
            <a:pPr algn="ctr"/>
            <a:r>
              <a:rPr lang="en-US" sz="4000" dirty="0" smtClean="0">
                <a:solidFill>
                  <a:schemeClr val="bg1"/>
                </a:solidFill>
                <a:latin typeface="American Purpose Casual 02" pitchFamily="2" charset="0"/>
              </a:rPr>
              <a:t>50</a:t>
            </a:r>
            <a:endParaRPr lang="en-US" sz="4000" dirty="0">
              <a:solidFill>
                <a:schemeClr val="bg1"/>
              </a:solidFill>
              <a:latin typeface="American Purpose Casual 02" pitchFamily="2" charset="0"/>
            </a:endParaRPr>
          </a:p>
        </p:txBody>
      </p:sp>
      <p:sp>
        <p:nvSpPr>
          <p:cNvPr id="23" name="TextBox 22"/>
          <p:cNvSpPr txBox="1"/>
          <p:nvPr/>
        </p:nvSpPr>
        <p:spPr>
          <a:xfrm>
            <a:off x="6767004" y="12768322"/>
            <a:ext cx="1049026" cy="707886"/>
          </a:xfrm>
          <a:prstGeom prst="rect">
            <a:avLst/>
          </a:prstGeom>
          <a:noFill/>
        </p:spPr>
        <p:txBody>
          <a:bodyPr wrap="square" rtlCol="0">
            <a:spAutoFit/>
          </a:bodyPr>
          <a:lstStyle/>
          <a:p>
            <a:pPr algn="ctr"/>
            <a:r>
              <a:rPr lang="en-US" sz="4000" dirty="0" smtClean="0">
                <a:solidFill>
                  <a:schemeClr val="bg1"/>
                </a:solidFill>
                <a:latin typeface="American Purpose Casual 02" pitchFamily="2" charset="0"/>
              </a:rPr>
              <a:t>40</a:t>
            </a:r>
            <a:endParaRPr lang="en-US" sz="4000" dirty="0">
              <a:solidFill>
                <a:schemeClr val="bg1"/>
              </a:solidFill>
              <a:latin typeface="American Purpose Casual 02" pitchFamily="2" charset="0"/>
            </a:endParaRPr>
          </a:p>
        </p:txBody>
      </p:sp>
      <p:pic>
        <p:nvPicPr>
          <p:cNvPr id="27" name="Picture 26"/>
          <p:cNvPicPr>
            <a:picLocks noChangeAspect="1"/>
          </p:cNvPicPr>
          <p:nvPr/>
        </p:nvPicPr>
        <p:blipFill>
          <a:blip r:embed="rId10"/>
          <a:stretch>
            <a:fillRect/>
          </a:stretch>
        </p:blipFill>
        <p:spPr>
          <a:xfrm>
            <a:off x="2699712" y="3203180"/>
            <a:ext cx="5706351" cy="1182727"/>
          </a:xfrm>
          <a:prstGeom prst="rect">
            <a:avLst/>
          </a:prstGeom>
        </p:spPr>
      </p:pic>
      <p:pic>
        <p:nvPicPr>
          <p:cNvPr id="29" name="Picture 28"/>
          <p:cNvPicPr>
            <a:picLocks noChangeAspect="1"/>
          </p:cNvPicPr>
          <p:nvPr/>
        </p:nvPicPr>
        <p:blipFill>
          <a:blip r:embed="rId11"/>
          <a:stretch>
            <a:fillRect/>
          </a:stretch>
        </p:blipFill>
        <p:spPr>
          <a:xfrm>
            <a:off x="2722395" y="9108112"/>
            <a:ext cx="5712447" cy="1182727"/>
          </a:xfrm>
          <a:prstGeom prst="rect">
            <a:avLst/>
          </a:prstGeom>
        </p:spPr>
      </p:pic>
      <p:sp>
        <p:nvSpPr>
          <p:cNvPr id="33" name="Rectangle 2"/>
          <p:cNvSpPr>
            <a:spLocks noChangeArrowheads="1"/>
          </p:cNvSpPr>
          <p:nvPr/>
        </p:nvSpPr>
        <p:spPr bwMode="auto">
          <a:xfrm>
            <a:off x="2909818" y="5875932"/>
            <a:ext cx="5433777"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lang="en-US" altLang="en-US" sz="1200" dirty="0">
                <a:latin typeface="Eras Demi ITC" panose="020B0805030504020804" pitchFamily="34" charset="0"/>
                <a:ea typeface="Times New Roman" panose="02020603050405020304" pitchFamily="18" charset="0"/>
              </a:rPr>
              <a:t>I</a:t>
            </a:r>
            <a:r>
              <a:rPr kumimoji="0" lang="en-US" altLang="en-US" sz="1200" b="0" i="0" u="none" strike="noStrike" cap="none" normalizeH="0" baseline="0" dirty="0" smtClean="0">
                <a:ln>
                  <a:noFill/>
                </a:ln>
                <a:solidFill>
                  <a:schemeClr val="tx1"/>
                </a:solidFill>
                <a:effectLst/>
                <a:latin typeface="Eras Demi ITC" panose="020B0805030504020804" pitchFamily="34" charset="0"/>
                <a:ea typeface="Times New Roman" panose="02020603050405020304" pitchFamily="18" charset="0"/>
              </a:rPr>
              <a:t> reserves the right to deal with specific late work and make-up work issues on a case by case basis. The general rules that will apply are as follows:</a:t>
            </a:r>
            <a:endParaRPr lang="en-US" altLang="en-US" sz="1200" dirty="0">
              <a:latin typeface="Eras Demi ITC" panose="020B0805030504020804" pitchFamily="34" charset="0"/>
            </a:endParaRPr>
          </a:p>
          <a:p>
            <a:pPr marL="285750" indent="-285750">
              <a:buFont typeface="Arial" panose="020B0604020202020204" pitchFamily="34" charset="0"/>
              <a:buChar char="•"/>
            </a:pPr>
            <a:r>
              <a:rPr kumimoji="0" lang="en-US" altLang="en-US" sz="1200" b="0" i="0" u="none" strike="noStrike" cap="none" normalizeH="0" baseline="0" dirty="0" smtClean="0">
                <a:ln>
                  <a:noFill/>
                </a:ln>
                <a:solidFill>
                  <a:schemeClr val="tx1"/>
                </a:solidFill>
                <a:effectLst/>
                <a:latin typeface="Eras Demi ITC" panose="020B0805030504020804" pitchFamily="34" charset="0"/>
                <a:ea typeface="Times New Roman" panose="02020603050405020304" pitchFamily="18" charset="0"/>
              </a:rPr>
              <a:t>If you are absent, it is </a:t>
            </a:r>
            <a:r>
              <a:rPr kumimoji="0" lang="en-US" altLang="en-US" sz="1200" b="1" i="0" u="sng" strike="noStrike" cap="none" normalizeH="0" baseline="0" dirty="0" smtClean="0">
                <a:ln>
                  <a:noFill/>
                </a:ln>
                <a:solidFill>
                  <a:schemeClr val="tx1"/>
                </a:solidFill>
                <a:effectLst/>
                <a:latin typeface="Eras Demi ITC" panose="020B0805030504020804" pitchFamily="34" charset="0"/>
                <a:ea typeface="Times New Roman" panose="02020603050405020304" pitchFamily="18" charset="0"/>
              </a:rPr>
              <a:t>YOUR</a:t>
            </a:r>
            <a:r>
              <a:rPr kumimoji="0" lang="en-US" altLang="en-US" sz="1200" b="0" i="0" u="none" strike="noStrike" cap="none" normalizeH="0" baseline="0" dirty="0" smtClean="0">
                <a:ln>
                  <a:noFill/>
                </a:ln>
                <a:solidFill>
                  <a:schemeClr val="tx1"/>
                </a:solidFill>
                <a:effectLst/>
                <a:latin typeface="Eras Demi ITC" panose="020B0805030504020804" pitchFamily="34" charset="0"/>
                <a:ea typeface="Times New Roman" panose="02020603050405020304" pitchFamily="18" charset="0"/>
              </a:rPr>
              <a:t> responsibility to get your make-up work &amp; </a:t>
            </a:r>
            <a:r>
              <a:rPr kumimoji="0" lang="en-US" altLang="en-US" sz="1200" b="0" i="0" u="none" strike="noStrike" cap="none" normalizeH="0" baseline="0" dirty="0" err="1" smtClean="0">
                <a:ln>
                  <a:noFill/>
                </a:ln>
                <a:solidFill>
                  <a:schemeClr val="tx1"/>
                </a:solidFill>
                <a:effectLst/>
                <a:latin typeface="Eras Demi ITC" panose="020B0805030504020804" pitchFamily="34" charset="0"/>
                <a:ea typeface="Times New Roman" panose="02020603050405020304" pitchFamily="18" charset="0"/>
              </a:rPr>
              <a:t>bellwork</a:t>
            </a:r>
            <a:r>
              <a:rPr kumimoji="0" lang="en-US" altLang="en-US" sz="1200" b="0" i="0" u="none" strike="noStrike" cap="none" normalizeH="0" baseline="0" dirty="0" smtClean="0">
                <a:ln>
                  <a:noFill/>
                </a:ln>
                <a:solidFill>
                  <a:schemeClr val="tx1"/>
                </a:solidFill>
                <a:effectLst/>
                <a:latin typeface="Eras Demi ITC" panose="020B0805030504020804" pitchFamily="34" charset="0"/>
                <a:ea typeface="Times New Roman" panose="02020603050405020304" pitchFamily="18" charset="0"/>
              </a:rPr>
              <a:t> you missed which can be found on my teacher webpage (www.nelsonecon.weebly.com) and in the make-up work folder.</a:t>
            </a:r>
          </a:p>
          <a:p>
            <a:pPr marL="285750" indent="-285750">
              <a:buFont typeface="Arial" panose="020B0604020202020204" pitchFamily="34" charset="0"/>
              <a:buChar char="•"/>
            </a:pPr>
            <a:r>
              <a:rPr lang="en-US" altLang="en-US" sz="1200" dirty="0">
                <a:latin typeface="Eras Demi ITC" panose="020B0805030504020804" pitchFamily="34" charset="0"/>
                <a:ea typeface="Times New Roman" panose="02020603050405020304" pitchFamily="18" charset="0"/>
              </a:rPr>
              <a:t>You have 2 days to make up the work or else it will be considered </a:t>
            </a:r>
            <a:r>
              <a:rPr lang="en-US" altLang="en-US" sz="1200" dirty="0" smtClean="0">
                <a:latin typeface="Eras Demi ITC" panose="020B0805030504020804" pitchFamily="34" charset="0"/>
                <a:ea typeface="Times New Roman" panose="02020603050405020304" pitchFamily="18" charset="0"/>
              </a:rPr>
              <a:t>late.</a:t>
            </a:r>
            <a:endParaRPr lang="en-US" altLang="en-US" sz="1200" dirty="0">
              <a:latin typeface="Eras Demi ITC" panose="020B0805030504020804" pitchFamily="34" charset="0"/>
            </a:endParaRPr>
          </a:p>
          <a:p>
            <a:pPr marL="285750" indent="-285750">
              <a:buFont typeface="Arial" panose="020B0604020202020204" pitchFamily="34" charset="0"/>
              <a:buChar char="•"/>
            </a:pPr>
            <a:r>
              <a:rPr lang="en-US" altLang="en-US" sz="1200" dirty="0">
                <a:latin typeface="Eras Demi ITC" panose="020B0805030504020804" pitchFamily="34" charset="0"/>
                <a:ea typeface="Times New Roman" panose="02020603050405020304" pitchFamily="18" charset="0"/>
              </a:rPr>
              <a:t>Late assignments will be </a:t>
            </a:r>
            <a:r>
              <a:rPr lang="en-US" altLang="en-US" sz="1200" b="1" dirty="0">
                <a:latin typeface="Eras Demi ITC" panose="020B0805030504020804" pitchFamily="34" charset="0"/>
                <a:ea typeface="Times New Roman" panose="02020603050405020304" pitchFamily="18" charset="0"/>
              </a:rPr>
              <a:t>deducted 50%</a:t>
            </a:r>
            <a:r>
              <a:rPr lang="en-US" altLang="en-US" sz="1200" dirty="0">
                <a:latin typeface="Eras Demi ITC" panose="020B0805030504020804" pitchFamily="34" charset="0"/>
                <a:ea typeface="Times New Roman" panose="02020603050405020304" pitchFamily="18" charset="0"/>
              </a:rPr>
              <a:t> </a:t>
            </a:r>
            <a:endParaRPr lang="en-US" altLang="en-US" sz="1200" dirty="0">
              <a:latin typeface="Eras Demi ITC" panose="020B0805030504020804" pitchFamily="34" charset="0"/>
            </a:endParaRPr>
          </a:p>
          <a:p>
            <a:pPr marL="285750" indent="-285750">
              <a:buFont typeface="Arial" panose="020B0604020202020204" pitchFamily="34" charset="0"/>
              <a:buChar char="•"/>
            </a:pPr>
            <a:r>
              <a:rPr lang="en-US" altLang="en-US" sz="1200" dirty="0">
                <a:latin typeface="Eras Demi ITC" panose="020B0805030504020804" pitchFamily="34" charset="0"/>
                <a:ea typeface="Times New Roman" panose="02020603050405020304" pitchFamily="18" charset="0"/>
              </a:rPr>
              <a:t>Late work will be accepted until the end of each quarter.</a:t>
            </a:r>
            <a:endParaRPr lang="en-US" altLang="en-US" sz="1200" dirty="0">
              <a:latin typeface="Eras Demi ITC" panose="020B08050305040208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4" name="Rectangle 33"/>
          <p:cNvSpPr/>
          <p:nvPr/>
        </p:nvSpPr>
        <p:spPr>
          <a:xfrm>
            <a:off x="2992800" y="8266846"/>
            <a:ext cx="5488134" cy="1200329"/>
          </a:xfrm>
          <a:prstGeom prst="rect">
            <a:avLst/>
          </a:prstGeom>
        </p:spPr>
        <p:txBody>
          <a:bodyPr wrap="square">
            <a:spAutoFit/>
          </a:bodyPr>
          <a:lstStyle/>
          <a:p>
            <a:pPr marL="171450" indent="-171450">
              <a:buFont typeface="Arial" panose="020B0604020202020204" pitchFamily="34" charset="0"/>
              <a:buChar char="•"/>
            </a:pPr>
            <a:r>
              <a:rPr lang="en-US" sz="1200" dirty="0" smtClean="0">
                <a:latin typeface="Eras Demi ITC" panose="020B0805030504020804" pitchFamily="34" charset="0"/>
              </a:rPr>
              <a:t>I </a:t>
            </a:r>
            <a:r>
              <a:rPr lang="en-US" sz="1200" dirty="0">
                <a:latin typeface="Eras Demi ITC" panose="020B0805030504020804" pitchFamily="34" charset="0"/>
              </a:rPr>
              <a:t>will trust you until you give me reason to do otherwise</a:t>
            </a:r>
            <a:r>
              <a:rPr lang="en-US" sz="1200" dirty="0" smtClean="0">
                <a:latin typeface="Eras Demi ITC" panose="020B0805030504020804" pitchFamily="34" charset="0"/>
              </a:rPr>
              <a:t>.</a:t>
            </a:r>
          </a:p>
          <a:p>
            <a:pPr marL="171450" indent="-171450">
              <a:buFont typeface="Arial" panose="020B0604020202020204" pitchFamily="34" charset="0"/>
              <a:buChar char="•"/>
            </a:pPr>
            <a:r>
              <a:rPr lang="en-US" sz="1200" dirty="0" smtClean="0">
                <a:latin typeface="Eras Demi ITC" panose="020B0805030504020804" pitchFamily="34" charset="0"/>
              </a:rPr>
              <a:t>I </a:t>
            </a:r>
            <a:r>
              <a:rPr lang="en-US" sz="1200" dirty="0">
                <a:latin typeface="Eras Demi ITC" panose="020B0805030504020804" pitchFamily="34" charset="0"/>
              </a:rPr>
              <a:t>will respect you and work with you to solve problems.</a:t>
            </a:r>
          </a:p>
          <a:p>
            <a:pPr marL="171450" indent="-171450">
              <a:buFont typeface="Arial" panose="020B0604020202020204" pitchFamily="34" charset="0"/>
              <a:buChar char="•"/>
            </a:pPr>
            <a:r>
              <a:rPr lang="en-US" sz="1200" dirty="0" smtClean="0">
                <a:latin typeface="Eras Demi ITC" panose="020B0805030504020804" pitchFamily="34" charset="0"/>
              </a:rPr>
              <a:t>I </a:t>
            </a:r>
            <a:r>
              <a:rPr lang="en-US" sz="1200" dirty="0">
                <a:latin typeface="Eras Demi ITC" panose="020B0805030504020804" pitchFamily="34" charset="0"/>
              </a:rPr>
              <a:t>will promptly correct and offer feedback on your </a:t>
            </a:r>
            <a:r>
              <a:rPr lang="en-US" sz="1200" dirty="0" smtClean="0">
                <a:latin typeface="Eras Demi ITC" panose="020B0805030504020804" pitchFamily="34" charset="0"/>
              </a:rPr>
              <a:t>work.</a:t>
            </a:r>
          </a:p>
          <a:p>
            <a:pPr marL="171450" indent="-171450">
              <a:buFont typeface="Arial" panose="020B0604020202020204" pitchFamily="34" charset="0"/>
              <a:buChar char="•"/>
            </a:pPr>
            <a:r>
              <a:rPr lang="en-US" sz="1200" dirty="0" smtClean="0">
                <a:latin typeface="Eras Demi ITC" panose="020B0805030504020804" pitchFamily="34" charset="0"/>
              </a:rPr>
              <a:t>I </a:t>
            </a:r>
            <a:r>
              <a:rPr lang="en-US" sz="1200" dirty="0">
                <a:latin typeface="Eras Demi ITC" panose="020B0805030504020804" pitchFamily="34" charset="0"/>
              </a:rPr>
              <a:t>will work with you to meet learning goals.</a:t>
            </a:r>
          </a:p>
          <a:p>
            <a:pPr marL="171450" indent="-171450">
              <a:buFont typeface="Arial" panose="020B0604020202020204" pitchFamily="34" charset="0"/>
              <a:buChar char="•"/>
            </a:pPr>
            <a:r>
              <a:rPr lang="en-US" sz="1200" dirty="0">
                <a:latin typeface="Eras Demi ITC" panose="020B0805030504020804" pitchFamily="34" charset="0"/>
              </a:rPr>
              <a:t>I will offer extra help and alternative assessments should you require </a:t>
            </a:r>
            <a:r>
              <a:rPr lang="en-US" sz="1200" dirty="0" smtClean="0">
                <a:latin typeface="Eras Demi ITC" panose="020B0805030504020804" pitchFamily="34" charset="0"/>
              </a:rPr>
              <a:t>them.</a:t>
            </a:r>
            <a:endParaRPr lang="en-US" sz="1200" dirty="0">
              <a:latin typeface="Eras Demi ITC" panose="020B0805030504020804" pitchFamily="34" charset="0"/>
            </a:endParaRPr>
          </a:p>
        </p:txBody>
      </p:sp>
      <p:sp>
        <p:nvSpPr>
          <p:cNvPr id="35" name="Rectangle 34"/>
          <p:cNvSpPr/>
          <p:nvPr/>
        </p:nvSpPr>
        <p:spPr>
          <a:xfrm>
            <a:off x="2881851" y="9874167"/>
            <a:ext cx="5499498" cy="1169551"/>
          </a:xfrm>
          <a:prstGeom prst="rect">
            <a:avLst/>
          </a:prstGeom>
        </p:spPr>
        <p:txBody>
          <a:bodyPr wrap="square">
            <a:spAutoFit/>
          </a:bodyPr>
          <a:lstStyle/>
          <a:p>
            <a:pPr marL="285750" marR="0" lvl="0" indent="-285750">
              <a:spcBef>
                <a:spcPts val="0"/>
              </a:spcBef>
              <a:spcAft>
                <a:spcPts val="0"/>
              </a:spcAft>
              <a:buFont typeface="Arial" panose="020B0604020202020204" pitchFamily="34" charset="0"/>
              <a:buChar char="•"/>
              <a:tabLst>
                <a:tab pos="457200" algn="l"/>
              </a:tabLst>
            </a:pPr>
            <a:r>
              <a:rPr lang="en-US" sz="1400" dirty="0" smtClean="0">
                <a:latin typeface="Eras Demi ITC" panose="020B0805030504020804" pitchFamily="34" charset="0"/>
                <a:ea typeface="Times New Roman" panose="02020603050405020304" pitchFamily="18" charset="0"/>
              </a:rPr>
              <a:t>Email, crystal.nelson@polk-fl.net</a:t>
            </a:r>
            <a:endParaRPr lang="en-US" sz="1400" dirty="0">
              <a:latin typeface="Eras Demi ITC" panose="020B0805030504020804" pitchFamily="34" charset="0"/>
              <a:ea typeface="Times New Roman" panose="02020603050405020304" pitchFamily="18" charset="0"/>
            </a:endParaRPr>
          </a:p>
          <a:p>
            <a:pPr marL="285750" indent="-285750">
              <a:buFont typeface="Arial" panose="020B0604020202020204" pitchFamily="34" charset="0"/>
              <a:buChar char="•"/>
            </a:pPr>
            <a:r>
              <a:rPr lang="en-US" sz="1400" dirty="0" smtClean="0">
                <a:latin typeface="Eras Demi ITC" panose="020B0805030504020804" pitchFamily="34" charset="0"/>
                <a:ea typeface="Times New Roman" panose="02020603050405020304" pitchFamily="18" charset="0"/>
              </a:rPr>
              <a:t>Classroom website, </a:t>
            </a:r>
            <a:r>
              <a:rPr lang="en-US" sz="1400" dirty="0">
                <a:latin typeface="Eras Demi ITC" panose="020B0805030504020804" pitchFamily="34" charset="0"/>
                <a:ea typeface="Times New Roman" panose="02020603050405020304" pitchFamily="18" charset="0"/>
              </a:rPr>
              <a:t>here students can find all the assignments and </a:t>
            </a:r>
            <a:r>
              <a:rPr lang="en-US" sz="1400" dirty="0" smtClean="0">
                <a:latin typeface="Eras Demi ITC" panose="020B0805030504020804" pitchFamily="34" charset="0"/>
                <a:ea typeface="Times New Roman" panose="02020603050405020304" pitchFamily="18" charset="0"/>
              </a:rPr>
              <a:t>PowerPoints.</a:t>
            </a:r>
          </a:p>
          <a:p>
            <a:pPr marL="285750" indent="-285750">
              <a:buFont typeface="Arial" panose="020B0604020202020204" pitchFamily="34" charset="0"/>
              <a:buChar char="•"/>
            </a:pPr>
            <a:r>
              <a:rPr lang="en-US" sz="1400" dirty="0" smtClean="0">
                <a:latin typeface="Eras Demi ITC" panose="020B0805030504020804" pitchFamily="34" charset="0"/>
              </a:rPr>
              <a:t>You can  also message me using </a:t>
            </a:r>
            <a:r>
              <a:rPr lang="en-US" sz="1400" dirty="0" err="1" smtClean="0">
                <a:latin typeface="Eras Demi ITC" panose="020B0805030504020804" pitchFamily="34" charset="0"/>
              </a:rPr>
              <a:t>SnapChat</a:t>
            </a:r>
            <a:r>
              <a:rPr lang="en-US" sz="1400" dirty="0" smtClean="0">
                <a:latin typeface="Eras Demi ITC" panose="020B0805030504020804" pitchFamily="34" charset="0"/>
              </a:rPr>
              <a:t>. @</a:t>
            </a:r>
            <a:r>
              <a:rPr lang="en-US" sz="1400" dirty="0" err="1" smtClean="0">
                <a:latin typeface="Eras Demi ITC" panose="020B0805030504020804" pitchFamily="34" charset="0"/>
              </a:rPr>
              <a:t>bhsnelson</a:t>
            </a:r>
            <a:endParaRPr lang="en-US" sz="1400" dirty="0" smtClean="0">
              <a:latin typeface="Eras Demi ITC" panose="020B0805030504020804" pitchFamily="34" charset="0"/>
            </a:endParaRPr>
          </a:p>
          <a:p>
            <a:pPr marL="285750" indent="-285750">
              <a:buFont typeface="Arial" panose="020B0604020202020204" pitchFamily="34" charset="0"/>
              <a:buChar char="•"/>
            </a:pPr>
            <a:r>
              <a:rPr lang="en-US" sz="1400" dirty="0" smtClean="0">
                <a:latin typeface="Eras Demi ITC" panose="020B0805030504020804" pitchFamily="34" charset="0"/>
              </a:rPr>
              <a:t>Before and After School.</a:t>
            </a:r>
            <a:endParaRPr lang="en-US" sz="1400" dirty="0">
              <a:latin typeface="Eras Demi ITC" panose="020B0805030504020804" pitchFamily="34" charset="0"/>
            </a:endParaRPr>
          </a:p>
        </p:txBody>
      </p:sp>
      <p:pic>
        <p:nvPicPr>
          <p:cNvPr id="36" name="Picture 35"/>
          <p:cNvPicPr>
            <a:picLocks noChangeAspect="1"/>
          </p:cNvPicPr>
          <p:nvPr/>
        </p:nvPicPr>
        <p:blipFill>
          <a:blip r:embed="rId12"/>
          <a:stretch>
            <a:fillRect/>
          </a:stretch>
        </p:blipFill>
        <p:spPr>
          <a:xfrm>
            <a:off x="2711504" y="5026398"/>
            <a:ext cx="5706351" cy="1176630"/>
          </a:xfrm>
          <a:prstGeom prst="rect">
            <a:avLst/>
          </a:prstGeom>
        </p:spPr>
      </p:pic>
      <p:pic>
        <p:nvPicPr>
          <p:cNvPr id="38" name="Picture 37"/>
          <p:cNvPicPr>
            <a:picLocks noChangeAspect="1"/>
          </p:cNvPicPr>
          <p:nvPr/>
        </p:nvPicPr>
        <p:blipFill>
          <a:blip r:embed="rId13">
            <a:lum bright="-20000" contrast="40000"/>
          </a:blip>
          <a:stretch>
            <a:fillRect/>
          </a:stretch>
        </p:blipFill>
        <p:spPr>
          <a:xfrm>
            <a:off x="10630976" y="665682"/>
            <a:ext cx="1478283" cy="1799863"/>
          </a:xfrm>
          <a:prstGeom prst="rect">
            <a:avLst/>
          </a:prstGeom>
        </p:spPr>
      </p:pic>
      <p:sp>
        <p:nvSpPr>
          <p:cNvPr id="41" name="TextBox 40"/>
          <p:cNvSpPr txBox="1"/>
          <p:nvPr/>
        </p:nvSpPr>
        <p:spPr>
          <a:xfrm rot="21026737">
            <a:off x="512023" y="11640182"/>
            <a:ext cx="4630237" cy="3600986"/>
          </a:xfrm>
          <a:prstGeom prst="rect">
            <a:avLst/>
          </a:prstGeom>
          <a:noFill/>
        </p:spPr>
        <p:txBody>
          <a:bodyPr wrap="square" rtlCol="0">
            <a:spAutoFit/>
          </a:bodyPr>
          <a:lstStyle/>
          <a:p>
            <a:endParaRPr lang="en-US" sz="3600" b="1" dirty="0" smtClean="0">
              <a:solidFill>
                <a:schemeClr val="bg1"/>
              </a:solidFill>
              <a:latin typeface="Aerovias Brasil NF" panose="02010606020203090303" pitchFamily="2" charset="0"/>
            </a:endParaRPr>
          </a:p>
          <a:p>
            <a:r>
              <a:rPr lang="en-US" sz="3600" b="1" dirty="0" smtClean="0">
                <a:solidFill>
                  <a:schemeClr val="bg1"/>
                </a:solidFill>
                <a:latin typeface="Aerovias Brasil NF" panose="02010606020203090303" pitchFamily="2" charset="0"/>
              </a:rPr>
              <a:t>No</a:t>
            </a:r>
            <a:r>
              <a:rPr lang="en-US" sz="3200" dirty="0" smtClean="0">
                <a:solidFill>
                  <a:schemeClr val="bg1"/>
                </a:solidFill>
                <a:latin typeface="American Purpose Casual 02" pitchFamily="2" charset="0"/>
              </a:rPr>
              <a:t>  </a:t>
            </a:r>
            <a:r>
              <a:rPr lang="en-US" sz="2400" dirty="0" smtClean="0">
                <a:solidFill>
                  <a:schemeClr val="bg1"/>
                </a:solidFill>
                <a:latin typeface="Eras Demi ITC" panose="020B0805030504020804" pitchFamily="34" charset="0"/>
              </a:rPr>
              <a:t>phones </a:t>
            </a:r>
            <a:r>
              <a:rPr lang="en-US" sz="2400" dirty="0">
                <a:solidFill>
                  <a:schemeClr val="bg1"/>
                </a:solidFill>
                <a:latin typeface="Eras Demi ITC" panose="020B0805030504020804" pitchFamily="34" charset="0"/>
              </a:rPr>
              <a:t>during lecture</a:t>
            </a:r>
          </a:p>
          <a:p>
            <a:r>
              <a:rPr lang="en-US" sz="3600" b="1" dirty="0" smtClean="0">
                <a:solidFill>
                  <a:schemeClr val="bg1"/>
                </a:solidFill>
                <a:latin typeface="Aerovias Brasil NF" panose="02010606020203090303" pitchFamily="2" charset="0"/>
              </a:rPr>
              <a:t>No</a:t>
            </a:r>
            <a:r>
              <a:rPr lang="en-US" sz="3200" b="1" dirty="0" smtClean="0">
                <a:solidFill>
                  <a:schemeClr val="bg1"/>
                </a:solidFill>
                <a:latin typeface="American Purpose Casual 02" pitchFamily="2" charset="0"/>
              </a:rPr>
              <a:t> </a:t>
            </a:r>
            <a:r>
              <a:rPr lang="en-US" sz="3200" dirty="0" smtClean="0">
                <a:solidFill>
                  <a:schemeClr val="bg1"/>
                </a:solidFill>
                <a:latin typeface="American Purpose Casual 02" pitchFamily="2" charset="0"/>
              </a:rPr>
              <a:t> </a:t>
            </a:r>
            <a:r>
              <a:rPr lang="en-US" sz="2400" dirty="0" smtClean="0">
                <a:solidFill>
                  <a:schemeClr val="bg1"/>
                </a:solidFill>
                <a:latin typeface="Eras Demi ITC" panose="020B0805030504020804" pitchFamily="34" charset="0"/>
              </a:rPr>
              <a:t>cheating </a:t>
            </a:r>
          </a:p>
          <a:p>
            <a:r>
              <a:rPr lang="en-US" sz="4000" b="1" dirty="0" smtClean="0">
                <a:solidFill>
                  <a:schemeClr val="bg1"/>
                </a:solidFill>
                <a:latin typeface="Aerovias Brasil NF" panose="02010606020203090303" pitchFamily="2" charset="0"/>
              </a:rPr>
              <a:t>Be</a:t>
            </a:r>
            <a:r>
              <a:rPr lang="en-US" sz="3200" dirty="0" smtClean="0">
                <a:solidFill>
                  <a:schemeClr val="bg1"/>
                </a:solidFill>
                <a:latin typeface="American Purpose Casual 02" pitchFamily="2" charset="0"/>
              </a:rPr>
              <a:t>  </a:t>
            </a:r>
            <a:r>
              <a:rPr lang="en-US" sz="2400" dirty="0" smtClean="0">
                <a:solidFill>
                  <a:schemeClr val="bg1"/>
                </a:solidFill>
                <a:latin typeface="Eras Demi ITC" panose="020B0805030504020804" pitchFamily="34" charset="0"/>
              </a:rPr>
              <a:t>on task</a:t>
            </a:r>
          </a:p>
          <a:p>
            <a:r>
              <a:rPr lang="en-US" sz="4000" b="1" dirty="0" smtClean="0">
                <a:solidFill>
                  <a:schemeClr val="bg1"/>
                </a:solidFill>
                <a:latin typeface="Aerovias Brasil NF" panose="02010606020203090303" pitchFamily="2" charset="0"/>
              </a:rPr>
              <a:t>Respect</a:t>
            </a:r>
            <a:r>
              <a:rPr lang="en-US" sz="3200" dirty="0" smtClean="0">
                <a:solidFill>
                  <a:schemeClr val="bg1"/>
                </a:solidFill>
                <a:latin typeface="AR BONNIE" panose="02000000000000000000" pitchFamily="2" charset="0"/>
              </a:rPr>
              <a:t> </a:t>
            </a:r>
            <a:r>
              <a:rPr lang="en-US" sz="2400" dirty="0" smtClean="0">
                <a:solidFill>
                  <a:schemeClr val="bg1"/>
                </a:solidFill>
                <a:latin typeface="Eras Demi ITC" panose="020B0805030504020804" pitchFamily="34" charset="0"/>
              </a:rPr>
              <a:t>everyone</a:t>
            </a:r>
          </a:p>
          <a:p>
            <a:endParaRPr lang="en-US" sz="4000" dirty="0">
              <a:solidFill>
                <a:schemeClr val="bg1"/>
              </a:solidFill>
              <a:latin typeface="American Purpose Casual 02" pitchFamily="2" charset="0"/>
            </a:endParaRPr>
          </a:p>
        </p:txBody>
      </p:sp>
      <p:sp>
        <p:nvSpPr>
          <p:cNvPr id="31" name="TextBox 30"/>
          <p:cNvSpPr txBox="1"/>
          <p:nvPr/>
        </p:nvSpPr>
        <p:spPr>
          <a:xfrm>
            <a:off x="896281" y="180830"/>
            <a:ext cx="2042321" cy="261610"/>
          </a:xfrm>
          <a:prstGeom prst="rect">
            <a:avLst/>
          </a:prstGeom>
          <a:noFill/>
        </p:spPr>
        <p:txBody>
          <a:bodyPr wrap="square" rtlCol="0">
            <a:spAutoFit/>
          </a:bodyPr>
          <a:lstStyle/>
          <a:p>
            <a:r>
              <a:rPr lang="en-US" sz="1100" dirty="0" smtClean="0">
                <a:latin typeface="Eras Demi ITC" panose="020B0805030504020804" pitchFamily="34" charset="0"/>
              </a:rPr>
              <a:t>School Year </a:t>
            </a:r>
            <a:r>
              <a:rPr lang="en-US" sz="1100" dirty="0" smtClean="0">
                <a:latin typeface="Eras Demi ITC" panose="020B0805030504020804" pitchFamily="34" charset="0"/>
              </a:rPr>
              <a:t>2016-2017</a:t>
            </a:r>
            <a:endParaRPr lang="en-US" sz="1100" dirty="0">
              <a:latin typeface="Eras Demi ITC" panose="020B0805030504020804" pitchFamily="34" charset="0"/>
            </a:endParaRPr>
          </a:p>
        </p:txBody>
      </p:sp>
      <p:pic>
        <p:nvPicPr>
          <p:cNvPr id="40" name="Picture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15511" y="3406130"/>
            <a:ext cx="1134690" cy="1134690"/>
          </a:xfrm>
          <a:prstGeom prst="rect">
            <a:avLst/>
          </a:prstGeom>
        </p:spPr>
      </p:pic>
      <p:sp>
        <p:nvSpPr>
          <p:cNvPr id="11" name="Rectangle 10"/>
          <p:cNvSpPr/>
          <p:nvPr/>
        </p:nvSpPr>
        <p:spPr>
          <a:xfrm>
            <a:off x="2918546" y="4033506"/>
            <a:ext cx="5356953" cy="1107996"/>
          </a:xfrm>
          <a:prstGeom prst="rect">
            <a:avLst/>
          </a:prstGeom>
        </p:spPr>
        <p:txBody>
          <a:bodyPr wrap="square">
            <a:spAutoFit/>
          </a:bodyPr>
          <a:lstStyle/>
          <a:p>
            <a:r>
              <a:rPr lang="en-US" sz="1100" dirty="0">
                <a:latin typeface="Eras Demi ITC" panose="020B0805030504020804" pitchFamily="34" charset="0"/>
              </a:rPr>
              <a:t>This course will </a:t>
            </a:r>
            <a:r>
              <a:rPr lang="en-US" sz="1100" dirty="0" smtClean="0">
                <a:latin typeface="Eras Demi ITC" panose="020B0805030504020804" pitchFamily="34" charset="0"/>
              </a:rPr>
              <a:t>provide a </a:t>
            </a:r>
            <a:r>
              <a:rPr lang="en-US" sz="1100" dirty="0">
                <a:latin typeface="Eras Demi ITC" panose="020B0805030504020804" pitchFamily="34" charset="0"/>
              </a:rPr>
              <a:t>greater understanding of economics ranging from the viewpoint of the individual consumer or small business owner to the global economy.  The course will study the law of supply and demand, forms of business, labor unions, government finances and influence on the economy, money and prices, inflation and deflation cycles.  The course relates history and politics to the study of economics. </a:t>
            </a:r>
          </a:p>
        </p:txBody>
      </p:sp>
      <p:sp>
        <p:nvSpPr>
          <p:cNvPr id="2" name="TextBox 1"/>
          <p:cNvSpPr txBox="1"/>
          <p:nvPr/>
        </p:nvSpPr>
        <p:spPr>
          <a:xfrm>
            <a:off x="7816030" y="1697642"/>
            <a:ext cx="2786070" cy="707886"/>
          </a:xfrm>
          <a:prstGeom prst="rect">
            <a:avLst/>
          </a:prstGeom>
          <a:noFill/>
        </p:spPr>
        <p:txBody>
          <a:bodyPr wrap="square" rtlCol="0">
            <a:spAutoFit/>
          </a:bodyPr>
          <a:lstStyle/>
          <a:p>
            <a:r>
              <a:rPr lang="en-US" sz="4000" dirty="0" smtClean="0"/>
              <a:t>Mrs. Nelson</a:t>
            </a:r>
            <a:endParaRPr lang="en-US" sz="4000" dirty="0"/>
          </a:p>
        </p:txBody>
      </p:sp>
      <p:pic>
        <p:nvPicPr>
          <p:cNvPr id="39" name="Picture 38"/>
          <p:cNvPicPr>
            <a:picLocks noChangeAspect="1"/>
          </p:cNvPicPr>
          <p:nvPr/>
        </p:nvPicPr>
        <p:blipFill rotWithShape="1">
          <a:blip r:embed="rId15"/>
          <a:srcRect l="15850" t="3309" r="12174"/>
          <a:stretch/>
        </p:blipFill>
        <p:spPr>
          <a:xfrm>
            <a:off x="8593918" y="3612561"/>
            <a:ext cx="1304579" cy="1752575"/>
          </a:xfrm>
          <a:prstGeom prst="rect">
            <a:avLst/>
          </a:prstGeom>
        </p:spPr>
      </p:pic>
      <p:pic>
        <p:nvPicPr>
          <p:cNvPr id="42" name="Picture 41"/>
          <p:cNvPicPr>
            <a:picLocks noChangeAspect="1"/>
          </p:cNvPicPr>
          <p:nvPr/>
        </p:nvPicPr>
        <p:blipFill>
          <a:blip r:embed="rId16"/>
          <a:stretch>
            <a:fillRect/>
          </a:stretch>
        </p:blipFill>
        <p:spPr>
          <a:xfrm>
            <a:off x="8503729" y="5427452"/>
            <a:ext cx="1545451" cy="1103363"/>
          </a:xfrm>
          <a:prstGeom prst="rect">
            <a:avLst/>
          </a:prstGeom>
        </p:spPr>
      </p:pic>
      <p:pic>
        <p:nvPicPr>
          <p:cNvPr id="43" name="Picture 42"/>
          <p:cNvPicPr>
            <a:picLocks noChangeAspect="1"/>
          </p:cNvPicPr>
          <p:nvPr/>
        </p:nvPicPr>
        <p:blipFill>
          <a:blip r:embed="rId17"/>
          <a:stretch>
            <a:fillRect/>
          </a:stretch>
        </p:blipFill>
        <p:spPr>
          <a:xfrm>
            <a:off x="8624556" y="11453485"/>
            <a:ext cx="1294856" cy="1294856"/>
          </a:xfrm>
          <a:prstGeom prst="rect">
            <a:avLst/>
          </a:prstGeom>
        </p:spPr>
      </p:pic>
      <p:pic>
        <p:nvPicPr>
          <p:cNvPr id="44" name="Picture 43"/>
          <p:cNvPicPr>
            <a:picLocks noChangeAspect="1"/>
          </p:cNvPicPr>
          <p:nvPr/>
        </p:nvPicPr>
        <p:blipFill>
          <a:blip r:embed="rId18"/>
          <a:stretch>
            <a:fillRect/>
          </a:stretch>
        </p:blipFill>
        <p:spPr>
          <a:xfrm>
            <a:off x="10199106" y="11492175"/>
            <a:ext cx="1293386" cy="1293386"/>
          </a:xfrm>
          <a:prstGeom prst="rect">
            <a:avLst/>
          </a:prstGeom>
        </p:spPr>
      </p:pic>
      <p:graphicFrame>
        <p:nvGraphicFramePr>
          <p:cNvPr id="49" name="Chart 48"/>
          <p:cNvGraphicFramePr/>
          <p:nvPr>
            <p:extLst>
              <p:ext uri="{D42A27DB-BD31-4B8C-83A1-F6EECF244321}">
                <p14:modId xmlns:p14="http://schemas.microsoft.com/office/powerpoint/2010/main" val="3245798235"/>
              </p:ext>
            </p:extLst>
          </p:nvPr>
        </p:nvGraphicFramePr>
        <p:xfrm>
          <a:off x="4875670" y="10973042"/>
          <a:ext cx="3718248" cy="3368600"/>
        </p:xfrm>
        <a:graphic>
          <a:graphicData uri="http://schemas.openxmlformats.org/drawingml/2006/chart">
            <c:chart xmlns:c="http://schemas.openxmlformats.org/drawingml/2006/chart" xmlns:r="http://schemas.openxmlformats.org/officeDocument/2006/relationships" r:id="rId19"/>
          </a:graphicData>
        </a:graphic>
      </p:graphicFrame>
      <p:sp>
        <p:nvSpPr>
          <p:cNvPr id="51" name="Rectangle 50"/>
          <p:cNvSpPr/>
          <p:nvPr/>
        </p:nvSpPr>
        <p:spPr>
          <a:xfrm>
            <a:off x="3187531" y="7625650"/>
            <a:ext cx="3780202" cy="707886"/>
          </a:xfrm>
          <a:prstGeom prst="rect">
            <a:avLst/>
          </a:prstGeom>
          <a:noFill/>
        </p:spPr>
        <p:txBody>
          <a:bodyPr wrap="none" lIns="91440" tIns="45720" rIns="91440" bIns="45720">
            <a:spAutoFit/>
          </a:bodyPr>
          <a:lstStyle/>
          <a:p>
            <a:pPr algn="ctr"/>
            <a:r>
              <a:rPr lang="en-US" sz="4000" i="1" dirty="0" smtClean="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M</a:t>
            </a:r>
            <a:r>
              <a:rPr lang="en-US" sz="2800" i="1" dirty="0" smtClean="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Y </a:t>
            </a:r>
            <a:r>
              <a:rPr lang="en-US" sz="4000" i="1" dirty="0" smtClean="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P</a:t>
            </a:r>
            <a:r>
              <a:rPr lang="en-US" sz="2800" i="1" dirty="0" smtClean="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LEDGE </a:t>
            </a:r>
            <a:r>
              <a:rPr lang="en-US" sz="4000" i="1" dirty="0" smtClean="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T</a:t>
            </a:r>
            <a:r>
              <a:rPr lang="en-US" sz="2800" i="1" dirty="0" smtClean="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O </a:t>
            </a:r>
            <a:r>
              <a:rPr lang="en-US" sz="4000" i="1" dirty="0" smtClean="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Y</a:t>
            </a:r>
            <a:r>
              <a:rPr lang="en-US" sz="2800" i="1" dirty="0" smtClean="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OU</a:t>
            </a:r>
            <a:endParaRPr lang="en-US" sz="2800" i="1" dirty="0">
              <a:ln w="0"/>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20">
            <a:extLst>
              <a:ext uri="{28A0092B-C50C-407E-A947-70E740481C1C}">
                <a14:useLocalDpi xmlns:a14="http://schemas.microsoft.com/office/drawing/2010/main" val="0"/>
              </a:ext>
            </a:extLst>
          </a:blip>
          <a:srcRect l="6822" t="11797" r="6995" b="23287"/>
          <a:stretch/>
        </p:blipFill>
        <p:spPr>
          <a:xfrm>
            <a:off x="8625470" y="6793580"/>
            <a:ext cx="1637415" cy="1233377"/>
          </a:xfrm>
          <a:prstGeom prst="rect">
            <a:avLst/>
          </a:prstGeom>
        </p:spPr>
      </p:pic>
      <p:sp>
        <p:nvSpPr>
          <p:cNvPr id="7" name="TextBox 6"/>
          <p:cNvSpPr txBox="1"/>
          <p:nvPr/>
        </p:nvSpPr>
        <p:spPr>
          <a:xfrm>
            <a:off x="9797028" y="6762474"/>
            <a:ext cx="2016899" cy="307777"/>
          </a:xfrm>
          <a:prstGeom prst="rect">
            <a:avLst/>
          </a:prstGeom>
          <a:noFill/>
        </p:spPr>
        <p:txBody>
          <a:bodyPr wrap="none" rtlCol="0">
            <a:spAutoFit/>
          </a:bodyPr>
          <a:lstStyle/>
          <a:p>
            <a:r>
              <a:rPr lang="en-US" sz="1400" dirty="0" smtClean="0">
                <a:latin typeface="Eras Demi ITC" panose="020B0805030504020804" pitchFamily="34" charset="0"/>
              </a:rPr>
              <a:t>1 pack of index cards.</a:t>
            </a:r>
            <a:endParaRPr lang="en-US" sz="1400" dirty="0">
              <a:latin typeface="Eras Demi ITC" panose="020B0805030504020804" pitchFamily="34" charset="0"/>
            </a:endParaRPr>
          </a:p>
        </p:txBody>
      </p:sp>
    </p:spTree>
    <p:extLst>
      <p:ext uri="{BB962C8B-B14F-4D97-AF65-F5344CB8AC3E}">
        <p14:creationId xmlns:p14="http://schemas.microsoft.com/office/powerpoint/2010/main" val="1322944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899</TotalTime>
  <Words>372</Words>
  <Application>Microsoft Office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Aerovias Brasil NF</vt:lpstr>
      <vt:lpstr>American Purpose Casual 02</vt:lpstr>
      <vt:lpstr>AR BONNIE</vt:lpstr>
      <vt:lpstr>Arial</vt:lpstr>
      <vt:lpstr>Calibri</vt:lpstr>
      <vt:lpstr>Calibri Light</vt:lpstr>
      <vt:lpstr>Eras Demi ITC</vt:lpstr>
      <vt:lpstr>Tahoma</vt:lpstr>
      <vt:lpstr>Times New Roman</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Sandoval</dc:creator>
  <cp:lastModifiedBy>Nelson, Crystal D.</cp:lastModifiedBy>
  <cp:revision>63</cp:revision>
  <cp:lastPrinted>2016-08-10T16:11:51Z</cp:lastPrinted>
  <dcterms:created xsi:type="dcterms:W3CDTF">2015-07-07T18:29:55Z</dcterms:created>
  <dcterms:modified xsi:type="dcterms:W3CDTF">2016-08-10T16:11:55Z</dcterms:modified>
</cp:coreProperties>
</file>