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90" d="100"/>
          <a:sy n="90" d="100"/>
        </p:scale>
        <p:origin x="7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8/16/2016</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8/16/2016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8/16/2016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8/16/2016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8/16/2016</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8/16/2016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8/16/2016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8/16/2016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8/16/2016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8/16/2016</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8/16/2016</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8/16/2016</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Economics</a:t>
            </a:r>
            <a:br>
              <a:rPr lang="en-US" dirty="0" smtClean="0"/>
            </a:br>
            <a:r>
              <a:rPr lang="en-US" dirty="0" smtClean="0"/>
              <a:t>Composition Book</a:t>
            </a:r>
            <a:endParaRPr lang="en-US" dirty="0"/>
          </a:p>
        </p:txBody>
      </p:sp>
      <p:sp>
        <p:nvSpPr>
          <p:cNvPr id="3" name="Subtitle 2"/>
          <p:cNvSpPr>
            <a:spLocks noGrp="1"/>
          </p:cNvSpPr>
          <p:nvPr>
            <p:ph type="subTitle" idx="1"/>
          </p:nvPr>
        </p:nvSpPr>
        <p:spPr/>
        <p:txBody>
          <a:bodyPr/>
          <a:lstStyle/>
          <a:p>
            <a:r>
              <a:rPr lang="en-US" dirty="0" smtClean="0"/>
              <a:t>Mrs. Nelson</a:t>
            </a:r>
            <a:endParaRPr lang="en-US" dirty="0"/>
          </a:p>
        </p:txBody>
      </p:sp>
    </p:spTree>
    <p:extLst>
      <p:ext uri="{BB962C8B-B14F-4D97-AF65-F5344CB8AC3E}">
        <p14:creationId xmlns:p14="http://schemas.microsoft.com/office/powerpoint/2010/main" val="901603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5400" dirty="0"/>
              <a:t>Must write the question</a:t>
            </a:r>
            <a:r>
              <a:rPr lang="en-US" sz="5400" dirty="0" smtClean="0"/>
              <a:t>! and</a:t>
            </a:r>
            <a:br>
              <a:rPr lang="en-US" sz="5400" dirty="0" smtClean="0"/>
            </a:br>
            <a:r>
              <a:rPr lang="en-US" sz="5400" dirty="0" smtClean="0"/>
              <a:t>Write a paragraph response:</a:t>
            </a:r>
            <a:endParaRPr lang="en-US" sz="5400" dirty="0"/>
          </a:p>
        </p:txBody>
      </p:sp>
      <p:sp>
        <p:nvSpPr>
          <p:cNvPr id="2" name="Content Placeholder 1"/>
          <p:cNvSpPr>
            <a:spLocks noGrp="1"/>
          </p:cNvSpPr>
          <p:nvPr>
            <p:ph sz="half" idx="1"/>
          </p:nvPr>
        </p:nvSpPr>
        <p:spPr/>
        <p:txBody>
          <a:bodyPr>
            <a:normAutofit/>
          </a:bodyPr>
          <a:lstStyle/>
          <a:p>
            <a:pPr marL="0" indent="0">
              <a:buNone/>
            </a:pPr>
            <a:r>
              <a:rPr lang="en-US" sz="4000" dirty="0" smtClean="0"/>
              <a:t>9. Should chartable donations lower the amount of tax you owe to the government?</a:t>
            </a:r>
            <a:endParaRPr lang="en-US" sz="4000" dirty="0"/>
          </a:p>
        </p:txBody>
      </p:sp>
      <p:sp>
        <p:nvSpPr>
          <p:cNvPr id="3" name="Content Placeholder 2"/>
          <p:cNvSpPr>
            <a:spLocks noGrp="1"/>
          </p:cNvSpPr>
          <p:nvPr>
            <p:ph sz="half" idx="2"/>
          </p:nvPr>
        </p:nvSpPr>
        <p:spPr/>
        <p:txBody>
          <a:bodyPr>
            <a:normAutofit/>
          </a:bodyPr>
          <a:lstStyle/>
          <a:p>
            <a:pPr marL="0" indent="0">
              <a:buNone/>
            </a:pPr>
            <a:r>
              <a:rPr lang="en-US" sz="2800" dirty="0" smtClean="0"/>
              <a:t>27. Inflation</a:t>
            </a:r>
          </a:p>
          <a:p>
            <a:pPr marL="0" indent="0">
              <a:buNone/>
            </a:pPr>
            <a:r>
              <a:rPr lang="en-US" sz="2800" dirty="0" smtClean="0"/>
              <a:t>28. Deflation</a:t>
            </a:r>
          </a:p>
          <a:p>
            <a:pPr marL="0" indent="0">
              <a:buNone/>
            </a:pPr>
            <a:r>
              <a:rPr lang="en-US" sz="2800" dirty="0" smtClean="0"/>
              <a:t>29. Factors of Production</a:t>
            </a:r>
            <a:endParaRPr lang="en-US" sz="2800" dirty="0"/>
          </a:p>
        </p:txBody>
      </p:sp>
    </p:spTree>
    <p:extLst>
      <p:ext uri="{BB962C8B-B14F-4D97-AF65-F5344CB8AC3E}">
        <p14:creationId xmlns:p14="http://schemas.microsoft.com/office/powerpoint/2010/main" val="1494554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5400" dirty="0"/>
              <a:t>Must write the question</a:t>
            </a:r>
            <a:r>
              <a:rPr lang="en-US" sz="5400" dirty="0" smtClean="0"/>
              <a:t>! and</a:t>
            </a:r>
            <a:br>
              <a:rPr lang="en-US" sz="5400" dirty="0" smtClean="0"/>
            </a:br>
            <a:r>
              <a:rPr lang="en-US" sz="5400" dirty="0" smtClean="0"/>
              <a:t>Write a paragraph response:</a:t>
            </a:r>
            <a:endParaRPr lang="en-US" sz="5400" dirty="0"/>
          </a:p>
        </p:txBody>
      </p:sp>
      <p:sp>
        <p:nvSpPr>
          <p:cNvPr id="2" name="Content Placeholder 1"/>
          <p:cNvSpPr>
            <a:spLocks noGrp="1"/>
          </p:cNvSpPr>
          <p:nvPr>
            <p:ph sz="half" idx="1"/>
          </p:nvPr>
        </p:nvSpPr>
        <p:spPr/>
        <p:txBody>
          <a:bodyPr>
            <a:normAutofit fontScale="77500" lnSpcReduction="20000"/>
          </a:bodyPr>
          <a:lstStyle/>
          <a:p>
            <a:pPr marL="0" indent="0">
              <a:buNone/>
            </a:pPr>
            <a:r>
              <a:rPr lang="en-US" sz="4000" dirty="0" smtClean="0"/>
              <a:t>10. According to the Law of Diminishing Marginal Returns, the pleasure you derive from an economic good will decrease over time. Explain an instance of this in your own life.</a:t>
            </a:r>
            <a:endParaRPr lang="en-US" sz="4000" dirty="0"/>
          </a:p>
        </p:txBody>
      </p:sp>
      <p:sp>
        <p:nvSpPr>
          <p:cNvPr id="3" name="Content Placeholder 2"/>
          <p:cNvSpPr>
            <a:spLocks noGrp="1"/>
          </p:cNvSpPr>
          <p:nvPr>
            <p:ph sz="half" idx="2"/>
          </p:nvPr>
        </p:nvSpPr>
        <p:spPr/>
        <p:txBody>
          <a:bodyPr>
            <a:normAutofit fontScale="77500" lnSpcReduction="20000"/>
          </a:bodyPr>
          <a:lstStyle/>
          <a:p>
            <a:pPr marL="0" indent="0">
              <a:buNone/>
            </a:pPr>
            <a:r>
              <a:rPr lang="en-US" sz="3200" dirty="0" smtClean="0"/>
              <a:t>30. Monetary Policy</a:t>
            </a:r>
          </a:p>
          <a:p>
            <a:pPr marL="0" indent="0">
              <a:buNone/>
            </a:pPr>
            <a:r>
              <a:rPr lang="en-US" sz="3200" dirty="0" smtClean="0"/>
              <a:t>31. Fiscal Policy</a:t>
            </a:r>
          </a:p>
          <a:p>
            <a:pPr marL="0" indent="0">
              <a:buNone/>
            </a:pPr>
            <a:r>
              <a:rPr lang="en-US" sz="3200" dirty="0" smtClean="0"/>
              <a:t>32. Absolute Advantage</a:t>
            </a:r>
            <a:endParaRPr lang="en-US" sz="3200" dirty="0"/>
          </a:p>
        </p:txBody>
      </p:sp>
    </p:spTree>
    <p:extLst>
      <p:ext uri="{BB962C8B-B14F-4D97-AF65-F5344CB8AC3E}">
        <p14:creationId xmlns:p14="http://schemas.microsoft.com/office/powerpoint/2010/main" val="3306080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5400" dirty="0"/>
              <a:t>Must write the question</a:t>
            </a:r>
            <a:r>
              <a:rPr lang="en-US" sz="5400" dirty="0" smtClean="0"/>
              <a:t>! and</a:t>
            </a:r>
            <a:br>
              <a:rPr lang="en-US" sz="5400" dirty="0" smtClean="0"/>
            </a:br>
            <a:r>
              <a:rPr lang="en-US" sz="5400" dirty="0" smtClean="0"/>
              <a:t>Write a paragraph response:</a:t>
            </a:r>
            <a:endParaRPr lang="en-US" sz="5400" dirty="0"/>
          </a:p>
        </p:txBody>
      </p:sp>
      <p:sp>
        <p:nvSpPr>
          <p:cNvPr id="2" name="Content Placeholder 1"/>
          <p:cNvSpPr>
            <a:spLocks noGrp="1"/>
          </p:cNvSpPr>
          <p:nvPr>
            <p:ph sz="half" idx="1"/>
          </p:nvPr>
        </p:nvSpPr>
        <p:spPr/>
        <p:txBody>
          <a:bodyPr>
            <a:normAutofit/>
          </a:bodyPr>
          <a:lstStyle/>
          <a:p>
            <a:pPr marL="0" indent="0">
              <a:buNone/>
            </a:pPr>
            <a:r>
              <a:rPr lang="en-US" sz="4000" dirty="0" smtClean="0"/>
              <a:t>11. How important is it to know your credit score as you get older? Explain your answer.</a:t>
            </a:r>
            <a:endParaRPr lang="en-US" sz="4000" dirty="0"/>
          </a:p>
        </p:txBody>
      </p:sp>
      <p:sp>
        <p:nvSpPr>
          <p:cNvPr id="3" name="Content Placeholder 2"/>
          <p:cNvSpPr>
            <a:spLocks noGrp="1"/>
          </p:cNvSpPr>
          <p:nvPr>
            <p:ph sz="half" idx="2"/>
          </p:nvPr>
        </p:nvSpPr>
        <p:spPr/>
        <p:txBody>
          <a:bodyPr>
            <a:normAutofit/>
          </a:bodyPr>
          <a:lstStyle/>
          <a:p>
            <a:pPr marL="0" indent="0">
              <a:buNone/>
            </a:pPr>
            <a:r>
              <a:rPr lang="en-US" sz="2400" dirty="0" smtClean="0"/>
              <a:t>33. Comparative Advantage</a:t>
            </a:r>
          </a:p>
          <a:p>
            <a:pPr marL="0" indent="0">
              <a:buNone/>
            </a:pPr>
            <a:r>
              <a:rPr lang="en-US" sz="2400" dirty="0" smtClean="0"/>
              <a:t>34. Barriers to Trade</a:t>
            </a:r>
          </a:p>
          <a:p>
            <a:pPr marL="0" indent="0">
              <a:buNone/>
            </a:pPr>
            <a:r>
              <a:rPr lang="en-US" sz="2400" dirty="0" smtClean="0"/>
              <a:t>35. Exchange Rates</a:t>
            </a:r>
            <a:endParaRPr lang="en-US" sz="2400" dirty="0"/>
          </a:p>
        </p:txBody>
      </p:sp>
    </p:spTree>
    <p:extLst>
      <p:ext uri="{BB962C8B-B14F-4D97-AF65-F5344CB8AC3E}">
        <p14:creationId xmlns:p14="http://schemas.microsoft.com/office/powerpoint/2010/main" val="2186098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5400" dirty="0"/>
              <a:t>Must write the question</a:t>
            </a:r>
            <a:r>
              <a:rPr lang="en-US" sz="5400" dirty="0" smtClean="0"/>
              <a:t>! and</a:t>
            </a:r>
            <a:br>
              <a:rPr lang="en-US" sz="5400" dirty="0" smtClean="0"/>
            </a:br>
            <a:r>
              <a:rPr lang="en-US" sz="5400" dirty="0" smtClean="0"/>
              <a:t>Write a paragraph response:</a:t>
            </a:r>
            <a:endParaRPr lang="en-US" sz="5400" dirty="0"/>
          </a:p>
        </p:txBody>
      </p:sp>
      <p:sp>
        <p:nvSpPr>
          <p:cNvPr id="2" name="Content Placeholder 1"/>
          <p:cNvSpPr>
            <a:spLocks noGrp="1"/>
          </p:cNvSpPr>
          <p:nvPr>
            <p:ph sz="half" idx="1"/>
          </p:nvPr>
        </p:nvSpPr>
        <p:spPr/>
        <p:txBody>
          <a:bodyPr>
            <a:normAutofit fontScale="92500" lnSpcReduction="10000"/>
          </a:bodyPr>
          <a:lstStyle/>
          <a:p>
            <a:pPr marL="0" indent="0">
              <a:buNone/>
            </a:pPr>
            <a:r>
              <a:rPr lang="en-US" sz="4000" dirty="0" smtClean="0"/>
              <a:t>12. What are your career goals? How much money do you really believe that you will make within 10 years of graduation.</a:t>
            </a:r>
            <a:endParaRPr lang="en-US" sz="4000" dirty="0"/>
          </a:p>
        </p:txBody>
      </p:sp>
      <p:sp>
        <p:nvSpPr>
          <p:cNvPr id="3" name="Content Placeholder 2"/>
          <p:cNvSpPr>
            <a:spLocks noGrp="1"/>
          </p:cNvSpPr>
          <p:nvPr>
            <p:ph sz="half" idx="2"/>
          </p:nvPr>
        </p:nvSpPr>
        <p:spPr/>
        <p:txBody>
          <a:bodyPr>
            <a:normAutofit fontScale="92500" lnSpcReduction="10000"/>
          </a:bodyPr>
          <a:lstStyle/>
          <a:p>
            <a:pPr marL="0" indent="0">
              <a:buNone/>
            </a:pPr>
            <a:r>
              <a:rPr lang="en-US" sz="2000" dirty="0" smtClean="0"/>
              <a:t>36. Balance of Payments</a:t>
            </a:r>
          </a:p>
          <a:p>
            <a:pPr marL="0" indent="0">
              <a:buNone/>
            </a:pPr>
            <a:r>
              <a:rPr lang="en-US" sz="2000" dirty="0" smtClean="0"/>
              <a:t>37. International Aspects of Growth and Stability</a:t>
            </a:r>
          </a:p>
          <a:p>
            <a:pPr marL="0" indent="0">
              <a:buNone/>
            </a:pPr>
            <a:r>
              <a:rPr lang="en-US" sz="2000" dirty="0" smtClean="0"/>
              <a:t>38. Barter</a:t>
            </a:r>
            <a:endParaRPr lang="en-US" sz="2000" dirty="0"/>
          </a:p>
        </p:txBody>
      </p:sp>
    </p:spTree>
    <p:extLst>
      <p:ext uri="{BB962C8B-B14F-4D97-AF65-F5344CB8AC3E}">
        <p14:creationId xmlns:p14="http://schemas.microsoft.com/office/powerpoint/2010/main" val="2241718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5400" dirty="0"/>
              <a:t>Must write the question</a:t>
            </a:r>
            <a:r>
              <a:rPr lang="en-US" sz="5400" dirty="0" smtClean="0"/>
              <a:t>! and</a:t>
            </a:r>
            <a:br>
              <a:rPr lang="en-US" sz="5400" dirty="0" smtClean="0"/>
            </a:br>
            <a:r>
              <a:rPr lang="en-US" sz="5400" dirty="0" smtClean="0"/>
              <a:t>Write a paragraph response:</a:t>
            </a:r>
            <a:endParaRPr lang="en-US" sz="5400" dirty="0"/>
          </a:p>
        </p:txBody>
      </p:sp>
      <p:sp>
        <p:nvSpPr>
          <p:cNvPr id="2" name="Content Placeholder 1"/>
          <p:cNvSpPr>
            <a:spLocks noGrp="1"/>
          </p:cNvSpPr>
          <p:nvPr>
            <p:ph sz="half" idx="1"/>
          </p:nvPr>
        </p:nvSpPr>
        <p:spPr/>
        <p:txBody>
          <a:bodyPr>
            <a:normAutofit fontScale="85000" lnSpcReduction="20000"/>
          </a:bodyPr>
          <a:lstStyle/>
          <a:p>
            <a:pPr marL="0" indent="0">
              <a:buNone/>
            </a:pPr>
            <a:r>
              <a:rPr lang="en-US" sz="4000" dirty="0" smtClean="0"/>
              <a:t>13. Think of a recent purchase you made with which you were unhappy. Why were you unhappy with it? Why did you purchase it in the first place?</a:t>
            </a:r>
            <a:endParaRPr lang="en-US" sz="4000" dirty="0"/>
          </a:p>
        </p:txBody>
      </p:sp>
      <p:sp>
        <p:nvSpPr>
          <p:cNvPr id="3" name="Content Placeholder 2"/>
          <p:cNvSpPr>
            <a:spLocks noGrp="1"/>
          </p:cNvSpPr>
          <p:nvPr>
            <p:ph sz="half" idx="2"/>
          </p:nvPr>
        </p:nvSpPr>
        <p:spPr/>
        <p:txBody>
          <a:bodyPr>
            <a:normAutofit fontScale="85000" lnSpcReduction="20000"/>
          </a:bodyPr>
          <a:lstStyle/>
          <a:p>
            <a:pPr marL="0" indent="0">
              <a:buNone/>
            </a:pPr>
            <a:r>
              <a:rPr lang="en-US" sz="3600" dirty="0" smtClean="0"/>
              <a:t>39. Budget</a:t>
            </a:r>
          </a:p>
          <a:p>
            <a:pPr marL="0" indent="0">
              <a:buNone/>
            </a:pPr>
            <a:r>
              <a:rPr lang="en-US" sz="3600" dirty="0" smtClean="0"/>
              <a:t>40. Compound Interest</a:t>
            </a:r>
          </a:p>
          <a:p>
            <a:pPr marL="0" indent="0">
              <a:buNone/>
            </a:pPr>
            <a:r>
              <a:rPr lang="en-US" sz="3600" dirty="0" smtClean="0"/>
              <a:t>41. Credit</a:t>
            </a:r>
            <a:endParaRPr lang="en-US" sz="3600" dirty="0"/>
          </a:p>
        </p:txBody>
      </p:sp>
    </p:spTree>
    <p:extLst>
      <p:ext uri="{BB962C8B-B14F-4D97-AF65-F5344CB8AC3E}">
        <p14:creationId xmlns:p14="http://schemas.microsoft.com/office/powerpoint/2010/main" val="2612167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5400" dirty="0"/>
              <a:t>Must write the question</a:t>
            </a:r>
            <a:r>
              <a:rPr lang="en-US" sz="5400" dirty="0" smtClean="0"/>
              <a:t>! and</a:t>
            </a:r>
            <a:br>
              <a:rPr lang="en-US" sz="5400" dirty="0" smtClean="0"/>
            </a:br>
            <a:r>
              <a:rPr lang="en-US" sz="5400" dirty="0" smtClean="0"/>
              <a:t>Write a paragraph response:</a:t>
            </a:r>
            <a:endParaRPr lang="en-US" sz="5400" dirty="0"/>
          </a:p>
        </p:txBody>
      </p:sp>
      <p:sp>
        <p:nvSpPr>
          <p:cNvPr id="2" name="Content Placeholder 1"/>
          <p:cNvSpPr>
            <a:spLocks noGrp="1"/>
          </p:cNvSpPr>
          <p:nvPr>
            <p:ph sz="half" idx="1"/>
          </p:nvPr>
        </p:nvSpPr>
        <p:spPr/>
        <p:txBody>
          <a:bodyPr>
            <a:normAutofit/>
          </a:bodyPr>
          <a:lstStyle/>
          <a:p>
            <a:pPr marL="0" indent="0">
              <a:buNone/>
            </a:pPr>
            <a:r>
              <a:rPr lang="en-US" sz="4000" dirty="0" smtClean="0"/>
              <a:t>14. High school students should (have, not have) access to credit. Explain.</a:t>
            </a:r>
            <a:endParaRPr lang="en-US" sz="4000" dirty="0"/>
          </a:p>
        </p:txBody>
      </p:sp>
      <p:sp>
        <p:nvSpPr>
          <p:cNvPr id="3" name="Content Placeholder 2"/>
          <p:cNvSpPr>
            <a:spLocks noGrp="1"/>
          </p:cNvSpPr>
          <p:nvPr>
            <p:ph sz="half" idx="2"/>
          </p:nvPr>
        </p:nvSpPr>
        <p:spPr/>
        <p:txBody>
          <a:bodyPr>
            <a:normAutofit/>
          </a:bodyPr>
          <a:lstStyle/>
          <a:p>
            <a:pPr marL="0" indent="0">
              <a:buNone/>
            </a:pPr>
            <a:r>
              <a:rPr lang="en-US" sz="3600" dirty="0" smtClean="0"/>
              <a:t>42. Deflation</a:t>
            </a:r>
          </a:p>
          <a:p>
            <a:pPr marL="0" indent="0">
              <a:buNone/>
            </a:pPr>
            <a:r>
              <a:rPr lang="en-US" sz="3600" dirty="0" smtClean="0"/>
              <a:t>43. Economics</a:t>
            </a:r>
          </a:p>
          <a:p>
            <a:pPr marL="0" indent="0">
              <a:buNone/>
            </a:pPr>
            <a:r>
              <a:rPr lang="en-US" sz="3600" dirty="0" smtClean="0"/>
              <a:t>44. Entrepreneurship</a:t>
            </a:r>
            <a:endParaRPr lang="en-US" sz="3600" dirty="0"/>
          </a:p>
        </p:txBody>
      </p:sp>
    </p:spTree>
    <p:extLst>
      <p:ext uri="{BB962C8B-B14F-4D97-AF65-F5344CB8AC3E}">
        <p14:creationId xmlns:p14="http://schemas.microsoft.com/office/powerpoint/2010/main" val="4203260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5400" dirty="0"/>
              <a:t>Must write the question</a:t>
            </a:r>
            <a:r>
              <a:rPr lang="en-US" sz="5400" dirty="0" smtClean="0"/>
              <a:t>! and</a:t>
            </a:r>
            <a:br>
              <a:rPr lang="en-US" sz="5400" dirty="0" smtClean="0"/>
            </a:br>
            <a:r>
              <a:rPr lang="en-US" sz="5400" dirty="0" smtClean="0"/>
              <a:t>Write a paragraph response:</a:t>
            </a:r>
            <a:endParaRPr lang="en-US" sz="5400" dirty="0"/>
          </a:p>
        </p:txBody>
      </p:sp>
      <p:sp>
        <p:nvSpPr>
          <p:cNvPr id="2" name="Content Placeholder 1"/>
          <p:cNvSpPr>
            <a:spLocks noGrp="1"/>
          </p:cNvSpPr>
          <p:nvPr>
            <p:ph sz="half" idx="1"/>
          </p:nvPr>
        </p:nvSpPr>
        <p:spPr/>
        <p:txBody>
          <a:bodyPr>
            <a:normAutofit fontScale="92500"/>
          </a:bodyPr>
          <a:lstStyle/>
          <a:p>
            <a:pPr marL="0" indent="0">
              <a:buNone/>
            </a:pPr>
            <a:r>
              <a:rPr lang="en-US" sz="4000" dirty="0" smtClean="0"/>
              <a:t>15. Invent a product in your mind that you think would be a huge money maker. Describe it in detail.</a:t>
            </a:r>
            <a:endParaRPr lang="en-US" sz="4000" dirty="0"/>
          </a:p>
        </p:txBody>
      </p:sp>
      <p:sp>
        <p:nvSpPr>
          <p:cNvPr id="3" name="Content Placeholder 2"/>
          <p:cNvSpPr>
            <a:spLocks noGrp="1"/>
          </p:cNvSpPr>
          <p:nvPr>
            <p:ph sz="half" idx="2"/>
          </p:nvPr>
        </p:nvSpPr>
        <p:spPr>
          <a:xfrm>
            <a:off x="6370320" y="2103120"/>
            <a:ext cx="4754880" cy="3749040"/>
          </a:xfrm>
        </p:spPr>
        <p:txBody>
          <a:bodyPr>
            <a:normAutofit fontScale="92500"/>
          </a:bodyPr>
          <a:lstStyle/>
          <a:p>
            <a:pPr marL="0" indent="0">
              <a:buNone/>
            </a:pPr>
            <a:r>
              <a:rPr lang="en-US" sz="3200" dirty="0" smtClean="0"/>
              <a:t>45. Equilibrium Price</a:t>
            </a:r>
          </a:p>
          <a:p>
            <a:pPr marL="0" indent="0">
              <a:buNone/>
            </a:pPr>
            <a:r>
              <a:rPr lang="en-US" sz="3200" dirty="0" smtClean="0"/>
              <a:t>46. Federal Reserve</a:t>
            </a:r>
          </a:p>
          <a:p>
            <a:pPr marL="0" indent="0">
              <a:buNone/>
            </a:pPr>
            <a:r>
              <a:rPr lang="en-US" sz="3200" dirty="0" smtClean="0"/>
              <a:t>47. Invisible Hand</a:t>
            </a:r>
            <a:endParaRPr lang="en-US" sz="3200" dirty="0"/>
          </a:p>
        </p:txBody>
      </p:sp>
    </p:spTree>
    <p:extLst>
      <p:ext uri="{BB962C8B-B14F-4D97-AF65-F5344CB8AC3E}">
        <p14:creationId xmlns:p14="http://schemas.microsoft.com/office/powerpoint/2010/main" val="2768877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5400" dirty="0"/>
              <a:t>Must write the question</a:t>
            </a:r>
            <a:r>
              <a:rPr lang="en-US" sz="5400" dirty="0" smtClean="0"/>
              <a:t>! and</a:t>
            </a:r>
            <a:br>
              <a:rPr lang="en-US" sz="5400" dirty="0" smtClean="0"/>
            </a:br>
            <a:r>
              <a:rPr lang="en-US" sz="5400" dirty="0" smtClean="0"/>
              <a:t>Write a paragraph response:</a:t>
            </a:r>
            <a:endParaRPr lang="en-US" sz="5400" dirty="0"/>
          </a:p>
        </p:txBody>
      </p:sp>
      <p:sp>
        <p:nvSpPr>
          <p:cNvPr id="2" name="Content Placeholder 1"/>
          <p:cNvSpPr>
            <a:spLocks noGrp="1"/>
          </p:cNvSpPr>
          <p:nvPr>
            <p:ph sz="half" idx="1"/>
          </p:nvPr>
        </p:nvSpPr>
        <p:spPr/>
        <p:txBody>
          <a:bodyPr>
            <a:normAutofit/>
          </a:bodyPr>
          <a:lstStyle/>
          <a:p>
            <a:pPr marL="0" indent="0">
              <a:buNone/>
            </a:pPr>
            <a:r>
              <a:rPr lang="en-US" sz="4000" dirty="0" smtClean="0"/>
              <a:t>16. I am a (saver/spender) because…</a:t>
            </a:r>
            <a:endParaRPr lang="en-US" sz="4000" dirty="0"/>
          </a:p>
        </p:txBody>
      </p:sp>
      <p:sp>
        <p:nvSpPr>
          <p:cNvPr id="3" name="Content Placeholder 2"/>
          <p:cNvSpPr>
            <a:spLocks noGrp="1"/>
          </p:cNvSpPr>
          <p:nvPr>
            <p:ph sz="half" idx="2"/>
          </p:nvPr>
        </p:nvSpPr>
        <p:spPr/>
        <p:txBody>
          <a:bodyPr/>
          <a:lstStyle/>
          <a:p>
            <a:pPr marL="0" indent="0">
              <a:buNone/>
            </a:pPr>
            <a:r>
              <a:rPr lang="en-US" sz="3200" dirty="0" smtClean="0"/>
              <a:t>48. Labor Force</a:t>
            </a:r>
          </a:p>
          <a:p>
            <a:pPr marL="0" indent="0">
              <a:buNone/>
            </a:pPr>
            <a:r>
              <a:rPr lang="en-US" sz="3200" dirty="0" smtClean="0"/>
              <a:t>49. Macroeconomics</a:t>
            </a:r>
          </a:p>
          <a:p>
            <a:pPr marL="0" indent="0">
              <a:buNone/>
            </a:pPr>
            <a:r>
              <a:rPr lang="en-US" sz="3200" dirty="0" smtClean="0"/>
              <a:t>50. Monopoly</a:t>
            </a:r>
          </a:p>
          <a:p>
            <a:pPr marL="0" indent="0">
              <a:buNone/>
            </a:pPr>
            <a:endParaRPr lang="en-US" dirty="0"/>
          </a:p>
        </p:txBody>
      </p:sp>
    </p:spTree>
    <p:extLst>
      <p:ext uri="{BB962C8B-B14F-4D97-AF65-F5344CB8AC3E}">
        <p14:creationId xmlns:p14="http://schemas.microsoft.com/office/powerpoint/2010/main" val="823865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5400" dirty="0"/>
              <a:t>Must write the question</a:t>
            </a:r>
            <a:r>
              <a:rPr lang="en-US" sz="5400" dirty="0" smtClean="0"/>
              <a:t>! and</a:t>
            </a:r>
            <a:br>
              <a:rPr lang="en-US" sz="5400" dirty="0" smtClean="0"/>
            </a:br>
            <a:r>
              <a:rPr lang="en-US" sz="5400" dirty="0" smtClean="0"/>
              <a:t>Write a paragraph response:</a:t>
            </a:r>
            <a:endParaRPr lang="en-US" sz="5400" dirty="0"/>
          </a:p>
        </p:txBody>
      </p:sp>
      <p:sp>
        <p:nvSpPr>
          <p:cNvPr id="2" name="Content Placeholder 1"/>
          <p:cNvSpPr>
            <a:spLocks noGrp="1"/>
          </p:cNvSpPr>
          <p:nvPr>
            <p:ph sz="half" idx="1"/>
          </p:nvPr>
        </p:nvSpPr>
        <p:spPr/>
        <p:txBody>
          <a:bodyPr>
            <a:normAutofit/>
          </a:bodyPr>
          <a:lstStyle/>
          <a:p>
            <a:pPr marL="0" indent="0">
              <a:buNone/>
            </a:pPr>
            <a:r>
              <a:rPr lang="en-US" sz="4000" dirty="0" smtClean="0"/>
              <a:t>17. I believe that welfare is…</a:t>
            </a:r>
            <a:endParaRPr lang="en-US" sz="4000" dirty="0"/>
          </a:p>
        </p:txBody>
      </p:sp>
      <p:sp>
        <p:nvSpPr>
          <p:cNvPr id="3" name="Content Placeholder 2"/>
          <p:cNvSpPr>
            <a:spLocks noGrp="1"/>
          </p:cNvSpPr>
          <p:nvPr>
            <p:ph sz="half" idx="2"/>
          </p:nvPr>
        </p:nvSpPr>
        <p:spPr/>
        <p:txBody>
          <a:bodyPr>
            <a:normAutofit/>
          </a:bodyPr>
          <a:lstStyle/>
          <a:p>
            <a:pPr marL="0" indent="0">
              <a:buNone/>
            </a:pPr>
            <a:r>
              <a:rPr lang="en-US" sz="2400" dirty="0" smtClean="0"/>
              <a:t>51. Microeconomics</a:t>
            </a:r>
          </a:p>
          <a:p>
            <a:pPr marL="0" indent="0">
              <a:buNone/>
            </a:pPr>
            <a:r>
              <a:rPr lang="en-US" sz="2400" dirty="0" smtClean="0"/>
              <a:t>52. Tariff</a:t>
            </a:r>
          </a:p>
          <a:p>
            <a:pPr marL="0" indent="0">
              <a:buNone/>
            </a:pPr>
            <a:r>
              <a:rPr lang="en-US" sz="2400" dirty="0" smtClean="0"/>
              <a:t>53. Eminent Domain-</a:t>
            </a:r>
            <a:r>
              <a:rPr lang="en-US" sz="2400" dirty="0"/>
              <a:t>the right of a government or its agent to expropriate private property for public use, with payment of compensation.</a:t>
            </a:r>
            <a:endParaRPr lang="en-US" sz="2400" dirty="0"/>
          </a:p>
        </p:txBody>
      </p:sp>
    </p:spTree>
    <p:extLst>
      <p:ext uri="{BB962C8B-B14F-4D97-AF65-F5344CB8AC3E}">
        <p14:creationId xmlns:p14="http://schemas.microsoft.com/office/powerpoint/2010/main" val="2316500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5400" dirty="0"/>
              <a:t>Must write the question</a:t>
            </a:r>
            <a:r>
              <a:rPr lang="en-US" sz="5400" dirty="0" smtClean="0"/>
              <a:t>! and</a:t>
            </a:r>
            <a:br>
              <a:rPr lang="en-US" sz="5400" dirty="0" smtClean="0"/>
            </a:br>
            <a:r>
              <a:rPr lang="en-US" sz="5400" dirty="0" smtClean="0"/>
              <a:t>Write a paragraph response:</a:t>
            </a:r>
            <a:endParaRPr lang="en-US" sz="5400" dirty="0"/>
          </a:p>
        </p:txBody>
      </p:sp>
      <p:sp>
        <p:nvSpPr>
          <p:cNvPr id="2" name="Content Placeholder 1"/>
          <p:cNvSpPr>
            <a:spLocks noGrp="1"/>
          </p:cNvSpPr>
          <p:nvPr>
            <p:ph sz="half" idx="1"/>
          </p:nvPr>
        </p:nvSpPr>
        <p:spPr/>
        <p:txBody>
          <a:bodyPr>
            <a:normAutofit/>
          </a:bodyPr>
          <a:lstStyle/>
          <a:p>
            <a:pPr marL="0" indent="0">
              <a:buNone/>
            </a:pPr>
            <a:r>
              <a:rPr lang="en-US" sz="4000" dirty="0" smtClean="0"/>
              <a:t>18. My parent(s) or guardian(s) attitude money is…</a:t>
            </a:r>
            <a:endParaRPr lang="en-US" sz="4000" dirty="0"/>
          </a:p>
        </p:txBody>
      </p:sp>
      <p:sp>
        <p:nvSpPr>
          <p:cNvPr id="3" name="Content Placeholder 2"/>
          <p:cNvSpPr>
            <a:spLocks noGrp="1"/>
          </p:cNvSpPr>
          <p:nvPr>
            <p:ph sz="half" idx="2"/>
          </p:nvPr>
        </p:nvSpPr>
        <p:spPr/>
        <p:txBody>
          <a:bodyPr>
            <a:normAutofit/>
          </a:bodyPr>
          <a:lstStyle/>
          <a:p>
            <a:pPr marL="0" indent="0">
              <a:buNone/>
            </a:pPr>
            <a:r>
              <a:rPr lang="en-US" sz="2800" dirty="0" smtClean="0"/>
              <a:t>54.Oligopoly</a:t>
            </a:r>
          </a:p>
          <a:p>
            <a:pPr marL="0" indent="0">
              <a:buNone/>
            </a:pPr>
            <a:r>
              <a:rPr lang="en-US" sz="2800" dirty="0" smtClean="0"/>
              <a:t>55. Perfect Competition</a:t>
            </a:r>
          </a:p>
          <a:p>
            <a:pPr marL="0" indent="0">
              <a:buNone/>
            </a:pPr>
            <a:r>
              <a:rPr lang="en-US" sz="2800" dirty="0" smtClean="0"/>
              <a:t>56. Price Floor </a:t>
            </a:r>
            <a:endParaRPr lang="en-US" sz="2800" dirty="0"/>
          </a:p>
        </p:txBody>
      </p:sp>
    </p:spTree>
    <p:extLst>
      <p:ext uri="{BB962C8B-B14F-4D97-AF65-F5344CB8AC3E}">
        <p14:creationId xmlns:p14="http://schemas.microsoft.com/office/powerpoint/2010/main" val="874729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5400" dirty="0"/>
              <a:t>Must write the question! and</a:t>
            </a:r>
            <a:br>
              <a:rPr lang="en-US" sz="5400" dirty="0"/>
            </a:br>
            <a:r>
              <a:rPr lang="en-US" sz="5400" dirty="0"/>
              <a:t>Write a paragraph response:</a:t>
            </a:r>
          </a:p>
        </p:txBody>
      </p:sp>
      <p:sp>
        <p:nvSpPr>
          <p:cNvPr id="2" name="Content Placeholder 1"/>
          <p:cNvSpPr>
            <a:spLocks noGrp="1"/>
          </p:cNvSpPr>
          <p:nvPr>
            <p:ph sz="half" idx="1"/>
          </p:nvPr>
        </p:nvSpPr>
        <p:spPr/>
        <p:txBody>
          <a:bodyPr>
            <a:normAutofit/>
          </a:bodyPr>
          <a:lstStyle/>
          <a:p>
            <a:pPr marL="0" indent="0">
              <a:buNone/>
            </a:pPr>
            <a:r>
              <a:rPr lang="en-US" sz="4000" dirty="0" smtClean="0"/>
              <a:t>1. To </a:t>
            </a:r>
            <a:r>
              <a:rPr lang="en-US" sz="4000" dirty="0"/>
              <a:t>me money, is…</a:t>
            </a:r>
          </a:p>
        </p:txBody>
      </p:sp>
      <p:sp>
        <p:nvSpPr>
          <p:cNvPr id="3" name="Content Placeholder 2"/>
          <p:cNvSpPr>
            <a:spLocks noGrp="1"/>
          </p:cNvSpPr>
          <p:nvPr>
            <p:ph sz="half" idx="2"/>
          </p:nvPr>
        </p:nvSpPr>
        <p:spPr/>
        <p:txBody>
          <a:bodyPr>
            <a:normAutofit/>
          </a:bodyPr>
          <a:lstStyle/>
          <a:p>
            <a:pPr marL="342900" indent="-342900">
              <a:buFont typeface="+mj-lt"/>
              <a:buAutoNum type="arabicPeriod"/>
            </a:pPr>
            <a:r>
              <a:rPr lang="en-US" sz="3600" dirty="0" smtClean="0"/>
              <a:t>Scarcity</a:t>
            </a:r>
          </a:p>
          <a:p>
            <a:pPr marL="342900" indent="-342900">
              <a:buFont typeface="+mj-lt"/>
              <a:buAutoNum type="arabicPeriod"/>
            </a:pPr>
            <a:r>
              <a:rPr lang="en-US" sz="3600" dirty="0" smtClean="0"/>
              <a:t>Trade-off</a:t>
            </a:r>
          </a:p>
          <a:p>
            <a:pPr marL="342900" indent="-342900">
              <a:buFont typeface="+mj-lt"/>
              <a:buAutoNum type="arabicPeriod"/>
            </a:pPr>
            <a:r>
              <a:rPr lang="en-US" sz="3600" dirty="0" smtClean="0"/>
              <a:t>Choice</a:t>
            </a:r>
            <a:endParaRPr lang="en-US" sz="3600" dirty="0"/>
          </a:p>
        </p:txBody>
      </p:sp>
    </p:spTree>
    <p:extLst>
      <p:ext uri="{BB962C8B-B14F-4D97-AF65-F5344CB8AC3E}">
        <p14:creationId xmlns:p14="http://schemas.microsoft.com/office/powerpoint/2010/main" val="3810053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5400" dirty="0"/>
              <a:t>Must write the question</a:t>
            </a:r>
            <a:r>
              <a:rPr lang="en-US" sz="5400" dirty="0" smtClean="0"/>
              <a:t>! and</a:t>
            </a:r>
            <a:br>
              <a:rPr lang="en-US" sz="5400" dirty="0" smtClean="0"/>
            </a:br>
            <a:r>
              <a:rPr lang="en-US" sz="5400" dirty="0" smtClean="0"/>
              <a:t>Write a paragraph response:</a:t>
            </a:r>
            <a:endParaRPr lang="en-US" sz="5400" dirty="0"/>
          </a:p>
        </p:txBody>
      </p:sp>
      <p:sp>
        <p:nvSpPr>
          <p:cNvPr id="2" name="Content Placeholder 1"/>
          <p:cNvSpPr>
            <a:spLocks noGrp="1"/>
          </p:cNvSpPr>
          <p:nvPr>
            <p:ph sz="half" idx="1"/>
          </p:nvPr>
        </p:nvSpPr>
        <p:spPr/>
        <p:txBody>
          <a:bodyPr>
            <a:normAutofit/>
          </a:bodyPr>
          <a:lstStyle/>
          <a:p>
            <a:pPr marL="0" indent="0">
              <a:buNone/>
            </a:pPr>
            <a:r>
              <a:rPr lang="en-US" sz="4000" dirty="0" smtClean="0"/>
              <a:t>19. Making money is…</a:t>
            </a:r>
            <a:endParaRPr lang="en-US" sz="4000" dirty="0"/>
          </a:p>
        </p:txBody>
      </p:sp>
      <p:sp>
        <p:nvSpPr>
          <p:cNvPr id="3" name="Content Placeholder 2"/>
          <p:cNvSpPr>
            <a:spLocks noGrp="1"/>
          </p:cNvSpPr>
          <p:nvPr>
            <p:ph sz="half" idx="2"/>
          </p:nvPr>
        </p:nvSpPr>
        <p:spPr/>
        <p:txBody>
          <a:bodyPr>
            <a:normAutofit/>
          </a:bodyPr>
          <a:lstStyle/>
          <a:p>
            <a:pPr marL="0" indent="0">
              <a:buNone/>
            </a:pPr>
            <a:r>
              <a:rPr lang="en-US" sz="2400" dirty="0" smtClean="0"/>
              <a:t>57. Price Elasticity of Supply</a:t>
            </a:r>
          </a:p>
          <a:p>
            <a:pPr marL="0" indent="0">
              <a:buNone/>
            </a:pPr>
            <a:r>
              <a:rPr lang="en-US" sz="2400" dirty="0" smtClean="0"/>
              <a:t>58. Price Elasticity of Demand</a:t>
            </a:r>
          </a:p>
        </p:txBody>
      </p:sp>
    </p:spTree>
    <p:extLst>
      <p:ext uri="{BB962C8B-B14F-4D97-AF65-F5344CB8AC3E}">
        <p14:creationId xmlns:p14="http://schemas.microsoft.com/office/powerpoint/2010/main" val="2912147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5400" dirty="0"/>
              <a:t>Must write the question</a:t>
            </a:r>
            <a:r>
              <a:rPr lang="en-US" sz="5400" dirty="0" smtClean="0"/>
              <a:t>! and</a:t>
            </a:r>
            <a:br>
              <a:rPr lang="en-US" sz="5400" dirty="0" smtClean="0"/>
            </a:br>
            <a:r>
              <a:rPr lang="en-US" sz="5400" dirty="0" smtClean="0"/>
              <a:t>Write a paragraph response:</a:t>
            </a:r>
            <a:endParaRPr lang="en-US" sz="5400" dirty="0"/>
          </a:p>
        </p:txBody>
      </p:sp>
      <p:sp>
        <p:nvSpPr>
          <p:cNvPr id="2" name="Content Placeholder 1"/>
          <p:cNvSpPr>
            <a:spLocks noGrp="1"/>
          </p:cNvSpPr>
          <p:nvPr>
            <p:ph sz="half" idx="1"/>
          </p:nvPr>
        </p:nvSpPr>
        <p:spPr/>
        <p:txBody>
          <a:bodyPr>
            <a:normAutofit/>
          </a:bodyPr>
          <a:lstStyle/>
          <a:p>
            <a:pPr marL="0" indent="0">
              <a:buNone/>
            </a:pPr>
            <a:r>
              <a:rPr lang="en-US" sz="4000" smtClean="0"/>
              <a:t>20. To </a:t>
            </a:r>
            <a:r>
              <a:rPr lang="en-US" sz="4000" dirty="0" smtClean="0"/>
              <a:t>which charity would you most likely give a donation? Explain your answer.</a:t>
            </a:r>
            <a:endParaRPr lang="en-US" sz="4000" dirty="0"/>
          </a:p>
        </p:txBody>
      </p:sp>
      <p:sp>
        <p:nvSpPr>
          <p:cNvPr id="3" name="Content Placeholder 2"/>
          <p:cNvSpPr>
            <a:spLocks noGrp="1"/>
          </p:cNvSpPr>
          <p:nvPr>
            <p:ph sz="half" idx="2"/>
          </p:nvPr>
        </p:nvSpPr>
        <p:spPr/>
        <p:txBody>
          <a:bodyPr/>
          <a:lstStyle/>
          <a:p>
            <a:pPr marL="0" indent="0">
              <a:buNone/>
            </a:pPr>
            <a:r>
              <a:rPr lang="en-US" sz="2800" dirty="0"/>
              <a:t>59. Recession</a:t>
            </a:r>
          </a:p>
          <a:p>
            <a:pPr marL="0" indent="0">
              <a:buNone/>
            </a:pPr>
            <a:r>
              <a:rPr lang="en-US" sz="2800" dirty="0"/>
              <a:t>60. Special Interest Group</a:t>
            </a:r>
          </a:p>
          <a:p>
            <a:pPr marL="0" indent="0">
              <a:buNone/>
            </a:pPr>
            <a:endParaRPr lang="en-US" dirty="0"/>
          </a:p>
        </p:txBody>
      </p:sp>
    </p:spTree>
    <p:extLst>
      <p:ext uri="{BB962C8B-B14F-4D97-AF65-F5344CB8AC3E}">
        <p14:creationId xmlns:p14="http://schemas.microsoft.com/office/powerpoint/2010/main" val="1062084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5400" dirty="0"/>
              <a:t>Must write the question! and</a:t>
            </a:r>
            <a:br>
              <a:rPr lang="en-US" sz="5400" dirty="0"/>
            </a:br>
            <a:r>
              <a:rPr lang="en-US" sz="5400" dirty="0"/>
              <a:t>Write a paragraph response:</a:t>
            </a:r>
          </a:p>
        </p:txBody>
      </p:sp>
      <p:sp>
        <p:nvSpPr>
          <p:cNvPr id="2" name="Content Placeholder 1"/>
          <p:cNvSpPr>
            <a:spLocks noGrp="1"/>
          </p:cNvSpPr>
          <p:nvPr>
            <p:ph sz="half" idx="1"/>
          </p:nvPr>
        </p:nvSpPr>
        <p:spPr/>
        <p:txBody>
          <a:bodyPr>
            <a:normAutofit/>
          </a:bodyPr>
          <a:lstStyle/>
          <a:p>
            <a:pPr marL="0" indent="0">
              <a:buNone/>
            </a:pPr>
            <a:r>
              <a:rPr lang="en-US" sz="4000" dirty="0" smtClean="0"/>
              <a:t>2. My latest economic decision was…</a:t>
            </a:r>
            <a:endParaRPr lang="en-US" sz="4000" dirty="0"/>
          </a:p>
        </p:txBody>
      </p:sp>
      <p:sp>
        <p:nvSpPr>
          <p:cNvPr id="3" name="Content Placeholder 2"/>
          <p:cNvSpPr>
            <a:spLocks noGrp="1"/>
          </p:cNvSpPr>
          <p:nvPr>
            <p:ph sz="half" idx="2"/>
          </p:nvPr>
        </p:nvSpPr>
        <p:spPr/>
        <p:txBody>
          <a:bodyPr>
            <a:normAutofit/>
          </a:bodyPr>
          <a:lstStyle/>
          <a:p>
            <a:pPr marL="0" indent="0">
              <a:buNone/>
            </a:pPr>
            <a:r>
              <a:rPr lang="en-US" sz="3200" dirty="0" smtClean="0"/>
              <a:t>4. Opportunity Cost</a:t>
            </a:r>
          </a:p>
          <a:p>
            <a:pPr marL="0" indent="0">
              <a:buNone/>
            </a:pPr>
            <a:r>
              <a:rPr lang="en-US" sz="3200" dirty="0" smtClean="0"/>
              <a:t>5. Productivity</a:t>
            </a:r>
          </a:p>
          <a:p>
            <a:pPr marL="0" indent="0">
              <a:buNone/>
            </a:pPr>
            <a:r>
              <a:rPr lang="en-US" sz="3200" dirty="0" smtClean="0"/>
              <a:t>6. Economic Systems</a:t>
            </a:r>
            <a:endParaRPr lang="en-US" sz="3200" dirty="0"/>
          </a:p>
        </p:txBody>
      </p:sp>
    </p:spTree>
    <p:extLst>
      <p:ext uri="{BB962C8B-B14F-4D97-AF65-F5344CB8AC3E}">
        <p14:creationId xmlns:p14="http://schemas.microsoft.com/office/powerpoint/2010/main" val="2385272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5400" dirty="0"/>
              <a:t>Must write the question! and</a:t>
            </a:r>
            <a:br>
              <a:rPr lang="en-US" sz="5400" dirty="0"/>
            </a:br>
            <a:r>
              <a:rPr lang="en-US" sz="5400" dirty="0"/>
              <a:t>Write a paragraph response:</a:t>
            </a:r>
          </a:p>
        </p:txBody>
      </p:sp>
      <p:sp>
        <p:nvSpPr>
          <p:cNvPr id="2" name="Content Placeholder 1"/>
          <p:cNvSpPr>
            <a:spLocks noGrp="1"/>
          </p:cNvSpPr>
          <p:nvPr>
            <p:ph sz="half" idx="1"/>
          </p:nvPr>
        </p:nvSpPr>
        <p:spPr/>
        <p:txBody>
          <a:bodyPr>
            <a:normAutofit/>
          </a:bodyPr>
          <a:lstStyle/>
          <a:p>
            <a:pPr marL="0" indent="0">
              <a:buNone/>
            </a:pPr>
            <a:r>
              <a:rPr lang="en-US" sz="4000" dirty="0" smtClean="0"/>
              <a:t>3. The best way to use credit is…</a:t>
            </a:r>
            <a:endParaRPr lang="en-US" sz="4000" dirty="0"/>
          </a:p>
        </p:txBody>
      </p:sp>
      <p:sp>
        <p:nvSpPr>
          <p:cNvPr id="3" name="Content Placeholder 2"/>
          <p:cNvSpPr>
            <a:spLocks noGrp="1"/>
          </p:cNvSpPr>
          <p:nvPr>
            <p:ph sz="half" idx="2"/>
          </p:nvPr>
        </p:nvSpPr>
        <p:spPr/>
        <p:txBody>
          <a:bodyPr>
            <a:normAutofit/>
          </a:bodyPr>
          <a:lstStyle/>
          <a:p>
            <a:pPr marL="0" indent="0">
              <a:buNone/>
            </a:pPr>
            <a:r>
              <a:rPr lang="en-US" sz="2800" dirty="0" smtClean="0"/>
              <a:t>7. Command Economy</a:t>
            </a:r>
          </a:p>
          <a:p>
            <a:pPr marL="0" indent="0">
              <a:buNone/>
            </a:pPr>
            <a:r>
              <a:rPr lang="en-US" sz="2800" dirty="0" smtClean="0"/>
              <a:t>8. Traditional Economy</a:t>
            </a:r>
          </a:p>
          <a:p>
            <a:pPr marL="0" indent="0">
              <a:buNone/>
            </a:pPr>
            <a:r>
              <a:rPr lang="en-US" sz="2800" dirty="0" smtClean="0"/>
              <a:t>9.  Market Economy</a:t>
            </a:r>
            <a:endParaRPr lang="en-US" sz="2800" dirty="0"/>
          </a:p>
        </p:txBody>
      </p:sp>
    </p:spTree>
    <p:extLst>
      <p:ext uri="{BB962C8B-B14F-4D97-AF65-F5344CB8AC3E}">
        <p14:creationId xmlns:p14="http://schemas.microsoft.com/office/powerpoint/2010/main" val="1873507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5400" dirty="0"/>
              <a:t>Must write the question! and</a:t>
            </a:r>
            <a:br>
              <a:rPr lang="en-US" sz="5400" dirty="0"/>
            </a:br>
            <a:r>
              <a:rPr lang="en-US" sz="5400" dirty="0"/>
              <a:t>Write a paragraph response:</a:t>
            </a:r>
          </a:p>
        </p:txBody>
      </p:sp>
      <p:sp>
        <p:nvSpPr>
          <p:cNvPr id="2" name="Content Placeholder 1"/>
          <p:cNvSpPr>
            <a:spLocks noGrp="1"/>
          </p:cNvSpPr>
          <p:nvPr>
            <p:ph sz="half" idx="1"/>
          </p:nvPr>
        </p:nvSpPr>
        <p:spPr/>
        <p:txBody>
          <a:bodyPr>
            <a:normAutofit fontScale="92500"/>
          </a:bodyPr>
          <a:lstStyle/>
          <a:p>
            <a:pPr marL="0" indent="0">
              <a:buNone/>
            </a:pPr>
            <a:r>
              <a:rPr lang="en-US" sz="4000" dirty="0" smtClean="0"/>
              <a:t>4. Pretend someone gave you a million dollars. What would you do with the money? Be specific.</a:t>
            </a:r>
            <a:endParaRPr lang="en-US" sz="4000" dirty="0"/>
          </a:p>
        </p:txBody>
      </p:sp>
      <p:sp>
        <p:nvSpPr>
          <p:cNvPr id="3" name="Content Placeholder 2"/>
          <p:cNvSpPr>
            <a:spLocks noGrp="1"/>
          </p:cNvSpPr>
          <p:nvPr>
            <p:ph sz="half" idx="2"/>
          </p:nvPr>
        </p:nvSpPr>
        <p:spPr/>
        <p:txBody>
          <a:bodyPr>
            <a:normAutofit fontScale="92500"/>
          </a:bodyPr>
          <a:lstStyle/>
          <a:p>
            <a:pPr marL="0" indent="0">
              <a:buNone/>
            </a:pPr>
            <a:r>
              <a:rPr lang="en-US" sz="2800" dirty="0" smtClean="0"/>
              <a:t>10. Economic Institutions</a:t>
            </a:r>
          </a:p>
          <a:p>
            <a:pPr marL="0" indent="0">
              <a:buNone/>
            </a:pPr>
            <a:r>
              <a:rPr lang="en-US" sz="2800" dirty="0" smtClean="0"/>
              <a:t>11. Incentives</a:t>
            </a:r>
          </a:p>
          <a:p>
            <a:pPr marL="0" indent="0">
              <a:buNone/>
            </a:pPr>
            <a:r>
              <a:rPr lang="en-US" sz="2800" dirty="0" smtClean="0"/>
              <a:t>12. Exchange</a:t>
            </a:r>
          </a:p>
          <a:p>
            <a:pPr marL="0" indent="0">
              <a:buNone/>
            </a:pPr>
            <a:r>
              <a:rPr lang="en-US" sz="2800" dirty="0" smtClean="0"/>
              <a:t>13. Money</a:t>
            </a:r>
          </a:p>
        </p:txBody>
      </p:sp>
    </p:spTree>
    <p:extLst>
      <p:ext uri="{BB962C8B-B14F-4D97-AF65-F5344CB8AC3E}">
        <p14:creationId xmlns:p14="http://schemas.microsoft.com/office/powerpoint/2010/main" val="2096075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5400" dirty="0"/>
              <a:t>Must write the question! and</a:t>
            </a:r>
            <a:br>
              <a:rPr lang="en-US" sz="5400" dirty="0"/>
            </a:br>
            <a:r>
              <a:rPr lang="en-US" sz="5400" dirty="0"/>
              <a:t>Write a paragraph response:</a:t>
            </a:r>
          </a:p>
        </p:txBody>
      </p:sp>
      <p:sp>
        <p:nvSpPr>
          <p:cNvPr id="2" name="Content Placeholder 1"/>
          <p:cNvSpPr>
            <a:spLocks noGrp="1"/>
          </p:cNvSpPr>
          <p:nvPr>
            <p:ph sz="half" idx="1"/>
          </p:nvPr>
        </p:nvSpPr>
        <p:spPr/>
        <p:txBody>
          <a:bodyPr>
            <a:normAutofit fontScale="92500" lnSpcReduction="10000"/>
          </a:bodyPr>
          <a:lstStyle/>
          <a:p>
            <a:pPr marL="0" indent="0">
              <a:buNone/>
            </a:pPr>
            <a:r>
              <a:rPr lang="en-US" sz="4000" dirty="0" smtClean="0"/>
              <a:t>5. As a percentage of income, how much money should the government be able to take from your taxes?</a:t>
            </a:r>
            <a:endParaRPr lang="en-US" sz="4000" dirty="0"/>
          </a:p>
        </p:txBody>
      </p:sp>
      <p:sp>
        <p:nvSpPr>
          <p:cNvPr id="3" name="Content Placeholder 2"/>
          <p:cNvSpPr>
            <a:spLocks noGrp="1"/>
          </p:cNvSpPr>
          <p:nvPr>
            <p:ph sz="half" idx="2"/>
          </p:nvPr>
        </p:nvSpPr>
        <p:spPr/>
        <p:txBody>
          <a:bodyPr>
            <a:normAutofit fontScale="92500" lnSpcReduction="10000"/>
          </a:bodyPr>
          <a:lstStyle/>
          <a:p>
            <a:pPr marL="0" indent="0">
              <a:buNone/>
            </a:pPr>
            <a:r>
              <a:rPr lang="en-US" sz="4000" dirty="0" smtClean="0"/>
              <a:t>14. Markets</a:t>
            </a:r>
          </a:p>
          <a:p>
            <a:pPr marL="0" indent="0">
              <a:buNone/>
            </a:pPr>
            <a:r>
              <a:rPr lang="en-US" sz="4000" dirty="0" smtClean="0"/>
              <a:t>15. Prices</a:t>
            </a:r>
          </a:p>
          <a:p>
            <a:pPr marL="0" indent="0">
              <a:buNone/>
            </a:pPr>
            <a:r>
              <a:rPr lang="en-US" sz="4000" dirty="0" smtClean="0"/>
              <a:t>16. Supply</a:t>
            </a:r>
          </a:p>
          <a:p>
            <a:pPr marL="0" indent="0">
              <a:buNone/>
            </a:pPr>
            <a:r>
              <a:rPr lang="en-US" sz="4000" dirty="0" smtClean="0"/>
              <a:t>17. Demand</a:t>
            </a:r>
            <a:endParaRPr lang="en-US" sz="4000" dirty="0"/>
          </a:p>
        </p:txBody>
      </p:sp>
    </p:spTree>
    <p:extLst>
      <p:ext uri="{BB962C8B-B14F-4D97-AF65-F5344CB8AC3E}">
        <p14:creationId xmlns:p14="http://schemas.microsoft.com/office/powerpoint/2010/main" val="2565224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5400" dirty="0"/>
              <a:t>Must write the question</a:t>
            </a:r>
            <a:r>
              <a:rPr lang="en-US" sz="5400" dirty="0" smtClean="0"/>
              <a:t>! and</a:t>
            </a:r>
            <a:br>
              <a:rPr lang="en-US" sz="5400" dirty="0" smtClean="0"/>
            </a:br>
            <a:r>
              <a:rPr lang="en-US" sz="5400" dirty="0" smtClean="0"/>
              <a:t>Write a paragraph response:</a:t>
            </a:r>
            <a:endParaRPr lang="en-US" sz="5400" dirty="0"/>
          </a:p>
        </p:txBody>
      </p:sp>
      <p:sp>
        <p:nvSpPr>
          <p:cNvPr id="2" name="Content Placeholder 1"/>
          <p:cNvSpPr>
            <a:spLocks noGrp="1"/>
          </p:cNvSpPr>
          <p:nvPr>
            <p:ph sz="half" idx="1"/>
          </p:nvPr>
        </p:nvSpPr>
        <p:spPr/>
        <p:txBody>
          <a:bodyPr>
            <a:normAutofit fontScale="77500" lnSpcReduction="20000"/>
          </a:bodyPr>
          <a:lstStyle/>
          <a:p>
            <a:pPr marL="0" indent="0">
              <a:buNone/>
            </a:pPr>
            <a:r>
              <a:rPr lang="en-US" sz="4000" dirty="0" smtClean="0"/>
              <a:t>6. Describe an item that you would like to buy but which you do not have the money for at this point. How might you legally earn the money to complete your purchase?</a:t>
            </a:r>
            <a:endParaRPr lang="en-US" sz="4000" dirty="0"/>
          </a:p>
        </p:txBody>
      </p:sp>
      <p:sp>
        <p:nvSpPr>
          <p:cNvPr id="3" name="Content Placeholder 2"/>
          <p:cNvSpPr>
            <a:spLocks noGrp="1"/>
          </p:cNvSpPr>
          <p:nvPr>
            <p:ph sz="half" idx="2"/>
          </p:nvPr>
        </p:nvSpPr>
        <p:spPr/>
        <p:txBody>
          <a:bodyPr>
            <a:normAutofit fontScale="77500" lnSpcReduction="20000"/>
          </a:bodyPr>
          <a:lstStyle/>
          <a:p>
            <a:pPr marL="0" indent="0">
              <a:buNone/>
            </a:pPr>
            <a:r>
              <a:rPr lang="en-US" sz="4000" dirty="0" smtClean="0"/>
              <a:t>18. Competition</a:t>
            </a:r>
          </a:p>
          <a:p>
            <a:pPr marL="0" indent="0">
              <a:buNone/>
            </a:pPr>
            <a:r>
              <a:rPr lang="en-US" sz="4000" dirty="0" smtClean="0"/>
              <a:t>19. Market Structure</a:t>
            </a:r>
          </a:p>
          <a:p>
            <a:pPr marL="0" indent="0">
              <a:buNone/>
            </a:pPr>
            <a:r>
              <a:rPr lang="en-US" sz="4000" dirty="0" smtClean="0"/>
              <a:t>20. Income Distribution</a:t>
            </a:r>
            <a:endParaRPr lang="en-US" sz="4000" dirty="0"/>
          </a:p>
        </p:txBody>
      </p:sp>
    </p:spTree>
    <p:extLst>
      <p:ext uri="{BB962C8B-B14F-4D97-AF65-F5344CB8AC3E}">
        <p14:creationId xmlns:p14="http://schemas.microsoft.com/office/powerpoint/2010/main" val="3219601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5400" dirty="0"/>
              <a:t>Must write the question</a:t>
            </a:r>
            <a:r>
              <a:rPr lang="en-US" sz="5400" dirty="0" smtClean="0"/>
              <a:t>! and</a:t>
            </a:r>
            <a:br>
              <a:rPr lang="en-US" sz="5400" dirty="0" smtClean="0"/>
            </a:br>
            <a:r>
              <a:rPr lang="en-US" sz="5400" dirty="0" smtClean="0"/>
              <a:t>Write a paragraph response:</a:t>
            </a:r>
            <a:endParaRPr lang="en-US" sz="5400" dirty="0"/>
          </a:p>
        </p:txBody>
      </p:sp>
      <p:sp>
        <p:nvSpPr>
          <p:cNvPr id="2" name="Content Placeholder 1"/>
          <p:cNvSpPr>
            <a:spLocks noGrp="1"/>
          </p:cNvSpPr>
          <p:nvPr>
            <p:ph sz="half" idx="1"/>
          </p:nvPr>
        </p:nvSpPr>
        <p:spPr/>
        <p:txBody>
          <a:bodyPr>
            <a:normAutofit fontScale="85000" lnSpcReduction="20000"/>
          </a:bodyPr>
          <a:lstStyle/>
          <a:p>
            <a:pPr marL="0" indent="0">
              <a:buNone/>
            </a:pPr>
            <a:r>
              <a:rPr lang="en-US" sz="4000" dirty="0" smtClean="0"/>
              <a:t>7. Would you rather have the freedom to keep the money you earn or be required to give that money to others who earn less than you? Explain your answer.</a:t>
            </a:r>
            <a:endParaRPr lang="en-US" sz="4000" dirty="0"/>
          </a:p>
        </p:txBody>
      </p:sp>
      <p:sp>
        <p:nvSpPr>
          <p:cNvPr id="3" name="Content Placeholder 2"/>
          <p:cNvSpPr>
            <a:spLocks noGrp="1"/>
          </p:cNvSpPr>
          <p:nvPr>
            <p:ph sz="half" idx="2"/>
          </p:nvPr>
        </p:nvSpPr>
        <p:spPr/>
        <p:txBody>
          <a:bodyPr>
            <a:normAutofit fontScale="85000" lnSpcReduction="20000"/>
          </a:bodyPr>
          <a:lstStyle/>
          <a:p>
            <a:pPr marL="0" indent="0">
              <a:buNone/>
            </a:pPr>
            <a:r>
              <a:rPr lang="en-US" sz="2400" dirty="0" smtClean="0"/>
              <a:t>21. Market Failures</a:t>
            </a:r>
          </a:p>
          <a:p>
            <a:pPr marL="0" indent="0">
              <a:buNone/>
            </a:pPr>
            <a:r>
              <a:rPr lang="en-US" sz="2400" dirty="0" smtClean="0"/>
              <a:t>22. The Role of the Government</a:t>
            </a:r>
          </a:p>
          <a:p>
            <a:pPr marL="0" indent="0">
              <a:buNone/>
            </a:pPr>
            <a:r>
              <a:rPr lang="en-US" sz="2400" dirty="0" smtClean="0"/>
              <a:t>23. Gross Domestic Product</a:t>
            </a:r>
            <a:endParaRPr lang="en-US" sz="2400" dirty="0"/>
          </a:p>
        </p:txBody>
      </p:sp>
    </p:spTree>
    <p:extLst>
      <p:ext uri="{BB962C8B-B14F-4D97-AF65-F5344CB8AC3E}">
        <p14:creationId xmlns:p14="http://schemas.microsoft.com/office/powerpoint/2010/main" val="520288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5400" dirty="0"/>
              <a:t>Must write the question</a:t>
            </a:r>
            <a:r>
              <a:rPr lang="en-US" sz="5400" dirty="0" smtClean="0"/>
              <a:t>! and</a:t>
            </a:r>
            <a:br>
              <a:rPr lang="en-US" sz="5400" dirty="0" smtClean="0"/>
            </a:br>
            <a:r>
              <a:rPr lang="en-US" sz="5400" dirty="0" smtClean="0"/>
              <a:t>Write a paragraph response:</a:t>
            </a:r>
            <a:endParaRPr lang="en-US" sz="5400" dirty="0"/>
          </a:p>
        </p:txBody>
      </p:sp>
      <p:sp>
        <p:nvSpPr>
          <p:cNvPr id="2" name="Content Placeholder 1"/>
          <p:cNvSpPr>
            <a:spLocks noGrp="1"/>
          </p:cNvSpPr>
          <p:nvPr>
            <p:ph sz="half" idx="1"/>
          </p:nvPr>
        </p:nvSpPr>
        <p:spPr/>
        <p:txBody>
          <a:bodyPr>
            <a:normAutofit/>
          </a:bodyPr>
          <a:lstStyle/>
          <a:p>
            <a:pPr marL="0" indent="0">
              <a:buNone/>
            </a:pPr>
            <a:r>
              <a:rPr lang="en-US" sz="4000" dirty="0" smtClean="0"/>
              <a:t>8. What company would you like to buy stock in? Explain your choice.</a:t>
            </a:r>
            <a:endParaRPr lang="en-US" sz="4000" dirty="0"/>
          </a:p>
        </p:txBody>
      </p:sp>
      <p:sp>
        <p:nvSpPr>
          <p:cNvPr id="3" name="Content Placeholder 2"/>
          <p:cNvSpPr>
            <a:spLocks noGrp="1"/>
          </p:cNvSpPr>
          <p:nvPr>
            <p:ph sz="half" idx="2"/>
          </p:nvPr>
        </p:nvSpPr>
        <p:spPr/>
        <p:txBody>
          <a:bodyPr>
            <a:normAutofit/>
          </a:bodyPr>
          <a:lstStyle/>
          <a:p>
            <a:pPr marL="0" indent="0">
              <a:buNone/>
            </a:pPr>
            <a:r>
              <a:rPr lang="en-US" sz="2800" dirty="0" smtClean="0"/>
              <a:t>24. Aggregate Supply</a:t>
            </a:r>
          </a:p>
          <a:p>
            <a:pPr marL="0" indent="0">
              <a:buNone/>
            </a:pPr>
            <a:r>
              <a:rPr lang="en-US" sz="2800" dirty="0" smtClean="0"/>
              <a:t>25. Aggregate Demand</a:t>
            </a:r>
          </a:p>
          <a:p>
            <a:pPr marL="0" indent="0">
              <a:buNone/>
            </a:pPr>
            <a:r>
              <a:rPr lang="en-US" sz="2800" dirty="0" smtClean="0"/>
              <a:t>26. Unemployment</a:t>
            </a:r>
            <a:endParaRPr lang="en-US" sz="2800" dirty="0"/>
          </a:p>
        </p:txBody>
      </p:sp>
    </p:spTree>
    <p:extLst>
      <p:ext uri="{BB962C8B-B14F-4D97-AF65-F5344CB8AC3E}">
        <p14:creationId xmlns:p14="http://schemas.microsoft.com/office/powerpoint/2010/main" val="12320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129</TotalTime>
  <Words>740</Words>
  <Application>Microsoft Office PowerPoint</Application>
  <PresentationFormat>Widescreen</PresentationFormat>
  <Paragraphs>102</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Century Gothic</vt:lpstr>
      <vt:lpstr>Garamond</vt:lpstr>
      <vt:lpstr>Savon</vt:lpstr>
      <vt:lpstr>Economics Composition Book</vt:lpstr>
      <vt:lpstr>Must write the question! and Write a paragraph response:</vt:lpstr>
      <vt:lpstr>Must write the question! and Write a paragraph response:</vt:lpstr>
      <vt:lpstr>Must write the question! and Write a paragraph response:</vt:lpstr>
      <vt:lpstr>Must write the question! and Write a paragraph response:</vt:lpstr>
      <vt:lpstr>Must write the question! and Write a paragraph response:</vt:lpstr>
      <vt:lpstr>Must write the question! and Write a paragraph response:</vt:lpstr>
      <vt:lpstr>Must write the question! and Write a paragraph response:</vt:lpstr>
      <vt:lpstr>Must write the question! and Write a paragraph response:</vt:lpstr>
      <vt:lpstr>Must write the question! and Write a paragraph response:</vt:lpstr>
      <vt:lpstr>Must write the question! and Write a paragraph response:</vt:lpstr>
      <vt:lpstr>Must write the question! and Write a paragraph response:</vt:lpstr>
      <vt:lpstr>Must write the question! and Write a paragraph response:</vt:lpstr>
      <vt:lpstr>Must write the question! and Write a paragraph response:</vt:lpstr>
      <vt:lpstr>Must write the question! and Write a paragraph response:</vt:lpstr>
      <vt:lpstr>Must write the question! and Write a paragraph response:</vt:lpstr>
      <vt:lpstr>Must write the question! and Write a paragraph response:</vt:lpstr>
      <vt:lpstr>Must write the question! and Write a paragraph response:</vt:lpstr>
      <vt:lpstr>Must write the question! and Write a paragraph response:</vt:lpstr>
      <vt:lpstr>Must write the question! and Write a paragraph response:</vt:lpstr>
      <vt:lpstr>Must write the question! and Write a paragraph response:</vt:lpstr>
    </vt:vector>
  </TitlesOfParts>
  <Company>Polk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Composition Book</dc:title>
  <dc:creator>Nelson, Crystal D.</dc:creator>
  <cp:lastModifiedBy>Nelson, Crystal D.</cp:lastModifiedBy>
  <cp:revision>15</cp:revision>
  <dcterms:created xsi:type="dcterms:W3CDTF">2016-08-15T17:27:58Z</dcterms:created>
  <dcterms:modified xsi:type="dcterms:W3CDTF">2016-08-16T14:18:48Z</dcterms:modified>
</cp:coreProperties>
</file>